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ebp" ContentType="image/jpe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3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6"/>
  </p:notesMasterIdLst>
  <p:sldIdLst>
    <p:sldId id="256" r:id="rId2"/>
    <p:sldId id="323" r:id="rId3"/>
    <p:sldId id="324" r:id="rId4"/>
    <p:sldId id="329" r:id="rId5"/>
    <p:sldId id="257" r:id="rId6"/>
    <p:sldId id="265" r:id="rId7"/>
    <p:sldId id="261" r:id="rId8"/>
    <p:sldId id="262" r:id="rId9"/>
    <p:sldId id="341" r:id="rId10"/>
    <p:sldId id="259" r:id="rId11"/>
    <p:sldId id="340" r:id="rId12"/>
    <p:sldId id="263" r:id="rId13"/>
    <p:sldId id="267" r:id="rId14"/>
    <p:sldId id="342" r:id="rId15"/>
    <p:sldId id="353" r:id="rId16"/>
    <p:sldId id="319" r:id="rId17"/>
    <p:sldId id="343" r:id="rId18"/>
    <p:sldId id="355" r:id="rId19"/>
    <p:sldId id="326" r:id="rId20"/>
    <p:sldId id="269" r:id="rId21"/>
    <p:sldId id="339" r:id="rId22"/>
    <p:sldId id="327" r:id="rId23"/>
    <p:sldId id="328" r:id="rId24"/>
    <p:sldId id="321" r:id="rId25"/>
    <p:sldId id="289" r:id="rId26"/>
    <p:sldId id="288" r:id="rId27"/>
    <p:sldId id="291" r:id="rId28"/>
    <p:sldId id="337" r:id="rId29"/>
    <p:sldId id="333" r:id="rId30"/>
    <p:sldId id="258" r:id="rId31"/>
    <p:sldId id="270" r:id="rId32"/>
    <p:sldId id="331" r:id="rId33"/>
    <p:sldId id="271" r:id="rId34"/>
    <p:sldId id="332" r:id="rId35"/>
    <p:sldId id="264" r:id="rId36"/>
    <p:sldId id="275" r:id="rId37"/>
    <p:sldId id="338" r:id="rId38"/>
    <p:sldId id="334" r:id="rId39"/>
    <p:sldId id="292" r:id="rId40"/>
    <p:sldId id="293" r:id="rId41"/>
    <p:sldId id="325" r:id="rId42"/>
    <p:sldId id="350" r:id="rId43"/>
    <p:sldId id="352" r:id="rId44"/>
    <p:sldId id="351" r:id="rId45"/>
    <p:sldId id="335" r:id="rId46"/>
    <p:sldId id="336" r:id="rId47"/>
    <p:sldId id="344" r:id="rId48"/>
    <p:sldId id="348" r:id="rId49"/>
    <p:sldId id="266" r:id="rId50"/>
    <p:sldId id="345" r:id="rId51"/>
    <p:sldId id="346" r:id="rId52"/>
    <p:sldId id="347" r:id="rId53"/>
    <p:sldId id="349" r:id="rId54"/>
    <p:sldId id="354" r:id="rId55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udron" initials="c" lastIdx="1" clrIdx="0">
    <p:extLst>
      <p:ext uri="{19B8F6BF-5375-455C-9EA6-DF929625EA0E}">
        <p15:presenceInfo xmlns:p15="http://schemas.microsoft.com/office/powerpoint/2012/main" userId="chaudr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DDE2"/>
    <a:srgbClr val="CEDEE3"/>
    <a:srgbClr val="F2F6F7"/>
    <a:srgbClr val="D4E2E2"/>
    <a:srgbClr val="D5E3E3"/>
    <a:srgbClr val="C1D5D5"/>
    <a:srgbClr val="F85252"/>
    <a:srgbClr val="F62626"/>
    <a:srgbClr val="F2942C"/>
    <a:srgbClr val="F24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9" autoAdjust="0"/>
    <p:restoredTop sz="76263" autoAdjust="0"/>
  </p:normalViewPr>
  <p:slideViewPr>
    <p:cSldViewPr snapToGrid="0">
      <p:cViewPr varScale="1">
        <p:scale>
          <a:sx n="87" d="100"/>
          <a:sy n="87" d="100"/>
        </p:scale>
        <p:origin x="238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SPLITTED!$AI$135</c:f>
              <c:strCache>
                <c:ptCount val="1"/>
                <c:pt idx="0">
                  <c:v>MathWorks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SPLITTED!$AJ$134:$AT$134</c:f>
              <c:strCache>
                <c:ptCount val="11"/>
                <c:pt idx="0">
                  <c:v>Analysis &amp; Research</c:v>
                </c:pt>
                <c:pt idx="1">
                  <c:v>Code Generation</c:v>
                </c:pt>
                <c:pt idx="2">
                  <c:v>Req. Eng.</c:v>
                </c:pt>
                <c:pt idx="3">
                  <c:v>Tool Learning</c:v>
                </c:pt>
                <c:pt idx="4">
                  <c:v>Integration&amp;Config</c:v>
                </c:pt>
                <c:pt idx="5">
                  <c:v>Manual Coding</c:v>
                </c:pt>
                <c:pt idx="6">
                  <c:v>Documentation</c:v>
                </c:pt>
                <c:pt idx="7">
                  <c:v>Project Management</c:v>
                </c:pt>
                <c:pt idx="8">
                  <c:v>Testing</c:v>
                </c:pt>
                <c:pt idx="9">
                  <c:v>Design/Modeling</c:v>
                </c:pt>
                <c:pt idx="10">
                  <c:v>Discussion/Collaboration</c:v>
                </c:pt>
              </c:strCache>
            </c:strRef>
          </c:cat>
          <c:val>
            <c:numRef>
              <c:f>SPLITTED!$AJ$135:$AT$135</c:f>
              <c:numCache>
                <c:formatCode>General</c:formatCode>
                <c:ptCount val="11"/>
                <c:pt idx="0">
                  <c:v>4.7256786363636358</c:v>
                </c:pt>
                <c:pt idx="1">
                  <c:v>6.2410072727272725</c:v>
                </c:pt>
                <c:pt idx="2">
                  <c:v>6.7105263636363626</c:v>
                </c:pt>
                <c:pt idx="3">
                  <c:v>7.8027263636363626</c:v>
                </c:pt>
                <c:pt idx="4">
                  <c:v>8.6263956818181828</c:v>
                </c:pt>
                <c:pt idx="5">
                  <c:v>9.2814607954545458</c:v>
                </c:pt>
                <c:pt idx="6">
                  <c:v>10.204767613636363</c:v>
                </c:pt>
                <c:pt idx="7">
                  <c:v>10.224581363636362</c:v>
                </c:pt>
                <c:pt idx="8">
                  <c:v>10.417824431818183</c:v>
                </c:pt>
                <c:pt idx="9">
                  <c:v>11.447368636363635</c:v>
                </c:pt>
                <c:pt idx="10">
                  <c:v>14.317668181818183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DA-48E0-9A22-740D307248AE}"/>
            </c:ext>
          </c:extLst>
        </c:ser>
        <c:ser>
          <c:idx val="1"/>
          <c:order val="1"/>
          <c:tx>
            <c:strRef>
              <c:f>SPLITTED!$AI$136</c:f>
              <c:strCache>
                <c:ptCount val="1"/>
                <c:pt idx="0">
                  <c:v>PolarSys</c:v>
                </c:pt>
              </c:strCache>
            </c:strRef>
          </c:tx>
          <c:spPr>
            <a:solidFill>
              <a:srgbClr val="ED7D31"/>
            </a:solidFill>
            <a:ln>
              <a:noFill/>
            </a:ln>
            <a:effectLst/>
          </c:spPr>
          <c:invertIfNegative val="0"/>
          <c:cat>
            <c:strRef>
              <c:f>SPLITTED!$AJ$134:$AT$134</c:f>
              <c:strCache>
                <c:ptCount val="11"/>
                <c:pt idx="0">
                  <c:v>Analysis &amp; Research</c:v>
                </c:pt>
                <c:pt idx="1">
                  <c:v>Code Generation</c:v>
                </c:pt>
                <c:pt idx="2">
                  <c:v>Req. Eng.</c:v>
                </c:pt>
                <c:pt idx="3">
                  <c:v>Tool Learning</c:v>
                </c:pt>
                <c:pt idx="4">
                  <c:v>Integration&amp;Config</c:v>
                </c:pt>
                <c:pt idx="5">
                  <c:v>Manual Coding</c:v>
                </c:pt>
                <c:pt idx="6">
                  <c:v>Documentation</c:v>
                </c:pt>
                <c:pt idx="7">
                  <c:v>Project Management</c:v>
                </c:pt>
                <c:pt idx="8">
                  <c:v>Testing</c:v>
                </c:pt>
                <c:pt idx="9">
                  <c:v>Design/Modeling</c:v>
                </c:pt>
                <c:pt idx="10">
                  <c:v>Discussion/Collaboration</c:v>
                </c:pt>
              </c:strCache>
            </c:strRef>
          </c:cat>
          <c:val>
            <c:numRef>
              <c:f>SPLITTED!$AJ$136:$AT$136</c:f>
              <c:numCache>
                <c:formatCode>General</c:formatCode>
                <c:ptCount val="11"/>
                <c:pt idx="0">
                  <c:v>5.7858578124999998</c:v>
                </c:pt>
                <c:pt idx="1">
                  <c:v>7.8436599999999999</c:v>
                </c:pt>
                <c:pt idx="2">
                  <c:v>4.4692528124999997</c:v>
                </c:pt>
                <c:pt idx="3">
                  <c:v>9.877067499999999</c:v>
                </c:pt>
                <c:pt idx="4">
                  <c:v>8.8757028125000001</c:v>
                </c:pt>
                <c:pt idx="5">
                  <c:v>7.2505950000000006</c:v>
                </c:pt>
                <c:pt idx="6">
                  <c:v>8.7048849999999991</c:v>
                </c:pt>
                <c:pt idx="7">
                  <c:v>10.14493</c:v>
                </c:pt>
                <c:pt idx="8">
                  <c:v>13.19107125</c:v>
                </c:pt>
                <c:pt idx="9">
                  <c:v>8.5402809375000004</c:v>
                </c:pt>
                <c:pt idx="10">
                  <c:v>15.316702187499999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DA-48E0-9A22-740D307248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2883200"/>
        <c:axId val="202883984"/>
      </c:barChart>
      <c:catAx>
        <c:axId val="202883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202883984"/>
        <c:crosses val="autoZero"/>
        <c:auto val="1"/>
        <c:lblAlgn val="ctr"/>
        <c:lblOffset val="100"/>
        <c:noMultiLvlLbl val="0"/>
      </c:catAx>
      <c:valAx>
        <c:axId val="202883984"/>
        <c:scaling>
          <c:orientation val="minMax"/>
          <c:max val="1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v-SE" sz="2800" b="1"/>
                  <a:t>Effort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202883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878B3A-D7FF-4341-92F9-5337E85CF5A4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</dgm:pt>
    <dgm:pt modelId="{413BBFB6-D548-4047-9BBC-322418F9474C}">
      <dgm:prSet phldrT="[Text]"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Purpose</a:t>
          </a:r>
        </a:p>
      </dgm:t>
    </dgm:pt>
    <dgm:pt modelId="{27D10E5D-255D-4D13-A349-995C6FA5B824}" type="parTrans" cxnId="{49E96AD1-2467-4F58-B7DB-C35B65552333}">
      <dgm:prSet/>
      <dgm:spPr/>
      <dgm:t>
        <a:bodyPr/>
        <a:lstStyle/>
        <a:p>
          <a:endParaRPr lang="en-US"/>
        </a:p>
      </dgm:t>
    </dgm:pt>
    <dgm:pt modelId="{2524168B-DD7B-4358-9ABB-B630AD786975}" type="sibTrans" cxnId="{49E96AD1-2467-4F58-B7DB-C35B65552333}">
      <dgm:prSet/>
      <dgm:spPr/>
      <dgm:t>
        <a:bodyPr/>
        <a:lstStyle/>
        <a:p>
          <a:endParaRPr lang="en-US"/>
        </a:p>
      </dgm:t>
    </dgm:pt>
    <dgm:pt modelId="{CCF4871A-9E34-40B7-A32E-125C9FA8B7EB}">
      <dgm:prSet phldrT="[Text]"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Users</a:t>
          </a:r>
        </a:p>
      </dgm:t>
    </dgm:pt>
    <dgm:pt modelId="{BB0CCE95-24D4-4B44-ADBA-5A3C1E33D734}" type="parTrans" cxnId="{67C4C5F7-0564-4484-8CD1-7274B570F66F}">
      <dgm:prSet/>
      <dgm:spPr/>
      <dgm:t>
        <a:bodyPr/>
        <a:lstStyle/>
        <a:p>
          <a:endParaRPr lang="en-US"/>
        </a:p>
      </dgm:t>
    </dgm:pt>
    <dgm:pt modelId="{3F4B147D-E132-4CF6-BB86-60C3C168DC70}" type="sibTrans" cxnId="{67C4C5F7-0564-4484-8CD1-7274B570F66F}">
      <dgm:prSet/>
      <dgm:spPr/>
      <dgm:t>
        <a:bodyPr/>
        <a:lstStyle/>
        <a:p>
          <a:endParaRPr lang="en-US"/>
        </a:p>
      </dgm:t>
    </dgm:pt>
    <dgm:pt modelId="{73BF44FB-6907-4914-9A27-2EA8687E8571}">
      <dgm:prSet phldrT="[Text]"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Notation</a:t>
          </a:r>
        </a:p>
      </dgm:t>
    </dgm:pt>
    <dgm:pt modelId="{151C7D46-1FE2-4438-A8DF-BEBDCD339470}" type="parTrans" cxnId="{FC003A9E-B520-4B2D-93D1-ECF011F897C5}">
      <dgm:prSet/>
      <dgm:spPr/>
      <dgm:t>
        <a:bodyPr/>
        <a:lstStyle/>
        <a:p>
          <a:endParaRPr lang="en-US"/>
        </a:p>
      </dgm:t>
    </dgm:pt>
    <dgm:pt modelId="{FF681B28-CCC1-4A1B-B931-29F98FE1A914}" type="sibTrans" cxnId="{FC003A9E-B520-4B2D-93D1-ECF011F897C5}">
      <dgm:prSet/>
      <dgm:spPr/>
      <dgm:t>
        <a:bodyPr/>
        <a:lstStyle/>
        <a:p>
          <a:endParaRPr lang="en-US"/>
        </a:p>
      </dgm:t>
    </dgm:pt>
    <dgm:pt modelId="{9FEA7231-2618-478A-B320-8EA6F34678C6}" type="pres">
      <dgm:prSet presAssocID="{1C878B3A-D7FF-4341-92F9-5337E85CF5A4}" presName="compositeShape" presStyleCnt="0">
        <dgm:presLayoutVars>
          <dgm:chMax val="7"/>
          <dgm:dir/>
          <dgm:resizeHandles val="exact"/>
        </dgm:presLayoutVars>
      </dgm:prSet>
      <dgm:spPr/>
    </dgm:pt>
    <dgm:pt modelId="{2E45F918-F2ED-4662-B00C-52DC26F33A75}" type="pres">
      <dgm:prSet presAssocID="{413BBFB6-D548-4047-9BBC-322418F9474C}" presName="circ1" presStyleLbl="vennNode1" presStyleIdx="0" presStyleCnt="3"/>
      <dgm:spPr/>
    </dgm:pt>
    <dgm:pt modelId="{143CAB81-EF22-4DF4-B5B2-60121E755645}" type="pres">
      <dgm:prSet presAssocID="{413BBFB6-D548-4047-9BBC-322418F9474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3AB1F75-6882-47D6-9DCC-15A4DA14A675}" type="pres">
      <dgm:prSet presAssocID="{CCF4871A-9E34-40B7-A32E-125C9FA8B7EB}" presName="circ2" presStyleLbl="vennNode1" presStyleIdx="1" presStyleCnt="3"/>
      <dgm:spPr/>
    </dgm:pt>
    <dgm:pt modelId="{BD5910CF-D7B7-42F4-9294-CC90AD2E5694}" type="pres">
      <dgm:prSet presAssocID="{CCF4871A-9E34-40B7-A32E-125C9FA8B7E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723C4CF-BA30-4869-A269-9F87870B4BAE}" type="pres">
      <dgm:prSet presAssocID="{73BF44FB-6907-4914-9A27-2EA8687E8571}" presName="circ3" presStyleLbl="vennNode1" presStyleIdx="2" presStyleCnt="3"/>
      <dgm:spPr/>
    </dgm:pt>
    <dgm:pt modelId="{6D60A63E-AA4A-4466-86E8-4D0D56921E97}" type="pres">
      <dgm:prSet presAssocID="{73BF44FB-6907-4914-9A27-2EA8687E857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1863B06-EA15-410A-B6BC-32B237CCCBAA}" type="presOf" srcId="{73BF44FB-6907-4914-9A27-2EA8687E8571}" destId="{2723C4CF-BA30-4869-A269-9F87870B4BAE}" srcOrd="0" destOrd="0" presId="urn:microsoft.com/office/officeart/2005/8/layout/venn1"/>
    <dgm:cxn modelId="{C0A62309-B57C-4DED-BD73-0CC95C9D9BBF}" type="presOf" srcId="{CCF4871A-9E34-40B7-A32E-125C9FA8B7EB}" destId="{BD5910CF-D7B7-42F4-9294-CC90AD2E5694}" srcOrd="1" destOrd="0" presId="urn:microsoft.com/office/officeart/2005/8/layout/venn1"/>
    <dgm:cxn modelId="{ECBBF03B-9133-4474-B52E-001E1213EA1F}" type="presOf" srcId="{413BBFB6-D548-4047-9BBC-322418F9474C}" destId="{143CAB81-EF22-4DF4-B5B2-60121E755645}" srcOrd="1" destOrd="0" presId="urn:microsoft.com/office/officeart/2005/8/layout/venn1"/>
    <dgm:cxn modelId="{A01B7A61-2980-4977-B117-39C6506B1033}" type="presOf" srcId="{73BF44FB-6907-4914-9A27-2EA8687E8571}" destId="{6D60A63E-AA4A-4466-86E8-4D0D56921E97}" srcOrd="1" destOrd="0" presId="urn:microsoft.com/office/officeart/2005/8/layout/venn1"/>
    <dgm:cxn modelId="{FC003A9E-B520-4B2D-93D1-ECF011F897C5}" srcId="{1C878B3A-D7FF-4341-92F9-5337E85CF5A4}" destId="{73BF44FB-6907-4914-9A27-2EA8687E8571}" srcOrd="2" destOrd="0" parTransId="{151C7D46-1FE2-4438-A8DF-BEBDCD339470}" sibTransId="{FF681B28-CCC1-4A1B-B931-29F98FE1A914}"/>
    <dgm:cxn modelId="{CF1B86A5-6199-4677-895B-E3814835F497}" type="presOf" srcId="{CCF4871A-9E34-40B7-A32E-125C9FA8B7EB}" destId="{C3AB1F75-6882-47D6-9DCC-15A4DA14A675}" srcOrd="0" destOrd="0" presId="urn:microsoft.com/office/officeart/2005/8/layout/venn1"/>
    <dgm:cxn modelId="{F7D464C6-1FBB-4DB2-B3F3-11CD289D2173}" type="presOf" srcId="{1C878B3A-D7FF-4341-92F9-5337E85CF5A4}" destId="{9FEA7231-2618-478A-B320-8EA6F34678C6}" srcOrd="0" destOrd="0" presId="urn:microsoft.com/office/officeart/2005/8/layout/venn1"/>
    <dgm:cxn modelId="{49E96AD1-2467-4F58-B7DB-C35B65552333}" srcId="{1C878B3A-D7FF-4341-92F9-5337E85CF5A4}" destId="{413BBFB6-D548-4047-9BBC-322418F9474C}" srcOrd="0" destOrd="0" parTransId="{27D10E5D-255D-4D13-A349-995C6FA5B824}" sibTransId="{2524168B-DD7B-4358-9ABB-B630AD786975}"/>
    <dgm:cxn modelId="{40F6B5D1-3D38-40E9-A551-3213B47FB522}" type="presOf" srcId="{413BBFB6-D548-4047-9BBC-322418F9474C}" destId="{2E45F918-F2ED-4662-B00C-52DC26F33A75}" srcOrd="0" destOrd="0" presId="urn:microsoft.com/office/officeart/2005/8/layout/venn1"/>
    <dgm:cxn modelId="{67C4C5F7-0564-4484-8CD1-7274B570F66F}" srcId="{1C878B3A-D7FF-4341-92F9-5337E85CF5A4}" destId="{CCF4871A-9E34-40B7-A32E-125C9FA8B7EB}" srcOrd="1" destOrd="0" parTransId="{BB0CCE95-24D4-4B44-ADBA-5A3C1E33D734}" sibTransId="{3F4B147D-E132-4CF6-BB86-60C3C168DC70}"/>
    <dgm:cxn modelId="{F734B8D0-F7A5-40FD-94D9-CA6852D40185}" type="presParOf" srcId="{9FEA7231-2618-478A-B320-8EA6F34678C6}" destId="{2E45F918-F2ED-4662-B00C-52DC26F33A75}" srcOrd="0" destOrd="0" presId="urn:microsoft.com/office/officeart/2005/8/layout/venn1"/>
    <dgm:cxn modelId="{6887BF24-C6F5-409C-A518-ED5E0D8565A7}" type="presParOf" srcId="{9FEA7231-2618-478A-B320-8EA6F34678C6}" destId="{143CAB81-EF22-4DF4-B5B2-60121E755645}" srcOrd="1" destOrd="0" presId="urn:microsoft.com/office/officeart/2005/8/layout/venn1"/>
    <dgm:cxn modelId="{32A3E4B3-05BA-4626-8D80-C9BE2D6ACFF6}" type="presParOf" srcId="{9FEA7231-2618-478A-B320-8EA6F34678C6}" destId="{C3AB1F75-6882-47D6-9DCC-15A4DA14A675}" srcOrd="2" destOrd="0" presId="urn:microsoft.com/office/officeart/2005/8/layout/venn1"/>
    <dgm:cxn modelId="{85810A63-B58D-454C-819F-46D111A2CBDF}" type="presParOf" srcId="{9FEA7231-2618-478A-B320-8EA6F34678C6}" destId="{BD5910CF-D7B7-42F4-9294-CC90AD2E5694}" srcOrd="3" destOrd="0" presId="urn:microsoft.com/office/officeart/2005/8/layout/venn1"/>
    <dgm:cxn modelId="{C91ECFC5-6CB2-4DDB-86A0-8F8050557147}" type="presParOf" srcId="{9FEA7231-2618-478A-B320-8EA6F34678C6}" destId="{2723C4CF-BA30-4869-A269-9F87870B4BAE}" srcOrd="4" destOrd="0" presId="urn:microsoft.com/office/officeart/2005/8/layout/venn1"/>
    <dgm:cxn modelId="{83FE2B2C-48FF-4C12-B62A-A75260D389F1}" type="presParOf" srcId="{9FEA7231-2618-478A-B320-8EA6F34678C6}" destId="{6D60A63E-AA4A-4466-86E8-4D0D56921E97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878B3A-D7FF-4341-92F9-5337E85CF5A4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</dgm:pt>
    <dgm:pt modelId="{413BBFB6-D548-4047-9BBC-322418F9474C}">
      <dgm:prSet phldrT="[Text]"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Purpose</a:t>
          </a:r>
        </a:p>
      </dgm:t>
    </dgm:pt>
    <dgm:pt modelId="{27D10E5D-255D-4D13-A349-995C6FA5B824}" type="parTrans" cxnId="{49E96AD1-2467-4F58-B7DB-C35B65552333}">
      <dgm:prSet/>
      <dgm:spPr/>
      <dgm:t>
        <a:bodyPr/>
        <a:lstStyle/>
        <a:p>
          <a:endParaRPr lang="en-US"/>
        </a:p>
      </dgm:t>
    </dgm:pt>
    <dgm:pt modelId="{2524168B-DD7B-4358-9ABB-B630AD786975}" type="sibTrans" cxnId="{49E96AD1-2467-4F58-B7DB-C35B65552333}">
      <dgm:prSet/>
      <dgm:spPr/>
      <dgm:t>
        <a:bodyPr/>
        <a:lstStyle/>
        <a:p>
          <a:endParaRPr lang="en-US"/>
        </a:p>
      </dgm:t>
    </dgm:pt>
    <dgm:pt modelId="{CCF4871A-9E34-40B7-A32E-125C9FA8B7EB}">
      <dgm:prSet phldrT="[Text]"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Users</a:t>
          </a:r>
        </a:p>
      </dgm:t>
    </dgm:pt>
    <dgm:pt modelId="{BB0CCE95-24D4-4B44-ADBA-5A3C1E33D734}" type="parTrans" cxnId="{67C4C5F7-0564-4484-8CD1-7274B570F66F}">
      <dgm:prSet/>
      <dgm:spPr/>
      <dgm:t>
        <a:bodyPr/>
        <a:lstStyle/>
        <a:p>
          <a:endParaRPr lang="en-US"/>
        </a:p>
      </dgm:t>
    </dgm:pt>
    <dgm:pt modelId="{3F4B147D-E132-4CF6-BB86-60C3C168DC70}" type="sibTrans" cxnId="{67C4C5F7-0564-4484-8CD1-7274B570F66F}">
      <dgm:prSet/>
      <dgm:spPr/>
      <dgm:t>
        <a:bodyPr/>
        <a:lstStyle/>
        <a:p>
          <a:endParaRPr lang="en-US"/>
        </a:p>
      </dgm:t>
    </dgm:pt>
    <dgm:pt modelId="{73BF44FB-6907-4914-9A27-2EA8687E8571}">
      <dgm:prSet phldrT="[Text]"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Notation</a:t>
          </a:r>
        </a:p>
      </dgm:t>
    </dgm:pt>
    <dgm:pt modelId="{151C7D46-1FE2-4438-A8DF-BEBDCD339470}" type="parTrans" cxnId="{FC003A9E-B520-4B2D-93D1-ECF011F897C5}">
      <dgm:prSet/>
      <dgm:spPr/>
      <dgm:t>
        <a:bodyPr/>
        <a:lstStyle/>
        <a:p>
          <a:endParaRPr lang="en-US"/>
        </a:p>
      </dgm:t>
    </dgm:pt>
    <dgm:pt modelId="{FF681B28-CCC1-4A1B-B931-29F98FE1A914}" type="sibTrans" cxnId="{FC003A9E-B520-4B2D-93D1-ECF011F897C5}">
      <dgm:prSet/>
      <dgm:spPr/>
      <dgm:t>
        <a:bodyPr/>
        <a:lstStyle/>
        <a:p>
          <a:endParaRPr lang="en-US"/>
        </a:p>
      </dgm:t>
    </dgm:pt>
    <dgm:pt modelId="{9FEA7231-2618-478A-B320-8EA6F34678C6}" type="pres">
      <dgm:prSet presAssocID="{1C878B3A-D7FF-4341-92F9-5337E85CF5A4}" presName="compositeShape" presStyleCnt="0">
        <dgm:presLayoutVars>
          <dgm:chMax val="7"/>
          <dgm:dir/>
          <dgm:resizeHandles val="exact"/>
        </dgm:presLayoutVars>
      </dgm:prSet>
      <dgm:spPr/>
    </dgm:pt>
    <dgm:pt modelId="{2E45F918-F2ED-4662-B00C-52DC26F33A75}" type="pres">
      <dgm:prSet presAssocID="{413BBFB6-D548-4047-9BBC-322418F9474C}" presName="circ1" presStyleLbl="vennNode1" presStyleIdx="0" presStyleCnt="3"/>
      <dgm:spPr/>
    </dgm:pt>
    <dgm:pt modelId="{143CAB81-EF22-4DF4-B5B2-60121E755645}" type="pres">
      <dgm:prSet presAssocID="{413BBFB6-D548-4047-9BBC-322418F9474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3AB1F75-6882-47D6-9DCC-15A4DA14A675}" type="pres">
      <dgm:prSet presAssocID="{CCF4871A-9E34-40B7-A32E-125C9FA8B7EB}" presName="circ2" presStyleLbl="vennNode1" presStyleIdx="1" presStyleCnt="3"/>
      <dgm:spPr/>
    </dgm:pt>
    <dgm:pt modelId="{BD5910CF-D7B7-42F4-9294-CC90AD2E5694}" type="pres">
      <dgm:prSet presAssocID="{CCF4871A-9E34-40B7-A32E-125C9FA8B7E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723C4CF-BA30-4869-A269-9F87870B4BAE}" type="pres">
      <dgm:prSet presAssocID="{73BF44FB-6907-4914-9A27-2EA8687E8571}" presName="circ3" presStyleLbl="vennNode1" presStyleIdx="2" presStyleCnt="3"/>
      <dgm:spPr/>
    </dgm:pt>
    <dgm:pt modelId="{6D60A63E-AA4A-4466-86E8-4D0D56921E97}" type="pres">
      <dgm:prSet presAssocID="{73BF44FB-6907-4914-9A27-2EA8687E857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1863B06-EA15-410A-B6BC-32B237CCCBAA}" type="presOf" srcId="{73BF44FB-6907-4914-9A27-2EA8687E8571}" destId="{2723C4CF-BA30-4869-A269-9F87870B4BAE}" srcOrd="0" destOrd="0" presId="urn:microsoft.com/office/officeart/2005/8/layout/venn1"/>
    <dgm:cxn modelId="{C0A62309-B57C-4DED-BD73-0CC95C9D9BBF}" type="presOf" srcId="{CCF4871A-9E34-40B7-A32E-125C9FA8B7EB}" destId="{BD5910CF-D7B7-42F4-9294-CC90AD2E5694}" srcOrd="1" destOrd="0" presId="urn:microsoft.com/office/officeart/2005/8/layout/venn1"/>
    <dgm:cxn modelId="{ECBBF03B-9133-4474-B52E-001E1213EA1F}" type="presOf" srcId="{413BBFB6-D548-4047-9BBC-322418F9474C}" destId="{143CAB81-EF22-4DF4-B5B2-60121E755645}" srcOrd="1" destOrd="0" presId="urn:microsoft.com/office/officeart/2005/8/layout/venn1"/>
    <dgm:cxn modelId="{A01B7A61-2980-4977-B117-39C6506B1033}" type="presOf" srcId="{73BF44FB-6907-4914-9A27-2EA8687E8571}" destId="{6D60A63E-AA4A-4466-86E8-4D0D56921E97}" srcOrd="1" destOrd="0" presId="urn:microsoft.com/office/officeart/2005/8/layout/venn1"/>
    <dgm:cxn modelId="{FC003A9E-B520-4B2D-93D1-ECF011F897C5}" srcId="{1C878B3A-D7FF-4341-92F9-5337E85CF5A4}" destId="{73BF44FB-6907-4914-9A27-2EA8687E8571}" srcOrd="2" destOrd="0" parTransId="{151C7D46-1FE2-4438-A8DF-BEBDCD339470}" sibTransId="{FF681B28-CCC1-4A1B-B931-29F98FE1A914}"/>
    <dgm:cxn modelId="{CF1B86A5-6199-4677-895B-E3814835F497}" type="presOf" srcId="{CCF4871A-9E34-40B7-A32E-125C9FA8B7EB}" destId="{C3AB1F75-6882-47D6-9DCC-15A4DA14A675}" srcOrd="0" destOrd="0" presId="urn:microsoft.com/office/officeart/2005/8/layout/venn1"/>
    <dgm:cxn modelId="{F7D464C6-1FBB-4DB2-B3F3-11CD289D2173}" type="presOf" srcId="{1C878B3A-D7FF-4341-92F9-5337E85CF5A4}" destId="{9FEA7231-2618-478A-B320-8EA6F34678C6}" srcOrd="0" destOrd="0" presId="urn:microsoft.com/office/officeart/2005/8/layout/venn1"/>
    <dgm:cxn modelId="{49E96AD1-2467-4F58-B7DB-C35B65552333}" srcId="{1C878B3A-D7FF-4341-92F9-5337E85CF5A4}" destId="{413BBFB6-D548-4047-9BBC-322418F9474C}" srcOrd="0" destOrd="0" parTransId="{27D10E5D-255D-4D13-A349-995C6FA5B824}" sibTransId="{2524168B-DD7B-4358-9ABB-B630AD786975}"/>
    <dgm:cxn modelId="{40F6B5D1-3D38-40E9-A551-3213B47FB522}" type="presOf" srcId="{413BBFB6-D548-4047-9BBC-322418F9474C}" destId="{2E45F918-F2ED-4662-B00C-52DC26F33A75}" srcOrd="0" destOrd="0" presId="urn:microsoft.com/office/officeart/2005/8/layout/venn1"/>
    <dgm:cxn modelId="{67C4C5F7-0564-4484-8CD1-7274B570F66F}" srcId="{1C878B3A-D7FF-4341-92F9-5337E85CF5A4}" destId="{CCF4871A-9E34-40B7-A32E-125C9FA8B7EB}" srcOrd="1" destOrd="0" parTransId="{BB0CCE95-24D4-4B44-ADBA-5A3C1E33D734}" sibTransId="{3F4B147D-E132-4CF6-BB86-60C3C168DC70}"/>
    <dgm:cxn modelId="{F734B8D0-F7A5-40FD-94D9-CA6852D40185}" type="presParOf" srcId="{9FEA7231-2618-478A-B320-8EA6F34678C6}" destId="{2E45F918-F2ED-4662-B00C-52DC26F33A75}" srcOrd="0" destOrd="0" presId="urn:microsoft.com/office/officeart/2005/8/layout/venn1"/>
    <dgm:cxn modelId="{6887BF24-C6F5-409C-A518-ED5E0D8565A7}" type="presParOf" srcId="{9FEA7231-2618-478A-B320-8EA6F34678C6}" destId="{143CAB81-EF22-4DF4-B5B2-60121E755645}" srcOrd="1" destOrd="0" presId="urn:microsoft.com/office/officeart/2005/8/layout/venn1"/>
    <dgm:cxn modelId="{32A3E4B3-05BA-4626-8D80-C9BE2D6ACFF6}" type="presParOf" srcId="{9FEA7231-2618-478A-B320-8EA6F34678C6}" destId="{C3AB1F75-6882-47D6-9DCC-15A4DA14A675}" srcOrd="2" destOrd="0" presId="urn:microsoft.com/office/officeart/2005/8/layout/venn1"/>
    <dgm:cxn modelId="{85810A63-B58D-454C-819F-46D111A2CBDF}" type="presParOf" srcId="{9FEA7231-2618-478A-B320-8EA6F34678C6}" destId="{BD5910CF-D7B7-42F4-9294-CC90AD2E5694}" srcOrd="3" destOrd="0" presId="urn:microsoft.com/office/officeart/2005/8/layout/venn1"/>
    <dgm:cxn modelId="{C91ECFC5-6CB2-4DDB-86A0-8F8050557147}" type="presParOf" srcId="{9FEA7231-2618-478A-B320-8EA6F34678C6}" destId="{2723C4CF-BA30-4869-A269-9F87870B4BAE}" srcOrd="4" destOrd="0" presId="urn:microsoft.com/office/officeart/2005/8/layout/venn1"/>
    <dgm:cxn modelId="{83FE2B2C-48FF-4C12-B62A-A75260D389F1}" type="presParOf" srcId="{9FEA7231-2618-478A-B320-8EA6F34678C6}" destId="{6D60A63E-AA4A-4466-86E8-4D0D56921E97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0F1DC6-CB8C-43DA-BBCA-4A34363E07AA}" type="doc">
      <dgm:prSet loTypeId="urn:microsoft.com/office/officeart/2005/8/layout/hProcess9" loCatId="process" qsTypeId="urn:microsoft.com/office/officeart/2005/8/quickstyle/simple5" qsCatId="simple" csTypeId="urn:microsoft.com/office/officeart/2005/8/colors/accent1_2" csCatId="accent1" phldr="1"/>
      <dgm:spPr/>
    </dgm:pt>
    <dgm:pt modelId="{7489F01E-216D-47C9-9AF8-BB8E13795718}">
      <dgm:prSet phldrT="[Text]" custT="1"/>
      <dgm:spPr/>
      <dgm:t>
        <a:bodyPr/>
        <a:lstStyle/>
        <a:p>
          <a:r>
            <a:rPr lang="en-US" sz="2400" b="1" dirty="0"/>
            <a:t>Early Design</a:t>
          </a:r>
          <a:endParaRPr lang="en-US" sz="2400" b="0" dirty="0"/>
        </a:p>
      </dgm:t>
    </dgm:pt>
    <dgm:pt modelId="{F5BFF6C4-85DB-4712-B4DF-777890C472D6}" type="sibTrans" cxnId="{946D6446-4D8A-45F8-80A1-BE4E9CEB99BA}">
      <dgm:prSet/>
      <dgm:spPr/>
      <dgm:t>
        <a:bodyPr/>
        <a:lstStyle/>
        <a:p>
          <a:endParaRPr lang="en-US"/>
        </a:p>
      </dgm:t>
    </dgm:pt>
    <dgm:pt modelId="{1C6DCD35-640B-4900-BF9C-72712B0CC624}" type="parTrans" cxnId="{946D6446-4D8A-45F8-80A1-BE4E9CEB99BA}">
      <dgm:prSet/>
      <dgm:spPr/>
      <dgm:t>
        <a:bodyPr/>
        <a:lstStyle/>
        <a:p>
          <a:endParaRPr lang="en-US"/>
        </a:p>
      </dgm:t>
    </dgm:pt>
    <dgm:pt modelId="{C077FE4D-53D3-411A-B9A4-B2A4F5F84A28}" type="pres">
      <dgm:prSet presAssocID="{3D0F1DC6-CB8C-43DA-BBCA-4A34363E07AA}" presName="CompostProcess" presStyleCnt="0">
        <dgm:presLayoutVars>
          <dgm:dir/>
          <dgm:resizeHandles val="exact"/>
        </dgm:presLayoutVars>
      </dgm:prSet>
      <dgm:spPr/>
    </dgm:pt>
    <dgm:pt modelId="{73A66E9D-0667-47D5-8F98-F15F2833A474}" type="pres">
      <dgm:prSet presAssocID="{3D0F1DC6-CB8C-43DA-BBCA-4A34363E07AA}" presName="arrow" presStyleLbl="bgShp" presStyleIdx="0" presStyleCn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noFill/>
        </a:ln>
      </dgm:spPr>
    </dgm:pt>
    <dgm:pt modelId="{1D04649B-385F-4E89-8E3C-76756E9F9299}" type="pres">
      <dgm:prSet presAssocID="{3D0F1DC6-CB8C-43DA-BBCA-4A34363E07AA}" presName="linearProcess" presStyleCnt="0"/>
      <dgm:spPr/>
    </dgm:pt>
    <dgm:pt modelId="{B0F2C5D2-212A-40D3-8B2C-862612B4BC0E}" type="pres">
      <dgm:prSet presAssocID="{7489F01E-216D-47C9-9AF8-BB8E13795718}" presName="textNode" presStyleLbl="node1" presStyleIdx="0" presStyleCnt="1" custScaleX="191063" custScaleY="109861" custLinFactNeighborX="-394" custLinFactNeighborY="-2581">
        <dgm:presLayoutVars>
          <dgm:bulletEnabled val="1"/>
        </dgm:presLayoutVars>
      </dgm:prSet>
      <dgm:spPr/>
    </dgm:pt>
  </dgm:ptLst>
  <dgm:cxnLst>
    <dgm:cxn modelId="{946D6446-4D8A-45F8-80A1-BE4E9CEB99BA}" srcId="{3D0F1DC6-CB8C-43DA-BBCA-4A34363E07AA}" destId="{7489F01E-216D-47C9-9AF8-BB8E13795718}" srcOrd="0" destOrd="0" parTransId="{1C6DCD35-640B-4900-BF9C-72712B0CC624}" sibTransId="{F5BFF6C4-85DB-4712-B4DF-777890C472D6}"/>
    <dgm:cxn modelId="{82084486-DCDF-47BD-852E-A019BA86DC16}" type="presOf" srcId="{7489F01E-216D-47C9-9AF8-BB8E13795718}" destId="{B0F2C5D2-212A-40D3-8B2C-862612B4BC0E}" srcOrd="0" destOrd="0" presId="urn:microsoft.com/office/officeart/2005/8/layout/hProcess9"/>
    <dgm:cxn modelId="{639EF1EC-263A-418E-9DD6-3E2C8C6269E5}" type="presOf" srcId="{3D0F1DC6-CB8C-43DA-BBCA-4A34363E07AA}" destId="{C077FE4D-53D3-411A-B9A4-B2A4F5F84A28}" srcOrd="0" destOrd="0" presId="urn:microsoft.com/office/officeart/2005/8/layout/hProcess9"/>
    <dgm:cxn modelId="{34CE8433-61BD-47F8-85E7-33A7B596BA0F}" type="presParOf" srcId="{C077FE4D-53D3-411A-B9A4-B2A4F5F84A28}" destId="{73A66E9D-0667-47D5-8F98-F15F2833A474}" srcOrd="0" destOrd="0" presId="urn:microsoft.com/office/officeart/2005/8/layout/hProcess9"/>
    <dgm:cxn modelId="{C7649932-6C16-4E52-826B-51A8397D11BE}" type="presParOf" srcId="{C077FE4D-53D3-411A-B9A4-B2A4F5F84A28}" destId="{1D04649B-385F-4E89-8E3C-76756E9F9299}" srcOrd="1" destOrd="0" presId="urn:microsoft.com/office/officeart/2005/8/layout/hProcess9"/>
    <dgm:cxn modelId="{C81A3ACD-3C3A-44EF-ABF9-8C5340F64E58}" type="presParOf" srcId="{1D04649B-385F-4E89-8E3C-76756E9F9299}" destId="{B0F2C5D2-212A-40D3-8B2C-862612B4BC0E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D0F1DC6-CB8C-43DA-BBCA-4A34363E07AA}" type="doc">
      <dgm:prSet loTypeId="urn:microsoft.com/office/officeart/2005/8/layout/hProcess9" loCatId="process" qsTypeId="urn:microsoft.com/office/officeart/2005/8/quickstyle/simple5" qsCatId="simple" csTypeId="urn:microsoft.com/office/officeart/2005/8/colors/accent1_2" csCatId="accent1" phldr="1"/>
      <dgm:spPr/>
    </dgm:pt>
    <dgm:pt modelId="{7489F01E-216D-47C9-9AF8-BB8E13795718}">
      <dgm:prSet phldrT="[Text]" custT="1"/>
      <dgm:spPr/>
      <dgm:t>
        <a:bodyPr/>
        <a:lstStyle/>
        <a:p>
          <a:endParaRPr lang="en-US" sz="2400" b="1" dirty="0"/>
        </a:p>
        <a:p>
          <a:r>
            <a:rPr lang="en-US" sz="2400" b="1" dirty="0"/>
            <a:t>Formalization &amp;</a:t>
          </a:r>
        </a:p>
        <a:p>
          <a:r>
            <a:rPr lang="en-US" sz="2400" b="1" dirty="0"/>
            <a:t>Documentation </a:t>
          </a:r>
        </a:p>
        <a:p>
          <a:endParaRPr lang="en-US" sz="2400" b="0" dirty="0"/>
        </a:p>
      </dgm:t>
    </dgm:pt>
    <dgm:pt modelId="{1C6DCD35-640B-4900-BF9C-72712B0CC624}" type="parTrans" cxnId="{946D6446-4D8A-45F8-80A1-BE4E9CEB99BA}">
      <dgm:prSet/>
      <dgm:spPr/>
      <dgm:t>
        <a:bodyPr/>
        <a:lstStyle/>
        <a:p>
          <a:endParaRPr lang="en-US"/>
        </a:p>
      </dgm:t>
    </dgm:pt>
    <dgm:pt modelId="{F5BFF6C4-85DB-4712-B4DF-777890C472D6}" type="sibTrans" cxnId="{946D6446-4D8A-45F8-80A1-BE4E9CEB99BA}">
      <dgm:prSet/>
      <dgm:spPr/>
      <dgm:t>
        <a:bodyPr/>
        <a:lstStyle/>
        <a:p>
          <a:endParaRPr lang="en-US"/>
        </a:p>
      </dgm:t>
    </dgm:pt>
    <dgm:pt modelId="{C077FE4D-53D3-411A-B9A4-B2A4F5F84A28}" type="pres">
      <dgm:prSet presAssocID="{3D0F1DC6-CB8C-43DA-BBCA-4A34363E07AA}" presName="CompostProcess" presStyleCnt="0">
        <dgm:presLayoutVars>
          <dgm:dir/>
          <dgm:resizeHandles val="exact"/>
        </dgm:presLayoutVars>
      </dgm:prSet>
      <dgm:spPr/>
    </dgm:pt>
    <dgm:pt modelId="{73A66E9D-0667-47D5-8F98-F15F2833A474}" type="pres">
      <dgm:prSet presAssocID="{3D0F1DC6-CB8C-43DA-BBCA-4A34363E07AA}" presName="arrow" presStyleLbl="bgShp" presStyleIdx="0" presStyleCnt="1" custLinFactNeighborX="-1277" custLinFactNeighborY="14685"/>
      <dgm:spPr>
        <a:noFill/>
      </dgm:spPr>
    </dgm:pt>
    <dgm:pt modelId="{1D04649B-385F-4E89-8E3C-76756E9F9299}" type="pres">
      <dgm:prSet presAssocID="{3D0F1DC6-CB8C-43DA-BBCA-4A34363E07AA}" presName="linearProcess" presStyleCnt="0"/>
      <dgm:spPr/>
    </dgm:pt>
    <dgm:pt modelId="{B0F2C5D2-212A-40D3-8B2C-862612B4BC0E}" type="pres">
      <dgm:prSet presAssocID="{7489F01E-216D-47C9-9AF8-BB8E13795718}" presName="textNode" presStyleLbl="node1" presStyleIdx="0" presStyleCnt="1" custScaleX="104641" custScaleY="115611" custLinFactNeighborX="-13701" custLinFactNeighborY="24353">
        <dgm:presLayoutVars>
          <dgm:bulletEnabled val="1"/>
        </dgm:presLayoutVars>
      </dgm:prSet>
      <dgm:spPr/>
    </dgm:pt>
  </dgm:ptLst>
  <dgm:cxnLst>
    <dgm:cxn modelId="{C00EE73C-1C7C-478D-A257-F0EBEE89A9CC}" type="presOf" srcId="{7489F01E-216D-47C9-9AF8-BB8E13795718}" destId="{B0F2C5D2-212A-40D3-8B2C-862612B4BC0E}" srcOrd="0" destOrd="0" presId="urn:microsoft.com/office/officeart/2005/8/layout/hProcess9"/>
    <dgm:cxn modelId="{946D6446-4D8A-45F8-80A1-BE4E9CEB99BA}" srcId="{3D0F1DC6-CB8C-43DA-BBCA-4A34363E07AA}" destId="{7489F01E-216D-47C9-9AF8-BB8E13795718}" srcOrd="0" destOrd="0" parTransId="{1C6DCD35-640B-4900-BF9C-72712B0CC624}" sibTransId="{F5BFF6C4-85DB-4712-B4DF-777890C472D6}"/>
    <dgm:cxn modelId="{9CB7FF81-EABE-49B6-8F8A-06970736293D}" type="presOf" srcId="{3D0F1DC6-CB8C-43DA-BBCA-4A34363E07AA}" destId="{C077FE4D-53D3-411A-B9A4-B2A4F5F84A28}" srcOrd="0" destOrd="0" presId="urn:microsoft.com/office/officeart/2005/8/layout/hProcess9"/>
    <dgm:cxn modelId="{A9C1BEE3-4BCC-466D-B7EF-D6ABBC6517DA}" type="presParOf" srcId="{C077FE4D-53D3-411A-B9A4-B2A4F5F84A28}" destId="{73A66E9D-0667-47D5-8F98-F15F2833A474}" srcOrd="0" destOrd="0" presId="urn:microsoft.com/office/officeart/2005/8/layout/hProcess9"/>
    <dgm:cxn modelId="{C040471A-AAF1-43ED-9D3E-89DC9EBA52C8}" type="presParOf" srcId="{C077FE4D-53D3-411A-B9A4-B2A4F5F84A28}" destId="{1D04649B-385F-4E89-8E3C-76756E9F9299}" srcOrd="1" destOrd="0" presId="urn:microsoft.com/office/officeart/2005/8/layout/hProcess9"/>
    <dgm:cxn modelId="{FDA5762A-E025-4249-A85A-EC5C5B77C46B}" type="presParOf" srcId="{1D04649B-385F-4E89-8E3C-76756E9F9299}" destId="{B0F2C5D2-212A-40D3-8B2C-862612B4BC0E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45F918-F2ED-4662-B00C-52DC26F33A75}">
      <dsp:nvSpPr>
        <dsp:cNvPr id="0" name=""/>
        <dsp:cNvSpPr/>
      </dsp:nvSpPr>
      <dsp:spPr>
        <a:xfrm>
          <a:off x="1654552" y="60946"/>
          <a:ext cx="2925445" cy="2925445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Purpose</a:t>
          </a:r>
        </a:p>
      </dsp:txBody>
      <dsp:txXfrm>
        <a:off x="2044612" y="572899"/>
        <a:ext cx="2145326" cy="1316450"/>
      </dsp:txXfrm>
    </dsp:sp>
    <dsp:sp modelId="{C3AB1F75-6882-47D6-9DCC-15A4DA14A675}">
      <dsp:nvSpPr>
        <dsp:cNvPr id="0" name=""/>
        <dsp:cNvSpPr/>
      </dsp:nvSpPr>
      <dsp:spPr>
        <a:xfrm>
          <a:off x="2710151" y="1889350"/>
          <a:ext cx="2925445" cy="2925445"/>
        </a:xfrm>
        <a:prstGeom prst="ellipse">
          <a:avLst/>
        </a:prstGeom>
        <a:solidFill>
          <a:schemeClr val="accent4">
            <a:alpha val="50000"/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Users</a:t>
          </a:r>
        </a:p>
      </dsp:txBody>
      <dsp:txXfrm>
        <a:off x="3604849" y="2645090"/>
        <a:ext cx="1755267" cy="1608994"/>
      </dsp:txXfrm>
    </dsp:sp>
    <dsp:sp modelId="{2723C4CF-BA30-4869-A269-9F87870B4BAE}">
      <dsp:nvSpPr>
        <dsp:cNvPr id="0" name=""/>
        <dsp:cNvSpPr/>
      </dsp:nvSpPr>
      <dsp:spPr>
        <a:xfrm>
          <a:off x="598954" y="1889350"/>
          <a:ext cx="2925445" cy="2925445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Notation</a:t>
          </a:r>
        </a:p>
      </dsp:txBody>
      <dsp:txXfrm>
        <a:off x="874434" y="2645090"/>
        <a:ext cx="1755267" cy="16089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45F918-F2ED-4662-B00C-52DC26F33A75}">
      <dsp:nvSpPr>
        <dsp:cNvPr id="0" name=""/>
        <dsp:cNvSpPr/>
      </dsp:nvSpPr>
      <dsp:spPr>
        <a:xfrm>
          <a:off x="1521633" y="31848"/>
          <a:ext cx="1528734" cy="1528734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Purpose</a:t>
          </a:r>
        </a:p>
      </dsp:txBody>
      <dsp:txXfrm>
        <a:off x="1725464" y="299377"/>
        <a:ext cx="1121072" cy="687930"/>
      </dsp:txXfrm>
    </dsp:sp>
    <dsp:sp modelId="{C3AB1F75-6882-47D6-9DCC-15A4DA14A675}">
      <dsp:nvSpPr>
        <dsp:cNvPr id="0" name=""/>
        <dsp:cNvSpPr/>
      </dsp:nvSpPr>
      <dsp:spPr>
        <a:xfrm>
          <a:off x="2073251" y="987307"/>
          <a:ext cx="1528734" cy="1528734"/>
        </a:xfrm>
        <a:prstGeom prst="ellipse">
          <a:avLst/>
        </a:prstGeom>
        <a:solidFill>
          <a:schemeClr val="accent4">
            <a:alpha val="50000"/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Users</a:t>
          </a:r>
        </a:p>
      </dsp:txBody>
      <dsp:txXfrm>
        <a:off x="2540789" y="1382230"/>
        <a:ext cx="917240" cy="840804"/>
      </dsp:txXfrm>
    </dsp:sp>
    <dsp:sp modelId="{2723C4CF-BA30-4869-A269-9F87870B4BAE}">
      <dsp:nvSpPr>
        <dsp:cNvPr id="0" name=""/>
        <dsp:cNvSpPr/>
      </dsp:nvSpPr>
      <dsp:spPr>
        <a:xfrm>
          <a:off x="970014" y="987307"/>
          <a:ext cx="1528734" cy="1528734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Notation</a:t>
          </a:r>
        </a:p>
      </dsp:txBody>
      <dsp:txXfrm>
        <a:off x="1113970" y="1382230"/>
        <a:ext cx="917240" cy="8408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A66E9D-0667-47D5-8F98-F15F2833A474}">
      <dsp:nvSpPr>
        <dsp:cNvPr id="0" name=""/>
        <dsp:cNvSpPr/>
      </dsp:nvSpPr>
      <dsp:spPr>
        <a:xfrm>
          <a:off x="244069" y="0"/>
          <a:ext cx="2766125" cy="2576630"/>
        </a:xfrm>
        <a:prstGeom prst="rightArrow">
          <a:avLst/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B0F2C5D2-212A-40D3-8B2C-862612B4BC0E}">
      <dsp:nvSpPr>
        <dsp:cNvPr id="0" name=""/>
        <dsp:cNvSpPr/>
      </dsp:nvSpPr>
      <dsp:spPr>
        <a:xfrm>
          <a:off x="485771" y="695571"/>
          <a:ext cx="2273345" cy="113228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Early Design</a:t>
          </a:r>
          <a:endParaRPr lang="en-US" sz="2400" b="0" kern="1200" dirty="0"/>
        </a:p>
      </dsp:txBody>
      <dsp:txXfrm>
        <a:off x="541045" y="750845"/>
        <a:ext cx="2162797" cy="10217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A66E9D-0667-47D5-8F98-F15F2833A474}">
      <dsp:nvSpPr>
        <dsp:cNvPr id="0" name=""/>
        <dsp:cNvSpPr/>
      </dsp:nvSpPr>
      <dsp:spPr>
        <a:xfrm>
          <a:off x="239484" y="0"/>
          <a:ext cx="3173442" cy="2563199"/>
        </a:xfrm>
        <a:prstGeom prst="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0F2C5D2-212A-40D3-8B2C-862612B4BC0E}">
      <dsp:nvSpPr>
        <dsp:cNvPr id="0" name=""/>
        <dsp:cNvSpPr/>
      </dsp:nvSpPr>
      <dsp:spPr>
        <a:xfrm>
          <a:off x="318473" y="938617"/>
          <a:ext cx="2453916" cy="118533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Formalization &amp;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Documentation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0" kern="1200" dirty="0"/>
        </a:p>
      </dsp:txBody>
      <dsp:txXfrm>
        <a:off x="376336" y="996480"/>
        <a:ext cx="2338190" cy="10696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01T13:56:12.29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  <inkml:trace contextRef="#ctx0" brushRef="#br0" timeOffset="332.16">0 0</inkml:trace>
  <inkml:trace contextRef="#ctx0" brushRef="#br0" timeOffset="670.43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01T13:56:14.75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01T08:18:35.23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1106 1569,'13'1,"1"0,-1 1,-1 0,10 3,25 5,173 20,155-1,231-16,-412-11,364 3,531 12,-6 61,-539 14,-167-25,-329-59,1-2,-1-2,1-3,18-2,-64 1,0 0,0 1,0-1,1 1,-1-1,0 1,0 0,0 0,-1 0,1 1,0-1,0 1,-1-1,1 1,-1 0,1 0,-1 0,0 0,0 1,1 0,7 9,-2 0,1 0,5 13,-9-17,19 39,-2 0,-1 2,-3 0,-2 1,5 31,10 77,-3 24,64 897,-37-306,22-193,25-3,144 447,-241-1005,57 228,-49-186,-3 2,-3-1,-3 1,-3-55,-1-1,0 1,-1-1,1 1,-1-1,-1 1,1-1,-2 0,1 1,0-1,-1 0,-1-1,1 1,-3 2,1-3,0 0,0-1,-1 0,0 0,0 0,-1 0,1-1,-1 0,0-1,0 0,0 0,-1 0,1-1,-3 1,-46 10,-1-2,-1-3,1-2,-1-2,-18-4,27 2,-873-11,418-2,-1333 27,-6 105,1693-105,-308 25,365-38,0-5,0-3,-81-15,136 13,1-1,0-1,1-2,0-2,-26-13,49 19,1 0,-1 0,1-1,1 0,0-1,0 0,0-1,1-1,1 1,0-1,0-1,1 0,1 0,0 0,1-1,-5-11,1-13,2 0,1 0,2-1,2 0,1-24,-2-9,-86-1485,83-4,151-509,-105 1710,-24 243</inkml:trace>
  <inkml:trace contextRef="#ctx0" brushRef="#br0" timeOffset="1924.296">2049 2544,'-13'-4,"-1"1,1 0,-1 1,1 1,-1 0,0 1,1 1,-1 0,0 0,1 2,-7 1,-27 8,1 3,-27 12,7 0,2 3,2 3,0 2,3 3,1 3,2 2,2 2,1 3,3 2,3 2,-15 23,32-34,3 0,1 2,1 0,3 2,2 0,2 2,-9 34,18-43,1 0,2 1,1 0,2 0,2 0,1 0,2 0,2 0,2 0,3 8,-2-18,1 0,1-1,2 0,1 0,1-2,1 1,1-2,6 6,-8-13,0-1,1-1,1-1,1 0,0-1,1 0,1-2,0 0,0-1,1 0,16 5,-5-5,0-1,0-2,1-1,1-1,-1-1,1-2,22-2,-3-1,1-4,-1-1,0-3,17-6,22-9</inkml:trace>
  <inkml:trace contextRef="#ctx0" brushRef="#br0" timeOffset="2658.227">2252 3732,'-3'1,"0"0,0 1,0 0,0 0,1-1,-1 2,1-1,-1 0,1 0,0 1,0 0,0-1,0 1,-1 2,-2 3,-17 21,2 2,1 1,1 0,2 1,1 1,-6 25,13-36,1 1,2-1,0 1,2 0,0 0,2 1,0-1,2 0,1 0,3 18,-3-33,0-1,0 0,1 0,0 0,1 0,0 0,0-1,0 1,1-1,0 0,0-1,1 1,0-1,0 0,7 4,-9-7,0 0,1-1,-1 0,1 0,-1 0,1-1,0 0,0 1,0-2,-1 1,1 0,0-1,0 0,0 0,0-1,0 1,0-1,0 0,-1 0,1-1,0 0,-1 1,1-1,-1-1,1 1,-1-1,3-2,-1 1,0-1,0 0,-1 0,0-1,0 1,0-1,0 0,-1-1,0 1,-1-1,1 1,-1-1,0 0,-1 0,0-1,1-4,2-16,-1 0,-2 1,0-27,-1 14,0 14</inkml:trace>
  <inkml:trace contextRef="#ctx0" brushRef="#br0" timeOffset="6492.28">3373 4160,'-1'-6,"1"1,-2-1,1 0,0 1,-1-1,0 1,0 0,-1-1,0 1,1 0,-2 1,1-1,0 0,-1 1,0 0,0 0,-1 0,1 0,-5-2,-1-2,-1 1,0 0,-1 1,0 0,0 1,0 0,-1 1,-4-1,-10 0,-1 1,0 2,1 1,-1 1,0 1,0 1,1 2,-1 1,1 1,0 1,1 1,0 2,0 0,1 2,0 1,1 0,1 2,-16 13,34-23,-1-1,1 1,1 0,-1 1,1-1,0 1,0 0,0 0,1 0,0 1,0-1,1 1,0-1,0 1,0 0,1 0,0 0,0 0,1 0,0 0,0 0,1 0,0 0,0 0,0 0,1 0,0 0,0-1,1 1,0-1,1 1,13 29,2-1,2-1,1-2,1 0,2-1,2 0,40 40,65 53,-118-114,4 5,-18-15,0 0,0 1,0-1,1 0,-1 0,0 1,0-1,0 0,0 1,0-1,0 0,0 1,0-1,0 0,0 1,0-1,0 0,0 0,-1 1,1-1,0 0,0 1,0-1,0 0,0 0,-1 1,1-1,0 0,0 0,0 0,-1 1,1-1,0 0,0 0,-1 0,1 1,0-1,-1 0,1 0,0 0,0 0,-1 0,1 0,0 0,-1 0,1 0,0 0,-1 0,1 0,0 0,0 0,-1 0,1 0,0 0,-1 0,1 0,0 0,-1-1,-315 57,137-25</inkml:trace>
  <inkml:trace contextRef="#ctx0" brushRef="#br0" timeOffset="7124.485">3720 2509,'32'152,"8"41,-10 38,-11 1,-11 199,-22-84,-43 213,-13 12,43-346</inkml:trace>
  <inkml:trace contextRef="#ctx0" brushRef="#br0" timeOffset="7494.034">2574 3684,'64'-8,"-18"-1,742-72,12 37,-381 22,-122 6</inkml:trace>
  <inkml:trace contextRef="#ctx0" brushRef="#br0" timeOffset="8041.555">4172 4445,'-4'84,"2"-49,1 0,2 1,2 2,2-2,1 0,2 0,2-1,1-1,2 1,1-2,1 0,20 30,-25-48,0 0,1-1,1-1,0 0,0 0,2-1,-1-1,2 0,0 0,-4-5,-1-1,1 0,0 0,0-1,0 0,0-1,1 0,0-1,-1 0,1-1,0 0,0-1,0 0,1-1,-2 0,0-1,-1 0,1-1,-1 0,1-1,-1 1,0-2,-1 0,1 0,-1-1,0 0,0 0,3-4,-1-1,0 0,-1 0,0-1,0-1,-2 1,0-2,0 1,-1-1,1-3,0-2,-2 0,0 0,-1 0,0-1,-2 1,0-1,-1 0,-2 0,0 0,-1 0,0 0,-2 1,0-1,-7-17,4 20,-2 1,0 0,-1 1,0 0,-1 1,-1 0,0 0,-1 1,-1 0,0 1,0 1,-1 0,-1 1,0 0,0 2,0-1,-1 2,-1 0,1 1,-1 0,0 2,-1 0,1 1,-1 0,1 2,-1 0,0 1,-4 1,15 0,0 0,0 1,0 0,1 0,-1 0,0 1,1 0,0 0,-1 1,1 0,1 0,-1 0,1 1,-4 2,1 2,0 1,1 0,0 0,0 0,1 1,1-1,-5 12,-6 20</inkml:trace>
  <inkml:trace contextRef="#ctx0" brushRef="#br0" timeOffset="8997.61">4650 3981,'0'6,"2"-1,-1 1,0-1,1 1,0-1,0 0,1 1,-1-1,2 0,6 15,14 39,107 276,-113-279,-3-1,-2 2,-3 0,-2 0,-2 13,-5-58,-1-7,0-1,1 1,-1-1,-1 1,1-1,-1 0,1 1,-2 1,3-11,0-1,-1 1,0-1,0 1,0-1,-1 1,0-2,-1-21,3-25,1 1,3 0,3 0,1 0,3 1,5-8,-17 57,0 0,1 1,-1-1,1 0,0 1,0-1,0 1,-1-1,1 1,0 0,1-1,-1 1,0 0,0 0,1-1,-1 1,0 0,1 1,-1-1,1 0,-1 0,1 0,0 1,-1-1,1 1,1-1,0 1,0 1,0-1,0 1,0 0,0-1,0 1,-1 0,1 1,0-1,0 0,-1 1,1 0,-1-1,2 2,10 10,-1-1,0 2,-1 0,7 9,-19-23,17 23,-1 1,0 0,-2 1,-1 0,-1 2,-1-1,-2 1,0 1,-2-1,-1 2,-1-1,-2 0,0 2,1-47,1-1,1 1,1 1,0-1,5-5,56-113,-65 129,20-41,1 2,3 1,2 1,29-33,-58 75,1 1,-1-1,1 1,-1-1,1 0,-1 1,1-1,-1 1,1 0,0-1,-1 1,1 0,0-1,0 1,-1 0,1-1,0 1,0 0,-1 0,1 0,0 0,0 0,0 0,-1 0,1 0,0 0,0 0,-1 1,1-1,0 0,0 0,-1 1,1-1,0 0,-1 1,1-1,0 1,-1-1,1 1,-1-1,1 1,-1 0,1-1,-1 1,1-1,-1 1,20 37,-6 2,-2 0,-1 1,4 35,11 133,-17-125,27 244,-29-258</inkml:trace>
  <inkml:trace contextRef="#ctx0" brushRef="#br0" timeOffset="9499.355">6247 4599,'0'1,"0"-1,0 0,0 1,0-1,0 0,0 1,0-1,0 0,0 1,0-1,1 0,-1 1,0-1,0 0,0 1,0-1,1 0,-1 1,0-1,0 0,0 0,1 1,-1-1,0 0,1 0,-1 0,0 1,0-1,1 0,-1 0,0 0,1 0,-1 0,0 1,1-1,-1 0,0 0,1 0,-1 0,1 0,-1 0,0 0,1 0,-1 0,0-1,1 1,-1 0,25-11,18-22,-33 24,-1-1,-1 0,0 0,-1-1,0 0,0 0,-1-1,0 0,-1 0,-1-1,0 0,-2 7,0 1,-1-1,0 1,0-1,0 0,-1 1,0-1,0 0,0 1,-1-1,0 0,0 1,0-1,-1 1,0-1,0 1,0 0,-1-1,1 1,-1 1,-1-1,1 0,0 1,-1-1,0 1,-2-1,2 2,0 0,0 1,0 0,0 0,0 0,-1 0,1 1,-1 0,1-1,-1 2,0-1,1 0,-1 1,0 0,1 0,-1 1,0-1,1 1,-1 0,1 0,-1 0,1 1,-1 0,1 0,0 0,0 0,0 0,0 1,-3 2,1 0,0-1,0 1,0 0,1 1,0-1,0 1,0 0,1 0,0 1,0-1,0 1,1 0,0 0,0 0,1 0,0 1,0-1,0 3,3 4,-1-1,2 0,0 0,0 0,1 0,1 0,0 0,1-1,0 0,1 0,0 0,1-1,0 1,1-2,6 7,13 15,1-2,1-1,2-1,9 5,45 31,-13-16</inkml:trace>
  <inkml:trace contextRef="#ctx0" brushRef="#br0" timeOffset="9831.854">6951 4422,'0'10,"0"21,0-31,0 0,0 0,-1 1,1-1,0 0,0 1,0-1,0 0,0 1,0-1,0 0,0 1,0-1,0 0,0 1,0-1,0 0,0 0,0 1,1-1,-1 0,0 1,0-1,0 0,0 0,1 1,-1-1,0 0,0 0,0 1,1-1,-1 0,0 0,0 0,1 0,-1 1,0-1,0 0,1 0,-1 0,0 0,1 0,-1 0,0 0,1 0,-1 0,0 0,1 0,-1 0,0 0,0 0,1 0,-1 0,0 0,1 0,-1 0,0 0,1 0,-1-1,5-3</inkml:trace>
  <inkml:trace contextRef="#ctx0" brushRef="#br0" timeOffset="9832.854">8323 2983,'0'0</inkml:trace>
  <inkml:trace contextRef="#ctx0" brushRef="#br0" timeOffset="10704.993">6594 4338,'-2'-1,"1"1,-1 0,1 0,-1 0,1 0,-1 0,1 0,-1 0,0 1,1-1,-1 0,1 1,0 0,-1-1,1 1,-1 0,1-1,0 1,-1 1,2 0,-1 0,1-1,0 1,0 0,0 0,0 0,0 0,0 0,1 0,-1 0,1 0,-1 0,1 0,0-1,0 1,-1 0,2 0,35 82,4-3,6 4,37 71,-22-18,10 44,-66-214,24-191,-1 44,8 2,8 2,7 1,8 4,80-160,51-34,-2 40</inkml:trace>
  <inkml:trace contextRef="#ctx0" brushRef="#br0" timeOffset="12527.354">3576 7737,'33'108,"11"78,-29-119,25 133,-10 2,-1 95,-1 416,2 6,-14-529,-2-41</inkml:trace>
  <inkml:trace contextRef="#ctx0" brushRef="#br0" timeOffset="14435.054">534 10744,'87'15,"513"38,9-32,-385-15,2617 170,-1532-62,0-55,-1279-59,0 1,-1 2,1 1,-1 1,19 6,-33-6,0 1,0 1,0 0,-1 1,0 0,0 1,-1 0,0 2,-1-1,0 1,0 2,10 13,-2 0,-1 1,-1 1,-1 1,-1 1,-2 0,8 27,17 55,10 63,-42-147,169 749,-67-274,7-37,32 147,-143-589,14 66,-2 19,-14-82,-1-1,-1 1,-2 0,0-1,-2 1,-3 10,3-27,0 1,-1-1,0 0,-1-1,0 1,-1-1,0 0,0 0,-1-1,0 1,-1-2,1 1,-1-1,-1 0,0-1,0 0,0 0,-4 1,-28 14,-1-2,-1-1,-36 8,63-20,-162 47,-155 24,-197 14,-529 45,-4-34,2-1,-78 44,608-54,-68 41,240-36,-330 74,606-154,0-4,-62 1,114-12,-1-1,1-1,0-2,0-2,0 0,1-2,0-1,-27-12,46 15,-1 0,1-1,0-1,1 0,-1 0,1-1,1 0,0-1,0 0,0-1,1 0,1 0,-2-3,0-2,1-1,1 0,0 0,1-1,1 0,1 0,0 0,-1-16,1-27,3 0,3 0,2 0,3 0,3-2,-8 48,167-1468,-123 536,-6 91,-29 647,6-110,39-185,-39 409</inkml:trace>
  <inkml:trace contextRef="#ctx0" brushRef="#br0" timeOffset="15098.719">2896 11908,'-9'-17,"-1"1,-1 0,0 0,-1 1,-1 1,-1 0,1 1,-2 0,0 2,-1-1,0 2,0 0,-1 1,-16-7,6 6,-1 1,0 2,0 0,0 2,-1 1,0 1,0 1,0 2,-16 2,10 1,0 1,1 2,-1 2,1 1,1 1,0 2,0 1,2 2,-1 1,2 2,0 0,1 2,2 2,-11 10,15-11,2 0,0 2,2 1,1 0,0 2,2 0,1 0,1 2,1-1,2 2,1 0,1 0,1 1,2 0,1 0,-1 20,5-20,1 0,2-1,0 1,2-1,1 1,2-1,1 0,1-1,1 0,2-1,0 0,2 0,1-2,1 0,10 11,0-3,2-1,1-2,2-1,0-1,2-2,1-1,1-2,1-1,1-2,34 13,11 0,45 9,81 16</inkml:trace>
  <inkml:trace contextRef="#ctx0" brushRef="#br0" timeOffset="16156.62">3636 12967,'-2'-4,"1"1,0 0,-1 0,0 0,0 0,0 0,0 0,0 0,-1 1,1-1,-1 1,-1-1,-5-7,-12-15,0 1,-2 1,-1 1,-1 1,-24-15,41 30,-1 1,0 0,0 0,0 1,-1 1,0 0,1 0,-1 0,0 1,0 1,0 0,-1 0,1 1,0 0,0 1,0 0,0 1,0 0,0 0,-7 4,2-1,1 2,0 0,0 1,1 0,0 1,0 0,1 1,1 0,-1 1,2 1,-1 0,2 0,-1 1,2 0,0 0,0 1,-4 14,7-15,0 0,1 1,0-1,1 1,1 0,1 0,-1 0,2 0,0 0,1 0,0 0,1 0,1 0,0 0,1-1,0 1,1-1,1 0,0-1,2 3,-4-8,1 1,0 0,1-1,0 0,0 0,0-1,1 0,0 0,0 0,7 4,-10-8,0-1,-1 1,1 0,0-1,0 0,-1 0,1 0,0 0,0-1,0 1,0-1,0 0,0 0,0-1,0 1,0-1,0 0,0 0,0 0,0-1,-1 1,1-1,0 0,-1 0,2-1,6-5,1-1,-1 0,-1-1,0 0,0 0,-1-1,0-1,-1 0,0 0,-1 0,-1-1,0 0,0 0,-1 0,-1-1,0-1,7-36,-2-1,-2 0,-1-45,-2 35,10-55,-5 88,-9 29,1-1,-1 0,0 1,1-1,-1 1,0-1,1 1,-1-1,1 1,-1-1,1 1,-1 0,1-1,-1 1,1-1,0 1,-1 0,1 0,-1-1,1 1,0 0,-1 0,1 0,0 0,2 1,0 0,1 1,-1-1,0 1,0 0,0 0,0 0,0 0,0 0,0 1,-1-1,0 1,2 2,37 39,-2 1,-3 2,-1 2,-3 1,-2 2,-2 0,17 47,23 78,33 147,-65-202,13 20,-32-102</inkml:trace>
  <inkml:trace contextRef="#ctx0" brushRef="#br0" timeOffset="16558.208">4005 12847,'1'25,"2"0,0 0,1-1,2 0,1 0,4 10,18 42,12 18,-34-78,64 137,63 99,-137-261,0 0,0 0,1 0,0-1,1 1,0-1,1 1,0-1,0 1,2-7,-2-4,5-62,3 1,4 1,16-60,78-235,-83 299,3 2,3 1,3 1,4 2,30-44,-23 54</inkml:trace>
  <inkml:trace contextRef="#ctx0" brushRef="#br0" timeOffset="17462.297">5855 10792,'23'131,"-5"2,-4 28,-7-77,13 153,103 1065,-117-1236,3 1,3-1,2-1,4 0,14 32,-40-110,-1 0,0 0,-1 1,0 0,-1 1,0 0,-1 1,0 0,0 1,-1 0,-3-1,-21-13,-1 2,-1 1,-34-12,56 26,0 0,-1 1,0 1,0 0,0 2,0 0,0 1,-1 0,1 2,-8 1,17-1,-1 1,0 1,0-1,1 1,-1 1,1 0,0 0,0 1,1 0,-1 1,1 0,0 0,1 1,-1-1,1 2,1-1,-1 1,1 0,-2 5,1-3,1 0,1 1,0-1,0 1,1 1,0-1,1 0,0 1,1 0,1-1,-1 1,2 0,0 0,0 0,1 0,1-1,0 1,0 0,1-1,1 1,0-1,0 0,1 0,1-1,-1 0,2 0,-1 0,2 0,-1-1,1 0,1-1,-1 0,1 0,1-1,-1 0,1-1,1 0,-1 0,1-1,0 0,8 2,11 1,1-1,0-2,-1 0,1-2,4-2,44 0</inkml:trace>
  <inkml:trace contextRef="#ctx0" brushRef="#br0" timeOffset="19884.99">831 8129,'1'20,"1"-1,1 1,0 0,2-1,0 0,8 18,13 26,14 22,-19-41,69 142,12 24,0 26,-75-163,-3 1,-3 1,-3 1,-4 0,0 26,-9-56,-1 1,-3 0,-2 0,-1-1,-4 9,6-54,0-1,0 0,0 1,0-1,0 0,0 1,0-1,0 0,-1 1,1-1,0 0,0 1,0-1,0 0,0 1,-1-1,1 0,0 0,0 1,0-1,-1 0,1 0,0 1,0-1,-1 0,1 0,0 0,0 1,-1-1,1 0,0 0,-1 0,1 0,0 0,-1 0,1 0,0 0,-1 0,1 0,0 0,-1 0,1 0,0 0,-1 0,1 0,0 0,-1 0,1 0,0 0,-1-1,1 1,0 0,0 0,-1 0,1 0,0-1,0 1,-1 0,1 0,0-1,0 1,-1-1,-17-19,16 16,-9-11,2-1,0 0,0 0,2-1,0 0,1-1,1 0,0 1,1-2,2 1,-1 0,2-1,0 1,2-4,0-2,1 0,1 1,0-1,2 1,1 0,1 0,1 1,1-1,1 2,11-19,-18 36,0-1,-1 1,1 0,1 0,-1 0,1 0,0 0,-1 1,2 0,-1 0,0 0,0 0,1 0,0 1,4-2,-5 3,1 1,-1-1,0 1,1 0,-1 0,0 0,1 0,-1 1,0 0,1 0,-1 0,0 0,0 1,0-1,0 1,0 0,0 0,-1 1,1 0,17 11,-2 1,0 1,-1 1,0 1,-2 0,4 6,31 44,6 15,0 0,-23-37,33 34,-53-65</inkml:trace>
  <inkml:trace contextRef="#ctx0" brushRef="#br0" timeOffset="20401.897">2334 9473,'-4'-2,"0"1,0-1,0 1,-1 0,1 1,0-1,-1 1,1 0,-1 0,1 0,0 0,-1 1,0 0,-60 15,50-11,-21 5,0 2,1 2,-9 5,35-15,1 0,0 1,-1 0,1 0,1 1,-1 0,1 0,0 1,1 0,-1 0,2 0,-1 1,1 0,0 0,-3 6,7-11,-1 1,1-1,0 0,0 1,0-1,1 1,-1-1,1 1,0-1,0 1,0 0,0-1,1 1,-1-1,1 1,0-1,0 0,0 1,1-1,-1 0,1 0,0 1,0-1,0-1,0 1,0 0,1 0,-1-1,1 1,-1-1,2 0,1 1,-1 0,1 0,1-1,-1 0,0 0,0 0,1-1,-1 1,1-1,-1-1,1 1,0-1,-1 0,1 0,-1-1,1 0,-1 0,1 0,1-1,2-1,1-1,-1 0,0-1,0 0,-1 0,0-1,1 0,-2-1,1 0,-1 0,0 0,-1-1,1 0,-2 0,1-1,-1 0,0 0,-1 0,0 0,-1-1,0 0,0 1,-1-1,0 0,-1 0,0 0,0-1,-1 1,-1 0,1 0,-2-3,64 84,2-1,-36-42</inkml:trace>
  <inkml:trace contextRef="#ctx0" brushRef="#br0" timeOffset="20818.564">3003 9234,'-49'24,"0"2,1 2,2 3,2 1,0 2,2 2,-24 28,62-60,0 1,1-1,-1 1,1 0,0 0,0 0,1 0,0 1,0-1,0 0,-1 4,3-5,0-1,0 1,0 0,0-1,0 1,1-1,-1 1,1 0,0-1,0 0,0 1,1-1,-1 0,1 1,0-1,0 0,0 0,3 2,20 22,1-2,1-1,1-2,2 0,0-2,31 15,15 12,-49-29,-8-7,-1 0,-1 2,0 0,-1 1,0 1,-1 0,-14-13,1-1,-1 1,0 0,1 0,-1 0,0-1,0 1,-1 0,1 0,0 1,-1-1,1 0,-1 0,1 0,-1 0,0 0,0 1,0-1,0 0,-1 0,1 0,-1 0,0 2,-1 1,0-1,0 1,-1-1,0 1,0-1,0 0,0 0,-1 0,-1 1,-22 19</inkml:trace>
  <inkml:trace contextRef="#ctx0" brushRef="#br0" timeOffset="25204.54">12558 0,'534'80,"904"117,-962-153,0-21,20-22,255-46,23 0,-640 44,-1 6,82 15,-135-8,0 4,-1 3,-1 3,66 30,-134-48,0-1,0 0,0-1,0 0,1 0,-1-1,3-1,0 1,-10 3,-1 0,1 0,-1 0,0 1,0-1,0 1,-1-1,0 1,1 2,-1-2,4 10,-1-1,0 1,-2 0,1 0,-2 0,0 0,-1 0,-1 4,5-19,0 0,0 1,0-1,0 1,0 0,0 0,-1 0,2 1,22 9,0 1,-1 1,-1 1,0 2,-1 1,-1 0,0 2,-1 0,-2 2,0 0,-1 1,-1 1,-1 1,3 7,11 30,-2 1,-4 1,-2 2,3 18,57 270,61 568,-51-262,-24-336,71 193,-2-16,-113-384,-6 1,-4 1,-6 0,-5 49,1-85,3 0,8 24,-3-17,1 61,-16-115,-1 0,-2 0,-2 0,-1-1,-2 0,-1-1,-1 1,-14 44,-3 65,27-137,-1 1,0 0,-1-1,1 0,-1 0,0 0,-1 0,1-1,-4 3,-52 47,29-28,19-16,-4 6,-1-1,0-1,-1 0,-1-1,-1-1,0-1,0-1,-1-1,0-1,-1 0,-35 6,-1-3,1-2,-45 0,-186 3,259-12,-1278-39,485 1,166 24,-749-26,751-3,-88-41,296 8,333 50,0-5,-94-40,191 65,0-1,1-1,0-1,0 0,1-1,0 0,0-1,1-1,0 0,1-1,0 0,1-1,1 0,-7-10,-27-51,2-2,4-1,4-2,-1-13,-22-78,-14-86,28 56,9-2,9-1,9-2,8-49,14-170,41-225,8 149,0-4,-18-78,-35 461,-2-14,7-1,5 1,12-31,-10 103</inkml:trace>
  <inkml:trace contextRef="#ctx0" brushRef="#br0" timeOffset="32049.052">12737 2662,'-1'0,"-1"0,1 0,0 0,0 0,0 0,-1 0,1-1,0 1,0 0,0-1,0 1,0 0,0-1,0 0,0 1,0-1,0 1,0-1,0 0,0 0,0 0,0 1,1-1,-1 0,0 0,1 0,-1 0,1 0,-1 0,1-1,-1 1,-1-43,3 34,13-114,5 1,5 0,13-23,-3 4,241-1305,-275 1447,-1-1,1 1,0 0,0 0,0-1,0 1,0 0,0 0,0-1,1 1,-1 0,0 0,0-1,0 1,0 0,0 0,0 0,0-1,0 1,1 0,-1 0,0-1,0 1,0 0,0 0,1 0,-1 0,0 0,0-1,0 1,1 0,-1 0,0 0,0 0,1 0,-1 0,0 0,0 0,1 0,-1 0,0 0,0 0,1 0,-1 0,0 0,0 0,1 0,-1 0,0 0,0 0,1 0,-1 0,0 0,0 0,0 1,1-1,15 17,15 32,13 40,-4 3,-4 1,-4 2,-4 1,-5 1,-3 6,27 209,-7 83,-28-256,-7-87,1 1,3-2,2 1,3-1,1-1,3-1,2 0,14 22,-69-159,-16-16,10 16,-4 1,-4 3,-9-6,52 82,-1 0,0 1,-1 0,0 0,0 0,0 1,-1 0,0 1,0 0,-1 0,1 1,-1 0,0 1,0 0,0 1,0 0,-1 0,1 1,0 1,-1-1,1 2,-8 0,-18 3,1 2,0 1,0 1,1 2,-32 14,17-4</inkml:trace>
  <inkml:trace contextRef="#ctx0" brushRef="#br0" timeOffset="32518.838">13978 1901,'4'75,"2"-1,4 1,14 54,-19-107,1-1,0 0,1 0,2-1,0 0,1 0,1-1,0-1,8 9,-15-22,0 0,0 0,0-1,1 1,0-1,0 0,0 0,0-1,1 0,-1 0,1 0,0 0,0-1,0 0,0 0,0-1,0 1,1-2,-1 1,0 0,1-1,-1-1,0 1,1-1,-1 0,0 0,0 0,0-1,0 0,0-1,0 1,0-1,-1 0,3-2,13-8,-2-1,1-1,-2-1,0 0,-1-1,-1-1,-1-1,0 0,-1-1,-2 0,0-1,9-21,-3 1,-2-1,-1-1,-3 0,-1 0,-2-1,0-25,-4 25,-3 0,-1 0,-3-17,0 45</inkml:trace>
  <inkml:trace contextRef="#ctx0" brushRef="#br0" timeOffset="32888.506">14777 452,'14'47,"-2"1,-2 0,0 15,7 42,55 233,64 359,-104-498,28 212,-58-391,-1-1,-1 1,-2 14,-2-11</inkml:trace>
  <inkml:trace contextRef="#ctx0" brushRef="#br0" timeOffset="33267.88">14408 1581,'0'0,"0"0,0 0,0 0,0 0,0 0,4 2,19 3,43 2,49-2,47-8,34-9,17-11,4-9,-35 0,-48 6</inkml:trace>
  <inkml:trace contextRef="#ctx0" brushRef="#br0" timeOffset="34193.051">15457 594,'9'216,"26"136,-11-127,18 136,8 78,-41-294,-5 1,-7 6,4-256,0-14,9-56,-10 173,6-50,13-45,-16 82,0 1,2 0,0 0,0 1,1-1,0 1,1 0,1 1,6-8,-11 16,-1 0,1 1,-1 0,1-1,0 1,0 0,0 1,0-1,0 0,0 1,0-1,1 1,-1 0,0 0,1 1,-1-1,1 1,-1-1,1 1,-1 0,1 1,-1-1,1 0,-1 1,1 0,-1 0,1 0,-1 0,0 1,0-1,0 1,0 0,0 0,0 0,0 0,1 1,8 7,-1 0,0 0,0 1,-1 0,-1 1,0 1,7 12,18 39,-3 2,-3 2,-3 0,-4 1,6 37,-21-85</inkml:trace>
  <inkml:trace contextRef="#ctx0" brushRef="#br0" timeOffset="34694.47">16220 2412,'2'2,"-1"0,1 0,-1-1,1 1,0 0,0-1,0 0,-1 1,1-1,0 0,1 0,-1 0,0 0,0 0,0 0,1-1,-1 1,2-1,-1 1,24 7,-1-2,2-1,-1-1,0-1,1-2,-1 0,1-2,-1-1,1-1,-1-2,12-3,-36 7,0 0,0 1,0-1,0 0,0 0,0-1,-1 1,1 0,0-1,-1 0,1 0,-1 0,1 0,-1 0,0 0,0 0,0-1,0 1,-1-1,1 1,-1-1,2-2,-3 1,1 0,-1 1,0-1,0 0,0 1,0-1,-1 0,0 1,1-1,-1 1,-1-1,1 1,0-1,-1 1,0 0,0 0,0 0,-1-2,-6-8,0 1,-1 0,0 0,0 1,-1 1,-1 0,0 0,-6-3,10 8,1 1,-1 0,1 0,-1 1,0-1,-1 2,1-1,0 1,-1 1,1 0,-1 0,0 0,1 1,-1 0,-5 1,13 0,1-1,-1 0,0 0,1 0,-1 0,1 1,-1-1,1 0,-1 1,1-1,-1 0,1 1,-1-1,1 0,-1 1,1-1,0 1,-1-1,1 1,0-1,-1 1,1-1,0 1,-1 0,1-1,0 1,0-1,0 1,0 0,0-1,0 1,0-1,0 1,0 0,0-1,0 1,0-1,0 1,0 0,0-1,1 1,-1-1,0 1,0-1,1 1,15 28,4-4,2-1,0-1,2-1,17 12,111 77,-140-103,294 191,-241-158</inkml:trace>
  <inkml:trace contextRef="#ctx0" brushRef="#br0" timeOffset="35296.049">16961 1854,'7'13,"1"0,0-1,1 0,0 0,10 10,12 15,22 30,-2 3,-4 2,-3 2,-2 4,-34-43,-8-37,0 0,-1 0,1 0,0 0,0 0,0 0,0 0,1 0,-1 0,0 0,1 0,0 0,-1 0,1 0,0 0,0 1,0-1,1-1,22-35,-21 34,3-4,0-1,1 1,0 1,0-1,1 1,-1 0,2 1,-1 0,7-4,-12 9,0-1,1 1,-1 0,0 0,0 0,0 0,1 0,-1 1,0 0,1-1,-1 1,1 1,-1-1,0 0,1 1,-1-1,0 1,0 0,1 0,-1 1,0-1,0 1,0-1,0 1,-1 0,1 0,0 0,-1 0,1 1,-1-1,0 1,0-1,15 18,-2 1,0 0,-2 1,0 0,2 7,49 124,-33-76,38 85,-42-99</inkml:trace>
  <inkml:trace contextRef="#ctx0" brushRef="#br0" timeOffset="36763.666">17807 1831,'0'0,"0"0,0 0,0 0,0 0,0 0,10 3,30 11,39 8,36 8,28 6,11-2,-4-6,-16-8,-23-10,-30-6,-28-4</inkml:trace>
  <inkml:trace contextRef="#ctx0" brushRef="#br0" timeOffset="42557.607">7179 5158,'44'-2,"-1"-1,1-3,-1-2,0-1,-1-2,19-9,65-28,47-28,-154 68,423-204,23-36,1973-1052,-1989 1059,-321 164,-3-5,40-41,-123 89,1 2,2 2,2 2,0 2,33-12,-17 13</inkml:trace>
  <inkml:trace contextRef="#ctx0" brushRef="#br0" timeOffset="43792.813">15970 6632,'1'17,"0"0,2-1,0 1,1-1,1 2,9 43,52 461,-11 226,-42-310,-20 0,-26 86,25-429,-40 703,49-769</inkml:trace>
  <inkml:trace contextRef="#ctx0" brushRef="#br0" timeOffset="45551.672">11938 10708,'1182'43,"-4"54,-113 6,501 44,4-61,-1121-84,100-26,-252-3,-2-14,96-33,-274 42,-80 21,0 1,0 1,1 2,0 2,1 2,-30 3,-1 0,0 1,0 0,0 1,0 0,0 0,0 1,0 0,0 0,-1 1,0 0,0 0,0 1,0 0,-1 0,1 0,-2 1,1 0,0 0,-1 1,0 0,-1-1,1 1,-1 1,-1-1,10 19,-1 1,-2 0,-1 0,-1 1,-1 0,2 20,2 39,-4 1,-4 0,-3 0,-5 0,-7 33,-27 145,-18 25,-167 619,82-359,-192 724,314-1202,-3-1,-3-1,-20 37,41-101,1 1,-1-1,0 0,-1 0,1-1,-1 0,-1 0,1 0,-1 0,0-1,0-1,-1 1,1-1,-1 0,-3 0,-16 6,1-2,-1-1,-1-1,-2-1,19-3,-145 21,-109 1,-158-9,293-12,-603-6,-593-83,-721-170,935 106,388 72,356 40,324 34,2-2,-43-11,71 12,-1 0,1 0,0-2,0 1,1-2,0 0,0 0,1-2,0 1,-1-2,-14-18,1 0,1-2,1 0,2-2,1 0,2-2,1 0,-9-27,-12-45,4-2,-6-46,-16-109,11-2,-4-166,-3-544,53 973,-6-149,-12-526,21 436,29-185,-22 351</inkml:trace>
  <inkml:trace contextRef="#ctx0" brushRef="#br0" timeOffset="54538.398">14050 11445,'0'-4,"-1"0,0 0,0 1,-1-1,1 0,-1 0,0 1,0-1,0 0,0 1,-1 0,1 0,-3-3,-42-38,28 32,0 1,-1 0,0 2,0 0,-1 1,0 1,-1 1,-2 0,-26-3,0 1,0 3,-10 1,-10 2,0 3,0 3,0 3,1 3,0 3,0 3,2 3,-1 3,28-6,1 1,0 2,2 2,0 1,2 2,-11 10,20-12,2 0,0 2,2 0,0 2,2 0,1 1,1 1,-8 19,0 10,3 1,2 1,3 2,2-1,3 2,3 0,3 0,2 1,3 0,2 0,4-1,5 22,-4-47,2 0,1-1,2 0,2 0,1-1,2-1,1 0,7 9,-7-18,0-1,2-1,1 0,0-1,2-1,0-1,1-1,1 0,1-2,22 12,-14-12,1-1,0-2,1-1,0-1,1-2,0-2,1-1,13 0,-3-3,1-2,0-2,-1-2,1-2,-1-2,8-4,21-9,-1-2,-1-4,-2-3,0-3,-2-3,-2-3,47-35,-14 1</inkml:trace>
  <inkml:trace contextRef="#ctx0" brushRef="#br0" timeOffset="55356.068">14646 12551,'-3'-1,"0"0,0 0,0 0,1 0,-1 0,0-1,1 1,-1-1,1 0,-3-2,-15-8,-1 4,-1 1,0 1,0 1,-1 1,1 0,-1 2,0 1,0 1,0 1,-11 2,-15 3,1 2,-1 2,2 3,-18 7,22-4,1 2,0 2,2 1,1 2,0 2,2 1,1 2,1 2,-3 6,9-7,2 1,0 1,3 2,0 1,2 0,2 2,1 0,2 1,2 1,-3 13,15-43,1-1,0 1,0 0,1-1,0 1,1 0,-1 0,1-7,0 1,1-1,-1 0,0 1,1-1,-1 0,0 1,1-1,0 0,-1 0,1 0,0 1,-1-1,1 0,0 0,0 0,0 0,0 0,0-1,0 1,0 0,0 0,0-1,1 1,-1 0,0-1,0 1,1-1,-1 0,0 1,1-1,-1 0,0 0,1 0,-1 0,0 0,1 0,-1 0,0 0,1-1,-1 1,0-1,1 1,4-2,0 1,0-1,0-1,0 1,0-1,0 0,-1 0,1-1,-1 0,0 0,0 0,-1-1,3-2,57-70,-56 66,44-67,33-65,-53 84,3 0,3 3,2 1,22-22,-55 70,-1 0,1 0,1 1,-1 0,1 1,0-1,1 1,-1 1,1 0,0 0,0 1,0 0,0 0,1 1,8-1,-7 3,1 0,0 0,0 2,0-1,-1 1,1 1,-1 0,1 1,-1 0,0 1,-1 0,9 5,18 12,-1 2,-1 2,-1 1,-1 1,-2 2,13 16,27 37,59 91,-113-150,1 0,2-2,0 0,1-1,2-1,0-1,14 9,-1-6</inkml:trace>
  <inkml:trace contextRef="#ctx0" brushRef="#br0" timeOffset="56228.13">15923 12182,'-20'-6,"0"1,0 2,-1 0,1 1,-1 0,1 2,-1 1,1 0,-1 2,1 0,0 1,0 1,0 1,1 1,-17 8,28-11,-1 1,1 0,0 0,0 0,1 1,-1 1,1-1,1 1,-1 0,1 0,1 1,-1 0,1 0,0 0,1 1,0 0,0 0,1 0,1 0,-1 0,1 0,1 1,-1-1,2 1,-1-1,1 1,1-1,0 1,0-1,1 1,0-1,1 0,0 0,0 0,1 0,4 7,8 11,1-2,1 1,1-2,1-1,4 2,117 106,-92-89,-1 3,-2 2,9 16,-52-61,0 1,-1 1,0-1,0 0,0 0,0 1,0 0,0-1,-1 1,0 0,0-1,0 1,0 0,-1 0,1 0,-1 0,0 0,0 3,-2-3,1 0,-1 1,0-1,0 0,0 0,-1 0,0-1,1 1,-1-1,0 1,-1-1,1 0,-1 0,1 0,-1-1,-1 1,-16 12,-1-2,0-1,-1 0,-1-2,1-1,-2 0,1-2,-1-1,0-1,-1-1,1-1,-1-1,-3-2,-13 0,1-3,-1-1,1-2,0-2,1-2,0-1,-28-13,22 6</inkml:trace>
  <inkml:trace contextRef="#ctx0" brushRef="#br0" timeOffset="56781.446">16042 11064,'0'7,"1"0,0 0,1-1,0 1,0-1,0 1,2 2,7 22,197 731,-152-510,-10 1,-10 20,-27-168,-3 58,-7-125,-1 0,-2 0,-1-1,-2 1,-2-1,-1 0,1-19,5-23,4-35,5 4,2 1,1 0,2 0,2 0,1 2,3-4,26-51,35-51,-34 65,51-63,-80 118,1 0,1 1,1 1,1 0,0 2,1 0,0 1,1 0,11-3,-25 14,1 0,0 0,0 1,0 0,0 0,1 1,-1 0,0 0,1 1,-1 0,0 0,1 0,-1 1,0 0,1 1,0 0,3 2,0 0,0 1,-1 1,1-1,-1 1,0 1,-1 0,0 1,6 5,11 15,0 1,-3 1,0 1,-2 1,13 28,-2 0,-2 2,-4 1,-2 1,13 57,-24-69,-2 2,-3-1,-2 1,-2 0,-2 0,-4 22,-1-50,0-1,-2 0,-1 2,-2 3</inkml:trace>
  <inkml:trace contextRef="#ctx0" brushRef="#br0" timeOffset="144306.582">18217 1265,'6'346,"18"38,6-103,17 24,-15-147,7-2,40 100,-31-113,-38-117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C93404-2DE7-45A8-B3F3-D1689A3E3F95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412C2-1454-429C-836C-52BE93190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08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542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64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58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1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18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83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959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51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33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553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baseline="0" dirty="0"/>
          </a:p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B340F-9448-4717-AD10-082023A16A9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787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88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144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587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018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/>
          </a:p>
          <a:p>
            <a:pPr marL="171450" indent="-171450">
              <a:buFontTx/>
              <a:buChar char="-"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B340F-9448-4717-AD10-082023A16A94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6004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F572-FF1F-4100-9EC5-B9EC74ED7B55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12560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F572-FF1F-4100-9EC5-B9EC74ED7B55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15884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479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772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B340F-9448-4717-AD10-082023A16A94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4482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B340F-9448-4717-AD10-082023A16A94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500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240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B340F-9448-4717-AD10-082023A16A94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7614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B340F-9448-4717-AD10-082023A16A94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13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B340F-9448-4717-AD10-082023A16A94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6593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B340F-9448-4717-AD10-082023A16A94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208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B340F-9448-4717-AD10-082023A16A94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0890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565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641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B340F-9448-4717-AD10-082023A16A94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1527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B340F-9448-4717-AD10-082023A16A94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0173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861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213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287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315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73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642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650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187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740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122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52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65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69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/>
          </a:p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21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02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82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17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D28F0-32BC-4124-8139-A17C541466E7}" type="datetime1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&amp; University of Gothenburg - Rodi Jolak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701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49B5-6763-458F-8CF1-76E7992789E5}" type="datetime1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&amp; University of Gothenburg - Rodi Jolak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19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BCFB-FCAB-4B25-94D3-909E19E81928}" type="datetime1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&amp; University of Gothenburg - Rodi Jolak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6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39362-B2C3-4703-B34E-9BA4BD9CA7BD}" type="datetime1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&amp; University of Gothenburg - Rodi Jolak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04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5D4B-DE20-4272-95A0-8117FC94E0F5}" type="datetime1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&amp; University of Gothenburg - Rodi Jolak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91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55509-D95B-4DD5-8628-48685A2FBFD1}" type="datetime1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&amp; University of Gothenburg - Rodi Jolak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042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A64A4-2718-4318-A818-8FF6EA8FAE58}" type="datetime1">
              <a:rPr lang="en-US" smtClean="0"/>
              <a:t>10/9/2019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&amp; University of Gothenburg - Rodi Jolak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91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9CE3-093B-404D-B279-952139600689}" type="datetime1">
              <a:rPr lang="en-US" smtClean="0"/>
              <a:t>10/9/2019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&amp; University of Gothenburg - Rodi Jolak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68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25FE-F9D8-4340-BED4-CF7E9F9D5C5B}" type="datetime1">
              <a:rPr lang="en-US" smtClean="0"/>
              <a:t>10/9/2019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&amp; University of Gothenburg - Rodi Jolak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77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76684-E271-4326-A3CA-00924259A2F8}" type="datetime1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&amp; University of Gothenburg - Rodi Jolak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24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4EE8C-7187-4D84-9B66-3A6C56F6AB67}" type="datetime1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&amp; University of Gothenburg - Rodi Jolak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60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6E2B4-0D73-4275-B6C4-A3878BE01CEB}" type="datetime1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CHALMERS &amp; University of Gothenburg - Rodi Jolak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36E17-4E77-46B6-97B9-87B8E8DD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5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customXml" Target="../ink/ink1.xml"/><Relationship Id="rId4" Type="http://schemas.openxmlformats.org/officeDocument/2006/relationships/hyperlink" Target="http://www.rodijolak.com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diagramColors" Target="../diagrams/colors4.xml"/><Relationship Id="rId3" Type="http://schemas.openxmlformats.org/officeDocument/2006/relationships/image" Target="../media/image31.png"/><Relationship Id="rId7" Type="http://schemas.openxmlformats.org/officeDocument/2006/relationships/diagramColors" Target="../diagrams/colors3.xml"/><Relationship Id="rId12" Type="http://schemas.openxmlformats.org/officeDocument/2006/relationships/diagramQuickStyle" Target="../diagrams/quickStyle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diagramLayout" Target="../diagrams/layout4.xml"/><Relationship Id="rId5" Type="http://schemas.openxmlformats.org/officeDocument/2006/relationships/diagramLayout" Target="../diagrams/layout3.xml"/><Relationship Id="rId10" Type="http://schemas.openxmlformats.org/officeDocument/2006/relationships/diagramData" Target="../diagrams/data4.xml"/><Relationship Id="rId4" Type="http://schemas.openxmlformats.org/officeDocument/2006/relationships/diagramData" Target="../diagrams/data3.xml"/><Relationship Id="rId9" Type="http://schemas.openxmlformats.org/officeDocument/2006/relationships/image" Target="../media/image32.png"/><Relationship Id="rId14" Type="http://schemas.microsoft.com/office/2007/relationships/diagramDrawing" Target="../diagrams/drawing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3.svg"/><Relationship Id="rId3" Type="http://schemas.openxmlformats.org/officeDocument/2006/relationships/image" Target="../media/image48.png"/><Relationship Id="rId7" Type="http://schemas.openxmlformats.org/officeDocument/2006/relationships/image" Target="../media/image41.png"/><Relationship Id="rId12" Type="http://schemas.openxmlformats.org/officeDocument/2006/relationships/image" Target="../media/image42.png"/><Relationship Id="rId17" Type="http://schemas.openxmlformats.org/officeDocument/2006/relationships/image" Target="../media/image47.sv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11" Type="http://schemas.openxmlformats.org/officeDocument/2006/relationships/image" Target="../media/image5.svg"/><Relationship Id="rId5" Type="http://schemas.openxmlformats.org/officeDocument/2006/relationships/image" Target="../media/image50.png"/><Relationship Id="rId15" Type="http://schemas.openxmlformats.org/officeDocument/2006/relationships/image" Target="../media/image45.svg"/><Relationship Id="rId10" Type="http://schemas.openxmlformats.org/officeDocument/2006/relationships/image" Target="../media/image4.png"/><Relationship Id="rId4" Type="http://schemas.openxmlformats.org/officeDocument/2006/relationships/image" Target="../media/image49.svg"/><Relationship Id="rId9" Type="http://schemas.openxmlformats.org/officeDocument/2006/relationships/image" Target="../media/image53.svg"/><Relationship Id="rId1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10" Type="http://schemas.openxmlformats.org/officeDocument/2006/relationships/image" Target="../media/image68.svg"/><Relationship Id="rId4" Type="http://schemas.openxmlformats.org/officeDocument/2006/relationships/image" Target="../media/image62.svg"/><Relationship Id="rId9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web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077" y="2343950"/>
            <a:ext cx="7886700" cy="163920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b="1" dirty="0">
                <a:latin typeface="+mn-lt"/>
              </a:rPr>
              <a:t>Software Architecture</a:t>
            </a:r>
            <a:br>
              <a:rPr lang="en-US" b="1" dirty="0">
                <a:latin typeface="+mn-lt"/>
              </a:rPr>
            </a:br>
            <a:r>
              <a:rPr lang="en-US" sz="4000" dirty="0">
                <a:latin typeface="+mn-lt"/>
              </a:rPr>
              <a:t>Communication and Knowledge Sharing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528" y="4837178"/>
            <a:ext cx="7886700" cy="13397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09" y="252151"/>
            <a:ext cx="7286836" cy="5725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10721" y="5884577"/>
            <a:ext cx="2915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Gothenburg, 2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nd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of October 2019</a:t>
            </a:r>
          </a:p>
        </p:txBody>
      </p:sp>
      <p:sp>
        <p:nvSpPr>
          <p:cNvPr id="4" name="Rectangle 3"/>
          <p:cNvSpPr/>
          <p:nvPr/>
        </p:nvSpPr>
        <p:spPr>
          <a:xfrm>
            <a:off x="628650" y="4707752"/>
            <a:ext cx="703810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u="sng" dirty="0"/>
          </a:p>
          <a:p>
            <a:r>
              <a:rPr lang="en-US" sz="2400" b="1" dirty="0"/>
              <a:t>Rodi</a:t>
            </a:r>
            <a:r>
              <a:rPr lang="en-US" sz="2400" dirty="0"/>
              <a:t> </a:t>
            </a:r>
            <a:r>
              <a:rPr lang="en-US" sz="2400" b="1" dirty="0"/>
              <a:t>Jolak</a:t>
            </a:r>
            <a:endParaRPr lang="en-US" b="1" dirty="0"/>
          </a:p>
          <a:p>
            <a:r>
              <a:rPr lang="en-US" sz="2000" b="1" dirty="0">
                <a:hlinkClick r:id="rId4"/>
              </a:rPr>
              <a:t>www.rodijolak.com</a:t>
            </a:r>
            <a:endParaRPr lang="en-US" sz="2000" b="1" dirty="0"/>
          </a:p>
          <a:p>
            <a:endParaRPr lang="en-US" sz="1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01BCD71-C259-4D83-90A6-0A45103921BD}"/>
                  </a:ext>
                </a:extLst>
              </p14:cNvPr>
              <p14:cNvContentPartPr/>
              <p14:nvPr/>
            </p14:nvContentPartPr>
            <p14:xfrm>
              <a:off x="1973581" y="353462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01BCD71-C259-4D83-90A6-0A45103921B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64581" y="35256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10B164C-7984-4F20-A27A-11E61411D033}"/>
                  </a:ext>
                </a:extLst>
              </p14:cNvPr>
              <p14:cNvContentPartPr/>
              <p14:nvPr/>
            </p14:nvContentPartPr>
            <p14:xfrm>
              <a:off x="2029021" y="35792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10B164C-7984-4F20-A27A-11E61411D03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20381" y="357026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5383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Uses and Audiences for Architecture Documentation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Architecture Documentation should be:</a:t>
            </a:r>
          </a:p>
          <a:p>
            <a:pPr lvl="1"/>
            <a:r>
              <a:rPr lang="en-US" i="1" dirty="0"/>
              <a:t>Transparent</a:t>
            </a:r>
          </a:p>
          <a:p>
            <a:pPr lvl="1"/>
            <a:r>
              <a:rPr lang="en-US" i="1" dirty="0"/>
              <a:t>Accessible </a:t>
            </a:r>
          </a:p>
          <a:p>
            <a:pPr lvl="1"/>
            <a:r>
              <a:rPr lang="en-US" i="1" dirty="0"/>
              <a:t>Concrete</a:t>
            </a:r>
          </a:p>
          <a:p>
            <a:pPr lvl="1"/>
            <a:r>
              <a:rPr lang="en-US" i="1" dirty="0"/>
              <a:t>Detailed - Rich of information</a:t>
            </a:r>
          </a:p>
          <a:p>
            <a:pPr marL="0" indent="0">
              <a:buNone/>
            </a:pPr>
            <a:endParaRPr lang="en-US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- Rodi Jolak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3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Uses and Audiences for Architecture Documentation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Architecture Documentations has three main uses:</a:t>
            </a:r>
          </a:p>
          <a:p>
            <a:pPr lvl="1"/>
            <a:r>
              <a:rPr lang="en-US" i="1" dirty="0"/>
              <a:t>As means of </a:t>
            </a:r>
            <a:r>
              <a:rPr lang="en-US" b="1" i="1" dirty="0"/>
              <a:t>education</a:t>
            </a:r>
            <a:r>
              <a:rPr lang="en-US" i="1" dirty="0"/>
              <a:t>: introducing the system to people.</a:t>
            </a:r>
          </a:p>
          <a:p>
            <a:pPr lvl="1"/>
            <a:r>
              <a:rPr lang="en-US" i="1" dirty="0"/>
              <a:t>As means for </a:t>
            </a:r>
            <a:r>
              <a:rPr lang="en-US" b="1" i="1" dirty="0"/>
              <a:t>communication</a:t>
            </a:r>
            <a:r>
              <a:rPr lang="en-US" i="1" dirty="0"/>
              <a:t> among stakeholders. </a:t>
            </a:r>
          </a:p>
          <a:p>
            <a:pPr lvl="1"/>
            <a:r>
              <a:rPr lang="en-US" i="1" dirty="0"/>
              <a:t>As basis for system </a:t>
            </a:r>
            <a:r>
              <a:rPr lang="en-US" b="1" i="1" dirty="0"/>
              <a:t>analysis</a:t>
            </a:r>
            <a:r>
              <a:rPr lang="en-US" i="1" dirty="0"/>
              <a:t> and </a:t>
            </a:r>
            <a:r>
              <a:rPr lang="en-US" b="1" i="1" dirty="0"/>
              <a:t>construction.</a:t>
            </a:r>
          </a:p>
          <a:p>
            <a:pPr lvl="1"/>
            <a:endParaRPr lang="en-US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- Rodi Jolak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049" y="4659809"/>
            <a:ext cx="1394763" cy="13947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444" y="4659143"/>
            <a:ext cx="1559436" cy="15594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9494" y="4773830"/>
            <a:ext cx="1423940" cy="142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56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6210860"/>
              </p:ext>
            </p:extLst>
          </p:nvPr>
        </p:nvGraphicFramePr>
        <p:xfrm>
          <a:off x="737393" y="1615736"/>
          <a:ext cx="7669212" cy="472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5" name="Document" r:id="rId4" imgW="3855374" imgH="2189701" progId="Word.Document.8">
                  <p:embed/>
                </p:oleObj>
              </mc:Choice>
              <mc:Fallback>
                <p:oleObj name="Document" r:id="rId4" imgW="3855374" imgH="2189701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7393" y="1615736"/>
                        <a:ext cx="7669212" cy="472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523783" y="1615736"/>
            <a:ext cx="7991567" cy="25478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Architecture Documentation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65381"/>
            <a:ext cx="7886700" cy="435133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Architecture Documentations can be:</a:t>
            </a:r>
          </a:p>
          <a:p>
            <a:pPr lvl="1"/>
            <a:r>
              <a:rPr lang="en-US" b="1" i="1" dirty="0"/>
              <a:t>Prescriptive</a:t>
            </a:r>
            <a:r>
              <a:rPr lang="en-US" i="1" dirty="0"/>
              <a:t>: represent the world as it should be.</a:t>
            </a:r>
          </a:p>
          <a:p>
            <a:pPr lvl="1"/>
            <a:r>
              <a:rPr lang="en-US" b="1" i="1" dirty="0"/>
              <a:t>Descriptive</a:t>
            </a:r>
            <a:r>
              <a:rPr lang="en-US" i="1" dirty="0"/>
              <a:t>: represent the world as it is.</a:t>
            </a:r>
          </a:p>
          <a:p>
            <a:pPr marL="457200" lvl="1" indent="0">
              <a:buNone/>
            </a:pPr>
            <a:endParaRPr lang="en-US" i="1" dirty="0"/>
          </a:p>
          <a:p>
            <a:pPr lvl="1"/>
            <a:endParaRPr lang="en-US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- Rodi Jolak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34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eft-Right Arrow 11"/>
          <p:cNvSpPr/>
          <p:nvPr/>
        </p:nvSpPr>
        <p:spPr>
          <a:xfrm>
            <a:off x="1784408" y="6058814"/>
            <a:ext cx="5575177" cy="346230"/>
          </a:xfrm>
          <a:prstGeom prst="leftRightArrow">
            <a:avLst/>
          </a:prstGeom>
          <a:gradFill flip="none" rotWithShape="1">
            <a:gsLst>
              <a:gs pos="0">
                <a:srgbClr val="FF0000"/>
              </a:gs>
              <a:gs pos="23000">
                <a:srgbClr val="F85252"/>
              </a:gs>
              <a:gs pos="57000">
                <a:schemeClr val="bg1"/>
              </a:gs>
              <a:gs pos="41000">
                <a:srgbClr val="FEFBF8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/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242844" y="6036074"/>
            <a:ext cx="2707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Opportunities for Analysis 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Notations? </a:t>
            </a:r>
          </a:p>
          <a:p>
            <a:pPr lvl="1"/>
            <a:r>
              <a:rPr lang="en-US" i="1" dirty="0"/>
              <a:t>Views or models that represent an architecture</a:t>
            </a:r>
          </a:p>
          <a:p>
            <a:r>
              <a:rPr lang="en-US" dirty="0"/>
              <a:t>There are three main categories of Notations:</a:t>
            </a:r>
          </a:p>
          <a:p>
            <a:pPr lvl="1"/>
            <a:r>
              <a:rPr lang="en-US" b="1" i="1" dirty="0"/>
              <a:t>Informal</a:t>
            </a:r>
            <a:r>
              <a:rPr lang="en-US" i="1" dirty="0"/>
              <a:t>: drawn using general-purpose diagramming and editing tools e.g. PowerPoint.</a:t>
            </a:r>
          </a:p>
          <a:p>
            <a:pPr lvl="1"/>
            <a:r>
              <a:rPr lang="en-US" b="1" i="1" dirty="0"/>
              <a:t>Semi-formal</a:t>
            </a:r>
            <a:r>
              <a:rPr lang="en-US" i="1" dirty="0"/>
              <a:t>: views that are expressed via a standardized modeling syntax </a:t>
            </a:r>
            <a:r>
              <a:rPr lang="en-US" i="1" u="sng" dirty="0"/>
              <a:t>without</a:t>
            </a:r>
            <a:r>
              <a:rPr lang="en-US" i="1" dirty="0"/>
              <a:t> providing a complete semantic of these notations. E.g. UML.</a:t>
            </a:r>
          </a:p>
          <a:p>
            <a:pPr lvl="1"/>
            <a:r>
              <a:rPr lang="en-US" b="1" i="1" dirty="0"/>
              <a:t>Formal</a:t>
            </a:r>
            <a:r>
              <a:rPr lang="en-US" i="1" dirty="0"/>
              <a:t>: views that are described in a notation that has a precise semantics.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Left-Right Arrow 5"/>
          <p:cNvSpPr/>
          <p:nvPr/>
        </p:nvSpPr>
        <p:spPr>
          <a:xfrm>
            <a:off x="1784408" y="5684248"/>
            <a:ext cx="5575177" cy="346230"/>
          </a:xfrm>
          <a:prstGeom prst="leftRightArrow">
            <a:avLst/>
          </a:prstGeom>
          <a:gradFill flip="none" rotWithShape="1">
            <a:gsLst>
              <a:gs pos="0">
                <a:schemeClr val="accent6"/>
              </a:gs>
              <a:gs pos="17000">
                <a:schemeClr val="accent6">
                  <a:lumMod val="40000"/>
                  <a:lumOff val="60000"/>
                </a:schemeClr>
              </a:gs>
              <a:gs pos="83000">
                <a:srgbClr val="F85252"/>
              </a:gs>
              <a:gs pos="42000">
                <a:schemeClr val="bg1"/>
              </a:gs>
              <a:gs pos="56000">
                <a:schemeClr val="bg1"/>
              </a:gs>
              <a:gs pos="100000">
                <a:srgbClr val="F62626"/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50307" y="5683886"/>
            <a:ext cx="843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Effort       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Notations for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Architecture Documentation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 dirty="0"/>
              <a:t>CHALMERS &amp; University of Gothenburg - Rodi Jolak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1336" y="5819182"/>
            <a:ext cx="1633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Informal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10508" y="5807631"/>
            <a:ext cx="1633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Formal</a:t>
            </a:r>
          </a:p>
        </p:txBody>
      </p:sp>
    </p:spTree>
    <p:extLst>
      <p:ext uri="{BB962C8B-B14F-4D97-AF65-F5344CB8AC3E}">
        <p14:creationId xmlns:p14="http://schemas.microsoft.com/office/powerpoint/2010/main" val="310847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6" grpId="0" animBg="1"/>
      <p:bldP spid="9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9">
            <a:extLst>
              <a:ext uri="{FF2B5EF4-FFF2-40B4-BE49-F238E27FC236}">
                <a16:creationId xmlns:a16="http://schemas.microsoft.com/office/drawing/2014/main" id="{F66CB2F1-A1F0-41CD-8988-13339839E8F2}"/>
              </a:ext>
            </a:extLst>
          </p:cNvPr>
          <p:cNvSpPr/>
          <p:nvPr/>
        </p:nvSpPr>
        <p:spPr>
          <a:xfrm>
            <a:off x="4794144" y="1119644"/>
            <a:ext cx="4058783" cy="5374460"/>
          </a:xfrm>
          <a:prstGeom prst="roundRect">
            <a:avLst>
              <a:gd name="adj" fmla="val 0"/>
            </a:avLst>
          </a:prstGeom>
          <a:ln w="254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29">
              <a:solidFill>
                <a:schemeClr val="accent1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513217" y="1095068"/>
            <a:ext cx="4058783" cy="5374460"/>
          </a:xfrm>
          <a:prstGeom prst="roundRect">
            <a:avLst>
              <a:gd name="adj" fmla="val 0"/>
            </a:avLst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29">
              <a:solidFill>
                <a:schemeClr val="accent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9967" y="1119644"/>
            <a:ext cx="3992555" cy="1237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5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Informal Modeling</a:t>
            </a:r>
          </a:p>
          <a:p>
            <a:pPr algn="ctr"/>
            <a:r>
              <a:rPr lang="en-US" sz="2032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“models used as drafts”</a:t>
            </a:r>
          </a:p>
          <a:p>
            <a:endParaRPr lang="en-US" sz="2032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843059" y="1159425"/>
            <a:ext cx="4020711" cy="920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5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Formal Modeling</a:t>
            </a:r>
          </a:p>
          <a:p>
            <a:pPr algn="ctr"/>
            <a:r>
              <a:rPr lang="en-US" sz="2032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“models used as guidelines”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77129" y="4222622"/>
            <a:ext cx="3330959" cy="2032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5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Purposes</a:t>
            </a:r>
            <a:r>
              <a:rPr lang="en-US" sz="284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8421" indent="-34842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32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Ideation &amp; Exploration</a:t>
            </a:r>
          </a:p>
          <a:p>
            <a:pPr marL="348421" indent="-348421">
              <a:buFont typeface="Arial" panose="020B0604020202020204" pitchFamily="34" charset="0"/>
              <a:buChar char="•"/>
            </a:pPr>
            <a:r>
              <a:rPr lang="en-US" sz="2032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 Understanding</a:t>
            </a:r>
          </a:p>
          <a:p>
            <a:pPr marL="348421" indent="-348421">
              <a:buFont typeface="Arial" panose="020B0604020202020204" pitchFamily="34" charset="0"/>
              <a:buChar char="•"/>
            </a:pPr>
            <a:r>
              <a:rPr lang="en-US" sz="2032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Creative Thinking</a:t>
            </a:r>
          </a:p>
          <a:p>
            <a:pPr marL="348421" indent="-348421">
              <a:buFont typeface="Arial" panose="020B0604020202020204" pitchFamily="34" charset="0"/>
              <a:buChar char="•"/>
            </a:pPr>
            <a:r>
              <a:rPr lang="en-US" sz="2032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115638" y="4260251"/>
            <a:ext cx="3843836" cy="2032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5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Purposes</a:t>
            </a:r>
            <a:r>
              <a:rPr lang="en-US" sz="284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8421" indent="-34842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32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Documentation</a:t>
            </a:r>
          </a:p>
          <a:p>
            <a:pPr marL="348421" indent="-348421">
              <a:buFont typeface="Arial" panose="020B0604020202020204" pitchFamily="34" charset="0"/>
              <a:buChar char="•"/>
            </a:pPr>
            <a:r>
              <a:rPr lang="en-US" sz="2032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</a:t>
            </a:r>
          </a:p>
          <a:p>
            <a:pPr marL="348421" indent="-348421">
              <a:buFont typeface="Arial" panose="020B0604020202020204" pitchFamily="34" charset="0"/>
              <a:buChar char="•"/>
            </a:pPr>
            <a:r>
              <a:rPr lang="en-US" sz="2032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Instruction for Implementation</a:t>
            </a:r>
          </a:p>
          <a:p>
            <a:pPr marL="348421" indent="-348421">
              <a:buFont typeface="Arial" panose="020B0604020202020204" pitchFamily="34" charset="0"/>
              <a:buChar char="•"/>
            </a:pPr>
            <a:r>
              <a:rPr lang="en-US" sz="2032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Code-Generation</a:t>
            </a:r>
          </a:p>
        </p:txBody>
      </p:sp>
      <p:pic>
        <p:nvPicPr>
          <p:cNvPr id="5" name="Graphic 4" descr="Lightbulb and gear">
            <a:extLst>
              <a:ext uri="{FF2B5EF4-FFF2-40B4-BE49-F238E27FC236}">
                <a16:creationId xmlns:a16="http://schemas.microsoft.com/office/drawing/2014/main" id="{3C608D45-D70C-4C41-9EC5-F3105C8F3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99398" y="2380831"/>
            <a:ext cx="1588999" cy="1588999"/>
          </a:xfrm>
          <a:prstGeom prst="rect">
            <a:avLst/>
          </a:prstGeom>
        </p:spPr>
      </p:pic>
      <p:pic>
        <p:nvPicPr>
          <p:cNvPr id="7" name="Graphic 6" descr="Gears">
            <a:extLst>
              <a:ext uri="{FF2B5EF4-FFF2-40B4-BE49-F238E27FC236}">
                <a16:creationId xmlns:a16="http://schemas.microsoft.com/office/drawing/2014/main" id="{15C5167E-8ED0-4996-9EF6-B8F8ED58AF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86617" y="2447334"/>
            <a:ext cx="1587342" cy="1560125"/>
          </a:xfrm>
          <a:prstGeom prst="rect">
            <a:avLst/>
          </a:prstGeom>
        </p:spPr>
      </p:pic>
      <p:pic>
        <p:nvPicPr>
          <p:cNvPr id="9" name="Graphic 8" descr="Open folder">
            <a:extLst>
              <a:ext uri="{FF2B5EF4-FFF2-40B4-BE49-F238E27FC236}">
                <a16:creationId xmlns:a16="http://schemas.microsoft.com/office/drawing/2014/main" id="{F4425B7E-F573-49F1-8F2A-7C61259747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09768" y="2418460"/>
            <a:ext cx="1587342" cy="1560125"/>
          </a:xfrm>
          <a:prstGeom prst="rect">
            <a:avLst/>
          </a:prstGeom>
        </p:spPr>
      </p:pic>
      <p:pic>
        <p:nvPicPr>
          <p:cNvPr id="4" name="Graphic 3" descr="Brain in head">
            <a:extLst>
              <a:ext uri="{FF2B5EF4-FFF2-40B4-BE49-F238E27FC236}">
                <a16:creationId xmlns:a16="http://schemas.microsoft.com/office/drawing/2014/main" id="{4EBF7797-2966-40BE-9376-4BF5F469EC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3610" y="2409705"/>
            <a:ext cx="1588999" cy="15889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9DDE3E2-3485-422F-A796-3664BF086DC0}"/>
              </a:ext>
            </a:extLst>
          </p:cNvPr>
          <p:cNvSpPr txBox="1">
            <a:spLocks/>
          </p:cNvSpPr>
          <p:nvPr/>
        </p:nvSpPr>
        <p:spPr>
          <a:xfrm>
            <a:off x="-133845" y="-292534"/>
            <a:ext cx="6497323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atin typeface="+mn-lt"/>
            </a:endParaRPr>
          </a:p>
          <a:p>
            <a:r>
              <a:rPr lang="en-US" b="1" dirty="0">
                <a:latin typeface="+mn-lt"/>
              </a:rPr>
              <a:t>Notations: Example</a:t>
            </a:r>
          </a:p>
        </p:txBody>
      </p:sp>
    </p:spTree>
    <p:extLst>
      <p:ext uri="{BB962C8B-B14F-4D97-AF65-F5344CB8AC3E}">
        <p14:creationId xmlns:p14="http://schemas.microsoft.com/office/powerpoint/2010/main" val="3109927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ED4152E-E1B2-4333-BA22-36ED785FE9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8455908"/>
              </p:ext>
            </p:extLst>
          </p:nvPr>
        </p:nvGraphicFramePr>
        <p:xfrm>
          <a:off x="1454724" y="1585651"/>
          <a:ext cx="6234551" cy="4875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3493010B-7950-4EC9-8454-5A92CA844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Architecture Documentation</a:t>
            </a:r>
          </a:p>
        </p:txBody>
      </p:sp>
    </p:spTree>
    <p:extLst>
      <p:ext uri="{BB962C8B-B14F-4D97-AF65-F5344CB8AC3E}">
        <p14:creationId xmlns:p14="http://schemas.microsoft.com/office/powerpoint/2010/main" val="122404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3677" y="1927101"/>
            <a:ext cx="2836646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Questions?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41938"/>
            <a:ext cx="9144000" cy="201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14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23783" y="1615736"/>
            <a:ext cx="7991567" cy="25478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Task (in groups)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65381"/>
            <a:ext cx="7886700" cy="4351338"/>
          </a:xfrm>
        </p:spPr>
        <p:txBody>
          <a:bodyPr/>
          <a:lstStyle/>
          <a:p>
            <a:r>
              <a:rPr lang="en-US" dirty="0"/>
              <a:t>Create the architecture documentation (</a:t>
            </a:r>
            <a:r>
              <a:rPr lang="en-US" i="1" dirty="0"/>
              <a:t>view</a:t>
            </a:r>
            <a:r>
              <a:rPr lang="en-US" dirty="0"/>
              <a:t>) of an Automatic Teller Machine (ATM) :</a:t>
            </a:r>
          </a:p>
          <a:p>
            <a:pPr lvl="1"/>
            <a:r>
              <a:rPr lang="en-US" dirty="0"/>
              <a:t>State the </a:t>
            </a:r>
            <a:r>
              <a:rPr lang="en-US" b="1" dirty="0"/>
              <a:t>purpose</a:t>
            </a:r>
            <a:r>
              <a:rPr lang="en-US" dirty="0"/>
              <a:t> of this documentation.</a:t>
            </a:r>
          </a:p>
          <a:p>
            <a:pPr lvl="1"/>
            <a:r>
              <a:rPr lang="en-US" dirty="0"/>
              <a:t>State the </a:t>
            </a:r>
            <a:r>
              <a:rPr lang="en-US" b="1" dirty="0"/>
              <a:t>users</a:t>
            </a:r>
            <a:r>
              <a:rPr lang="en-US" dirty="0"/>
              <a:t> of this documentation.</a:t>
            </a:r>
          </a:p>
          <a:p>
            <a:pPr lvl="1"/>
            <a:r>
              <a:rPr lang="en-US" dirty="0"/>
              <a:t>What </a:t>
            </a:r>
            <a:r>
              <a:rPr lang="en-US" b="1" dirty="0"/>
              <a:t>notations (informal/formal)</a:t>
            </a:r>
            <a:r>
              <a:rPr lang="en-US" dirty="0"/>
              <a:t> </a:t>
            </a:r>
          </a:p>
          <a:p>
            <a:pPr marL="457200" lvl="1" indent="0">
              <a:buNone/>
            </a:pPr>
            <a:r>
              <a:rPr lang="en-US" dirty="0"/>
              <a:t>   do serve the purpose </a:t>
            </a:r>
          </a:p>
          <a:p>
            <a:pPr marL="457200" lvl="1" indent="0">
              <a:buNone/>
            </a:pPr>
            <a:r>
              <a:rPr lang="en-US" dirty="0"/>
              <a:t>   of your documentation? why?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ED4152E-E1B2-4333-BA22-36ED785FE9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5901245"/>
              </p:ext>
            </p:extLst>
          </p:nvPr>
        </p:nvGraphicFramePr>
        <p:xfrm>
          <a:off x="4992837" y="3429000"/>
          <a:ext cx="4572001" cy="2547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51745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D82768-87EC-4184-9833-2DF638940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593792" cy="365125"/>
          </a:xfrm>
        </p:spPr>
        <p:txBody>
          <a:bodyPr/>
          <a:lstStyle/>
          <a:p>
            <a:r>
              <a:rPr lang="en-US" dirty="0"/>
              <a:t>CHALMERS &amp; University of Gothenburg - Rodi Jolak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832784-DAC3-4619-97D1-D0A871DBF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A0F99586-6572-4CD8-9BA7-577B2713DD7C}"/>
                  </a:ext>
                </a:extLst>
              </p14:cNvPr>
              <p14:cNvContentPartPr/>
              <p14:nvPr/>
            </p14:nvContentPartPr>
            <p14:xfrm>
              <a:off x="880665" y="482197"/>
              <a:ext cx="7590600" cy="5813280"/>
            </p14:xfrm>
          </p:contentPart>
        </mc:Choice>
        <mc:Fallback xmlns=""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A0F99586-6572-4CD8-9BA7-577B2713DD7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1665" y="473197"/>
                <a:ext cx="7608240" cy="583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198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EA0361-8275-458C-888F-E7447186B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Architecture Documentation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5EAB08-6DCB-4B2D-AE22-E345FAA911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3255"/>
            <a:ext cx="6857763" cy="507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50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A little bit of background…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49" y="1825625"/>
            <a:ext cx="8110401" cy="4351338"/>
          </a:xfrm>
        </p:spPr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- Rodi Jolak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AF6C53-542F-4A1B-836B-F03B60E88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31" y="1523512"/>
            <a:ext cx="5177935" cy="4743146"/>
          </a:xfrm>
          <a:prstGeom prst="rect">
            <a:avLst/>
          </a:prstGeom>
        </p:spPr>
      </p:pic>
      <p:pic>
        <p:nvPicPr>
          <p:cNvPr id="9" name="Graphic 8" descr="Arrow Counterclockwise curve">
            <a:extLst>
              <a:ext uri="{FF2B5EF4-FFF2-40B4-BE49-F238E27FC236}">
                <a16:creationId xmlns:a16="http://schemas.microsoft.com/office/drawing/2014/main" id="{C95B0AE6-59F7-4F95-9AF8-470292803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02607">
            <a:off x="4523011" y="4382040"/>
            <a:ext cx="914400" cy="914400"/>
          </a:xfrm>
          <a:prstGeom prst="rect">
            <a:avLst/>
          </a:prstGeom>
        </p:spPr>
      </p:pic>
      <p:pic>
        <p:nvPicPr>
          <p:cNvPr id="12" name="Graphic 11" descr="Arrow Clockwise curve">
            <a:extLst>
              <a:ext uri="{FF2B5EF4-FFF2-40B4-BE49-F238E27FC236}">
                <a16:creationId xmlns:a16="http://schemas.microsoft.com/office/drawing/2014/main" id="{2A660D88-ADF3-4BB1-BFF3-8A50E8E1CC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18197">
            <a:off x="3532319" y="3704072"/>
            <a:ext cx="914400" cy="914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41CD3D-BB37-483B-8AB9-9D8AA6A52B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959" y="2394718"/>
            <a:ext cx="2641090" cy="26410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CE21447-898A-41CD-9781-1DC5C60BA8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51" y="2394718"/>
            <a:ext cx="2664350" cy="2664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07FD46-E183-4A55-AE37-0EDCA264AD0D}"/>
              </a:ext>
            </a:extLst>
          </p:cNvPr>
          <p:cNvSpPr txBox="1"/>
          <p:nvPr/>
        </p:nvSpPr>
        <p:spPr>
          <a:xfrm>
            <a:off x="4282443" y="5020126"/>
            <a:ext cx="1106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2004</a:t>
            </a:r>
            <a:endParaRPr lang="en-US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62E92F-8940-4C3C-A0F5-057E11C80F43}"/>
              </a:ext>
            </a:extLst>
          </p:cNvPr>
          <p:cNvSpPr txBox="1"/>
          <p:nvPr/>
        </p:nvSpPr>
        <p:spPr>
          <a:xfrm>
            <a:off x="3270501" y="3213617"/>
            <a:ext cx="1106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2015</a:t>
            </a:r>
            <a:endParaRPr lang="en-US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11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</a:rPr>
              <a:t>Designing Software…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0F553-9CA0-437E-A2FD-65FD5944A32E}" type="slidenum">
              <a:rPr lang="en-GB" smtClean="0"/>
              <a:t>20</a:t>
            </a:fld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3494685-1108-4D08-8E64-937CE5DC7F99}"/>
              </a:ext>
            </a:extLst>
          </p:cNvPr>
          <p:cNvSpPr/>
          <p:nvPr/>
        </p:nvSpPr>
        <p:spPr>
          <a:xfrm>
            <a:off x="234519" y="3429000"/>
            <a:ext cx="3960000" cy="1440000"/>
          </a:xfrm>
          <a:prstGeom prst="ellipse">
            <a:avLst/>
          </a:prstGeom>
          <a:noFill/>
          <a:ln w="57150" cap="flat" cmpd="sng" algn="ctr">
            <a:solidFill>
              <a:srgbClr val="F4A58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sv-SE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 Space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Exploration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645EEC1-A267-47EE-AD0D-BF577098CEDB}"/>
              </a:ext>
            </a:extLst>
          </p:cNvPr>
          <p:cNvSpPr/>
          <p:nvPr/>
        </p:nvSpPr>
        <p:spPr>
          <a:xfrm>
            <a:off x="4851086" y="3429000"/>
            <a:ext cx="3960000" cy="1440000"/>
          </a:xfrm>
          <a:prstGeom prst="ellipse">
            <a:avLst/>
          </a:prstGeom>
          <a:noFill/>
          <a:ln w="57150" cap="flat" cmpd="sng" algn="ctr">
            <a:solidFill>
              <a:srgbClr val="92C5D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sv-SE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Solution Space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672F5F-FB4E-49B5-8E81-5B3E6C707E74}"/>
              </a:ext>
            </a:extLst>
          </p:cNvPr>
          <p:cNvSpPr txBox="1"/>
          <p:nvPr/>
        </p:nvSpPr>
        <p:spPr>
          <a:xfrm>
            <a:off x="-330823" y="2152827"/>
            <a:ext cx="3947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Framing and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Analyzing</a:t>
            </a:r>
            <a:endParaRPr lang="sv-S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666015-6B14-4C34-8414-D667A4BFF3B6}"/>
              </a:ext>
            </a:extLst>
          </p:cNvPr>
          <p:cNvSpPr txBox="1"/>
          <p:nvPr/>
        </p:nvSpPr>
        <p:spPr>
          <a:xfrm>
            <a:off x="5529328" y="2152826"/>
            <a:ext cx="40035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Ideating and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Evaluating</a:t>
            </a:r>
            <a:endParaRPr lang="sv-S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DA9F670F-5946-4E1E-BB08-E152B5494425}"/>
              </a:ext>
            </a:extLst>
          </p:cNvPr>
          <p:cNvCxnSpPr>
            <a:cxnSpLocks/>
            <a:stCxn id="8" idx="1"/>
            <a:endCxn id="8" idx="0"/>
          </p:cNvCxnSpPr>
          <p:nvPr/>
        </p:nvCxnSpPr>
        <p:spPr>
          <a:xfrm rot="5400000" flipH="1" flipV="1">
            <a:off x="1409042" y="2834407"/>
            <a:ext cx="210883" cy="1400071"/>
          </a:xfrm>
          <a:prstGeom prst="curvedConnector3">
            <a:avLst>
              <a:gd name="adj1" fmla="val 208401"/>
            </a:avLst>
          </a:prstGeom>
          <a:ln w="25400">
            <a:prstDash val="dash"/>
            <a:headEnd type="none"/>
            <a:tailEnd type="triangle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BA3B098E-9CEF-4681-AE09-84B3C5A9691F}"/>
              </a:ext>
            </a:extLst>
          </p:cNvPr>
          <p:cNvCxnSpPr>
            <a:cxnSpLocks/>
            <a:stCxn id="9" idx="7"/>
            <a:endCxn id="9" idx="0"/>
          </p:cNvCxnSpPr>
          <p:nvPr/>
        </p:nvCxnSpPr>
        <p:spPr>
          <a:xfrm rot="16200000" flipV="1">
            <a:off x="7425681" y="2834406"/>
            <a:ext cx="210883" cy="1400071"/>
          </a:xfrm>
          <a:prstGeom prst="curvedConnector3">
            <a:avLst>
              <a:gd name="adj1" fmla="val 208401"/>
            </a:avLst>
          </a:prstGeom>
          <a:ln w="25400">
            <a:prstDash val="dash"/>
            <a:headEnd type="none"/>
            <a:tailEnd type="triangle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4961CC63-C71F-42D9-96B2-1F81CE79D5D4}"/>
              </a:ext>
            </a:extLst>
          </p:cNvPr>
          <p:cNvCxnSpPr>
            <a:cxnSpLocks/>
            <a:stCxn id="9" idx="1"/>
            <a:endCxn id="8" idx="7"/>
          </p:cNvCxnSpPr>
          <p:nvPr/>
        </p:nvCxnSpPr>
        <p:spPr>
          <a:xfrm rot="16200000" flipV="1">
            <a:off x="4522803" y="2731670"/>
            <a:ext cx="12700" cy="1816425"/>
          </a:xfrm>
          <a:prstGeom prst="curvedConnector3">
            <a:avLst>
              <a:gd name="adj1" fmla="val 3460496"/>
            </a:avLst>
          </a:prstGeom>
          <a:ln w="25400" cmpd="sng">
            <a:solidFill>
              <a:schemeClr val="accent3"/>
            </a:solidFill>
            <a:prstDash val="dash"/>
            <a:headEnd type="none" w="med" len="lg"/>
            <a:tailEnd type="triangle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CE5C65C1-56D3-41B6-BDA8-DF7D2A38545B}"/>
              </a:ext>
            </a:extLst>
          </p:cNvPr>
          <p:cNvCxnSpPr>
            <a:cxnSpLocks/>
            <a:stCxn id="8" idx="5"/>
            <a:endCxn id="9" idx="3"/>
          </p:cNvCxnSpPr>
          <p:nvPr/>
        </p:nvCxnSpPr>
        <p:spPr>
          <a:xfrm rot="16200000" flipH="1">
            <a:off x="4522802" y="3749904"/>
            <a:ext cx="12700" cy="1816425"/>
          </a:xfrm>
          <a:prstGeom prst="curvedConnector3">
            <a:avLst>
              <a:gd name="adj1" fmla="val 3460496"/>
            </a:avLst>
          </a:prstGeom>
          <a:ln w="25400" cmpd="sng">
            <a:solidFill>
              <a:schemeClr val="accent3"/>
            </a:solidFill>
            <a:prstDash val="dash"/>
            <a:headEnd type="none"/>
            <a:tailEnd type="triangle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4FEF7B5-7E7F-4E9E-B703-3CE8CE2C6723}"/>
              </a:ext>
            </a:extLst>
          </p:cNvPr>
          <p:cNvSpPr txBox="1"/>
          <p:nvPr/>
        </p:nvSpPr>
        <p:spPr>
          <a:xfrm>
            <a:off x="3262000" y="5095461"/>
            <a:ext cx="2484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Iterative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Alignment</a:t>
            </a:r>
            <a:endParaRPr lang="sv-S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1A374F-5055-4C1D-9B57-530AB6B2679B}"/>
              </a:ext>
            </a:extLst>
          </p:cNvPr>
          <p:cNvSpPr txBox="1"/>
          <p:nvPr/>
        </p:nvSpPr>
        <p:spPr>
          <a:xfrm>
            <a:off x="3262000" y="2236407"/>
            <a:ext cx="2484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Iterative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Alignment</a:t>
            </a:r>
            <a:endParaRPr lang="sv-S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06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EA0361-8275-458C-888F-E7447186B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Architecture Documentation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5EAB08-6DCB-4B2D-AE22-E345FAA911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3255"/>
            <a:ext cx="6857763" cy="5074745"/>
          </a:xfrm>
          <a:prstGeom prst="rect">
            <a:avLst/>
          </a:prstGeom>
        </p:spPr>
      </p:pic>
      <p:pic>
        <p:nvPicPr>
          <p:cNvPr id="9" name="Graphic 8" descr="Arrow Rotate right">
            <a:extLst>
              <a:ext uri="{FF2B5EF4-FFF2-40B4-BE49-F238E27FC236}">
                <a16:creationId xmlns:a16="http://schemas.microsoft.com/office/drawing/2014/main" id="{DCFBDE92-981F-4E1F-8B85-478A83052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00563" y="2039816"/>
            <a:ext cx="914400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CE0C83-DEE3-47A8-A554-405A336E19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5" y="2816222"/>
            <a:ext cx="5629275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3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E5D686-F0FB-4993-905D-6B5C62671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6051" y="6356353"/>
            <a:ext cx="3428999" cy="365125"/>
          </a:xfrm>
        </p:spPr>
        <p:txBody>
          <a:bodyPr/>
          <a:lstStyle/>
          <a:p>
            <a:r>
              <a:rPr lang="en-US"/>
              <a:t>CHALMERS &amp; University of Gothenburg - Rodi Jolak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C9A117-1160-4396-91E0-3780ED56E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85A42E40-DB35-47AD-AD20-150957032893}"/>
              </a:ext>
            </a:extLst>
          </p:cNvPr>
          <p:cNvSpPr txBox="1"/>
          <p:nvPr/>
        </p:nvSpPr>
        <p:spPr>
          <a:xfrm>
            <a:off x="4909210" y="3360390"/>
            <a:ext cx="3699319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endParaRPr lang="en-US" sz="16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DD09EE-90B4-43D0-A132-A945144E1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498" y="1920209"/>
            <a:ext cx="2668981" cy="26067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A1BC20-8ADD-4A13-9F78-A998DBCA7D81}"/>
              </a:ext>
            </a:extLst>
          </p:cNvPr>
          <p:cNvSpPr/>
          <p:nvPr/>
        </p:nvSpPr>
        <p:spPr>
          <a:xfrm>
            <a:off x="3357751" y="2821470"/>
            <a:ext cx="17932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OctoUML</a:t>
            </a:r>
            <a:endParaRPr lang="en-US" sz="5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999A1D5-F988-428F-B442-A7507EDE66C2}"/>
              </a:ext>
            </a:extLst>
          </p:cNvPr>
          <p:cNvGraphicFramePr/>
          <p:nvPr/>
        </p:nvGraphicFramePr>
        <p:xfrm>
          <a:off x="96174" y="1961849"/>
          <a:ext cx="3254265" cy="2576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89E75107-43F0-437D-942E-505931323A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02702">
            <a:off x="73526" y="3241685"/>
            <a:ext cx="1070708" cy="1070708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FAE74DFB-7C8D-4117-9704-8F467B50BAA2}"/>
              </a:ext>
            </a:extLst>
          </p:cNvPr>
          <p:cNvGraphicFramePr/>
          <p:nvPr/>
        </p:nvGraphicFramePr>
        <p:xfrm>
          <a:off x="5337012" y="1718875"/>
          <a:ext cx="3733462" cy="2563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2" name="Right Arrow 22">
            <a:extLst>
              <a:ext uri="{FF2B5EF4-FFF2-40B4-BE49-F238E27FC236}">
                <a16:creationId xmlns:a16="http://schemas.microsoft.com/office/drawing/2014/main" id="{87DB375C-9DC4-4E8D-BCF3-81CE145B5EF0}"/>
              </a:ext>
            </a:extLst>
          </p:cNvPr>
          <p:cNvSpPr/>
          <p:nvPr/>
        </p:nvSpPr>
        <p:spPr>
          <a:xfrm>
            <a:off x="492627" y="4673414"/>
            <a:ext cx="7760677" cy="465711"/>
          </a:xfrm>
          <a:prstGeom prst="rightArrow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45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Software Design Process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E4914B-7AD9-4881-88A4-95C4280ED3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55443">
            <a:off x="7499385" y="3374859"/>
            <a:ext cx="1070708" cy="1070708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F7BB9613-58C2-4472-9921-4A19C6B22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Architecture Documentation</a:t>
            </a:r>
          </a:p>
        </p:txBody>
      </p:sp>
    </p:spTree>
    <p:extLst>
      <p:ext uri="{BB962C8B-B14F-4D97-AF65-F5344CB8AC3E}">
        <p14:creationId xmlns:p14="http://schemas.microsoft.com/office/powerpoint/2010/main" val="329331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2F040D-3FAE-4E3E-B1E3-A7202C8B7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5258" y="6356353"/>
            <a:ext cx="3529792" cy="365125"/>
          </a:xfrm>
        </p:spPr>
        <p:txBody>
          <a:bodyPr/>
          <a:lstStyle/>
          <a:p>
            <a:r>
              <a:rPr lang="en-US"/>
              <a:t>CHALMERS &amp; University of Gothenburg - Rodi Jolak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C9E99-D81F-4653-B05A-E35ED5BED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23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D0CC938D-EE37-4F90-8C19-05D9F0BA4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DEMO of </a:t>
            </a:r>
            <a:r>
              <a:rPr lang="en-US" b="1" dirty="0" err="1">
                <a:latin typeface="+mn-lt"/>
              </a:rPr>
              <a:t>OctoUML</a:t>
            </a:r>
            <a:r>
              <a:rPr lang="en-US" b="1" dirty="0">
                <a:latin typeface="+mn-lt"/>
              </a:rPr>
              <a:t>/</a:t>
            </a:r>
            <a:r>
              <a:rPr lang="en-US" b="1" dirty="0" err="1">
                <a:latin typeface="+mn-lt"/>
              </a:rPr>
              <a:t>OctoBubbles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8050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Architecture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6600" i="1" dirty="0"/>
          </a:p>
          <a:p>
            <a:pPr marL="0" indent="0">
              <a:buNone/>
            </a:pPr>
            <a:endParaRPr lang="en-US" sz="6600" i="1" dirty="0"/>
          </a:p>
          <a:p>
            <a:pPr marL="0" indent="0" algn="ctr">
              <a:buNone/>
            </a:pPr>
            <a:r>
              <a:rPr lang="en-US" sz="3600" dirty="0"/>
              <a:t>Communication Effort!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- Rodi Jolak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11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0F553-9CA0-437E-A2FD-65FD5944A32E}" type="slidenum">
              <a:rPr lang="en-GB" smtClean="0"/>
              <a:t>25</a:t>
            </a:fld>
            <a:endParaRPr lang="en-GB"/>
          </a:p>
        </p:txBody>
      </p:sp>
      <p:pic>
        <p:nvPicPr>
          <p:cNvPr id="5" name="Picture 4" descr="C:\Users\svweber\AppData\Local\Microsoft\Windows\Temporary Internet Files\Content.Outlook\M67SYSJZ\IMG_078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41" y="2125267"/>
            <a:ext cx="3164681" cy="3136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332" y="3058406"/>
            <a:ext cx="5175566" cy="232778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06838" y="1895476"/>
            <a:ext cx="3510024" cy="179784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1: MathWorks</a:t>
            </a:r>
          </a:p>
          <a:p>
            <a:pPr algn="ctr"/>
            <a:endParaRPr lang="en-US" sz="13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Matlab</a:t>
            </a:r>
            <a:r>
              <a:rPr lang="en-US" sz="2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Simulink</a:t>
            </a:r>
          </a:p>
          <a:p>
            <a:pPr algn="ctr"/>
            <a:endParaRPr lang="en-US" sz="1350" dirty="0"/>
          </a:p>
          <a:p>
            <a:pPr algn="ctr"/>
            <a:endParaRPr lang="en-US" sz="1350" dirty="0"/>
          </a:p>
        </p:txBody>
      </p:sp>
      <p:sp>
        <p:nvSpPr>
          <p:cNvPr id="8" name="Rounded Rectangle 7"/>
          <p:cNvSpPr/>
          <p:nvPr/>
        </p:nvSpPr>
        <p:spPr>
          <a:xfrm>
            <a:off x="306839" y="3683417"/>
            <a:ext cx="3486494" cy="1797844"/>
          </a:xfrm>
          <a:prstGeom prst="roundRect">
            <a:avLst/>
          </a:prstGeom>
          <a:solidFill>
            <a:schemeClr val="accent2"/>
          </a:solidFill>
          <a:ln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2: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PolarSys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Papyrus &amp; Capella</a:t>
            </a:r>
          </a:p>
          <a:p>
            <a:pPr algn="ctr"/>
            <a:endParaRPr lang="en-US" sz="1350" dirty="0"/>
          </a:p>
          <a:p>
            <a:pPr algn="ctr"/>
            <a:endParaRPr lang="en-US" sz="1350" dirty="0"/>
          </a:p>
        </p:txBody>
      </p:sp>
      <p:sp>
        <p:nvSpPr>
          <p:cNvPr id="3" name="TextBox 2"/>
          <p:cNvSpPr txBox="1"/>
          <p:nvPr/>
        </p:nvSpPr>
        <p:spPr>
          <a:xfrm>
            <a:off x="5327140" y="1438526"/>
            <a:ext cx="2759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sv-S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Teams</a:t>
            </a:r>
            <a:endParaRPr lang="sv-SE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D76D3B6-291E-466F-8EC7-F1E82187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Collaborative MBE</a:t>
            </a:r>
          </a:p>
        </p:txBody>
      </p:sp>
      <p:pic>
        <p:nvPicPr>
          <p:cNvPr id="17" name="Graphic 16" descr="Group of men">
            <a:extLst>
              <a:ext uri="{FF2B5EF4-FFF2-40B4-BE49-F238E27FC236}">
                <a16:creationId xmlns:a16="http://schemas.microsoft.com/office/drawing/2014/main" id="{63AE9C39-C089-4FDA-8CF7-470B81AA2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80236" y="1997768"/>
            <a:ext cx="914400" cy="914400"/>
          </a:xfrm>
          <a:prstGeom prst="rect">
            <a:avLst/>
          </a:prstGeom>
        </p:spPr>
      </p:pic>
      <p:pic>
        <p:nvPicPr>
          <p:cNvPr id="18" name="Graphic 17" descr="Group of men">
            <a:extLst>
              <a:ext uri="{FF2B5EF4-FFF2-40B4-BE49-F238E27FC236}">
                <a16:creationId xmlns:a16="http://schemas.microsoft.com/office/drawing/2014/main" id="{005BC308-23CE-4FA8-9572-FDD6ED8D8B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76806" y="1997768"/>
            <a:ext cx="914400" cy="914400"/>
          </a:xfrm>
          <a:prstGeom prst="rect">
            <a:avLst/>
          </a:prstGeom>
        </p:spPr>
      </p:pic>
      <p:pic>
        <p:nvPicPr>
          <p:cNvPr id="19" name="Graphic 18" descr="Group of men">
            <a:extLst>
              <a:ext uri="{FF2B5EF4-FFF2-40B4-BE49-F238E27FC236}">
                <a16:creationId xmlns:a16="http://schemas.microsoft.com/office/drawing/2014/main" id="{70CBADD3-0371-455A-B66A-C79B5B1880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87776" y="1997768"/>
            <a:ext cx="914400" cy="914400"/>
          </a:xfrm>
          <a:prstGeom prst="rect">
            <a:avLst/>
          </a:prstGeom>
        </p:spPr>
      </p:pic>
      <p:pic>
        <p:nvPicPr>
          <p:cNvPr id="20" name="Graphic 19" descr="Group of men">
            <a:extLst>
              <a:ext uri="{FF2B5EF4-FFF2-40B4-BE49-F238E27FC236}">
                <a16:creationId xmlns:a16="http://schemas.microsoft.com/office/drawing/2014/main" id="{83E9059B-4091-4992-A759-FA95753A00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84346" y="1997768"/>
            <a:ext cx="914400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2A6BBDF-B88F-4D95-B35B-159F14DCF7B8}"/>
              </a:ext>
            </a:extLst>
          </p:cNvPr>
          <p:cNvSpPr txBox="1"/>
          <p:nvPr/>
        </p:nvSpPr>
        <p:spPr>
          <a:xfrm>
            <a:off x="926539" y="5982812"/>
            <a:ext cx="71796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Jolak, et al. "</a:t>
            </a:r>
            <a:r>
              <a:rPr lang="sv-S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Model-Based</a:t>
            </a:r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Software </a:t>
            </a:r>
            <a:r>
              <a:rPr lang="sv-S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Engineering</a:t>
            </a:r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</a:t>
            </a:r>
            <a:r>
              <a:rPr lang="sv-S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Multiple</a:t>
            </a:r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-Case </a:t>
            </a:r>
            <a:r>
              <a:rPr lang="sv-S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Challenges and </a:t>
            </a:r>
            <a:r>
              <a:rPr lang="sv-S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Efforts</a:t>
            </a:r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." </a:t>
            </a:r>
            <a:r>
              <a:rPr lang="sv-SE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sv-SE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Proceedings</a:t>
            </a:r>
            <a:r>
              <a:rPr lang="sv-SE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v-SE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21th ACM/IEEE International Conference on </a:t>
            </a:r>
            <a:r>
              <a:rPr lang="sv-SE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sv-SE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Driven </a:t>
            </a:r>
            <a:r>
              <a:rPr lang="sv-SE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Engineering</a:t>
            </a:r>
            <a:r>
              <a:rPr lang="sv-SE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Languages</a:t>
            </a:r>
            <a:r>
              <a:rPr lang="sv-SE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Systems (</a:t>
            </a:r>
            <a:r>
              <a:rPr lang="sv-SE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MoDELS</a:t>
            </a:r>
            <a:r>
              <a:rPr lang="sv-SE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v-S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pp</a:t>
            </a:r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213-223. ACM, 2018</a:t>
            </a:r>
            <a:r>
              <a:rPr lang="sv-S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02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-0.26945 -0.0814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72" y="-40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-0.25851 -0.0814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4" y="-407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7 L -0.53472 0.4428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6" y="2213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7037E-7 L -0.52239 0.4428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28" y="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0F553-9CA0-437E-A2FD-65FD5944A32E}" type="slidenum">
              <a:rPr lang="en-GB" smtClean="0"/>
              <a:t>26</a:t>
            </a:fld>
            <a:endParaRPr lang="en-GB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0" y="1613647"/>
          <a:ext cx="9144000" cy="5244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Down Arrow 2"/>
          <p:cNvSpPr/>
          <p:nvPr/>
        </p:nvSpPr>
        <p:spPr>
          <a:xfrm>
            <a:off x="8302788" y="1008063"/>
            <a:ext cx="621506" cy="771525"/>
          </a:xfrm>
          <a:prstGeom prst="downArrow">
            <a:avLst/>
          </a:prstGeom>
          <a:solidFill>
            <a:srgbClr val="DE0000"/>
          </a:solidFill>
          <a:ln>
            <a:solidFill>
              <a:srgbClr val="DE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57159D8-CEDD-47F1-8376-B3AF2BBC6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Effort distribution in MBE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F889C73-0DD7-4D35-8240-D6E4D8F640BB}"/>
              </a:ext>
            </a:extLst>
          </p:cNvPr>
          <p:cNvCxnSpPr>
            <a:cxnSpLocks/>
          </p:cNvCxnSpPr>
          <p:nvPr/>
        </p:nvCxnSpPr>
        <p:spPr>
          <a:xfrm flipV="1">
            <a:off x="6929716" y="4392706"/>
            <a:ext cx="1864660" cy="1882588"/>
          </a:xfrm>
          <a:prstGeom prst="line">
            <a:avLst/>
          </a:prstGeom>
          <a:ln w="31750" cmpd="sng">
            <a:solidFill>
              <a:srgbClr val="D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6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0F553-9CA0-437E-A2FD-65FD5944A32E}" type="slidenum">
              <a:rPr lang="en-GB" smtClean="0"/>
              <a:t>27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71712"/>
            <a:ext cx="4617667" cy="30813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335" y="2271710"/>
            <a:ext cx="4617666" cy="308133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EC57C62-7F81-485E-80A1-EB96B12D1FED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large is the portion of collaborative work in MBE </a:t>
            </a:r>
            <a:r>
              <a:rPr lang="en-GB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projects?</a:t>
            </a:r>
          </a:p>
        </p:txBody>
      </p:sp>
      <p:sp>
        <p:nvSpPr>
          <p:cNvPr id="14" name="Up Arrow 9">
            <a:extLst>
              <a:ext uri="{FF2B5EF4-FFF2-40B4-BE49-F238E27FC236}">
                <a16:creationId xmlns:a16="http://schemas.microsoft.com/office/drawing/2014/main" id="{8AF91C60-9136-48A6-B239-F0B3E23C0BDB}"/>
              </a:ext>
            </a:extLst>
          </p:cNvPr>
          <p:cNvSpPr/>
          <p:nvPr/>
        </p:nvSpPr>
        <p:spPr>
          <a:xfrm rot="19170351">
            <a:off x="3332644" y="3418906"/>
            <a:ext cx="723092" cy="1307907"/>
          </a:xfrm>
          <a:prstGeom prst="upArrow">
            <a:avLst/>
          </a:prstGeom>
          <a:solidFill>
            <a:srgbClr val="DE0000"/>
          </a:solidFill>
          <a:ln w="38100">
            <a:solidFill>
              <a:srgbClr val="DE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Up Arrow 9">
            <a:extLst>
              <a:ext uri="{FF2B5EF4-FFF2-40B4-BE49-F238E27FC236}">
                <a16:creationId xmlns:a16="http://schemas.microsoft.com/office/drawing/2014/main" id="{EE69D016-E139-4DC9-B1C4-E383C9AA0D08}"/>
              </a:ext>
            </a:extLst>
          </p:cNvPr>
          <p:cNvSpPr/>
          <p:nvPr/>
        </p:nvSpPr>
        <p:spPr>
          <a:xfrm rot="19170351">
            <a:off x="7824707" y="3418906"/>
            <a:ext cx="723092" cy="1307907"/>
          </a:xfrm>
          <a:prstGeom prst="upArrow">
            <a:avLst/>
          </a:prstGeom>
          <a:solidFill>
            <a:srgbClr val="DE0000"/>
          </a:solidFill>
          <a:ln w="38100">
            <a:solidFill>
              <a:srgbClr val="DE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54229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05556E-6 -1.48148E-6 L -0.07656 -0.1192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7" y="-597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111E-6 -1.48148E-6 L -0.07639 -0.1180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9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3677" y="1927101"/>
            <a:ext cx="2836646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Questions?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41938"/>
            <a:ext cx="9144000" cy="201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09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Architecture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sz="6600" i="1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Co-located vs. Distributed Design</a:t>
            </a:r>
            <a:r>
              <a:rPr lang="en-US" sz="1200" dirty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- Rodi Jolak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59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A little bit of background… (interests!)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49" y="1825625"/>
            <a:ext cx="8110401" cy="4351338"/>
          </a:xfrm>
        </p:spPr>
        <p:txBody>
          <a:bodyPr/>
          <a:lstStyle/>
          <a:p>
            <a:pPr lvl="1"/>
            <a:endParaRPr lang="en-US"/>
          </a:p>
          <a:p>
            <a:pPr lvl="1"/>
            <a:endParaRPr lang="en-US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- Rodi Jolak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/>
          <a:p>
            <a:fld id="{EC636E17-4E77-46B6-97B9-87B8E8DDB404}" type="slidenum">
              <a:rPr lang="en-US" smtClean="0"/>
              <a:t>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2EDFC0-54A9-46CE-A87C-D3FB97B73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49" y="2072481"/>
            <a:ext cx="6438900" cy="38576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BF1005-CE59-47FB-8E7A-7997991586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840" y="1626747"/>
            <a:ext cx="6794318" cy="50972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5F5C8A9-4A84-4E32-AA14-B1304D5C2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2860" y="0"/>
            <a:ext cx="12821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6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Software Engineering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97025"/>
            <a:ext cx="7886700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Software engineering is a collaborative activity.</a:t>
            </a:r>
          </a:p>
          <a:p>
            <a:pPr>
              <a:lnSpc>
                <a:spcPct val="10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globalized, software modeling could become 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effective.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0F553-9CA0-437E-A2FD-65FD5944A32E}" type="slidenum">
              <a:rPr lang="en-GB" smtClean="0"/>
              <a:t>30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2F26B9-DE2B-46E3-B21B-7AF313318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827" y="3964282"/>
            <a:ext cx="4712345" cy="27571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343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B53723-7896-4DEE-AD3E-756912760E4D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60388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Professional Developers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Create a software design of a simulator that should enable its users to investigate the effects of different signal timing on traffic flow. 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Co-location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Distribution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8277225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Collaborative, </a:t>
            </a:r>
            <a:r>
              <a:rPr lang="en-GB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Distributed</a:t>
            </a:r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Design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0F553-9CA0-437E-A2FD-65FD5944A32E}" type="slidenum">
              <a:rPr lang="en-GB" smtClean="0"/>
              <a:t>31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0E7F75E-CB8A-46FB-9527-9304D552D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482" y="3677064"/>
            <a:ext cx="2822868" cy="211715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2C5A14-D331-4E94-A398-39DB6A940975}"/>
              </a:ext>
            </a:extLst>
          </p:cNvPr>
          <p:cNvSpPr txBox="1"/>
          <p:nvPr/>
        </p:nvSpPr>
        <p:spPr>
          <a:xfrm>
            <a:off x="866775" y="6094741"/>
            <a:ext cx="741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Jolak, et al. "Does </a:t>
            </a:r>
            <a:r>
              <a:rPr lang="sv-S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Distance</a:t>
            </a:r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Still </a:t>
            </a:r>
            <a:r>
              <a:rPr lang="sv-S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Matter</a:t>
            </a:r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sv-S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Revisiting</a:t>
            </a:r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Collaborative</a:t>
            </a:r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Distributed</a:t>
            </a:r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Software Design." IEEE Software 35, no. 6, 40-47. 2018.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686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5F64BDC-BD50-4E3E-A4C8-CC4A134C2AF0}"/>
              </a:ext>
            </a:extLst>
          </p:cNvPr>
          <p:cNvSpPr/>
          <p:nvPr/>
        </p:nvSpPr>
        <p:spPr>
          <a:xfrm>
            <a:off x="3373587" y="3460066"/>
            <a:ext cx="2459633" cy="2427270"/>
          </a:xfrm>
          <a:custGeom>
            <a:avLst/>
            <a:gdLst>
              <a:gd name="connsiteX0" fmla="*/ 2135997 w 2459633"/>
              <a:gd name="connsiteY0" fmla="*/ 356000 h 2427269"/>
              <a:gd name="connsiteX1" fmla="*/ 2135997 w 2459633"/>
              <a:gd name="connsiteY1" fmla="*/ 1521089 h 2427269"/>
              <a:gd name="connsiteX2" fmla="*/ 323636 w 2459633"/>
              <a:gd name="connsiteY2" fmla="*/ 1521089 h 2427269"/>
              <a:gd name="connsiteX3" fmla="*/ 323636 w 2459633"/>
              <a:gd name="connsiteY3" fmla="*/ 356000 h 2427269"/>
              <a:gd name="connsiteX4" fmla="*/ 2394906 w 2459633"/>
              <a:gd name="connsiteY4" fmla="*/ 1585816 h 2427269"/>
              <a:gd name="connsiteX5" fmla="*/ 2330179 w 2459633"/>
              <a:gd name="connsiteY5" fmla="*/ 1585816 h 2427269"/>
              <a:gd name="connsiteX6" fmla="*/ 2330179 w 2459633"/>
              <a:gd name="connsiteY6" fmla="*/ 258909 h 2427269"/>
              <a:gd name="connsiteX7" fmla="*/ 2394906 w 2459633"/>
              <a:gd name="connsiteY7" fmla="*/ 258909 h 2427269"/>
              <a:gd name="connsiteX8" fmla="*/ 2459633 w 2459633"/>
              <a:gd name="connsiteY8" fmla="*/ 194182 h 2427269"/>
              <a:gd name="connsiteX9" fmla="*/ 2394906 w 2459633"/>
              <a:gd name="connsiteY9" fmla="*/ 129454 h 2427269"/>
              <a:gd name="connsiteX10" fmla="*/ 1294544 w 2459633"/>
              <a:gd name="connsiteY10" fmla="*/ 129454 h 2427269"/>
              <a:gd name="connsiteX11" fmla="*/ 1294544 w 2459633"/>
              <a:gd name="connsiteY11" fmla="*/ 64727 h 2427269"/>
              <a:gd name="connsiteX12" fmla="*/ 1229817 w 2459633"/>
              <a:gd name="connsiteY12" fmla="*/ 0 h 2427269"/>
              <a:gd name="connsiteX13" fmla="*/ 1165089 w 2459633"/>
              <a:gd name="connsiteY13" fmla="*/ 64727 h 2427269"/>
              <a:gd name="connsiteX14" fmla="*/ 1165089 w 2459633"/>
              <a:gd name="connsiteY14" fmla="*/ 129454 h 2427269"/>
              <a:gd name="connsiteX15" fmla="*/ 64727 w 2459633"/>
              <a:gd name="connsiteY15" fmla="*/ 129454 h 2427269"/>
              <a:gd name="connsiteX16" fmla="*/ 0 w 2459633"/>
              <a:gd name="connsiteY16" fmla="*/ 194182 h 2427269"/>
              <a:gd name="connsiteX17" fmla="*/ 64727 w 2459633"/>
              <a:gd name="connsiteY17" fmla="*/ 258909 h 2427269"/>
              <a:gd name="connsiteX18" fmla="*/ 129454 w 2459633"/>
              <a:gd name="connsiteY18" fmla="*/ 258909 h 2427269"/>
              <a:gd name="connsiteX19" fmla="*/ 129454 w 2459633"/>
              <a:gd name="connsiteY19" fmla="*/ 1585816 h 2427269"/>
              <a:gd name="connsiteX20" fmla="*/ 64727 w 2459633"/>
              <a:gd name="connsiteY20" fmla="*/ 1585816 h 2427269"/>
              <a:gd name="connsiteX21" fmla="*/ 0 w 2459633"/>
              <a:gd name="connsiteY21" fmla="*/ 1650543 h 2427269"/>
              <a:gd name="connsiteX22" fmla="*/ 64727 w 2459633"/>
              <a:gd name="connsiteY22" fmla="*/ 1715271 h 2427269"/>
              <a:gd name="connsiteX23" fmla="*/ 1053111 w 2459633"/>
              <a:gd name="connsiteY23" fmla="*/ 1715271 h 2427269"/>
              <a:gd name="connsiteX24" fmla="*/ 554712 w 2459633"/>
              <a:gd name="connsiteY24" fmla="*/ 2213670 h 2427269"/>
              <a:gd name="connsiteX25" fmla="*/ 555198 w 2459633"/>
              <a:gd name="connsiteY25" fmla="*/ 2305744 h 2427269"/>
              <a:gd name="connsiteX26" fmla="*/ 647272 w 2459633"/>
              <a:gd name="connsiteY26" fmla="*/ 2305259 h 2427269"/>
              <a:gd name="connsiteX27" fmla="*/ 1165089 w 2459633"/>
              <a:gd name="connsiteY27" fmla="*/ 1787441 h 2427269"/>
              <a:gd name="connsiteX28" fmla="*/ 1165089 w 2459633"/>
              <a:gd name="connsiteY28" fmla="*/ 2362542 h 2427269"/>
              <a:gd name="connsiteX29" fmla="*/ 1229817 w 2459633"/>
              <a:gd name="connsiteY29" fmla="*/ 2427270 h 2427269"/>
              <a:gd name="connsiteX30" fmla="*/ 1294544 w 2459633"/>
              <a:gd name="connsiteY30" fmla="*/ 2362542 h 2427269"/>
              <a:gd name="connsiteX31" fmla="*/ 1294544 w 2459633"/>
              <a:gd name="connsiteY31" fmla="*/ 1786470 h 2427269"/>
              <a:gd name="connsiteX32" fmla="*/ 1812361 w 2459633"/>
              <a:gd name="connsiteY32" fmla="*/ 2304288 h 2427269"/>
              <a:gd name="connsiteX33" fmla="*/ 1903950 w 2459633"/>
              <a:gd name="connsiteY33" fmla="*/ 2304288 h 2427269"/>
              <a:gd name="connsiteX34" fmla="*/ 1903950 w 2459633"/>
              <a:gd name="connsiteY34" fmla="*/ 2212699 h 2427269"/>
              <a:gd name="connsiteX35" fmla="*/ 1406522 w 2459633"/>
              <a:gd name="connsiteY35" fmla="*/ 1715271 h 2427269"/>
              <a:gd name="connsiteX36" fmla="*/ 2394906 w 2459633"/>
              <a:gd name="connsiteY36" fmla="*/ 1715271 h 2427269"/>
              <a:gd name="connsiteX37" fmla="*/ 2459633 w 2459633"/>
              <a:gd name="connsiteY37" fmla="*/ 1650543 h 2427269"/>
              <a:gd name="connsiteX38" fmla="*/ 2394906 w 2459633"/>
              <a:gd name="connsiteY38" fmla="*/ 1585816 h 242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459633" h="2427269">
                <a:moveTo>
                  <a:pt x="2135997" y="356000"/>
                </a:moveTo>
                <a:lnTo>
                  <a:pt x="2135997" y="1521089"/>
                </a:lnTo>
                <a:lnTo>
                  <a:pt x="323636" y="1521089"/>
                </a:lnTo>
                <a:lnTo>
                  <a:pt x="323636" y="356000"/>
                </a:lnTo>
                <a:close/>
                <a:moveTo>
                  <a:pt x="2394906" y="1585816"/>
                </a:moveTo>
                <a:lnTo>
                  <a:pt x="2330179" y="1585816"/>
                </a:lnTo>
                <a:lnTo>
                  <a:pt x="2330179" y="258909"/>
                </a:lnTo>
                <a:lnTo>
                  <a:pt x="2394906" y="258909"/>
                </a:lnTo>
                <a:cubicBezTo>
                  <a:pt x="2430655" y="258909"/>
                  <a:pt x="2459633" y="229930"/>
                  <a:pt x="2459633" y="194182"/>
                </a:cubicBezTo>
                <a:cubicBezTo>
                  <a:pt x="2459633" y="158433"/>
                  <a:pt x="2430655" y="129454"/>
                  <a:pt x="2394906" y="129454"/>
                </a:cubicBezTo>
                <a:lnTo>
                  <a:pt x="1294544" y="129454"/>
                </a:lnTo>
                <a:lnTo>
                  <a:pt x="1294544" y="64727"/>
                </a:lnTo>
                <a:cubicBezTo>
                  <a:pt x="1294544" y="28978"/>
                  <a:pt x="1265565" y="0"/>
                  <a:pt x="1229817" y="0"/>
                </a:cubicBezTo>
                <a:cubicBezTo>
                  <a:pt x="1194068" y="0"/>
                  <a:pt x="1165089" y="28978"/>
                  <a:pt x="1165089" y="64727"/>
                </a:cubicBezTo>
                <a:lnTo>
                  <a:pt x="1165089" y="129454"/>
                </a:lnTo>
                <a:lnTo>
                  <a:pt x="64727" y="129454"/>
                </a:lnTo>
                <a:cubicBezTo>
                  <a:pt x="28978" y="129454"/>
                  <a:pt x="0" y="158433"/>
                  <a:pt x="0" y="194182"/>
                </a:cubicBezTo>
                <a:cubicBezTo>
                  <a:pt x="0" y="229930"/>
                  <a:pt x="28978" y="258909"/>
                  <a:pt x="64727" y="258909"/>
                </a:cubicBezTo>
                <a:lnTo>
                  <a:pt x="129454" y="258909"/>
                </a:lnTo>
                <a:lnTo>
                  <a:pt x="129454" y="1585816"/>
                </a:lnTo>
                <a:lnTo>
                  <a:pt x="64727" y="1585816"/>
                </a:lnTo>
                <a:cubicBezTo>
                  <a:pt x="28978" y="1585816"/>
                  <a:pt x="0" y="1614795"/>
                  <a:pt x="0" y="1650543"/>
                </a:cubicBezTo>
                <a:cubicBezTo>
                  <a:pt x="0" y="1686292"/>
                  <a:pt x="28978" y="1715271"/>
                  <a:pt x="64727" y="1715271"/>
                </a:cubicBezTo>
                <a:lnTo>
                  <a:pt x="1053111" y="1715271"/>
                </a:lnTo>
                <a:lnTo>
                  <a:pt x="554712" y="2213670"/>
                </a:lnTo>
                <a:cubicBezTo>
                  <a:pt x="529420" y="2239231"/>
                  <a:pt x="529637" y="2280452"/>
                  <a:pt x="555198" y="2305744"/>
                </a:cubicBezTo>
                <a:cubicBezTo>
                  <a:pt x="580758" y="2331036"/>
                  <a:pt x="621980" y="2330820"/>
                  <a:pt x="647272" y="2305259"/>
                </a:cubicBezTo>
                <a:lnTo>
                  <a:pt x="1165089" y="1787441"/>
                </a:lnTo>
                <a:lnTo>
                  <a:pt x="1165089" y="2362542"/>
                </a:lnTo>
                <a:cubicBezTo>
                  <a:pt x="1165089" y="2398291"/>
                  <a:pt x="1194068" y="2427270"/>
                  <a:pt x="1229817" y="2427270"/>
                </a:cubicBezTo>
                <a:cubicBezTo>
                  <a:pt x="1265565" y="2427270"/>
                  <a:pt x="1294544" y="2398291"/>
                  <a:pt x="1294544" y="2362542"/>
                </a:cubicBezTo>
                <a:lnTo>
                  <a:pt x="1294544" y="1786470"/>
                </a:lnTo>
                <a:lnTo>
                  <a:pt x="1812361" y="2304288"/>
                </a:lnTo>
                <a:cubicBezTo>
                  <a:pt x="1837654" y="2329580"/>
                  <a:pt x="1878658" y="2329580"/>
                  <a:pt x="1903950" y="2304288"/>
                </a:cubicBezTo>
                <a:cubicBezTo>
                  <a:pt x="1929243" y="2278996"/>
                  <a:pt x="1929243" y="2237991"/>
                  <a:pt x="1903950" y="2212699"/>
                </a:cubicBezTo>
                <a:lnTo>
                  <a:pt x="1406522" y="1715271"/>
                </a:lnTo>
                <a:lnTo>
                  <a:pt x="2394906" y="1715271"/>
                </a:lnTo>
                <a:cubicBezTo>
                  <a:pt x="2430655" y="1715271"/>
                  <a:pt x="2459633" y="1686292"/>
                  <a:pt x="2459633" y="1650543"/>
                </a:cubicBezTo>
                <a:cubicBezTo>
                  <a:pt x="2459633" y="1614795"/>
                  <a:pt x="2430655" y="1585816"/>
                  <a:pt x="2394906" y="1585816"/>
                </a:cubicBezTo>
                <a:close/>
              </a:path>
            </a:pathLst>
          </a:custGeom>
          <a:solidFill>
            <a:srgbClr val="000000"/>
          </a:solidFill>
          <a:ln w="323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42"/>
            <a:ext cx="7886700" cy="1325563"/>
          </a:xfrm>
        </p:spPr>
        <p:txBody>
          <a:bodyPr/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0F553-9CA0-437E-A2FD-65FD5944A32E}" type="slidenum">
              <a:rPr lang="en-GB" smtClean="0"/>
              <a:t>32</a:t>
            </a:fld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AE3C08B-A8A5-4D49-BF9D-3AE6D64813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974" y="4241482"/>
            <a:ext cx="627080" cy="1724470"/>
          </a:xfrm>
          <a:prstGeom prst="rect">
            <a:avLst/>
          </a:prstGeom>
          <a:noFill/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A7FD6C59-B3C9-46B5-8B8A-04B49186450C}"/>
              </a:ext>
            </a:extLst>
          </p:cNvPr>
          <p:cNvSpPr/>
          <p:nvPr/>
        </p:nvSpPr>
        <p:spPr>
          <a:xfrm>
            <a:off x="3353841" y="2696783"/>
            <a:ext cx="1441174" cy="922305"/>
          </a:xfrm>
          <a:prstGeom prst="wedgeEllipseCallout">
            <a:avLst>
              <a:gd name="adj1" fmla="val -74769"/>
              <a:gd name="adj2" fmla="val 108126"/>
            </a:avLst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you explain this ?</a:t>
            </a:r>
          </a:p>
        </p:txBody>
      </p:sp>
      <p:sp>
        <p:nvSpPr>
          <p:cNvPr id="64" name="Speech Bubble: Oval 63">
            <a:extLst>
              <a:ext uri="{FF2B5EF4-FFF2-40B4-BE49-F238E27FC236}">
                <a16:creationId xmlns:a16="http://schemas.microsoft.com/office/drawing/2014/main" id="{C11A1271-85EC-4BC0-8C9F-BA11AB4433FB}"/>
              </a:ext>
            </a:extLst>
          </p:cNvPr>
          <p:cNvSpPr/>
          <p:nvPr/>
        </p:nvSpPr>
        <p:spPr>
          <a:xfrm>
            <a:off x="4470796" y="3168048"/>
            <a:ext cx="1289692" cy="772725"/>
          </a:xfrm>
          <a:prstGeom prst="wedgeEllipseCallout">
            <a:avLst>
              <a:gd name="adj1" fmla="val 74255"/>
              <a:gd name="adj2" fmla="val 86866"/>
            </a:avLst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Yes,</a:t>
            </a:r>
          </a:p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course!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D77A78D-4C5F-41B6-9C6D-2A0351433AFB}"/>
              </a:ext>
            </a:extLst>
          </p:cNvPr>
          <p:cNvSpPr/>
          <p:nvPr/>
        </p:nvSpPr>
        <p:spPr>
          <a:xfrm>
            <a:off x="1243633" y="1427092"/>
            <a:ext cx="6656733" cy="1074491"/>
          </a:xfrm>
          <a:prstGeom prst="rect">
            <a:avLst/>
          </a:prstGeom>
          <a:ln w="349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Co-location </a:t>
            </a:r>
          </a:p>
          <a:p>
            <a:pPr algn="ctr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 developers: 3 teams of two people)</a:t>
            </a: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076528D0-2DED-4CA0-9752-296A43115E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801" y="4241482"/>
            <a:ext cx="627080" cy="1724470"/>
          </a:xfrm>
          <a:prstGeom prst="rect">
            <a:avLst/>
          </a:prstGeom>
          <a:noFill/>
        </p:spPr>
      </p:pic>
      <p:pic>
        <p:nvPicPr>
          <p:cNvPr id="103" name="Graphic 102" descr="Document">
            <a:extLst>
              <a:ext uri="{FF2B5EF4-FFF2-40B4-BE49-F238E27FC236}">
                <a16:creationId xmlns:a16="http://schemas.microsoft.com/office/drawing/2014/main" id="{5DF18ACD-C83B-4A42-AD82-092A92F32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4018" y="4556334"/>
            <a:ext cx="736883" cy="736883"/>
          </a:xfrm>
          <a:prstGeom prst="rect">
            <a:avLst/>
          </a:prstGeom>
        </p:spPr>
      </p:pic>
      <p:pic>
        <p:nvPicPr>
          <p:cNvPr id="107" name="Graphic 106" descr="Document">
            <a:extLst>
              <a:ext uri="{FF2B5EF4-FFF2-40B4-BE49-F238E27FC236}">
                <a16:creationId xmlns:a16="http://schemas.microsoft.com/office/drawing/2014/main" id="{4025D029-3000-4D4F-B837-C7DBFFB81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80881" y="4556334"/>
            <a:ext cx="736883" cy="736883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C6906AC6-E778-4839-83F7-BB0C50D97BDB}"/>
              </a:ext>
            </a:extLst>
          </p:cNvPr>
          <p:cNvSpPr/>
          <p:nvPr/>
        </p:nvSpPr>
        <p:spPr>
          <a:xfrm>
            <a:off x="3155469" y="6164933"/>
            <a:ext cx="2895868" cy="382835"/>
          </a:xfrm>
          <a:prstGeom prst="rect">
            <a:avLst/>
          </a:prstGeom>
          <a:ln w="349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USA</a:t>
            </a:r>
          </a:p>
        </p:txBody>
      </p:sp>
      <p:pic>
        <p:nvPicPr>
          <p:cNvPr id="109" name="Graphic 108" descr="Marker">
            <a:extLst>
              <a:ext uri="{FF2B5EF4-FFF2-40B4-BE49-F238E27FC236}">
                <a16:creationId xmlns:a16="http://schemas.microsoft.com/office/drawing/2014/main" id="{1E42A889-D683-411C-88AB-232CD84068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59253" y="6138520"/>
            <a:ext cx="430350" cy="430350"/>
          </a:xfrm>
          <a:prstGeom prst="rect">
            <a:avLst/>
          </a:prstGeom>
        </p:spPr>
      </p:pic>
      <p:pic>
        <p:nvPicPr>
          <p:cNvPr id="21" name="Graphic 20" descr="Statistics">
            <a:extLst>
              <a:ext uri="{FF2B5EF4-FFF2-40B4-BE49-F238E27FC236}">
                <a16:creationId xmlns:a16="http://schemas.microsoft.com/office/drawing/2014/main" id="{02012941-4E74-4409-AE54-1E048CBD75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43928" y="4005826"/>
            <a:ext cx="918949" cy="91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8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7" grpId="1" animBg="1"/>
      <p:bldP spid="64" grpId="0" animBg="1"/>
      <p:bldP spid="64" grpId="1" animBg="1"/>
      <p:bldP spid="10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912AFCD1-538E-4327-9A8B-23523B73121A}"/>
              </a:ext>
            </a:extLst>
          </p:cNvPr>
          <p:cNvSpPr/>
          <p:nvPr/>
        </p:nvSpPr>
        <p:spPr>
          <a:xfrm>
            <a:off x="5608493" y="5174324"/>
            <a:ext cx="3389244" cy="463514"/>
          </a:xfrm>
          <a:prstGeom prst="rect">
            <a:avLst/>
          </a:prstGeom>
          <a:ln w="349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Sweden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63B9D61-17D3-4388-9A81-F419E0A49656}"/>
              </a:ext>
            </a:extLst>
          </p:cNvPr>
          <p:cNvSpPr/>
          <p:nvPr/>
        </p:nvSpPr>
        <p:spPr>
          <a:xfrm>
            <a:off x="550451" y="5247111"/>
            <a:ext cx="2895868" cy="382835"/>
          </a:xfrm>
          <a:prstGeom prst="rect">
            <a:avLst/>
          </a:prstGeom>
          <a:ln w="349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Germany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5547C94-E732-40A7-8C20-0FA3E7A7F55B}"/>
              </a:ext>
            </a:extLst>
          </p:cNvPr>
          <p:cNvGrpSpPr/>
          <p:nvPr/>
        </p:nvGrpSpPr>
        <p:grpSpPr>
          <a:xfrm>
            <a:off x="3674146" y="2769892"/>
            <a:ext cx="1907407" cy="1706334"/>
            <a:chOff x="3692507" y="3228259"/>
            <a:chExt cx="1907407" cy="1706334"/>
          </a:xfrm>
        </p:grpSpPr>
        <p:pic>
          <p:nvPicPr>
            <p:cNvPr id="86" name="Graphic 85" descr="Cloud">
              <a:extLst>
                <a:ext uri="{FF2B5EF4-FFF2-40B4-BE49-F238E27FC236}">
                  <a16:creationId xmlns:a16="http://schemas.microsoft.com/office/drawing/2014/main" id="{24A1C736-521D-49D7-AF52-DB5EE3738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92507" y="3228259"/>
              <a:ext cx="1907407" cy="1706334"/>
            </a:xfrm>
            <a:prstGeom prst="rect">
              <a:avLst/>
            </a:prstGeom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4C4CD063-37CB-4E54-AB07-40969F559CF9}"/>
                </a:ext>
              </a:extLst>
            </p:cNvPr>
            <p:cNvSpPr/>
            <p:nvPr/>
          </p:nvSpPr>
          <p:spPr>
            <a:xfrm>
              <a:off x="4011826" y="4022686"/>
              <a:ext cx="1314178" cy="306539"/>
            </a:xfrm>
            <a:prstGeom prst="rect">
              <a:avLst/>
            </a:prstGeom>
            <a:noFill/>
            <a:ln w="3492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Internet</a:t>
              </a:r>
            </a:p>
          </p:txBody>
        </p:sp>
      </p:grpSp>
      <p:sp>
        <p:nvSpPr>
          <p:cNvPr id="79" name="Rectangle: Beveled 78">
            <a:extLst>
              <a:ext uri="{FF2B5EF4-FFF2-40B4-BE49-F238E27FC236}">
                <a16:creationId xmlns:a16="http://schemas.microsoft.com/office/drawing/2014/main" id="{68377D0C-FC16-464E-827F-2FBD6A1F0BCF}"/>
              </a:ext>
            </a:extLst>
          </p:cNvPr>
          <p:cNvSpPr/>
          <p:nvPr/>
        </p:nvSpPr>
        <p:spPr>
          <a:xfrm>
            <a:off x="5618376" y="2830273"/>
            <a:ext cx="3272880" cy="2338239"/>
          </a:xfrm>
          <a:prstGeom prst="bevel">
            <a:avLst>
              <a:gd name="adj" fmla="val 1938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: Beveled 42">
            <a:extLst>
              <a:ext uri="{FF2B5EF4-FFF2-40B4-BE49-F238E27FC236}">
                <a16:creationId xmlns:a16="http://schemas.microsoft.com/office/drawing/2014/main" id="{7C49A7D1-C635-49F8-9331-ED133192B110}"/>
              </a:ext>
            </a:extLst>
          </p:cNvPr>
          <p:cNvSpPr/>
          <p:nvPr/>
        </p:nvSpPr>
        <p:spPr>
          <a:xfrm>
            <a:off x="303056" y="2868895"/>
            <a:ext cx="3291964" cy="2308864"/>
          </a:xfrm>
          <a:prstGeom prst="bevel">
            <a:avLst>
              <a:gd name="adj" fmla="val 19382"/>
            </a:avLst>
          </a:prstGeom>
          <a:ln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Graphic 37" descr="Television">
            <a:extLst>
              <a:ext uri="{FF2B5EF4-FFF2-40B4-BE49-F238E27FC236}">
                <a16:creationId xmlns:a16="http://schemas.microsoft.com/office/drawing/2014/main" id="{C1AEA33C-6967-4268-8B8D-2F45D13BA6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06214" y="3071227"/>
            <a:ext cx="2097285" cy="2097285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24CCECC6-E4EA-4A63-AA09-9B913D0912FB}"/>
              </a:ext>
            </a:extLst>
          </p:cNvPr>
          <p:cNvSpPr/>
          <p:nvPr/>
        </p:nvSpPr>
        <p:spPr>
          <a:xfrm>
            <a:off x="2953105" y="5997674"/>
            <a:ext cx="3389244" cy="463514"/>
          </a:xfrm>
          <a:prstGeom prst="rect">
            <a:avLst/>
          </a:prstGeom>
          <a:ln w="349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Geographic</a:t>
            </a:r>
            <a:r>
              <a:rPr lang="en-US" sz="2400" b="1" dirty="0"/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Distance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239" y="12058"/>
            <a:ext cx="7886700" cy="1325563"/>
          </a:xfrm>
        </p:spPr>
        <p:txBody>
          <a:bodyPr/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0F553-9CA0-437E-A2FD-65FD5944A32E}" type="slidenum">
              <a:rPr lang="en-GB" smtClean="0"/>
              <a:t>33</a:t>
            </a:fld>
            <a:endParaRPr lang="en-GB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DECE9E5-E404-4AD8-A819-C76CD379F163}"/>
              </a:ext>
            </a:extLst>
          </p:cNvPr>
          <p:cNvSpPr/>
          <p:nvPr/>
        </p:nvSpPr>
        <p:spPr>
          <a:xfrm>
            <a:off x="1255814" y="3964788"/>
            <a:ext cx="2034245" cy="740671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OctoUML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586FC929-5692-41DD-AB75-3031F4BDB8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62" y="3788919"/>
            <a:ext cx="408709" cy="1123950"/>
          </a:xfrm>
          <a:prstGeom prst="rect">
            <a:avLst/>
          </a:prstGeom>
          <a:noFill/>
        </p:spPr>
      </p:pic>
      <p:pic>
        <p:nvPicPr>
          <p:cNvPr id="20" name="Graphic 19" descr="Earth globe: Africa and Europe">
            <a:extLst>
              <a:ext uri="{FF2B5EF4-FFF2-40B4-BE49-F238E27FC236}">
                <a16:creationId xmlns:a16="http://schemas.microsoft.com/office/drawing/2014/main" id="{98592B04-E47F-4F21-81C7-9BFD8B34B6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98431" y="4940822"/>
            <a:ext cx="1014890" cy="1014890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CC94DF2-DB29-402A-B485-4BDAECA11C4D}"/>
              </a:ext>
            </a:extLst>
          </p:cNvPr>
          <p:cNvCxnSpPr>
            <a:cxnSpLocks/>
          </p:cNvCxnSpPr>
          <p:nvPr/>
        </p:nvCxnSpPr>
        <p:spPr>
          <a:xfrm>
            <a:off x="3595019" y="5968769"/>
            <a:ext cx="2073702" cy="0"/>
          </a:xfrm>
          <a:prstGeom prst="straightConnector1">
            <a:avLst/>
          </a:prstGeom>
          <a:ln w="4762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Speech Bubble: Oval 70">
            <a:extLst>
              <a:ext uri="{FF2B5EF4-FFF2-40B4-BE49-F238E27FC236}">
                <a16:creationId xmlns:a16="http://schemas.microsoft.com/office/drawing/2014/main" id="{8258E261-A1E8-4491-B068-D6221A64D9CE}"/>
              </a:ext>
            </a:extLst>
          </p:cNvPr>
          <p:cNvSpPr/>
          <p:nvPr/>
        </p:nvSpPr>
        <p:spPr>
          <a:xfrm>
            <a:off x="1127088" y="2920149"/>
            <a:ext cx="1417329" cy="668029"/>
          </a:xfrm>
          <a:prstGeom prst="wedgeEllipseCallout">
            <a:avLst>
              <a:gd name="adj1" fmla="val -52988"/>
              <a:gd name="adj2" fmla="val 76930"/>
            </a:avLst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you explain this ?</a:t>
            </a:r>
          </a:p>
          <a:p>
            <a:pPr algn="ctr"/>
            <a:endParaRPr lang="en-US" dirty="0"/>
          </a:p>
        </p:txBody>
      </p:sp>
      <p:pic>
        <p:nvPicPr>
          <p:cNvPr id="75" name="Graphic 74" descr="Television">
            <a:extLst>
              <a:ext uri="{FF2B5EF4-FFF2-40B4-BE49-F238E27FC236}">
                <a16:creationId xmlns:a16="http://schemas.microsoft.com/office/drawing/2014/main" id="{48691B3C-FEDE-4B5A-8DB4-EA226D872B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42096" y="3046623"/>
            <a:ext cx="2097285" cy="2097285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613D5A63-3E0F-4D0B-9AD0-37581CE1C54E}"/>
              </a:ext>
            </a:extLst>
          </p:cNvPr>
          <p:cNvSpPr/>
          <p:nvPr/>
        </p:nvSpPr>
        <p:spPr>
          <a:xfrm>
            <a:off x="6005136" y="3984340"/>
            <a:ext cx="2034245" cy="740671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OctoUML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1ADC8E7B-1B78-4805-A48E-86C2FA4F9F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100" y="3784399"/>
            <a:ext cx="408709" cy="1123950"/>
          </a:xfrm>
          <a:prstGeom prst="rect">
            <a:avLst/>
          </a:prstGeom>
          <a:noFill/>
        </p:spPr>
      </p:pic>
      <p:sp>
        <p:nvSpPr>
          <p:cNvPr id="78" name="Speech Bubble: Oval 77">
            <a:extLst>
              <a:ext uri="{FF2B5EF4-FFF2-40B4-BE49-F238E27FC236}">
                <a16:creationId xmlns:a16="http://schemas.microsoft.com/office/drawing/2014/main" id="{DD50708C-F0BC-4DFE-9562-455A33EBF647}"/>
              </a:ext>
            </a:extLst>
          </p:cNvPr>
          <p:cNvSpPr/>
          <p:nvPr/>
        </p:nvSpPr>
        <p:spPr>
          <a:xfrm>
            <a:off x="6640099" y="2954635"/>
            <a:ext cx="1200066" cy="576041"/>
          </a:xfrm>
          <a:prstGeom prst="wedgeEllipseCallout">
            <a:avLst>
              <a:gd name="adj1" fmla="val 73514"/>
              <a:gd name="adj2" fmla="val 77167"/>
            </a:avLst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/>
          </a:p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Yes,</a:t>
            </a:r>
          </a:p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course!</a:t>
            </a:r>
          </a:p>
          <a:p>
            <a:pPr algn="ctr"/>
            <a:endParaRPr lang="en-US" dirty="0"/>
          </a:p>
        </p:txBody>
      </p:sp>
      <p:pic>
        <p:nvPicPr>
          <p:cNvPr id="89" name="Graphic 88" descr="Arrow: Counter-clockwise curve">
            <a:extLst>
              <a:ext uri="{FF2B5EF4-FFF2-40B4-BE49-F238E27FC236}">
                <a16:creationId xmlns:a16="http://schemas.microsoft.com/office/drawing/2014/main" id="{9C78F05B-3F4C-491D-8289-8C6B863291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932804">
            <a:off x="5092455" y="3087684"/>
            <a:ext cx="586765" cy="586765"/>
          </a:xfrm>
          <a:prstGeom prst="rect">
            <a:avLst/>
          </a:prstGeom>
        </p:spPr>
      </p:pic>
      <p:pic>
        <p:nvPicPr>
          <p:cNvPr id="90" name="Graphic 89" descr="Arrow: Counter-clockwise curve">
            <a:extLst>
              <a:ext uri="{FF2B5EF4-FFF2-40B4-BE49-F238E27FC236}">
                <a16:creationId xmlns:a16="http://schemas.microsoft.com/office/drawing/2014/main" id="{12475837-23A0-49C0-92BD-62B18CCE87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3555199" y="3952303"/>
            <a:ext cx="601432" cy="601432"/>
          </a:xfrm>
          <a:prstGeom prst="rect">
            <a:avLst/>
          </a:prstGeom>
        </p:spPr>
      </p:pic>
      <p:pic>
        <p:nvPicPr>
          <p:cNvPr id="10" name="Graphic 9" descr="Document">
            <a:extLst>
              <a:ext uri="{FF2B5EF4-FFF2-40B4-BE49-F238E27FC236}">
                <a16:creationId xmlns:a16="http://schemas.microsoft.com/office/drawing/2014/main" id="{A75688AA-F30C-4219-888E-343286BA93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03775" y="3964645"/>
            <a:ext cx="534516" cy="534516"/>
          </a:xfrm>
          <a:prstGeom prst="rect">
            <a:avLst/>
          </a:prstGeom>
        </p:spPr>
      </p:pic>
      <p:pic>
        <p:nvPicPr>
          <p:cNvPr id="40" name="Graphic 39" descr="Document">
            <a:extLst>
              <a:ext uri="{FF2B5EF4-FFF2-40B4-BE49-F238E27FC236}">
                <a16:creationId xmlns:a16="http://schemas.microsoft.com/office/drawing/2014/main" id="{71CE4CF8-D7FE-40BB-80E6-D1B39D66AA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07085" y="3946194"/>
            <a:ext cx="534516" cy="53451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C158469-F8CD-4EB0-BAEE-DA85410170E9}"/>
              </a:ext>
            </a:extLst>
          </p:cNvPr>
          <p:cNvSpPr/>
          <p:nvPr/>
        </p:nvSpPr>
        <p:spPr>
          <a:xfrm>
            <a:off x="1243633" y="1427092"/>
            <a:ext cx="6656733" cy="1074491"/>
          </a:xfrm>
          <a:prstGeom prst="rect">
            <a:avLst/>
          </a:prstGeom>
          <a:ln w="349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</a:t>
            </a:r>
          </a:p>
          <a:p>
            <a:pPr algn="ctr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 developers: 3 teams of two people)</a:t>
            </a:r>
          </a:p>
        </p:txBody>
      </p:sp>
      <p:pic>
        <p:nvPicPr>
          <p:cNvPr id="12" name="Graphic 11" descr="Marker">
            <a:extLst>
              <a:ext uri="{FF2B5EF4-FFF2-40B4-BE49-F238E27FC236}">
                <a16:creationId xmlns:a16="http://schemas.microsoft.com/office/drawing/2014/main" id="{40F92EF1-CE66-4E58-AF07-9A6AAEE743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1039" y="5223353"/>
            <a:ext cx="430350" cy="430350"/>
          </a:xfrm>
          <a:prstGeom prst="rect">
            <a:avLst/>
          </a:prstGeom>
        </p:spPr>
      </p:pic>
      <p:pic>
        <p:nvPicPr>
          <p:cNvPr id="45" name="Graphic 44" descr="Marker">
            <a:extLst>
              <a:ext uri="{FF2B5EF4-FFF2-40B4-BE49-F238E27FC236}">
                <a16:creationId xmlns:a16="http://schemas.microsoft.com/office/drawing/2014/main" id="{A5D4B60E-26A1-495D-8EAD-84969C6365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24923" y="5207488"/>
            <a:ext cx="430350" cy="430350"/>
          </a:xfrm>
          <a:prstGeom prst="rect">
            <a:avLst/>
          </a:prstGeom>
        </p:spPr>
      </p:pic>
      <p:pic>
        <p:nvPicPr>
          <p:cNvPr id="5" name="Graphic 4" descr="Statistics">
            <a:extLst>
              <a:ext uri="{FF2B5EF4-FFF2-40B4-BE49-F238E27FC236}">
                <a16:creationId xmlns:a16="http://schemas.microsoft.com/office/drawing/2014/main" id="{25FC67C3-7EE0-41DC-BD38-9EE82FCA42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974320" y="3611936"/>
            <a:ext cx="668029" cy="668029"/>
          </a:xfrm>
          <a:prstGeom prst="rect">
            <a:avLst/>
          </a:prstGeom>
        </p:spPr>
      </p:pic>
      <p:pic>
        <p:nvPicPr>
          <p:cNvPr id="33" name="Graphic 32" descr="Statistics">
            <a:extLst>
              <a:ext uri="{FF2B5EF4-FFF2-40B4-BE49-F238E27FC236}">
                <a16:creationId xmlns:a16="http://schemas.microsoft.com/office/drawing/2014/main" id="{307CD2B2-9778-4E05-8EC8-9592BBFF51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701748" y="3611936"/>
            <a:ext cx="668029" cy="66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1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3" grpId="0" animBg="1"/>
      <p:bldP spid="79" grpId="0" animBg="1"/>
      <p:bldP spid="43" grpId="0" animBg="1"/>
      <p:bldP spid="70" grpId="0" animBg="1"/>
      <p:bldP spid="68" grpId="0"/>
      <p:bldP spid="71" grpId="0" animBg="1"/>
      <p:bldP spid="71" grpId="1" animBg="1"/>
      <p:bldP spid="76" grpId="0"/>
      <p:bldP spid="78" grpId="0" animBg="1"/>
      <p:bldP spid="78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701"/>
            <a:ext cx="7886700" cy="1325563"/>
          </a:xfrm>
        </p:spPr>
        <p:txBody>
          <a:bodyPr/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(1/2)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0F553-9CA0-437E-A2FD-65FD5944A32E}" type="slidenum">
              <a:rPr lang="en-GB" smtClean="0"/>
              <a:t>34</a:t>
            </a:fld>
            <a:endParaRPr lang="en-GB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81299B6-9CE8-4DE4-BEDB-918FA8EA9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83AE1-7535-4332-96A1-293F255CF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9346"/>
            <a:ext cx="9144000" cy="38634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516F8E-4579-4A89-9505-7E36EA107243}"/>
              </a:ext>
            </a:extLst>
          </p:cNvPr>
          <p:cNvSpPr txBox="1"/>
          <p:nvPr/>
        </p:nvSpPr>
        <p:spPr>
          <a:xfrm>
            <a:off x="402534" y="5828328"/>
            <a:ext cx="8632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number of design decisions, awareness, and technical issues per each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co-located team (C1–C3) and distributed team (D1–D3).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36C366-4178-4E02-A4FE-DEA9AA34CD14}"/>
              </a:ext>
            </a:extLst>
          </p:cNvPr>
          <p:cNvSpPr/>
          <p:nvPr/>
        </p:nvSpPr>
        <p:spPr>
          <a:xfrm>
            <a:off x="905163" y="3094181"/>
            <a:ext cx="314036" cy="22583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CD1996-8C3E-4116-B428-23E6D48E6D41}"/>
              </a:ext>
            </a:extLst>
          </p:cNvPr>
          <p:cNvSpPr/>
          <p:nvPr/>
        </p:nvSpPr>
        <p:spPr>
          <a:xfrm>
            <a:off x="2273621" y="3094181"/>
            <a:ext cx="314036" cy="22583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D29439-2DA0-4414-9635-333F7E7392E7}"/>
              </a:ext>
            </a:extLst>
          </p:cNvPr>
          <p:cNvSpPr/>
          <p:nvPr/>
        </p:nvSpPr>
        <p:spPr>
          <a:xfrm>
            <a:off x="3632652" y="3094181"/>
            <a:ext cx="314036" cy="22583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AE497C-6F39-4E90-B797-6C4EAC106C4F}"/>
              </a:ext>
            </a:extLst>
          </p:cNvPr>
          <p:cNvSpPr/>
          <p:nvPr/>
        </p:nvSpPr>
        <p:spPr>
          <a:xfrm>
            <a:off x="4991683" y="3094181"/>
            <a:ext cx="314036" cy="2258341"/>
          </a:xfrm>
          <a:prstGeom prst="rect">
            <a:avLst/>
          </a:prstGeom>
          <a:noFill/>
          <a:ln w="50800">
            <a:solidFill>
              <a:srgbClr val="4FFF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15DB8F-33FF-4806-965A-8060C199C7B6}"/>
              </a:ext>
            </a:extLst>
          </p:cNvPr>
          <p:cNvSpPr/>
          <p:nvPr/>
        </p:nvSpPr>
        <p:spPr>
          <a:xfrm>
            <a:off x="6355620" y="3094181"/>
            <a:ext cx="314036" cy="2258341"/>
          </a:xfrm>
          <a:prstGeom prst="rect">
            <a:avLst/>
          </a:prstGeom>
          <a:noFill/>
          <a:ln w="50800">
            <a:solidFill>
              <a:srgbClr val="4FFF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BC62E2-A97F-4CAB-ACF3-2AC49886D4F7}"/>
              </a:ext>
            </a:extLst>
          </p:cNvPr>
          <p:cNvSpPr/>
          <p:nvPr/>
        </p:nvSpPr>
        <p:spPr>
          <a:xfrm>
            <a:off x="7738411" y="3094181"/>
            <a:ext cx="314036" cy="2258341"/>
          </a:xfrm>
          <a:prstGeom prst="rect">
            <a:avLst/>
          </a:prstGeom>
          <a:noFill/>
          <a:ln w="50800">
            <a:solidFill>
              <a:srgbClr val="4FFF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94F94AF-4E61-445A-A3A8-054080236F99}"/>
              </a:ext>
            </a:extLst>
          </p:cNvPr>
          <p:cNvSpPr/>
          <p:nvPr/>
        </p:nvSpPr>
        <p:spPr>
          <a:xfrm rot="5400000">
            <a:off x="1721559" y="1631968"/>
            <a:ext cx="646330" cy="618886"/>
          </a:xfrm>
          <a:prstGeom prst="rightArrow">
            <a:avLst>
              <a:gd name="adj1" fmla="val 51428"/>
              <a:gd name="adj2" fmla="val 55692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7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  <p:bldP spid="13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8124"/>
            <a:ext cx="7886700" cy="1325563"/>
          </a:xfrm>
        </p:spPr>
        <p:txBody>
          <a:bodyPr/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(2/2)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0F553-9CA0-437E-A2FD-65FD5944A32E}" type="slidenum">
              <a:rPr lang="en-GB" smtClean="0"/>
              <a:t>35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6DCB98-BC94-4587-86DC-E82334786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" y="2295940"/>
            <a:ext cx="9137569" cy="2267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7E1E67-6BEE-4D9C-8272-328A45A6BCBC}"/>
              </a:ext>
            </a:extLst>
          </p:cNvPr>
          <p:cNvSpPr txBox="1"/>
          <p:nvPr/>
        </p:nvSpPr>
        <p:spPr>
          <a:xfrm>
            <a:off x="352838" y="4635633"/>
            <a:ext cx="8632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2.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categories of collaborative discussions (communications)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made in each design session.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CCC9D9D-4666-45F8-929D-7B9C7876DAFA}"/>
              </a:ext>
            </a:extLst>
          </p:cNvPr>
          <p:cNvSpPr/>
          <p:nvPr/>
        </p:nvSpPr>
        <p:spPr>
          <a:xfrm rot="5400000">
            <a:off x="853341" y="1918439"/>
            <a:ext cx="646330" cy="618886"/>
          </a:xfrm>
          <a:prstGeom prst="rightArrow">
            <a:avLst>
              <a:gd name="adj1" fmla="val 51428"/>
              <a:gd name="adj2" fmla="val 55692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AF40A1-16B8-47FC-9663-2F70FDF292E4}"/>
              </a:ext>
            </a:extLst>
          </p:cNvPr>
          <p:cNvSpPr/>
          <p:nvPr/>
        </p:nvSpPr>
        <p:spPr>
          <a:xfrm>
            <a:off x="92363" y="3011054"/>
            <a:ext cx="701964" cy="67425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685066D-B355-48D6-855D-C36FAD01AFBE}"/>
              </a:ext>
            </a:extLst>
          </p:cNvPr>
          <p:cNvSpPr/>
          <p:nvPr/>
        </p:nvSpPr>
        <p:spPr>
          <a:xfrm>
            <a:off x="1704108" y="3011054"/>
            <a:ext cx="701964" cy="67425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2A296A2-3B75-493C-9190-2CD5030C45F8}"/>
              </a:ext>
            </a:extLst>
          </p:cNvPr>
          <p:cNvSpPr/>
          <p:nvPr/>
        </p:nvSpPr>
        <p:spPr>
          <a:xfrm>
            <a:off x="3283525" y="3011053"/>
            <a:ext cx="701964" cy="67425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D848AD0-19D9-4F7B-9A5D-44FFE84E573C}"/>
              </a:ext>
            </a:extLst>
          </p:cNvPr>
          <p:cNvSpPr/>
          <p:nvPr/>
        </p:nvSpPr>
        <p:spPr>
          <a:xfrm>
            <a:off x="4807531" y="3011052"/>
            <a:ext cx="701964" cy="674255"/>
          </a:xfrm>
          <a:prstGeom prst="ellipse">
            <a:avLst/>
          </a:prstGeom>
          <a:noFill/>
          <a:ln w="50800">
            <a:solidFill>
              <a:srgbClr val="4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19D239F-2AA7-40AE-B7D6-82FA6E130019}"/>
              </a:ext>
            </a:extLst>
          </p:cNvPr>
          <p:cNvSpPr/>
          <p:nvPr/>
        </p:nvSpPr>
        <p:spPr>
          <a:xfrm>
            <a:off x="6273801" y="3011051"/>
            <a:ext cx="701964" cy="674255"/>
          </a:xfrm>
          <a:prstGeom prst="ellipse">
            <a:avLst/>
          </a:prstGeom>
          <a:noFill/>
          <a:ln w="50800">
            <a:solidFill>
              <a:srgbClr val="4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CE510CB-678C-412D-AE84-7D1753F65C88}"/>
              </a:ext>
            </a:extLst>
          </p:cNvPr>
          <p:cNvSpPr/>
          <p:nvPr/>
        </p:nvSpPr>
        <p:spPr>
          <a:xfrm>
            <a:off x="7740071" y="3009132"/>
            <a:ext cx="701964" cy="674255"/>
          </a:xfrm>
          <a:prstGeom prst="ellipse">
            <a:avLst/>
          </a:prstGeom>
          <a:noFill/>
          <a:ln w="50800">
            <a:solidFill>
              <a:srgbClr val="4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263C29-6B48-4A9E-ADA0-8B0BFC84A266}"/>
              </a:ext>
            </a:extLst>
          </p:cNvPr>
          <p:cNvSpPr txBox="1"/>
          <p:nvPr/>
        </p:nvSpPr>
        <p:spPr>
          <a:xfrm>
            <a:off x="1371045" y="1854633"/>
            <a:ext cx="5228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Disagree, Propose Exception, Doubt, Etc. </a:t>
            </a:r>
          </a:p>
        </p:txBody>
      </p:sp>
    </p:spTree>
    <p:extLst>
      <p:ext uri="{BB962C8B-B14F-4D97-AF65-F5344CB8AC3E}">
        <p14:creationId xmlns:p14="http://schemas.microsoft.com/office/powerpoint/2010/main" val="85152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203"/>
            <a:ext cx="7886700" cy="1325563"/>
          </a:xfrm>
        </p:spPr>
        <p:txBody>
          <a:bodyPr/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(2/2)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0F553-9CA0-437E-A2FD-65FD5944A32E}" type="slidenum">
              <a:rPr lang="en-GB" smtClean="0"/>
              <a:t>36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6DCB98-BC94-4587-86DC-E82334786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" y="2295940"/>
            <a:ext cx="9137569" cy="2267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7E1E67-6BEE-4D9C-8272-328A45A6BCBC}"/>
              </a:ext>
            </a:extLst>
          </p:cNvPr>
          <p:cNvSpPr txBox="1"/>
          <p:nvPr/>
        </p:nvSpPr>
        <p:spPr>
          <a:xfrm>
            <a:off x="352838" y="4635633"/>
            <a:ext cx="8632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2.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categories of collaborative discussions (communications)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made in each design session.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CCC9D9D-4666-45F8-929D-7B9C7876DAFA}"/>
              </a:ext>
            </a:extLst>
          </p:cNvPr>
          <p:cNvSpPr/>
          <p:nvPr/>
        </p:nvSpPr>
        <p:spPr>
          <a:xfrm rot="5400000">
            <a:off x="853341" y="1918439"/>
            <a:ext cx="646330" cy="618886"/>
          </a:xfrm>
          <a:prstGeom prst="rightArrow">
            <a:avLst>
              <a:gd name="adj1" fmla="val 51428"/>
              <a:gd name="adj2" fmla="val 55692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AF40A1-16B8-47FC-9663-2F70FDF292E4}"/>
              </a:ext>
            </a:extLst>
          </p:cNvPr>
          <p:cNvSpPr/>
          <p:nvPr/>
        </p:nvSpPr>
        <p:spPr>
          <a:xfrm>
            <a:off x="397743" y="3464019"/>
            <a:ext cx="701964" cy="67425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685066D-B355-48D6-855D-C36FAD01AFBE}"/>
              </a:ext>
            </a:extLst>
          </p:cNvPr>
          <p:cNvSpPr/>
          <p:nvPr/>
        </p:nvSpPr>
        <p:spPr>
          <a:xfrm>
            <a:off x="1870365" y="3464020"/>
            <a:ext cx="701964" cy="67425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2A296A2-3B75-493C-9190-2CD5030C45F8}"/>
              </a:ext>
            </a:extLst>
          </p:cNvPr>
          <p:cNvSpPr/>
          <p:nvPr/>
        </p:nvSpPr>
        <p:spPr>
          <a:xfrm>
            <a:off x="3315853" y="3464021"/>
            <a:ext cx="701964" cy="67425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D848AD0-19D9-4F7B-9A5D-44FFE84E573C}"/>
              </a:ext>
            </a:extLst>
          </p:cNvPr>
          <p:cNvSpPr/>
          <p:nvPr/>
        </p:nvSpPr>
        <p:spPr>
          <a:xfrm>
            <a:off x="4895270" y="3464023"/>
            <a:ext cx="701964" cy="674255"/>
          </a:xfrm>
          <a:prstGeom prst="ellipse">
            <a:avLst/>
          </a:prstGeom>
          <a:noFill/>
          <a:ln w="50800">
            <a:solidFill>
              <a:srgbClr val="4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19D239F-2AA7-40AE-B7D6-82FA6E130019}"/>
              </a:ext>
            </a:extLst>
          </p:cNvPr>
          <p:cNvSpPr/>
          <p:nvPr/>
        </p:nvSpPr>
        <p:spPr>
          <a:xfrm>
            <a:off x="6474687" y="3464022"/>
            <a:ext cx="701964" cy="674255"/>
          </a:xfrm>
          <a:prstGeom prst="ellipse">
            <a:avLst/>
          </a:prstGeom>
          <a:noFill/>
          <a:ln w="50800">
            <a:solidFill>
              <a:srgbClr val="4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CE510CB-678C-412D-AE84-7D1753F65C88}"/>
              </a:ext>
            </a:extLst>
          </p:cNvPr>
          <p:cNvSpPr/>
          <p:nvPr/>
        </p:nvSpPr>
        <p:spPr>
          <a:xfrm>
            <a:off x="7980216" y="3464022"/>
            <a:ext cx="701964" cy="674255"/>
          </a:xfrm>
          <a:prstGeom prst="ellipse">
            <a:avLst/>
          </a:prstGeom>
          <a:noFill/>
          <a:ln w="50800">
            <a:solidFill>
              <a:srgbClr val="4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82EDA0-3D36-43F7-8084-C16301D53D52}"/>
              </a:ext>
            </a:extLst>
          </p:cNvPr>
          <p:cNvSpPr txBox="1"/>
          <p:nvPr/>
        </p:nvSpPr>
        <p:spPr>
          <a:xfrm>
            <a:off x="4770028" y="1534047"/>
            <a:ext cx="4214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Coordinate, Summarize Info, Etc. </a:t>
            </a:r>
          </a:p>
        </p:txBody>
      </p:sp>
    </p:spTree>
    <p:extLst>
      <p:ext uri="{BB962C8B-B14F-4D97-AF65-F5344CB8AC3E}">
        <p14:creationId xmlns:p14="http://schemas.microsoft.com/office/powerpoint/2010/main" val="48839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59253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18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3677" y="1927101"/>
            <a:ext cx="2836646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Questions?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41938"/>
            <a:ext cx="9144000" cy="201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974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CA42B-7130-4FC5-AF7E-DB6F938F4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5924"/>
            <a:ext cx="78867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Knowledge Sharing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D7E605-0335-4627-A732-66D279DD9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&amp; University of Gothenburg - Rodi Jolak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6F6488-1E08-48BC-BC23-BCABD6EB6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4331AF-D158-494E-8A34-3B6BF169D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58009"/>
            <a:ext cx="7644651" cy="519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Knowledge Sharing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0F553-9CA0-437E-A2FD-65FD5944A32E}" type="slidenum">
              <a:rPr lang="en-GB" smtClean="0"/>
              <a:t>39</a:t>
            </a:fld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7ADB3E7-BE74-4DFB-8E0E-07403FE40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723062"/>
            <a:ext cx="8181975" cy="51838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effectiveness of collaborative design can be enhanced by: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investigating why people are not able or eager to     	share knowledge.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developing methods that trigger knowledge sharing.</a:t>
            </a:r>
          </a:p>
          <a:p>
            <a:pPr marL="0" lvl="1" indent="0">
              <a:lnSpc>
                <a:spcPct val="50000"/>
              </a:lnSpc>
              <a:spcBef>
                <a:spcPts val="0"/>
              </a:spcBef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Graphic 5" descr="Brain in head">
            <a:extLst>
              <a:ext uri="{FF2B5EF4-FFF2-40B4-BE49-F238E27FC236}">
                <a16:creationId xmlns:a16="http://schemas.microsoft.com/office/drawing/2014/main" id="{DF341288-A7AB-49C5-A1EC-018EE5B45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4216" y="2326896"/>
            <a:ext cx="1286793" cy="1286793"/>
          </a:xfrm>
          <a:prstGeom prst="rect">
            <a:avLst/>
          </a:prstGeom>
        </p:spPr>
      </p:pic>
      <p:pic>
        <p:nvPicPr>
          <p:cNvPr id="8" name="Graphic 7" descr="Group brainstorm">
            <a:extLst>
              <a:ext uri="{FF2B5EF4-FFF2-40B4-BE49-F238E27FC236}">
                <a16:creationId xmlns:a16="http://schemas.microsoft.com/office/drawing/2014/main" id="{EBA98EA5-3DCA-4DA1-8B54-BC08F7197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92622" y="2260819"/>
            <a:ext cx="1427659" cy="14276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601C6F-C3F8-4191-A44C-0C48C733AD3D}"/>
              </a:ext>
            </a:extLst>
          </p:cNvPr>
          <p:cNvSpPr txBox="1"/>
          <p:nvPr/>
        </p:nvSpPr>
        <p:spPr>
          <a:xfrm>
            <a:off x="983368" y="1807390"/>
            <a:ext cx="2888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Cognitive Factors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D6DCFC-C617-4FAF-96BA-83193E7A82BE}"/>
              </a:ext>
            </a:extLst>
          </p:cNvPr>
          <p:cNvSpPr txBox="1"/>
          <p:nvPr/>
        </p:nvSpPr>
        <p:spPr>
          <a:xfrm>
            <a:off x="4677921" y="1804375"/>
            <a:ext cx="3560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Motivational  Factors</a:t>
            </a:r>
          </a:p>
        </p:txBody>
      </p:sp>
    </p:spTree>
    <p:extLst>
      <p:ext uri="{BB962C8B-B14F-4D97-AF65-F5344CB8AC3E}">
        <p14:creationId xmlns:p14="http://schemas.microsoft.com/office/powerpoint/2010/main" val="299346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Assignments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Feedback!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- Rodi Jolak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759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583A228-37EA-4B13-B55C-4F2D1D89860E}"/>
              </a:ext>
            </a:extLst>
          </p:cNvPr>
          <p:cNvSpPr txBox="1">
            <a:spLocks/>
          </p:cNvSpPr>
          <p:nvPr/>
        </p:nvSpPr>
        <p:spPr>
          <a:xfrm>
            <a:off x="400050" y="945577"/>
            <a:ext cx="8267700" cy="5846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effectiveness of collaborative design can be enhanced by: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investigating the effect of distances in geography,  	culture, personality, and beliefs on team behavior.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developing methods to account for these distances.</a:t>
            </a:r>
          </a:p>
          <a:p>
            <a:pPr marL="0" lvl="1" indent="0">
              <a:lnSpc>
                <a:spcPct val="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lvl="1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</a:p>
          <a:p>
            <a:pPr marL="0" lvl="1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Overcoming Social Distances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0F553-9CA0-437E-A2FD-65FD5944A32E}" type="slidenum">
              <a:rPr lang="en-GB" smtClean="0"/>
              <a:t>40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601C6F-C3F8-4191-A44C-0C48C733AD3D}"/>
              </a:ext>
            </a:extLst>
          </p:cNvPr>
          <p:cNvSpPr txBox="1"/>
          <p:nvPr/>
        </p:nvSpPr>
        <p:spPr>
          <a:xfrm>
            <a:off x="1164730" y="1797219"/>
            <a:ext cx="1732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D6DCFC-C617-4FAF-96BA-83193E7A82BE}"/>
              </a:ext>
            </a:extLst>
          </p:cNvPr>
          <p:cNvSpPr txBox="1"/>
          <p:nvPr/>
        </p:nvSpPr>
        <p:spPr>
          <a:xfrm>
            <a:off x="6549637" y="1797219"/>
            <a:ext cx="1651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Beliefs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841B97-9DB2-4CB1-A2C9-617FDCCF7942}"/>
              </a:ext>
            </a:extLst>
          </p:cNvPr>
          <p:cNvSpPr txBox="1"/>
          <p:nvPr/>
        </p:nvSpPr>
        <p:spPr>
          <a:xfrm>
            <a:off x="3569458" y="1797219"/>
            <a:ext cx="2888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Personality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Graphic 11" descr="Dragon dance">
            <a:extLst>
              <a:ext uri="{FF2B5EF4-FFF2-40B4-BE49-F238E27FC236}">
                <a16:creationId xmlns:a16="http://schemas.microsoft.com/office/drawing/2014/main" id="{CC7A337D-3F2B-4BAA-ACD6-FB805E798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1733" y="2320439"/>
            <a:ext cx="1264594" cy="1264594"/>
          </a:xfrm>
          <a:prstGeom prst="rect">
            <a:avLst/>
          </a:prstGeom>
        </p:spPr>
      </p:pic>
      <p:pic>
        <p:nvPicPr>
          <p:cNvPr id="15" name="Graphic 14" descr="Thought bubble">
            <a:extLst>
              <a:ext uri="{FF2B5EF4-FFF2-40B4-BE49-F238E27FC236}">
                <a16:creationId xmlns:a16="http://schemas.microsoft.com/office/drawing/2014/main" id="{0C24CFC0-59FF-49AF-AD71-3F98F5B3E5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17861" y="2241877"/>
            <a:ext cx="650081" cy="650081"/>
          </a:xfrm>
          <a:prstGeom prst="rect">
            <a:avLst/>
          </a:prstGeom>
        </p:spPr>
      </p:pic>
      <p:pic>
        <p:nvPicPr>
          <p:cNvPr id="17" name="Graphic 16" descr="Office worker">
            <a:extLst>
              <a:ext uri="{FF2B5EF4-FFF2-40B4-BE49-F238E27FC236}">
                <a16:creationId xmlns:a16="http://schemas.microsoft.com/office/drawing/2014/main" id="{A836EB04-5124-4546-A64B-C62328C74E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63266" y="2374963"/>
            <a:ext cx="1264592" cy="1264592"/>
          </a:xfrm>
          <a:prstGeom prst="rect">
            <a:avLst/>
          </a:prstGeom>
        </p:spPr>
      </p:pic>
      <p:pic>
        <p:nvPicPr>
          <p:cNvPr id="22" name="Graphic 21" descr="Female Profile">
            <a:extLst>
              <a:ext uri="{FF2B5EF4-FFF2-40B4-BE49-F238E27FC236}">
                <a16:creationId xmlns:a16="http://schemas.microsoft.com/office/drawing/2014/main" id="{E9D334CE-AFD0-450E-97A5-FEA5AE4E9A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07500" y="2374962"/>
            <a:ext cx="1264593" cy="12645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E8DFE05-3AC8-491D-9E2A-37376952623F}"/>
              </a:ext>
            </a:extLst>
          </p:cNvPr>
          <p:cNvSpPr txBox="1"/>
          <p:nvPr/>
        </p:nvSpPr>
        <p:spPr>
          <a:xfrm>
            <a:off x="866775" y="6094741"/>
            <a:ext cx="741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 Lehmann-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Willenbrock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“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Observing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culture: Differences in us-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american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german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team meeting behaviors,”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Processes &amp; Intergroup Relations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vol. 17, no. 2, pp. 252– 271, 2014.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DFA72F-795D-47E3-B549-C2526678923C}"/>
              </a:ext>
            </a:extLst>
          </p:cNvPr>
          <p:cNvSpPr txBox="1"/>
          <p:nvPr/>
        </p:nvSpPr>
        <p:spPr>
          <a:xfrm>
            <a:off x="866774" y="6094698"/>
            <a:ext cx="741044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A. Neuman et al. “The relationship between work-team personality composition and the job performance of teams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Group &amp; Organization Management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vol. 24, no. 1, pp. 28–45, 1999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484D6C-F41C-4433-B424-1A69CB529ABD}"/>
              </a:ext>
            </a:extLst>
          </p:cNvPr>
          <p:cNvSpPr txBox="1"/>
          <p:nvPr/>
        </p:nvSpPr>
        <p:spPr>
          <a:xfrm>
            <a:off x="866774" y="6094698"/>
            <a:ext cx="741044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Passos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“Analyzing the impact of beliefs in software project practices,”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International Symposium on Empirical Software Engineering and Measurement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IEEE, 2011, pp. 444–452.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EAF0DF9-F607-4584-88A5-5D8BF246D910}"/>
              </a:ext>
            </a:extLst>
          </p:cNvPr>
          <p:cNvSpPr/>
          <p:nvPr/>
        </p:nvSpPr>
        <p:spPr>
          <a:xfrm>
            <a:off x="283087" y="6029796"/>
            <a:ext cx="7886700" cy="757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8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3" grpId="1"/>
      <p:bldP spid="9" grpId="0"/>
      <p:bldP spid="9" grpId="1"/>
      <p:bldP spid="28" grpId="0" animBg="1"/>
      <p:bldP spid="29" grpId="0" animBg="1"/>
      <p:bldP spid="3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Let’s play a game!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6600" i="1" dirty="0"/>
          </a:p>
          <a:p>
            <a:pPr marL="0" indent="0">
              <a:buNone/>
            </a:pPr>
            <a:r>
              <a:rPr lang="en-US" sz="6600" i="1" dirty="0"/>
              <a:t>			</a:t>
            </a:r>
            <a:endParaRPr lang="en-US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- Rodi Jolak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41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5A83A1-9AFE-4270-AAF7-59BEFEB76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1918"/>
            <a:ext cx="9144000" cy="523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604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Let’s play a game!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6600" i="1" dirty="0"/>
          </a:p>
          <a:p>
            <a:pPr marL="0" indent="0">
              <a:buNone/>
            </a:pPr>
            <a:r>
              <a:rPr lang="en-US" sz="6600" i="1" dirty="0"/>
              <a:t>			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86AE96-BC8D-4742-9D92-7D972B545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36255" cy="6843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B1683D-9492-4C92-AD22-2D1D3D7580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87" t="19584" r="22041" b="27682"/>
          <a:stretch/>
        </p:blipFill>
        <p:spPr>
          <a:xfrm rot="5400000">
            <a:off x="3753589" y="1794161"/>
            <a:ext cx="6843300" cy="328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5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6600" i="1" dirty="0"/>
          </a:p>
          <a:p>
            <a:pPr marL="0" indent="0">
              <a:buNone/>
            </a:pPr>
            <a:r>
              <a:rPr lang="en-US" sz="6600" i="1" dirty="0"/>
              <a:t>			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86AE96-BC8D-4742-9D92-7D972B545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23" y="136522"/>
            <a:ext cx="5228141" cy="739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168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6600" i="1" dirty="0"/>
          </a:p>
          <a:p>
            <a:pPr marL="0" indent="0">
              <a:buNone/>
            </a:pPr>
            <a:r>
              <a:rPr lang="en-US" sz="6600" i="1" dirty="0"/>
              <a:t>			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44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B1683D-9492-4C92-AD22-2D1D3D7580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87" t="19584" r="22041" b="27682"/>
          <a:stretch/>
        </p:blipFill>
        <p:spPr>
          <a:xfrm>
            <a:off x="1150350" y="833108"/>
            <a:ext cx="6843300" cy="328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029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23783" y="1615736"/>
            <a:ext cx="7991567" cy="25478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Architecture Documentation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65381"/>
            <a:ext cx="7886700" cy="4351338"/>
          </a:xfrm>
        </p:spPr>
        <p:txBody>
          <a:bodyPr/>
          <a:lstStyle/>
          <a:p>
            <a:r>
              <a:rPr lang="en-US" dirty="0"/>
              <a:t>A picture is worth a thousands words.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- Rodi Jolak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45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60F1A5-D763-4ECA-9B61-6E56A25878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11"/>
          <a:stretch/>
        </p:blipFill>
        <p:spPr>
          <a:xfrm>
            <a:off x="628650" y="2948365"/>
            <a:ext cx="4714875" cy="30928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7F175C-2D14-41F5-82E2-5A76BB8EB8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31" y="2686184"/>
            <a:ext cx="613410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8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23783" y="1615736"/>
            <a:ext cx="7991567" cy="25478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Architecture Documentation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65381"/>
            <a:ext cx="7886700" cy="4351338"/>
          </a:xfrm>
        </p:spPr>
        <p:txBody>
          <a:bodyPr/>
          <a:lstStyle/>
          <a:p>
            <a:endParaRPr lang="en-US" i="1" dirty="0"/>
          </a:p>
          <a:p>
            <a:r>
              <a:rPr lang="en-US" dirty="0"/>
              <a:t>Textual vs. Graphical Design Representation.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- Rodi Jolak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126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</p:spPr>
        <p:txBody>
          <a:bodyPr/>
          <a:lstStyle/>
          <a:p>
            <a:r>
              <a:rPr lang="en-US" b="1">
                <a:latin typeface="+mn-lt"/>
              </a:rPr>
              <a:t>Textual vs. Graphical Design Representation</a:t>
            </a:r>
            <a:endParaRPr lang="en-US" b="1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- Rodi Jolak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/>
          <a:p>
            <a:fld id="{EC636E17-4E77-46B6-97B9-87B8E8DDB404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1E9E45-8D1E-44FE-B618-78C9CB448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8090" y="2253617"/>
            <a:ext cx="2930407" cy="35377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4A9335-00D9-4D11-AB80-A8DA08D30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405418" y="2254654"/>
            <a:ext cx="2932482" cy="353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443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/>
          <p:cNvCxnSpPr/>
          <p:nvPr/>
        </p:nvCxnSpPr>
        <p:spPr>
          <a:xfrm flipV="1">
            <a:off x="882595" y="3260039"/>
            <a:ext cx="890546" cy="715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82595" y="2442881"/>
            <a:ext cx="890546" cy="634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085106" y="1940596"/>
            <a:ext cx="3832528" cy="256036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b="1" dirty="0"/>
          </a:p>
          <a:p>
            <a:pPr algn="ctr"/>
            <a:endParaRPr lang="en-GB" b="1" dirty="0"/>
          </a:p>
          <a:p>
            <a:pPr algn="ctr"/>
            <a:endParaRPr lang="en-GB" b="1" dirty="0"/>
          </a:p>
          <a:p>
            <a:pPr algn="ctr"/>
            <a:endParaRPr lang="en-GB" b="1" dirty="0"/>
          </a:p>
          <a:p>
            <a:pPr algn="ctr"/>
            <a:r>
              <a:rPr lang="en-GB" b="1" dirty="0"/>
              <a:t>Discussion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pic>
        <p:nvPicPr>
          <p:cNvPr id="6" name="Google Shape;130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01940" y="2791916"/>
            <a:ext cx="306894" cy="7305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67680" y="3456062"/>
            <a:ext cx="589513" cy="6924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/>
          </a:p>
          <a:p>
            <a:pPr algn="ctr"/>
            <a:r>
              <a:rPr lang="en-GB" sz="1100" dirty="0"/>
              <a:t>Model</a:t>
            </a:r>
          </a:p>
          <a:p>
            <a:endParaRPr lang="en-GB" dirty="0"/>
          </a:p>
        </p:txBody>
      </p:sp>
      <p:sp>
        <p:nvSpPr>
          <p:cNvPr id="8" name="Google Shape;132;p15"/>
          <p:cNvSpPr txBox="1"/>
          <p:nvPr/>
        </p:nvSpPr>
        <p:spPr>
          <a:xfrm>
            <a:off x="3360193" y="3522431"/>
            <a:ext cx="901706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3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Explainer</a:t>
            </a: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118776" y="3157173"/>
            <a:ext cx="174928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Google Shape;130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09810" y="2791916"/>
            <a:ext cx="306894" cy="730515"/>
          </a:xfrm>
          <a:prstGeom prst="rect">
            <a:avLst/>
          </a:prstGeom>
          <a:solidFill>
            <a:srgbClr val="FF4343"/>
          </a:solidFill>
          <a:ln>
            <a:noFill/>
          </a:ln>
        </p:spPr>
      </p:pic>
      <p:sp>
        <p:nvSpPr>
          <p:cNvPr id="13" name="Google Shape;132;p15"/>
          <p:cNvSpPr txBox="1"/>
          <p:nvPr/>
        </p:nvSpPr>
        <p:spPr>
          <a:xfrm>
            <a:off x="5868063" y="3522431"/>
            <a:ext cx="901706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3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Receiver</a:t>
            </a:r>
            <a:endParaRPr dirty="0"/>
          </a:p>
        </p:txBody>
      </p:sp>
      <p:sp>
        <p:nvSpPr>
          <p:cNvPr id="19" name="TextBox 18"/>
          <p:cNvSpPr txBox="1"/>
          <p:nvPr/>
        </p:nvSpPr>
        <p:spPr>
          <a:xfrm>
            <a:off x="648311" y="3087137"/>
            <a:ext cx="526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OR</a:t>
            </a:r>
          </a:p>
        </p:txBody>
      </p:sp>
      <p:pic>
        <p:nvPicPr>
          <p:cNvPr id="23" name="Google Shape;130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14888" y="2791916"/>
            <a:ext cx="306894" cy="7305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pic>
      <p:sp>
        <p:nvSpPr>
          <p:cNvPr id="24" name="Google Shape;132;p15"/>
          <p:cNvSpPr txBox="1"/>
          <p:nvPr/>
        </p:nvSpPr>
        <p:spPr>
          <a:xfrm>
            <a:off x="1773141" y="3522431"/>
            <a:ext cx="901706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3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Explainer</a:t>
            </a: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385391" y="3157173"/>
            <a:ext cx="5804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745065" y="4365266"/>
            <a:ext cx="0" cy="637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Google Shape;130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01940" y="5313800"/>
            <a:ext cx="306894" cy="7305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pic>
      <p:sp>
        <p:nvSpPr>
          <p:cNvPr id="37" name="Google Shape;132;p15"/>
          <p:cNvSpPr txBox="1"/>
          <p:nvPr/>
        </p:nvSpPr>
        <p:spPr>
          <a:xfrm>
            <a:off x="3360193" y="6044315"/>
            <a:ext cx="901706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3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Explainer</a:t>
            </a: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pic>
        <p:nvPicPr>
          <p:cNvPr id="38" name="Google Shape;130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09810" y="5313800"/>
            <a:ext cx="306894" cy="730515"/>
          </a:xfrm>
          <a:prstGeom prst="rect">
            <a:avLst/>
          </a:prstGeom>
          <a:solidFill>
            <a:srgbClr val="FF4343"/>
          </a:solidFill>
          <a:ln>
            <a:noFill/>
          </a:ln>
        </p:spPr>
      </p:pic>
      <p:sp>
        <p:nvSpPr>
          <p:cNvPr id="39" name="Google Shape;132;p15"/>
          <p:cNvSpPr txBox="1"/>
          <p:nvPr/>
        </p:nvSpPr>
        <p:spPr>
          <a:xfrm>
            <a:off x="5868063" y="6044315"/>
            <a:ext cx="901706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3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Receiver</a:t>
            </a:r>
            <a:endParaRPr dirty="0"/>
          </a:p>
        </p:txBody>
      </p:sp>
      <p:sp>
        <p:nvSpPr>
          <p:cNvPr id="41" name="Rounded Rectangular Callout 40"/>
          <p:cNvSpPr/>
          <p:nvPr/>
        </p:nvSpPr>
        <p:spPr>
          <a:xfrm>
            <a:off x="2416291" y="5376907"/>
            <a:ext cx="1038412" cy="604299"/>
          </a:xfrm>
          <a:prstGeom prst="wedgeRoundRectCallout">
            <a:avLst>
              <a:gd name="adj1" fmla="val 61099"/>
              <a:gd name="adj2" fmla="val -44079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00" dirty="0"/>
              <a:t>Post-task</a:t>
            </a:r>
          </a:p>
          <a:p>
            <a:pPr algn="ctr"/>
            <a:r>
              <a:rPr lang="en-GB" sz="1000" dirty="0"/>
              <a:t>Questionnaire</a:t>
            </a:r>
          </a:p>
        </p:txBody>
      </p:sp>
      <p:sp>
        <p:nvSpPr>
          <p:cNvPr id="42" name="Rounded Rectangular Callout 41"/>
          <p:cNvSpPr/>
          <p:nvPr/>
        </p:nvSpPr>
        <p:spPr>
          <a:xfrm>
            <a:off x="6546853" y="5376907"/>
            <a:ext cx="1038412" cy="604299"/>
          </a:xfrm>
          <a:prstGeom prst="wedgeRoundRectCallout">
            <a:avLst>
              <a:gd name="adj1" fmla="val -60650"/>
              <a:gd name="adj2" fmla="val -4144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00" dirty="0"/>
              <a:t>Post-task</a:t>
            </a:r>
          </a:p>
          <a:p>
            <a:pPr algn="ctr"/>
            <a:r>
              <a:rPr lang="en-GB" sz="1000" dirty="0"/>
              <a:t>Questionnaire</a:t>
            </a:r>
          </a:p>
        </p:txBody>
      </p:sp>
      <p:pic>
        <p:nvPicPr>
          <p:cNvPr id="43" name="Google Shape;130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14888" y="198471"/>
            <a:ext cx="306894" cy="7305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pic>
      <p:sp>
        <p:nvSpPr>
          <p:cNvPr id="44" name="Google Shape;132;p15"/>
          <p:cNvSpPr txBox="1"/>
          <p:nvPr/>
        </p:nvSpPr>
        <p:spPr>
          <a:xfrm>
            <a:off x="1773141" y="928986"/>
            <a:ext cx="901706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3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Explainer</a:t>
            </a: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pic>
        <p:nvPicPr>
          <p:cNvPr id="47" name="Google Shape;130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09810" y="201406"/>
            <a:ext cx="306894" cy="730515"/>
          </a:xfrm>
          <a:prstGeom prst="rect">
            <a:avLst/>
          </a:prstGeom>
          <a:solidFill>
            <a:srgbClr val="FF4343"/>
          </a:solidFill>
          <a:ln>
            <a:noFill/>
          </a:ln>
        </p:spPr>
      </p:pic>
      <p:sp>
        <p:nvSpPr>
          <p:cNvPr id="48" name="Google Shape;132;p15"/>
          <p:cNvSpPr txBox="1"/>
          <p:nvPr/>
        </p:nvSpPr>
        <p:spPr>
          <a:xfrm>
            <a:off x="5868063" y="931921"/>
            <a:ext cx="901706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3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Receiver</a:t>
            </a:r>
            <a:endParaRPr dirty="0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6259001" y="1232003"/>
            <a:ext cx="0" cy="637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6259001" y="4365266"/>
            <a:ext cx="0" cy="637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2162755" y="1239608"/>
            <a:ext cx="1326" cy="1288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Rounded Rectangular Callout 52"/>
          <p:cNvSpPr/>
          <p:nvPr/>
        </p:nvSpPr>
        <p:spPr>
          <a:xfrm>
            <a:off x="2416291" y="293132"/>
            <a:ext cx="1038412" cy="604299"/>
          </a:xfrm>
          <a:prstGeom prst="wedgeRoundRectCallout">
            <a:avLst>
              <a:gd name="adj1" fmla="val -56822"/>
              <a:gd name="adj2" fmla="val -4671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00" dirty="0"/>
              <a:t>Pre-task</a:t>
            </a:r>
          </a:p>
          <a:p>
            <a:pPr algn="ctr"/>
            <a:r>
              <a:rPr lang="en-GB" sz="1000" dirty="0"/>
              <a:t>Questionnaire</a:t>
            </a:r>
          </a:p>
        </p:txBody>
      </p:sp>
      <p:sp>
        <p:nvSpPr>
          <p:cNvPr id="54" name="Rounded Rectangular Callout 53"/>
          <p:cNvSpPr/>
          <p:nvPr/>
        </p:nvSpPr>
        <p:spPr>
          <a:xfrm>
            <a:off x="6546853" y="303272"/>
            <a:ext cx="1038412" cy="604299"/>
          </a:xfrm>
          <a:prstGeom prst="wedgeRoundRectCallout">
            <a:avLst>
              <a:gd name="adj1" fmla="val -56822"/>
              <a:gd name="adj2" fmla="val -4671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00" dirty="0"/>
              <a:t>Pre-task</a:t>
            </a:r>
          </a:p>
          <a:p>
            <a:pPr algn="ctr"/>
            <a:r>
              <a:rPr lang="en-GB" sz="1000" dirty="0"/>
              <a:t>Questionnaire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67679" y="2317727"/>
            <a:ext cx="589513" cy="6924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/>
          </a:p>
          <a:p>
            <a:pPr algn="ctr"/>
            <a:r>
              <a:rPr lang="en-GB" sz="1100" dirty="0"/>
              <a:t>Text</a:t>
            </a:r>
          </a:p>
          <a:p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7271262-6838-4A2E-84A8-1AAB28C21964}"/>
              </a:ext>
            </a:extLst>
          </p:cNvPr>
          <p:cNvSpPr txBox="1"/>
          <p:nvPr/>
        </p:nvSpPr>
        <p:spPr>
          <a:xfrm>
            <a:off x="4709059" y="2829934"/>
            <a:ext cx="589513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GB" sz="1100" dirty="0"/>
          </a:p>
          <a:p>
            <a:pPr algn="ctr"/>
            <a:r>
              <a:rPr lang="en-GB" sz="1100" dirty="0"/>
              <a:t>Text/Model</a:t>
            </a:r>
          </a:p>
          <a:p>
            <a:pPr algn="ctr"/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8829081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271" y="1071287"/>
            <a:ext cx="371633" cy="1021991"/>
          </a:xfrm>
          <a:prstGeom prst="rect">
            <a:avLst/>
          </a:prstGeom>
          <a:solidFill>
            <a:schemeClr val="accent4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095" y="1122971"/>
            <a:ext cx="371633" cy="1021991"/>
          </a:xfrm>
          <a:prstGeom prst="rect">
            <a:avLst/>
          </a:prstGeom>
          <a:solidFill>
            <a:srgbClr val="FF4343"/>
          </a:solidFill>
        </p:spPr>
      </p:pic>
      <p:sp>
        <p:nvSpPr>
          <p:cNvPr id="7" name="Left-Right Arrow 6"/>
          <p:cNvSpPr/>
          <p:nvPr/>
        </p:nvSpPr>
        <p:spPr>
          <a:xfrm>
            <a:off x="3204375" y="1464627"/>
            <a:ext cx="2735249" cy="413468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Discussion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34963" y="3380716"/>
            <a:ext cx="2274073" cy="36933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Active Discussion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27927" y="4186748"/>
            <a:ext cx="2088144" cy="3693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Understand-ability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46554" y="4996450"/>
            <a:ext cx="1650890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Explaining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46553" y="5744597"/>
            <a:ext cx="1650891" cy="36933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Re-call</a:t>
            </a:r>
          </a:p>
        </p:txBody>
      </p:sp>
      <p:sp>
        <p:nvSpPr>
          <p:cNvPr id="94" name="Google Shape;132;p15"/>
          <p:cNvSpPr txBox="1"/>
          <p:nvPr/>
        </p:nvSpPr>
        <p:spPr>
          <a:xfrm>
            <a:off x="2388031" y="771223"/>
            <a:ext cx="901706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3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Explainer</a:t>
            </a: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95" name="Google Shape;132;p15"/>
          <p:cNvSpPr txBox="1"/>
          <p:nvPr/>
        </p:nvSpPr>
        <p:spPr>
          <a:xfrm>
            <a:off x="5997923" y="825548"/>
            <a:ext cx="901706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3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Receiver</a:t>
            </a:r>
            <a:endParaRPr dirty="0"/>
          </a:p>
        </p:txBody>
      </p:sp>
      <p:pic>
        <p:nvPicPr>
          <p:cNvPr id="19" name="Graphic 18" descr="Arrow Straight">
            <a:extLst>
              <a:ext uri="{FF2B5EF4-FFF2-40B4-BE49-F238E27FC236}">
                <a16:creationId xmlns:a16="http://schemas.microsoft.com/office/drawing/2014/main" id="{17E54CD7-922C-4382-AE28-DA15773C5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4114798" y="214496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87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Software Architecture Documentation</a:t>
            </a:r>
          </a:p>
          <a:p>
            <a:endParaRPr lang="en-US" dirty="0"/>
          </a:p>
          <a:p>
            <a:r>
              <a:rPr lang="en-US" dirty="0"/>
              <a:t>Communication &amp; Collaboration</a:t>
            </a:r>
          </a:p>
          <a:p>
            <a:endParaRPr lang="en-US" dirty="0"/>
          </a:p>
          <a:p>
            <a:r>
              <a:rPr lang="en-US" dirty="0"/>
              <a:t>Knowledge Sharing</a:t>
            </a:r>
          </a:p>
          <a:p>
            <a:endParaRPr lang="en-US" dirty="0"/>
          </a:p>
          <a:p>
            <a:r>
              <a:rPr lang="en-US" dirty="0"/>
              <a:t>Play a game </a:t>
            </a:r>
          </a:p>
          <a:p>
            <a:endParaRPr lang="en-US" dirty="0"/>
          </a:p>
          <a:p>
            <a:r>
              <a:rPr lang="en-US" dirty="0"/>
              <a:t>Graphical vs. Textual Design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- Rodi Jolak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Textual vs. Graphical Design Representation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- Rodi Jolak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50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CDD3AA-7D70-4FC4-BD5D-46C2A437F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541" y="1602570"/>
            <a:ext cx="6988915" cy="454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667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Textual vs. Graphical Design Representation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- Rodi Jolak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EEA093-7189-4CF2-A1E7-A7AF371FA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959" y="1819469"/>
            <a:ext cx="5348347" cy="402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356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Textual vs. Graphical Design Representation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- Rodi Jolak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52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F1C7FE-1936-488C-9962-09E81EDF7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035" y="2143051"/>
            <a:ext cx="7389845" cy="349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246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3677" y="1927101"/>
            <a:ext cx="2836646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Questions?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41938"/>
            <a:ext cx="9144000" cy="201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601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BF972-75BD-4470-A20B-7FE9B6816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84782D-5813-4B5F-A395-AC077C92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3829" y="6356353"/>
            <a:ext cx="3584121" cy="365125"/>
          </a:xfrm>
        </p:spPr>
        <p:txBody>
          <a:bodyPr/>
          <a:lstStyle/>
          <a:p>
            <a:r>
              <a:rPr lang="en-US" dirty="0"/>
              <a:t>CHALMERS &amp; University of Gothenburg - Rodi Jolak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7A4A58-9278-4F6E-ABDC-B080B9007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76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Software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What is a software architecture?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- Rodi Jolak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352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2338833"/>
              </p:ext>
            </p:extLst>
          </p:nvPr>
        </p:nvGraphicFramePr>
        <p:xfrm>
          <a:off x="628650" y="1628778"/>
          <a:ext cx="7669212" cy="472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" name="Document" r:id="rId4" imgW="3858644" imgH="2187464" progId="Word.Document.8">
                  <p:embed/>
                </p:oleObj>
              </mc:Choice>
              <mc:Fallback>
                <p:oleObj name="Document" r:id="rId4" imgW="3858644" imgH="218746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1628778"/>
                        <a:ext cx="7669212" cy="472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Software Architecture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- Rodi Jolak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88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Documenting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Software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“If it is not written down, it does not exist” </a:t>
            </a:r>
          </a:p>
          <a:p>
            <a:pPr marL="0" indent="0">
              <a:buNone/>
            </a:pPr>
            <a:r>
              <a:rPr lang="en-US" dirty="0"/>
              <a:t>					─ Philippe </a:t>
            </a:r>
            <a:r>
              <a:rPr lang="en-US" dirty="0" err="1"/>
              <a:t>Kruchten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- Rodi Jolak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67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113" y="9525"/>
            <a:ext cx="78867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4 + 1 Architectural View Model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9</a:t>
            </a:fld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33400" y="4103688"/>
            <a:ext cx="3429000" cy="26670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181600" y="4179888"/>
            <a:ext cx="3352800" cy="25908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773738" y="1360488"/>
            <a:ext cx="2913062" cy="2068512"/>
          </a:xfrm>
          <a:prstGeom prst="rect">
            <a:avLst/>
          </a:prstGeom>
          <a:solidFill>
            <a:srgbClr val="FFFFFF">
              <a:alpha val="50195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33400" y="1284288"/>
            <a:ext cx="3429000" cy="2601912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3335338" y="2808288"/>
            <a:ext cx="2760662" cy="1905000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33400" y="1336040"/>
            <a:ext cx="3352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b="1" i="1" dirty="0">
                <a:latin typeface="Times New Roman" panose="02020603050405020304" pitchFamily="18" charset="0"/>
              </a:rPr>
              <a:t>Logical view: </a:t>
            </a:r>
            <a:r>
              <a:rPr lang="en-US" altLang="en-US" sz="1800" b="1" dirty="0">
                <a:latin typeface="Times New Roman" panose="02020603050405020304" pitchFamily="18" charset="0"/>
              </a:rPr>
              <a:t>classes, packages, components,  interfaces.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533400" y="4230688"/>
            <a:ext cx="3276600" cy="58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b="1" i="1" dirty="0">
                <a:latin typeface="Times New Roman" panose="02020603050405020304" pitchFamily="18" charset="0"/>
              </a:rPr>
              <a:t>Process view: </a:t>
            </a:r>
          </a:p>
          <a:p>
            <a:pPr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State-diagrams</a:t>
            </a:r>
            <a:endParaRPr lang="en-GB" altLang="en-US" sz="1800" b="1" dirty="0">
              <a:latin typeface="Times New Roman" panose="02020603050405020304" pitchFamily="18" charset="0"/>
            </a:endParaRPr>
          </a:p>
        </p:txBody>
      </p:sp>
      <p:grpSp>
        <p:nvGrpSpPr>
          <p:cNvPr id="14" name="Group 11"/>
          <p:cNvGrpSpPr>
            <a:grpSpLocks/>
          </p:cNvGrpSpPr>
          <p:nvPr/>
        </p:nvGrpSpPr>
        <p:grpSpPr bwMode="auto">
          <a:xfrm>
            <a:off x="896938" y="2414049"/>
            <a:ext cx="2209800" cy="1219200"/>
            <a:chOff x="624" y="1296"/>
            <a:chExt cx="1392" cy="768"/>
          </a:xfrm>
        </p:grpSpPr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624" y="1296"/>
              <a:ext cx="384" cy="28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</a:rPr>
                <a:t>A</a:t>
              </a:r>
              <a:endParaRPr lang="en-GB" altLang="en-US" sz="2400" b="1"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1344" y="1296"/>
              <a:ext cx="384" cy="28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</a:rPr>
                <a:t>B</a:t>
              </a:r>
              <a:endParaRPr lang="en-GB" altLang="en-US" sz="2400" b="1">
                <a:latin typeface="Times New Roman" panose="02020603050405020304" pitchFamily="18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104" y="1776"/>
              <a:ext cx="384" cy="28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</a:rPr>
                <a:t>C</a:t>
              </a:r>
              <a:endParaRPr lang="en-GB" altLang="en-US" sz="2400" b="1">
                <a:latin typeface="Times New Roman" panose="02020603050405020304" pitchFamily="18" charset="0"/>
              </a:endParaRPr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1632" y="1776"/>
              <a:ext cx="384" cy="28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</a:rPr>
                <a:t>D</a:t>
              </a:r>
              <a:endParaRPr lang="en-GB" altLang="en-US" sz="2400" b="1">
                <a:latin typeface="Times New Roman" panose="02020603050405020304" pitchFamily="18" charset="0"/>
              </a:endParaRPr>
            </a:p>
          </p:txBody>
        </p:sp>
        <p:cxnSp>
          <p:nvCxnSpPr>
            <p:cNvPr id="19" name="AutoShape 16"/>
            <p:cNvCxnSpPr>
              <a:cxnSpLocks noChangeShapeType="1"/>
              <a:stCxn id="15" idx="3"/>
              <a:endCxn id="16" idx="1"/>
            </p:cNvCxnSpPr>
            <p:nvPr/>
          </p:nvCxnSpPr>
          <p:spPr bwMode="auto">
            <a:xfrm>
              <a:off x="1008" y="1440"/>
              <a:ext cx="33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AutoShape 17"/>
            <p:cNvCxnSpPr>
              <a:cxnSpLocks noChangeShapeType="1"/>
              <a:stCxn id="16" idx="2"/>
              <a:endCxn id="17" idx="0"/>
            </p:cNvCxnSpPr>
            <p:nvPr/>
          </p:nvCxnSpPr>
          <p:spPr bwMode="auto">
            <a:xfrm flipH="1">
              <a:off x="1296" y="1584"/>
              <a:ext cx="240" cy="19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AutoShape 18"/>
            <p:cNvCxnSpPr>
              <a:cxnSpLocks noChangeShapeType="1"/>
              <a:stCxn id="16" idx="2"/>
              <a:endCxn id="18" idx="0"/>
            </p:cNvCxnSpPr>
            <p:nvPr/>
          </p:nvCxnSpPr>
          <p:spPr bwMode="auto">
            <a:xfrm>
              <a:off x="1536" y="1584"/>
              <a:ext cx="288" cy="19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777875" y="4926013"/>
            <a:ext cx="441325" cy="3143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A</a:t>
            </a:r>
            <a:endParaRPr lang="en-GB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1514475" y="4926013"/>
            <a:ext cx="441325" cy="3143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B</a:t>
            </a:r>
            <a:endParaRPr lang="en-GB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2251075" y="4926013"/>
            <a:ext cx="441325" cy="3143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C</a:t>
            </a:r>
            <a:endParaRPr lang="en-GB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25" name="Rectangle 22"/>
          <p:cNvSpPr>
            <a:spLocks noChangeArrowheads="1"/>
          </p:cNvSpPr>
          <p:nvPr/>
        </p:nvSpPr>
        <p:spPr bwMode="auto">
          <a:xfrm>
            <a:off x="2987675" y="4926013"/>
            <a:ext cx="441325" cy="3143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D</a:t>
            </a:r>
            <a:endParaRPr lang="en-GB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26" name="Line 23"/>
          <p:cNvSpPr>
            <a:spLocks noChangeShapeType="1"/>
          </p:cNvSpPr>
          <p:nvPr/>
        </p:nvSpPr>
        <p:spPr bwMode="auto">
          <a:xfrm>
            <a:off x="990600" y="5246688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>
            <a:off x="1708150" y="5246688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>
            <a:off x="2438400" y="5246688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>
            <a:off x="3200400" y="5246688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>
            <a:off x="990600" y="5319713"/>
            <a:ext cx="685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>
            <a:off x="1752600" y="5443538"/>
            <a:ext cx="685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H="1">
            <a:off x="1752600" y="5595938"/>
            <a:ext cx="685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>
            <a:off x="1752600" y="5764213"/>
            <a:ext cx="1447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31"/>
          <p:cNvSpPr>
            <a:spLocks noChangeShapeType="1"/>
          </p:cNvSpPr>
          <p:nvPr/>
        </p:nvSpPr>
        <p:spPr bwMode="auto">
          <a:xfrm flipH="1">
            <a:off x="1752600" y="5916613"/>
            <a:ext cx="1447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Rectangle 32"/>
          <p:cNvSpPr>
            <a:spLocks noChangeArrowheads="1"/>
          </p:cNvSpPr>
          <p:nvPr/>
        </p:nvSpPr>
        <p:spPr bwMode="auto">
          <a:xfrm>
            <a:off x="5257800" y="4305300"/>
            <a:ext cx="3200400" cy="59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r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b="1" i="1" dirty="0">
                <a:latin typeface="Times New Roman" panose="02020603050405020304" pitchFamily="18" charset="0"/>
              </a:rPr>
              <a:t>Deployment view:</a:t>
            </a:r>
          </a:p>
          <a:p>
            <a:pPr algn="r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physical model + mapping</a:t>
            </a:r>
          </a:p>
        </p:txBody>
      </p:sp>
      <p:sp>
        <p:nvSpPr>
          <p:cNvPr id="36" name="AutoShape 33"/>
          <p:cNvSpPr>
            <a:spLocks noChangeArrowheads="1"/>
          </p:cNvSpPr>
          <p:nvPr/>
        </p:nvSpPr>
        <p:spPr bwMode="auto">
          <a:xfrm>
            <a:off x="5334000" y="5018088"/>
            <a:ext cx="914400" cy="1066800"/>
          </a:xfrm>
          <a:prstGeom prst="cube">
            <a:avLst>
              <a:gd name="adj" fmla="val 25000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sv-SE" altLang="en-US" sz="2400">
              <a:latin typeface="Times New Roman" panose="02020603050405020304" pitchFamily="18" charset="0"/>
            </a:endParaRPr>
          </a:p>
        </p:txBody>
      </p:sp>
      <p:sp>
        <p:nvSpPr>
          <p:cNvPr id="37" name="AutoShape 34"/>
          <p:cNvSpPr>
            <a:spLocks noChangeArrowheads="1"/>
          </p:cNvSpPr>
          <p:nvPr/>
        </p:nvSpPr>
        <p:spPr bwMode="auto">
          <a:xfrm>
            <a:off x="6400800" y="5018088"/>
            <a:ext cx="914400" cy="1066800"/>
          </a:xfrm>
          <a:prstGeom prst="cube">
            <a:avLst>
              <a:gd name="adj" fmla="val 25000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sv-SE" altLang="en-US" sz="2400">
              <a:latin typeface="Times New Roman" panose="02020603050405020304" pitchFamily="18" charset="0"/>
            </a:endParaRPr>
          </a:p>
        </p:txBody>
      </p:sp>
      <p:sp>
        <p:nvSpPr>
          <p:cNvPr id="38" name="AutoShape 35"/>
          <p:cNvSpPr>
            <a:spLocks noChangeArrowheads="1"/>
          </p:cNvSpPr>
          <p:nvPr/>
        </p:nvSpPr>
        <p:spPr bwMode="auto">
          <a:xfrm>
            <a:off x="7467600" y="5018088"/>
            <a:ext cx="914400" cy="1066800"/>
          </a:xfrm>
          <a:prstGeom prst="cube">
            <a:avLst>
              <a:gd name="adj" fmla="val 25000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sv-SE" altLang="en-US" sz="2400">
              <a:latin typeface="Times New Roman" panose="02020603050405020304" pitchFamily="18" charset="0"/>
            </a:endParaRPr>
          </a:p>
        </p:txBody>
      </p:sp>
      <p:sp>
        <p:nvSpPr>
          <p:cNvPr id="39" name="Rectangle 36"/>
          <p:cNvSpPr>
            <a:spLocks noChangeArrowheads="1"/>
          </p:cNvSpPr>
          <p:nvPr/>
        </p:nvSpPr>
        <p:spPr bwMode="auto">
          <a:xfrm>
            <a:off x="5410200" y="5322888"/>
            <a:ext cx="441325" cy="3143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A</a:t>
            </a:r>
            <a:endParaRPr lang="en-GB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40" name="Rectangle 37"/>
          <p:cNvSpPr>
            <a:spLocks noChangeArrowheads="1"/>
          </p:cNvSpPr>
          <p:nvPr/>
        </p:nvSpPr>
        <p:spPr bwMode="auto">
          <a:xfrm>
            <a:off x="5410200" y="5675313"/>
            <a:ext cx="441325" cy="3143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B</a:t>
            </a:r>
            <a:endParaRPr lang="en-GB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41" name="Rectangle 38"/>
          <p:cNvSpPr>
            <a:spLocks noChangeArrowheads="1"/>
          </p:cNvSpPr>
          <p:nvPr/>
        </p:nvSpPr>
        <p:spPr bwMode="auto">
          <a:xfrm>
            <a:off x="6492875" y="5465763"/>
            <a:ext cx="441325" cy="3143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C</a:t>
            </a:r>
            <a:endParaRPr lang="en-GB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42" name="Rectangle 39"/>
          <p:cNvSpPr>
            <a:spLocks noChangeArrowheads="1"/>
          </p:cNvSpPr>
          <p:nvPr/>
        </p:nvSpPr>
        <p:spPr bwMode="auto">
          <a:xfrm>
            <a:off x="7575550" y="5465763"/>
            <a:ext cx="441325" cy="3143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D</a:t>
            </a:r>
            <a:endParaRPr lang="en-GB" altLang="en-US" sz="2400" b="1">
              <a:latin typeface="Times New Roman" panose="02020603050405020304" pitchFamily="18" charset="0"/>
            </a:endParaRPr>
          </a:p>
        </p:txBody>
      </p:sp>
      <p:grpSp>
        <p:nvGrpSpPr>
          <p:cNvPr id="43" name="Group 40"/>
          <p:cNvGrpSpPr>
            <a:grpSpLocks/>
          </p:cNvGrpSpPr>
          <p:nvPr/>
        </p:nvGrpSpPr>
        <p:grpSpPr bwMode="auto">
          <a:xfrm>
            <a:off x="5334000" y="6084888"/>
            <a:ext cx="2971800" cy="304800"/>
            <a:chOff x="3360" y="3552"/>
            <a:chExt cx="1872" cy="288"/>
          </a:xfrm>
        </p:grpSpPr>
        <p:sp>
          <p:nvSpPr>
            <p:cNvPr id="44" name="Line 41"/>
            <p:cNvSpPr>
              <a:spLocks noChangeShapeType="1"/>
            </p:cNvSpPr>
            <p:nvPr/>
          </p:nvSpPr>
          <p:spPr bwMode="auto">
            <a:xfrm>
              <a:off x="3360" y="3840"/>
              <a:ext cx="18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42"/>
            <p:cNvSpPr>
              <a:spLocks noChangeShapeType="1"/>
            </p:cNvSpPr>
            <p:nvPr/>
          </p:nvSpPr>
          <p:spPr bwMode="auto">
            <a:xfrm>
              <a:off x="3552" y="35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43"/>
            <p:cNvSpPr>
              <a:spLocks noChangeShapeType="1"/>
            </p:cNvSpPr>
            <p:nvPr/>
          </p:nvSpPr>
          <p:spPr bwMode="auto">
            <a:xfrm>
              <a:off x="4224" y="35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44"/>
            <p:cNvSpPr>
              <a:spLocks noChangeShapeType="1"/>
            </p:cNvSpPr>
            <p:nvPr/>
          </p:nvSpPr>
          <p:spPr bwMode="auto">
            <a:xfrm>
              <a:off x="4896" y="35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" name="Rectangle 45"/>
          <p:cNvSpPr>
            <a:spLocks noChangeArrowheads="1"/>
          </p:cNvSpPr>
          <p:nvPr/>
        </p:nvSpPr>
        <p:spPr bwMode="auto">
          <a:xfrm>
            <a:off x="3924300" y="2547938"/>
            <a:ext cx="1638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b="1" i="1" dirty="0">
                <a:latin typeface="Times New Roman" panose="02020603050405020304" pitchFamily="18" charset="0"/>
              </a:rPr>
              <a:t>Stakeholders &amp;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b="1" i="1" dirty="0">
                <a:latin typeface="Times New Roman" panose="02020603050405020304" pitchFamily="18" charset="0"/>
              </a:rPr>
              <a:t>Use Cases view</a:t>
            </a:r>
            <a:endParaRPr lang="en-GB" altLang="en-US" sz="1800" b="1" i="1" dirty="0">
              <a:latin typeface="Times New Roman" panose="02020603050405020304" pitchFamily="18" charset="0"/>
            </a:endParaRPr>
          </a:p>
        </p:txBody>
      </p:sp>
      <p:grpSp>
        <p:nvGrpSpPr>
          <p:cNvPr id="49" name="Group 46"/>
          <p:cNvGrpSpPr>
            <a:grpSpLocks/>
          </p:cNvGrpSpPr>
          <p:nvPr/>
        </p:nvGrpSpPr>
        <p:grpSpPr bwMode="auto">
          <a:xfrm>
            <a:off x="3657600" y="3494088"/>
            <a:ext cx="304800" cy="609600"/>
            <a:chOff x="2304" y="1920"/>
            <a:chExt cx="192" cy="384"/>
          </a:xfrm>
        </p:grpSpPr>
        <p:sp>
          <p:nvSpPr>
            <p:cNvPr id="50" name="Line 47"/>
            <p:cNvSpPr>
              <a:spLocks noChangeShapeType="1"/>
            </p:cNvSpPr>
            <p:nvPr/>
          </p:nvSpPr>
          <p:spPr bwMode="auto">
            <a:xfrm>
              <a:off x="2400" y="2016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Oval 48"/>
            <p:cNvSpPr>
              <a:spLocks noChangeArrowheads="1"/>
            </p:cNvSpPr>
            <p:nvPr/>
          </p:nvSpPr>
          <p:spPr bwMode="auto">
            <a:xfrm>
              <a:off x="2352" y="1920"/>
              <a:ext cx="96" cy="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sv-SE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52" name="Line 49"/>
            <p:cNvSpPr>
              <a:spLocks noChangeShapeType="1"/>
            </p:cNvSpPr>
            <p:nvPr/>
          </p:nvSpPr>
          <p:spPr bwMode="auto">
            <a:xfrm>
              <a:off x="2304" y="2080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50"/>
            <p:cNvSpPr>
              <a:spLocks noChangeShapeType="1"/>
            </p:cNvSpPr>
            <p:nvPr/>
          </p:nvSpPr>
          <p:spPr bwMode="auto">
            <a:xfrm flipV="1">
              <a:off x="2352" y="2160"/>
              <a:ext cx="48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51"/>
            <p:cNvSpPr>
              <a:spLocks noChangeShapeType="1"/>
            </p:cNvSpPr>
            <p:nvPr/>
          </p:nvSpPr>
          <p:spPr bwMode="auto">
            <a:xfrm flipH="1" flipV="1">
              <a:off x="2400" y="2160"/>
              <a:ext cx="48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" name="Group 52"/>
          <p:cNvGrpSpPr>
            <a:grpSpLocks/>
          </p:cNvGrpSpPr>
          <p:nvPr/>
        </p:nvGrpSpPr>
        <p:grpSpPr bwMode="auto">
          <a:xfrm>
            <a:off x="5334000" y="3189288"/>
            <a:ext cx="304800" cy="609600"/>
            <a:chOff x="2304" y="1920"/>
            <a:chExt cx="192" cy="384"/>
          </a:xfrm>
        </p:grpSpPr>
        <p:sp>
          <p:nvSpPr>
            <p:cNvPr id="56" name="Line 53"/>
            <p:cNvSpPr>
              <a:spLocks noChangeShapeType="1"/>
            </p:cNvSpPr>
            <p:nvPr/>
          </p:nvSpPr>
          <p:spPr bwMode="auto">
            <a:xfrm>
              <a:off x="2400" y="2016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Oval 54"/>
            <p:cNvSpPr>
              <a:spLocks noChangeArrowheads="1"/>
            </p:cNvSpPr>
            <p:nvPr/>
          </p:nvSpPr>
          <p:spPr bwMode="auto">
            <a:xfrm>
              <a:off x="2352" y="1920"/>
              <a:ext cx="96" cy="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sv-SE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58" name="Line 55"/>
            <p:cNvSpPr>
              <a:spLocks noChangeShapeType="1"/>
            </p:cNvSpPr>
            <p:nvPr/>
          </p:nvSpPr>
          <p:spPr bwMode="auto">
            <a:xfrm>
              <a:off x="2304" y="2080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56"/>
            <p:cNvSpPr>
              <a:spLocks noChangeShapeType="1"/>
            </p:cNvSpPr>
            <p:nvPr/>
          </p:nvSpPr>
          <p:spPr bwMode="auto">
            <a:xfrm flipV="1">
              <a:off x="2352" y="2160"/>
              <a:ext cx="48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57"/>
            <p:cNvSpPr>
              <a:spLocks noChangeShapeType="1"/>
            </p:cNvSpPr>
            <p:nvPr/>
          </p:nvSpPr>
          <p:spPr bwMode="auto">
            <a:xfrm flipH="1" flipV="1">
              <a:off x="2400" y="2160"/>
              <a:ext cx="48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" name="Oval 58"/>
          <p:cNvSpPr>
            <a:spLocks noChangeArrowheads="1"/>
          </p:cNvSpPr>
          <p:nvPr/>
        </p:nvSpPr>
        <p:spPr bwMode="auto">
          <a:xfrm>
            <a:off x="4114800" y="3265488"/>
            <a:ext cx="914400" cy="2286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sv-SE" altLang="en-US" sz="2400">
              <a:latin typeface="Times New Roman" panose="02020603050405020304" pitchFamily="18" charset="0"/>
            </a:endParaRPr>
          </a:p>
        </p:txBody>
      </p:sp>
      <p:cxnSp>
        <p:nvCxnSpPr>
          <p:cNvPr id="62" name="AutoShape 59"/>
          <p:cNvCxnSpPr>
            <a:cxnSpLocks noChangeShapeType="1"/>
            <a:stCxn id="52" idx="1"/>
            <a:endCxn id="61" idx="2"/>
          </p:cNvCxnSpPr>
          <p:nvPr/>
        </p:nvCxnSpPr>
        <p:spPr bwMode="auto">
          <a:xfrm flipV="1">
            <a:off x="3962400" y="3379788"/>
            <a:ext cx="152400" cy="3683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AutoShape 60"/>
          <p:cNvCxnSpPr>
            <a:cxnSpLocks noChangeShapeType="1"/>
            <a:stCxn id="58" idx="0"/>
            <a:endCxn id="61" idx="6"/>
          </p:cNvCxnSpPr>
          <p:nvPr/>
        </p:nvCxnSpPr>
        <p:spPr bwMode="auto">
          <a:xfrm flipH="1" flipV="1">
            <a:off x="5029200" y="3379788"/>
            <a:ext cx="304800" cy="63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Oval 61"/>
          <p:cNvSpPr>
            <a:spLocks noChangeArrowheads="1"/>
          </p:cNvSpPr>
          <p:nvPr/>
        </p:nvSpPr>
        <p:spPr bwMode="auto">
          <a:xfrm>
            <a:off x="4267200" y="3646488"/>
            <a:ext cx="914400" cy="2286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sv-SE" altLang="en-US" sz="2400">
              <a:latin typeface="Times New Roman" panose="02020603050405020304" pitchFamily="18" charset="0"/>
            </a:endParaRPr>
          </a:p>
        </p:txBody>
      </p:sp>
      <p:sp>
        <p:nvSpPr>
          <p:cNvPr id="65" name="Oval 62"/>
          <p:cNvSpPr>
            <a:spLocks noChangeArrowheads="1"/>
          </p:cNvSpPr>
          <p:nvPr/>
        </p:nvSpPr>
        <p:spPr bwMode="auto">
          <a:xfrm>
            <a:off x="4191000" y="4103688"/>
            <a:ext cx="914400" cy="2286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sv-SE" altLang="en-US" sz="2400">
              <a:latin typeface="Times New Roman" panose="02020603050405020304" pitchFamily="18" charset="0"/>
            </a:endParaRPr>
          </a:p>
        </p:txBody>
      </p:sp>
      <p:cxnSp>
        <p:nvCxnSpPr>
          <p:cNvPr id="66" name="AutoShape 63"/>
          <p:cNvCxnSpPr>
            <a:cxnSpLocks noChangeShapeType="1"/>
            <a:stCxn id="52" idx="1"/>
            <a:endCxn id="65" idx="2"/>
          </p:cNvCxnSpPr>
          <p:nvPr/>
        </p:nvCxnSpPr>
        <p:spPr bwMode="auto">
          <a:xfrm>
            <a:off x="3962400" y="3748088"/>
            <a:ext cx="228600" cy="4699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AutoShape 64"/>
          <p:cNvCxnSpPr>
            <a:cxnSpLocks noChangeShapeType="1"/>
            <a:stCxn id="58" idx="0"/>
            <a:endCxn id="64" idx="6"/>
          </p:cNvCxnSpPr>
          <p:nvPr/>
        </p:nvCxnSpPr>
        <p:spPr bwMode="auto">
          <a:xfrm flipH="1">
            <a:off x="5181600" y="3443288"/>
            <a:ext cx="152400" cy="317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9" name="Rectangle 66"/>
          <p:cNvSpPr>
            <a:spLocks noChangeArrowheads="1"/>
          </p:cNvSpPr>
          <p:nvPr/>
        </p:nvSpPr>
        <p:spPr bwMode="auto">
          <a:xfrm>
            <a:off x="5162550" y="6446838"/>
            <a:ext cx="2444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bandwidth, availability</a:t>
            </a:r>
            <a:endParaRPr lang="en-GB" altLang="en-US" sz="1800" b="1">
              <a:latin typeface="Times New Roman" panose="02020603050405020304" pitchFamily="18" charset="0"/>
            </a:endParaRPr>
          </a:p>
        </p:txBody>
      </p:sp>
      <p:sp>
        <p:nvSpPr>
          <p:cNvPr id="70" name="Rectangle 67"/>
          <p:cNvSpPr>
            <a:spLocks noChangeArrowheads="1"/>
          </p:cNvSpPr>
          <p:nvPr/>
        </p:nvSpPr>
        <p:spPr bwMode="auto">
          <a:xfrm>
            <a:off x="5800725" y="6084888"/>
            <a:ext cx="2400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 TCP/IP over Ethernet</a:t>
            </a:r>
            <a:endParaRPr lang="en-GB" altLang="en-US" sz="1800" b="1">
              <a:latin typeface="Times New Roman" panose="02020603050405020304" pitchFamily="18" charset="0"/>
            </a:endParaRPr>
          </a:p>
        </p:txBody>
      </p:sp>
      <p:sp>
        <p:nvSpPr>
          <p:cNvPr id="71" name="Rectangle 68"/>
          <p:cNvSpPr>
            <a:spLocks noChangeArrowheads="1"/>
          </p:cNvSpPr>
          <p:nvPr/>
        </p:nvSpPr>
        <p:spPr bwMode="auto">
          <a:xfrm>
            <a:off x="5943600" y="1970088"/>
            <a:ext cx="2362200" cy="116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file ownership</a:t>
            </a:r>
          </a:p>
          <a:p>
            <a:pPr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</a:rPr>
              <a:t>Config</a:t>
            </a:r>
            <a:r>
              <a:rPr lang="en-US" altLang="en-US" sz="1800" b="1" dirty="0">
                <a:latin typeface="Times New Roman" panose="02020603050405020304" pitchFamily="18" charset="0"/>
              </a:rPr>
              <a:t>.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Mngnt</a:t>
            </a:r>
            <a:r>
              <a:rPr lang="en-US" altLang="en-US" sz="1800" b="1" dirty="0">
                <a:latin typeface="Times New Roman" panose="02020603050405020304" pitchFamily="18" charset="0"/>
              </a:rPr>
              <a:t> view</a:t>
            </a:r>
          </a:p>
          <a:p>
            <a:pPr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versioning policies</a:t>
            </a:r>
          </a:p>
          <a:p>
            <a:pPr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…</a:t>
            </a:r>
          </a:p>
        </p:txBody>
      </p:sp>
      <p:sp>
        <p:nvSpPr>
          <p:cNvPr id="72" name="Text Box 2"/>
          <p:cNvSpPr txBox="1">
            <a:spLocks noChangeArrowheads="1"/>
          </p:cNvSpPr>
          <p:nvPr/>
        </p:nvSpPr>
        <p:spPr bwMode="auto">
          <a:xfrm>
            <a:off x="5791200" y="1436688"/>
            <a:ext cx="2741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b="1" i="1" dirty="0">
                <a:latin typeface="Times New Roman" panose="02020603050405020304" pitchFamily="18" charset="0"/>
              </a:rPr>
              <a:t>Development view: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cxnSp>
        <p:nvCxnSpPr>
          <p:cNvPr id="74" name="AutoShape 59"/>
          <p:cNvCxnSpPr>
            <a:cxnSpLocks noChangeShapeType="1"/>
            <a:stCxn id="65" idx="0"/>
            <a:endCxn id="64" idx="4"/>
          </p:cNvCxnSpPr>
          <p:nvPr/>
        </p:nvCxnSpPr>
        <p:spPr bwMode="auto">
          <a:xfrm flipV="1">
            <a:off x="4648200" y="3875088"/>
            <a:ext cx="7620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36434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OOTI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2F2F2"/>
    </a:accent1>
    <a:accent2>
      <a:srgbClr val="548DD4"/>
    </a:accent2>
    <a:accent3>
      <a:srgbClr val="366092"/>
    </a:accent3>
    <a:accent4>
      <a:srgbClr val="000000"/>
    </a:accent4>
    <a:accent5>
      <a:srgbClr val="7F7F7F"/>
    </a:accent5>
    <a:accent6>
      <a:srgbClr val="A5A5A5"/>
    </a:accent6>
    <a:hlink>
      <a:srgbClr val="BFBFBF"/>
    </a:hlink>
    <a:folHlink>
      <a:srgbClr val="F2F2F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9474</TotalTime>
  <Words>1335</Words>
  <Application>Microsoft Office PowerPoint</Application>
  <PresentationFormat>On-screen Show (4:3)</PresentationFormat>
  <Paragraphs>435</Paragraphs>
  <Slides>54</Slides>
  <Notes>49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Arial</vt:lpstr>
      <vt:lpstr>Calibri</vt:lpstr>
      <vt:lpstr>Calibri Light</vt:lpstr>
      <vt:lpstr>Times New Roman</vt:lpstr>
      <vt:lpstr>Wingdings</vt:lpstr>
      <vt:lpstr>Office Theme</vt:lpstr>
      <vt:lpstr>Document</vt:lpstr>
      <vt:lpstr>Software Architecture Communication and Knowledge Sharing</vt:lpstr>
      <vt:lpstr>A little bit of background… </vt:lpstr>
      <vt:lpstr>A little bit of background… (interests!) </vt:lpstr>
      <vt:lpstr>Assignments</vt:lpstr>
      <vt:lpstr>Outline</vt:lpstr>
      <vt:lpstr>Software Architecture</vt:lpstr>
      <vt:lpstr>Software Architecture</vt:lpstr>
      <vt:lpstr>Documenting  Software Architecture</vt:lpstr>
      <vt:lpstr>4 + 1 Architectural View Model</vt:lpstr>
      <vt:lpstr>Uses and Audiences for Architecture Documentation</vt:lpstr>
      <vt:lpstr>Uses and Audiences for Architecture Documentation</vt:lpstr>
      <vt:lpstr>Architecture Documentation</vt:lpstr>
      <vt:lpstr>Notations for  Architecture Documentation</vt:lpstr>
      <vt:lpstr>PowerPoint Presentation</vt:lpstr>
      <vt:lpstr>Architecture Documentation</vt:lpstr>
      <vt:lpstr>Questions?</vt:lpstr>
      <vt:lpstr>Task (in groups)</vt:lpstr>
      <vt:lpstr>PowerPoint Presentation</vt:lpstr>
      <vt:lpstr>Architecture Documentation</vt:lpstr>
      <vt:lpstr>Designing Software…</vt:lpstr>
      <vt:lpstr>Architecture Documentation</vt:lpstr>
      <vt:lpstr>Architecture Documentation</vt:lpstr>
      <vt:lpstr>DEMO of OctoUML/OctoBubbles</vt:lpstr>
      <vt:lpstr>Architecture Communication</vt:lpstr>
      <vt:lpstr>Collaborative MBE</vt:lpstr>
      <vt:lpstr>Effort distribution in MBE</vt:lpstr>
      <vt:lpstr>PowerPoint Presentation</vt:lpstr>
      <vt:lpstr>Questions?</vt:lpstr>
      <vt:lpstr>Architecture Communication</vt:lpstr>
      <vt:lpstr>Global Software Engineering</vt:lpstr>
      <vt:lpstr>Collaborative, Distributed Design </vt:lpstr>
      <vt:lpstr>Case 1</vt:lpstr>
      <vt:lpstr>Case 2</vt:lpstr>
      <vt:lpstr>Results (1/2)</vt:lpstr>
      <vt:lpstr>Results (2/2)</vt:lpstr>
      <vt:lpstr>Results (2/2)</vt:lpstr>
      <vt:lpstr>Questions?</vt:lpstr>
      <vt:lpstr>Knowledge Sharing </vt:lpstr>
      <vt:lpstr>Knowledge Sharing</vt:lpstr>
      <vt:lpstr>Overcoming Social Distances</vt:lpstr>
      <vt:lpstr>Let’s play a game!</vt:lpstr>
      <vt:lpstr>Let’s play a game!</vt:lpstr>
      <vt:lpstr>PowerPoint Presentation</vt:lpstr>
      <vt:lpstr>PowerPoint Presentation</vt:lpstr>
      <vt:lpstr>Architecture Documentation</vt:lpstr>
      <vt:lpstr>Architecture Documentation</vt:lpstr>
      <vt:lpstr>Textual vs. Graphical Design Representation</vt:lpstr>
      <vt:lpstr>PowerPoint Presentation</vt:lpstr>
      <vt:lpstr>PowerPoint Presentation</vt:lpstr>
      <vt:lpstr>Textual vs. Graphical Design Representation</vt:lpstr>
      <vt:lpstr>Textual vs. Graphical Design Representation</vt:lpstr>
      <vt:lpstr>Textual vs. Graphical Design Representation</vt:lpstr>
      <vt:lpstr>Questions?</vt:lpstr>
      <vt:lpstr>The End!</vt:lpstr>
    </vt:vector>
  </TitlesOfParts>
  <Company>Chalmers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Rodi Jolak</dc:creator>
  <cp:lastModifiedBy>Rodi Jolak</cp:lastModifiedBy>
  <cp:revision>542</cp:revision>
  <dcterms:created xsi:type="dcterms:W3CDTF">2015-09-26T10:34:58Z</dcterms:created>
  <dcterms:modified xsi:type="dcterms:W3CDTF">2019-10-09T12:16:43Z</dcterms:modified>
</cp:coreProperties>
</file>