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91" r:id="rId2"/>
    <p:sldMasterId id="2147483705" r:id="rId3"/>
    <p:sldMasterId id="2147483721" r:id="rId4"/>
    <p:sldMasterId id="2147483733" r:id="rId5"/>
  </p:sldMasterIdLst>
  <p:notesMasterIdLst>
    <p:notesMasterId r:id="rId70"/>
  </p:notesMasterIdLst>
  <p:handoutMasterIdLst>
    <p:handoutMasterId r:id="rId71"/>
  </p:handoutMasterIdLst>
  <p:sldIdLst>
    <p:sldId id="513" r:id="rId6"/>
    <p:sldId id="800" r:id="rId7"/>
    <p:sldId id="782" r:id="rId8"/>
    <p:sldId id="816" r:id="rId9"/>
    <p:sldId id="712" r:id="rId10"/>
    <p:sldId id="811" r:id="rId11"/>
    <p:sldId id="812" r:id="rId12"/>
    <p:sldId id="565" r:id="rId13"/>
    <p:sldId id="567" r:id="rId14"/>
    <p:sldId id="573" r:id="rId15"/>
    <p:sldId id="783" r:id="rId16"/>
    <p:sldId id="574" r:id="rId17"/>
    <p:sldId id="659" r:id="rId18"/>
    <p:sldId id="679" r:id="rId19"/>
    <p:sldId id="577" r:id="rId20"/>
    <p:sldId id="578" r:id="rId21"/>
    <p:sldId id="636" r:id="rId22"/>
    <p:sldId id="637" r:id="rId23"/>
    <p:sldId id="660" r:id="rId24"/>
    <p:sldId id="639" r:id="rId25"/>
    <p:sldId id="638" r:id="rId26"/>
    <p:sldId id="803" r:id="rId27"/>
    <p:sldId id="804" r:id="rId28"/>
    <p:sldId id="805" r:id="rId29"/>
    <p:sldId id="640" r:id="rId30"/>
    <p:sldId id="650" r:id="rId31"/>
    <p:sldId id="641" r:id="rId32"/>
    <p:sldId id="799" r:id="rId33"/>
    <p:sldId id="713" r:id="rId34"/>
    <p:sldId id="714" r:id="rId35"/>
    <p:sldId id="715" r:id="rId36"/>
    <p:sldId id="716" r:id="rId37"/>
    <p:sldId id="784" r:id="rId38"/>
    <p:sldId id="785" r:id="rId39"/>
    <p:sldId id="792" r:id="rId40"/>
    <p:sldId id="793" r:id="rId41"/>
    <p:sldId id="794" r:id="rId42"/>
    <p:sldId id="795" r:id="rId43"/>
    <p:sldId id="796" r:id="rId44"/>
    <p:sldId id="797" r:id="rId45"/>
    <p:sldId id="798" r:id="rId46"/>
    <p:sldId id="814" r:id="rId47"/>
    <p:sldId id="778" r:id="rId48"/>
    <p:sldId id="643" r:id="rId49"/>
    <p:sldId id="644" r:id="rId50"/>
    <p:sldId id="806" r:id="rId51"/>
    <p:sldId id="807" r:id="rId52"/>
    <p:sldId id="808" r:id="rId53"/>
    <p:sldId id="809" r:id="rId54"/>
    <p:sldId id="810" r:id="rId55"/>
    <p:sldId id="813" r:id="rId56"/>
    <p:sldId id="569" r:id="rId57"/>
    <p:sldId id="779" r:id="rId58"/>
    <p:sldId id="780" r:id="rId59"/>
    <p:sldId id="801" r:id="rId60"/>
    <p:sldId id="786" r:id="rId61"/>
    <p:sldId id="787" r:id="rId62"/>
    <p:sldId id="788" r:id="rId63"/>
    <p:sldId id="789" r:id="rId64"/>
    <p:sldId id="790" r:id="rId65"/>
    <p:sldId id="791" r:id="rId66"/>
    <p:sldId id="818" r:id="rId67"/>
    <p:sldId id="817" r:id="rId68"/>
    <p:sldId id="760" r:id="rId69"/>
  </p:sldIdLst>
  <p:sldSz cx="9144000" cy="6858000" type="screen4x3"/>
  <p:notesSz cx="698500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397989-6D21-4113-8FD6-6B40ED69FD45}">
          <p14:sldIdLst>
            <p14:sldId id="513"/>
            <p14:sldId id="800"/>
            <p14:sldId id="782"/>
            <p14:sldId id="816"/>
            <p14:sldId id="712"/>
          </p14:sldIdLst>
        </p14:section>
        <p14:section name="Untitled Section" id="{6AE96E14-2397-4091-B5BF-1E935C81BC5A}">
          <p14:sldIdLst>
            <p14:sldId id="811"/>
            <p14:sldId id="812"/>
            <p14:sldId id="565"/>
            <p14:sldId id="567"/>
            <p14:sldId id="573"/>
            <p14:sldId id="783"/>
            <p14:sldId id="574"/>
            <p14:sldId id="659"/>
            <p14:sldId id="679"/>
            <p14:sldId id="577"/>
            <p14:sldId id="578"/>
          </p14:sldIdLst>
        </p14:section>
        <p14:section name="Untitled Section" id="{B759469B-1330-49C4-8FF9-C25520DF1EA5}">
          <p14:sldIdLst>
            <p14:sldId id="636"/>
            <p14:sldId id="637"/>
            <p14:sldId id="660"/>
          </p14:sldIdLst>
        </p14:section>
        <p14:section name="Untitled Section" id="{B2CF7A8F-6E1E-4349-9A61-6E5DF4495120}">
          <p14:sldIdLst>
            <p14:sldId id="639"/>
            <p14:sldId id="638"/>
            <p14:sldId id="803"/>
            <p14:sldId id="804"/>
            <p14:sldId id="805"/>
            <p14:sldId id="640"/>
            <p14:sldId id="650"/>
            <p14:sldId id="641"/>
          </p14:sldIdLst>
        </p14:section>
        <p14:section name="Modularity" id="{4E7D7D46-0BAC-47EE-A115-FAA0438730E7}">
          <p14:sldIdLst/>
        </p14:section>
        <p14:section name="Untitled Section" id="{5576052A-83F9-4C99-ABC0-953DAF2A4BB4}">
          <p14:sldIdLst>
            <p14:sldId id="799"/>
            <p14:sldId id="713"/>
            <p14:sldId id="714"/>
            <p14:sldId id="715"/>
            <p14:sldId id="716"/>
            <p14:sldId id="784"/>
            <p14:sldId id="785"/>
            <p14:sldId id="792"/>
            <p14:sldId id="793"/>
            <p14:sldId id="794"/>
          </p14:sldIdLst>
        </p14:section>
        <p14:section name="Untitled Section" id="{CF85E11F-B9C3-48BA-940C-4376AC654A43}">
          <p14:sldIdLst>
            <p14:sldId id="795"/>
            <p14:sldId id="796"/>
            <p14:sldId id="797"/>
            <p14:sldId id="798"/>
            <p14:sldId id="814"/>
          </p14:sldIdLst>
        </p14:section>
        <p14:section name="Untitled Section" id="{02DE430E-A982-410C-84FF-9A4DC352C331}">
          <p14:sldIdLst>
            <p14:sldId id="778"/>
            <p14:sldId id="643"/>
            <p14:sldId id="644"/>
            <p14:sldId id="806"/>
            <p14:sldId id="807"/>
            <p14:sldId id="808"/>
            <p14:sldId id="809"/>
            <p14:sldId id="810"/>
            <p14:sldId id="813"/>
            <p14:sldId id="569"/>
            <p14:sldId id="779"/>
            <p14:sldId id="780"/>
          </p14:sldIdLst>
        </p14:section>
        <p14:section name="Untitled Section" id="{0D2EBBAA-513E-4733-8EBF-056827EE20F0}">
          <p14:sldIdLst>
            <p14:sldId id="801"/>
            <p14:sldId id="786"/>
            <p14:sldId id="787"/>
            <p14:sldId id="788"/>
            <p14:sldId id="789"/>
            <p14:sldId id="790"/>
            <p14:sldId id="791"/>
          </p14:sldIdLst>
        </p14:section>
        <p14:section name="Untitled Section" id="{6B13693B-08FD-4A33-8056-964D87C7C080}">
          <p14:sldIdLst>
            <p14:sldId id="818"/>
            <p14:sldId id="817"/>
          </p14:sldIdLst>
        </p14:section>
        <p14:section name="Untitled Section" id="{6139B280-80FD-4178-99A5-EA4F1B9A45CE}">
          <p14:sldIdLst>
            <p14:sldId id="7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 Chaudron" initials="M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FF"/>
    <a:srgbClr val="DEDEFF"/>
    <a:srgbClr val="00FFFF"/>
    <a:srgbClr val="F2F7C1"/>
    <a:srgbClr val="990033"/>
    <a:srgbClr val="FF99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34" autoAdjust="0"/>
    <p:restoredTop sz="85818" autoAdjust="0"/>
  </p:normalViewPr>
  <p:slideViewPr>
    <p:cSldViewPr>
      <p:cViewPr varScale="1">
        <p:scale>
          <a:sx n="76" d="100"/>
          <a:sy n="76" d="100"/>
        </p:scale>
        <p:origin x="1277" y="6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0.xml"/><Relationship Id="rId1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8563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67E5851F-A4C8-4C5F-ACC8-06119B67ED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0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12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8563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FC894E89-BD71-44EC-AEEC-F5B044CE66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88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md.edu/class/spring2003/cmsc838p/Design/criteria.pdf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le-Johan_Dahl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pecial:BookSources/0122005503" TargetMode="External"/><Relationship Id="rId5" Type="http://schemas.openxmlformats.org/officeDocument/2006/relationships/hyperlink" Target="http://en.wikipedia.org/wiki/C._A._R._Hoare" TargetMode="External"/><Relationship Id="rId4" Type="http://schemas.openxmlformats.org/officeDocument/2006/relationships/hyperlink" Target="http://en.wikipedia.org/wiki/E._W._Dijkstra" TargetMode="Externa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4E89-BD71-44EC-AEEC-F5B044CE669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76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A168C-0965-453A-8846-3D0B4B38CCD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80323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09973-2B2B-4D6C-8022-D028F880768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068719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07DEE-51AC-4A15-8AEA-CE5E133065E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91072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5D205-0166-4749-9D51-9CA990BE147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0262" cy="3479800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8488"/>
            <a:ext cx="5124450" cy="4176712"/>
          </a:xfrm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077820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62DED-E80B-402A-AEB3-622E2CD3FA56}" type="slidenum">
              <a:rPr lang="en-US"/>
              <a:pPr/>
              <a:t>18</a:t>
            </a:fld>
            <a:endParaRPr lang="en-US"/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0262" cy="3479800"/>
          </a:xfrm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8488"/>
            <a:ext cx="5124450" cy="4176712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856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4E89-BD71-44EC-AEEC-F5B044CE669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47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40C70-1F38-443D-BD7F-BE89DCABAC5B}" type="slidenum">
              <a:rPr lang="en-US"/>
              <a:pPr/>
              <a:t>20</a:t>
            </a:fld>
            <a:endParaRPr lang="en-US"/>
          </a:p>
        </p:txBody>
      </p:sp>
      <p:sp>
        <p:nvSpPr>
          <p:cNvPr id="81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0262" cy="3479800"/>
          </a:xfrm>
          <a:ln/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8488"/>
            <a:ext cx="5124450" cy="417671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469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4E89-BD71-44EC-AEEC-F5B044CE669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15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7638" y="8818563"/>
            <a:ext cx="3027362" cy="463550"/>
          </a:xfrm>
          <a:prstGeom prst="rect">
            <a:avLst/>
          </a:prstGeom>
          <a:ln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83DAD244-54AA-4DB6-A3BB-FE05C48864B5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22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0262" cy="3479800"/>
          </a:xfrm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8488"/>
            <a:ext cx="5124450" cy="4176712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042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7638" y="8818563"/>
            <a:ext cx="3027362" cy="463550"/>
          </a:xfrm>
          <a:prstGeom prst="rect">
            <a:avLst/>
          </a:prstGeom>
          <a:ln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83DAD244-54AA-4DB6-A3BB-FE05C48864B5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23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0262" cy="3479800"/>
          </a:xfrm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8488"/>
            <a:ext cx="5124450" cy="4176712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18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2019: other</a:t>
            </a:r>
            <a:r>
              <a:rPr lang="en-US" baseline="0" dirty="0" smtClean="0"/>
              <a:t> topics that could be added:</a:t>
            </a:r>
          </a:p>
          <a:p>
            <a:r>
              <a:rPr lang="en-US" baseline="0" dirty="0" smtClean="0"/>
              <a:t>- Risk management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595939-95CF-4980-8327-028470FC0C6A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9439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7638" y="8818563"/>
            <a:ext cx="3027362" cy="463550"/>
          </a:xfrm>
          <a:prstGeom prst="rect">
            <a:avLst/>
          </a:prstGeom>
          <a:ln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83DAD244-54AA-4DB6-A3BB-FE05C48864B5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24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0262" cy="3479800"/>
          </a:xfrm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8488"/>
            <a:ext cx="5124450" cy="4176712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131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5DA4F-66A4-47CA-A7E8-52A42812FB32}" type="slidenum">
              <a:rPr lang="en-US"/>
              <a:pPr/>
              <a:t>25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0262" cy="3479800"/>
          </a:xfrm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88000" cy="4176712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352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27C561-2DBC-452D-A42A-2BA4CA7174FF}" type="slidenum">
              <a:rPr lang="en-US"/>
              <a:pPr/>
              <a:t>26</a:t>
            </a:fld>
            <a:endParaRPr lang="en-US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0262" cy="3479800"/>
          </a:xfrm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8488"/>
            <a:ext cx="5124450" cy="4176712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713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4E89-BD71-44EC-AEEC-F5B044CE669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85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Component Based Software Engineering, TUE, M.R.V. Chaudron, (c) 2003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FD609-4646-4422-84E9-95D3DA632868}" type="slidenum">
              <a:rPr lang="en-GB" altLang="en-US">
                <a:solidFill>
                  <a:srgbClr val="000000"/>
                </a:solidFill>
              </a:rPr>
              <a:pPr/>
              <a:t>28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276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875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3"/>
              </a:rPr>
              <a:t>"On the Criteria To Be Used in Decomposing Systems into Modules"</a:t>
            </a:r>
            <a:r>
              <a:rPr lang="en-GB" dirty="0" smtClean="0"/>
              <a:t>. </a:t>
            </a:r>
            <a:r>
              <a:rPr lang="en-GB" dirty="0" smtClean="0">
                <a:hlinkClick r:id="rId3"/>
              </a:rPr>
              <a:t>http://www.cs.umd.edu/class/spring2003/cmsc838p/Design/criteria.pdf</a:t>
            </a:r>
            <a:r>
              <a:rPr lang="en-GB" dirty="0" smtClean="0"/>
              <a:t>.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 smtClean="0">
                <a:latin typeface="Calibri" pitchFamily="34" charset="0"/>
              </a:rPr>
              <a:t>I would advise students to pay more attention to the fundamental ideas rather than the latest technology.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 smtClean="0">
                <a:latin typeface="Calibri" pitchFamily="34" charset="0"/>
              </a:rPr>
              <a:t>he technology will be out-of-date before they graduate. Fundamental ideas never get out of date. </a:t>
            </a:r>
            <a:endParaRPr lang="en-GB" dirty="0" smtClean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4E89-BD71-44EC-AEEC-F5B044CE669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73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3F04C-3D2B-4D26-89AA-4F483A7499D2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67206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Component Based Software Engineering, TUE, M.R.V. Chaudron, (c) 2003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C326E-FB92-4EED-A2FD-CC8ECFB98390}" type="slidenum">
              <a:rPr lang="en-GB" altLang="en-US">
                <a:solidFill>
                  <a:srgbClr val="000000"/>
                </a:solidFill>
              </a:rPr>
              <a:pPr/>
              <a:t>35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358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361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Component Based Software Engineering, TUE, M.R.V. Chaudron, (c) 2003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95FCC9-1A80-4821-8748-3D9070D09400}" type="slidenum">
              <a:rPr lang="en-GB" altLang="en-US">
                <a:solidFill>
                  <a:srgbClr val="000000"/>
                </a:solidFill>
              </a:rPr>
              <a:pPr/>
              <a:t>36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338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1529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Component Based Software Engineering, TUE, M.R.V. Chaudron, (c) 2003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95FCC9-1A80-4821-8748-3D9070D09400}" type="slidenum">
              <a:rPr lang="en-GB" altLang="en-US">
                <a:solidFill>
                  <a:srgbClr val="000000"/>
                </a:solidFill>
              </a:rPr>
              <a:pPr/>
              <a:t>37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338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This is</a:t>
            </a:r>
            <a:r>
              <a:rPr lang="en-US" altLang="en-US" baseline="0" dirty="0" smtClean="0"/>
              <a:t> the </a:t>
            </a:r>
            <a:r>
              <a:rPr lang="en-US" altLang="en-US" baseline="0" dirty="0" err="1" smtClean="0"/>
              <a:t>orginal</a:t>
            </a:r>
            <a:r>
              <a:rPr lang="en-US" altLang="en-US" baseline="0" dirty="0" smtClean="0"/>
              <a:t> slide.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426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4E89-BD71-44EC-AEEC-F5B044CE669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90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Component Based Software Engineering, TUE, M.R.V. Chaudron, (c) 2003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ACFD16-A8A1-450D-A2CD-7840F7CDA166}" type="slidenum">
              <a:rPr lang="en-GB" altLang="en-US">
                <a:solidFill>
                  <a:srgbClr val="000000"/>
                </a:solidFill>
              </a:rPr>
              <a:pPr/>
              <a:t>38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590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4118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Component Based Software Engineering, TUE, M.R.V. Chaudron, (c) 2003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8DFEB-CC3D-4CF1-A85B-694C4FE649F9}" type="slidenum">
              <a:rPr lang="en-GB" altLang="en-US">
                <a:solidFill>
                  <a:srgbClr val="000000"/>
                </a:solidFill>
              </a:rPr>
              <a:pPr/>
              <a:t>39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611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0446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Component Based Software Engineering, TUE, M.R.V. Chaudron, (c) 2003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FC88A-A0CD-45B6-A83F-68EECA5F56BB}" type="slidenum">
              <a:rPr lang="en-GB" altLang="en-US">
                <a:solidFill>
                  <a:srgbClr val="000000"/>
                </a:solidFill>
              </a:rPr>
              <a:pPr/>
              <a:t>40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631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8489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Component Based Software Engineering, TUE, M.R.V. Chaudron, (c) 2003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2092B-6FB9-485A-9ABC-27BB9A6E12B0}" type="slidenum">
              <a:rPr lang="en-GB" altLang="en-US">
                <a:solidFill>
                  <a:srgbClr val="000000"/>
                </a:solidFill>
              </a:rPr>
              <a:pPr/>
              <a:t>41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461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306932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66525-EF73-422F-BA0D-7ACD59033AE7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9222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66525-EF73-422F-BA0D-7ACD59033AE7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7437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7638" y="8818563"/>
            <a:ext cx="3027362" cy="46355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FC894E89-BD71-44EC-AEEC-F5B044CE6699}" type="slidenum">
              <a:rPr 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46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64950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7638" y="8818563"/>
            <a:ext cx="3027362" cy="46355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FC894E89-BD71-44EC-AEEC-F5B044CE6699}" type="slidenum">
              <a:rPr 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47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02644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3" tooltip="Ole-Johan Dahl"/>
              </a:rPr>
              <a:t>O.-J. Dahl</a:t>
            </a:r>
            <a:r>
              <a:rPr lang="en-GB" dirty="0" smtClean="0"/>
              <a:t>, </a:t>
            </a:r>
            <a:r>
              <a:rPr lang="en-GB" dirty="0" smtClean="0">
                <a:hlinkClick r:id="rId4" tooltip="E. W. Dijkstra"/>
              </a:rPr>
              <a:t>E. W. </a:t>
            </a:r>
            <a:r>
              <a:rPr lang="en-GB" dirty="0" err="1" smtClean="0">
                <a:hlinkClick r:id="rId4" tooltip="E. W. Dijkstra"/>
              </a:rPr>
              <a:t>Dijkstra</a:t>
            </a:r>
            <a:r>
              <a:rPr lang="en-GB" dirty="0" smtClean="0"/>
              <a:t>, </a:t>
            </a:r>
            <a:r>
              <a:rPr lang="en-GB" dirty="0" smtClean="0">
                <a:hlinkClick r:id="rId5" tooltip="C. A. R. Hoare"/>
              </a:rPr>
              <a:t>C. A. R. Hoare</a:t>
            </a:r>
            <a:r>
              <a:rPr lang="en-GB" dirty="0" smtClean="0"/>
              <a:t> </a:t>
            </a:r>
            <a:r>
              <a:rPr lang="en-GB" i="1" dirty="0" smtClean="0"/>
              <a:t>Structured Programming</a:t>
            </a:r>
            <a:r>
              <a:rPr lang="en-GB" dirty="0" smtClean="0"/>
              <a:t>, Academic Press, London, 1972 </a:t>
            </a:r>
            <a:r>
              <a:rPr lang="en-GB" dirty="0" smtClean="0">
                <a:hlinkClick r:id="rId6"/>
              </a:rPr>
              <a:t>ISBN 0-12-200550-3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7638" y="8818563"/>
            <a:ext cx="3027362" cy="46355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FC894E89-BD71-44EC-AEEC-F5B044CE6699}" type="slidenum">
              <a:rPr 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48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1302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7638" y="8818563"/>
            <a:ext cx="3027362" cy="46355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5FCE3B54-A3BB-49F6-B8FB-725A92E54778}" type="slidenum">
              <a:rPr 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49</a:t>
            </a:fld>
            <a:endParaRPr lang="en-US"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0262" cy="3479800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8488"/>
            <a:ext cx="5124450" cy="4176712"/>
          </a:xfrm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59025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57638" y="8818563"/>
            <a:ext cx="3027362" cy="463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107043-9F46-4CB4-BA03-9B29A96F7E73}" type="slidenum">
              <a:rPr lang="en-GB" sz="1200" smtClean="0"/>
              <a:pPr eaLnBrk="1" hangingPunct="1"/>
              <a:t>6</a:t>
            </a:fld>
            <a:endParaRPr lang="en-GB" sz="1200" smtClean="0"/>
          </a:p>
        </p:txBody>
      </p:sp>
    </p:spTree>
    <p:extLst>
      <p:ext uri="{BB962C8B-B14F-4D97-AF65-F5344CB8AC3E}">
        <p14:creationId xmlns:p14="http://schemas.microsoft.com/office/powerpoint/2010/main" val="20035989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7638" y="8818563"/>
            <a:ext cx="3027362" cy="46355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FC894E89-BD71-44EC-AEEC-F5B044CE6699}" type="slidenum">
              <a:rPr 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50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40881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4E89-BD71-44EC-AEEC-F5B044CE669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712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42742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Component Based Software Engineering, TUE, M.R.V. Chaudron, (c) 2003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3EA62-6D12-42CD-ACF0-E45CF540A8A4}" type="slidenum">
              <a:rPr lang="en-GB" altLang="en-US">
                <a:solidFill>
                  <a:srgbClr val="000000"/>
                </a:solidFill>
              </a:rPr>
              <a:pPr/>
              <a:t>56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75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6027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Component Based Software Engineering, TUE, M.R.V. Chaudron, (c) 2003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5A3AE-FCB3-4381-9E46-4655106077B2}" type="slidenum">
              <a:rPr lang="en-GB" altLang="en-US">
                <a:solidFill>
                  <a:srgbClr val="000000"/>
                </a:solidFill>
              </a:rPr>
              <a:pPr/>
              <a:t>57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95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8096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Component Based Software Engineering, TUE, M.R.V. Chaudron, (c) 2003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BE58F-F500-49E6-960D-12F31F83874B}" type="slidenum">
              <a:rPr lang="en-GB" altLang="en-US">
                <a:solidFill>
                  <a:srgbClr val="000000"/>
                </a:solidFill>
              </a:rPr>
              <a:pPr/>
              <a:t>58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816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7371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Component Based Software Engineering, TUE, M.R.V. Chaudron, (c) 2003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345EC2-0AC8-44ED-8D3C-70CD545D4B9E}" type="slidenum">
              <a:rPr lang="en-GB" altLang="en-US">
                <a:solidFill>
                  <a:srgbClr val="000000"/>
                </a:solidFill>
              </a:rPr>
              <a:pPr/>
              <a:t>59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836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0509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Component Based Software Engineering, TUE, M.R.V. Chaudron, (c) 2003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47F14-8600-43BB-9A26-0038A07BB44C}" type="slidenum">
              <a:rPr lang="en-GB" altLang="en-US">
                <a:solidFill>
                  <a:srgbClr val="000000"/>
                </a:solidFill>
              </a:rPr>
              <a:pPr/>
              <a:t>60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856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5497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Component Based Software Engineering, TUE, M.R.V. Chaudron, (c) 2003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5CFD8-60B9-4E94-AF28-2232A31F5B39}" type="slidenum">
              <a:rPr lang="en-GB" altLang="en-US">
                <a:solidFill>
                  <a:srgbClr val="000000"/>
                </a:solidFill>
              </a:rPr>
              <a:pPr/>
              <a:t>61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877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4138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55FAA-E574-40A4-B1E4-18D1F3F74936}" type="slidenum">
              <a:rPr lang="en-GB" altLang="sv-SE"/>
              <a:pPr/>
              <a:t>64</a:t>
            </a:fld>
            <a:endParaRPr lang="en-GB" altLang="sv-SE"/>
          </a:p>
        </p:txBody>
      </p:sp>
      <p:sp>
        <p:nvSpPr>
          <p:cNvPr id="115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sv-SE"/>
          </a:p>
        </p:txBody>
      </p:sp>
    </p:spTree>
    <p:extLst>
      <p:ext uri="{BB962C8B-B14F-4D97-AF65-F5344CB8AC3E}">
        <p14:creationId xmlns:p14="http://schemas.microsoft.com/office/powerpoint/2010/main" val="3945756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57638" y="8818563"/>
            <a:ext cx="3027362" cy="463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7EAD16-5A7F-440B-B906-2EB4831315A7}" type="slidenum">
              <a:rPr lang="en-GB" sz="1200" smtClean="0"/>
              <a:pPr eaLnBrk="1" hangingPunct="1"/>
              <a:t>7</a:t>
            </a:fld>
            <a:endParaRPr lang="en-GB" sz="1200" smtClean="0"/>
          </a:p>
        </p:txBody>
      </p:sp>
    </p:spTree>
    <p:extLst>
      <p:ext uri="{BB962C8B-B14F-4D97-AF65-F5344CB8AC3E}">
        <p14:creationId xmlns:p14="http://schemas.microsoft.com/office/powerpoint/2010/main" val="109163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4E89-BD71-44EC-AEEC-F5B044CE669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1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C49B6-E111-43AF-AD00-1F7E295CB05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927810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7CBC7-D1EA-431D-8D62-FDD00EF3FC6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815452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D16B0-0B01-4909-8489-A675A4EAD40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288" y="4408488"/>
            <a:ext cx="5588000" cy="4176712"/>
          </a:xfrm>
          <a:noFill/>
          <a:ln/>
        </p:spPr>
        <p:txBody>
          <a:bodyPr/>
          <a:lstStyle/>
          <a:p>
            <a:r>
              <a:rPr lang="en-US" sz="1400" smtClean="0"/>
              <a:t>A layer structure can e.g. be used to implement a functional hierarchy</a:t>
            </a:r>
          </a:p>
          <a:p>
            <a:endParaRPr lang="en-US" sz="1400" smtClean="0"/>
          </a:p>
          <a:p>
            <a:r>
              <a:rPr lang="en-US" sz="1400" smtClean="0"/>
              <a:t>Strict layering: layer </a:t>
            </a:r>
            <a:r>
              <a:rPr lang="en-US" sz="1400" i="1" smtClean="0"/>
              <a:t>n</a:t>
            </a:r>
            <a:r>
              <a:rPr lang="en-US" sz="1400" smtClean="0"/>
              <a:t> can use layer </a:t>
            </a:r>
            <a:r>
              <a:rPr lang="en-US" sz="1400" i="1" smtClean="0"/>
              <a:t>n-1</a:t>
            </a:r>
            <a:endParaRPr lang="en-US" sz="1400" smtClean="0"/>
          </a:p>
          <a:p>
            <a:r>
              <a:rPr lang="en-US" sz="1400" smtClean="0"/>
              <a:t>Loose layering: layer </a:t>
            </a:r>
            <a:r>
              <a:rPr lang="en-US" sz="1400" i="1" smtClean="0"/>
              <a:t>n</a:t>
            </a:r>
            <a:r>
              <a:rPr lang="en-US" sz="1400" smtClean="0"/>
              <a:t> can use layers </a:t>
            </a:r>
            <a:r>
              <a:rPr lang="en-US" sz="1400" i="1" smtClean="0"/>
              <a:t>k </a:t>
            </a:r>
            <a:r>
              <a:rPr lang="en-US" sz="1400" smtClean="0"/>
              <a:t>s.t. </a:t>
            </a:r>
            <a:r>
              <a:rPr lang="en-US" sz="1400" i="1" smtClean="0"/>
              <a:t>k&lt;n</a:t>
            </a:r>
          </a:p>
          <a:p>
            <a:endParaRPr lang="en-US" sz="1400" i="1" smtClean="0"/>
          </a:p>
          <a:p>
            <a:r>
              <a:rPr lang="en-US" sz="1400" smtClean="0"/>
              <a:t>Loose layering reduces portability/replacebility of layers. </a:t>
            </a:r>
            <a:endParaRPr lang="en-GB" sz="1400" smtClean="0"/>
          </a:p>
        </p:txBody>
      </p:sp>
    </p:spTree>
    <p:extLst>
      <p:ext uri="{BB962C8B-B14F-4D97-AF65-F5344CB8AC3E}">
        <p14:creationId xmlns:p14="http://schemas.microsoft.com/office/powerpoint/2010/main" val="187207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ChangeArrowheads="1"/>
          </p:cNvSpPr>
          <p:nvPr userDrawn="1"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>
              <a:latin typeface="Times New Roman" pitchFamily="18" charset="0"/>
            </a:endParaRPr>
          </a:p>
        </p:txBody>
      </p:sp>
      <p:sp>
        <p:nvSpPr>
          <p:cNvPr id="764931" name="Rectangle 3"/>
          <p:cNvSpPr>
            <a:spLocks noChangeArrowheads="1"/>
          </p:cNvSpPr>
          <p:nvPr userDrawn="1"/>
        </p:nvSpPr>
        <p:spPr bwMode="hidden">
          <a:xfrm>
            <a:off x="0" y="1547813"/>
            <a:ext cx="9144000" cy="1711325"/>
          </a:xfrm>
          <a:prstGeom prst="rect">
            <a:avLst/>
          </a:prstGeom>
          <a:solidFill>
            <a:srgbClr val="0C20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>
              <a:latin typeface="Times New Roman" pitchFamily="18" charset="0"/>
            </a:endParaRPr>
          </a:p>
        </p:txBody>
      </p:sp>
      <p:sp>
        <p:nvSpPr>
          <p:cNvPr id="7649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1C26E8-9D9D-4B2F-84D4-AB9CCDDC2AD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649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971800" y="1547813"/>
            <a:ext cx="6019800" cy="1728787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49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743325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4939" name="Line 11"/>
          <p:cNvSpPr>
            <a:spLocks noChangeShapeType="1"/>
          </p:cNvSpPr>
          <p:nvPr userDrawn="1"/>
        </p:nvSpPr>
        <p:spPr bwMode="auto">
          <a:xfrm flipH="1">
            <a:off x="0" y="4921250"/>
            <a:ext cx="9144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64940" name="Line 12"/>
          <p:cNvSpPr>
            <a:spLocks noChangeShapeType="1"/>
          </p:cNvSpPr>
          <p:nvPr userDrawn="1"/>
        </p:nvSpPr>
        <p:spPr bwMode="auto">
          <a:xfrm flipH="1">
            <a:off x="0" y="5784850"/>
            <a:ext cx="9144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64941" name="Rectangle 13"/>
          <p:cNvSpPr>
            <a:spLocks noChangeArrowheads="1"/>
          </p:cNvSpPr>
          <p:nvPr userDrawn="1"/>
        </p:nvSpPr>
        <p:spPr bwMode="auto">
          <a:xfrm>
            <a:off x="3041650" y="5335798"/>
            <a:ext cx="1169988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4" name="Bildobjekt 9" descr="Chalmers Univ logo_svart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28" y="5121126"/>
            <a:ext cx="2417873" cy="46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objekt 8" descr="Logo GUeng_leftSV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721" y="5085184"/>
            <a:ext cx="4016703" cy="53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Rak 12"/>
          <p:cNvCxnSpPr>
            <a:cxnSpLocks noChangeShapeType="1"/>
          </p:cNvCxnSpPr>
          <p:nvPr userDrawn="1"/>
        </p:nvCxnSpPr>
        <p:spPr bwMode="auto">
          <a:xfrm>
            <a:off x="3940541" y="5207659"/>
            <a:ext cx="0" cy="292444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2EC645-D326-4BA2-8B74-6459B6FC2E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A36972F7-E08C-465F-BA34-FA4607E45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7988" y="523875"/>
            <a:ext cx="2136775" cy="5610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523875"/>
            <a:ext cx="6262688" cy="5610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4606E9-1AD2-4A2F-ACC6-2BE1F62F5B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48C6FCC3-4B72-42DB-8863-23B8A50D2E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240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4335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2565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3798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4910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36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1304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9765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34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F5587C-60D7-410D-967F-4D4375984E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3DA61EB7-B0F2-4238-B7B8-169D16BBE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721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sv-SE" noProof="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5740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48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21526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66700" y="838200"/>
            <a:ext cx="6305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8436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127500" y="260350"/>
            <a:ext cx="4657725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06513" y="923925"/>
            <a:ext cx="3692525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51438" y="923925"/>
            <a:ext cx="3694112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06513" y="3684588"/>
            <a:ext cx="3692525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438" y="3684588"/>
            <a:ext cx="3694112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630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3238"/>
            <a:ext cx="38100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00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791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494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256584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0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859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95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95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47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4B3AFE-26A1-43ED-B069-D4CD8B042E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EC0A5865-534F-4443-A680-968ACFE828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7136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0169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898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3871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sv-SE" noProof="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491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7284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21526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66700" y="838200"/>
            <a:ext cx="6305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031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127502" y="260351"/>
            <a:ext cx="4657725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06515" y="923926"/>
            <a:ext cx="3692525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51438" y="923926"/>
            <a:ext cx="3694112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06515" y="3684589"/>
            <a:ext cx="3692525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438" y="3684589"/>
            <a:ext cx="3694112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935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5" y="509588"/>
            <a:ext cx="8135937" cy="63341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8315" y="1639888"/>
            <a:ext cx="8135937" cy="4608512"/>
          </a:xfrm>
        </p:spPr>
        <p:txBody>
          <a:bodyPr/>
          <a:lstStyle>
            <a:lvl1pPr marL="257175" indent="-257175">
              <a:buClrTx/>
              <a:buSzPct val="100000"/>
              <a:buFont typeface="Arial" pitchFamily="34" charset="0"/>
              <a:buChar char="•"/>
              <a:defRPr sz="1800">
                <a:latin typeface="Calibri" pitchFamily="34" charset="0"/>
              </a:defRPr>
            </a:lvl1pPr>
            <a:lvl2pPr marL="557213" indent="-214313">
              <a:buClrTx/>
              <a:buSzPct val="100000"/>
              <a:buFont typeface="Arial" pitchFamily="34" charset="0"/>
              <a:buChar char="•"/>
              <a:defRPr lang="en-GB" sz="1500" baseline="0" dirty="0">
                <a:solidFill>
                  <a:srgbClr val="0C2577"/>
                </a:solidFill>
                <a:latin typeface="Calibri" pitchFamily="34" charset="0"/>
                <a:ea typeface="+mn-ea"/>
                <a:cs typeface="+mn-cs"/>
              </a:defRPr>
            </a:lvl2pPr>
            <a:lvl3pPr marL="857250" indent="-171450">
              <a:buClrTx/>
              <a:buSzPct val="100000"/>
              <a:buFont typeface="Arial" pitchFamily="34" charset="0"/>
              <a:buChar char="•"/>
              <a:defRPr>
                <a:solidFill>
                  <a:schemeClr val="accent6"/>
                </a:solidFill>
                <a:latin typeface="Calibri" pitchFamily="34" charset="0"/>
              </a:defRPr>
            </a:lvl3pPr>
            <a:lvl4pPr marL="1200150" indent="-171450">
              <a:buClrTx/>
              <a:buSzPct val="100000"/>
              <a:buFont typeface="Arial" pitchFamily="34" charset="0"/>
              <a:buChar char="•"/>
              <a:defRPr>
                <a:solidFill>
                  <a:schemeClr val="accent6"/>
                </a:solidFill>
                <a:latin typeface="Calibri" pitchFamily="34" charset="0"/>
              </a:defRPr>
            </a:lvl4pPr>
            <a:lvl5pPr marL="1543050" indent="-171450">
              <a:buClrTx/>
              <a:buSzPct val="100000"/>
              <a:buFont typeface="Arial" pitchFamily="34" charset="0"/>
              <a:buChar char="•"/>
              <a:defRPr>
                <a:solidFill>
                  <a:schemeClr val="accent6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Box 57"/>
          <p:cNvSpPr txBox="1">
            <a:spLocks noChangeArrowheads="1"/>
          </p:cNvSpPr>
          <p:nvPr userDrawn="1"/>
        </p:nvSpPr>
        <p:spPr bwMode="auto">
          <a:xfrm>
            <a:off x="18177" y="6527800"/>
            <a:ext cx="318222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M. R.V. Chaudron – May 2011</a:t>
            </a:r>
            <a:endParaRPr lang="en-US" sz="900" b="1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68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39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55725"/>
            <a:ext cx="4198938" cy="477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38" y="1355725"/>
            <a:ext cx="4200525" cy="477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A9881D-7071-42D1-823D-EBABB51466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2CBF5051-87B0-49C3-A0CE-9D621491EB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GB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GB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633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ChangeArrowheads="1"/>
          </p:cNvSpPr>
          <p:nvPr userDrawn="1"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 sz="180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764931" name="Rectangle 3"/>
          <p:cNvSpPr>
            <a:spLocks noChangeArrowheads="1"/>
          </p:cNvSpPr>
          <p:nvPr userDrawn="1"/>
        </p:nvSpPr>
        <p:spPr bwMode="hidden">
          <a:xfrm>
            <a:off x="0" y="1547814"/>
            <a:ext cx="9144000" cy="1711325"/>
          </a:xfrm>
          <a:prstGeom prst="rect">
            <a:avLst/>
          </a:prstGeom>
          <a:solidFill>
            <a:srgbClr val="0C20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sz="180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7649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1C26E8-9D9D-4B2F-84D4-AB9CCDDC2AD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649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971800" y="1547813"/>
            <a:ext cx="6019800" cy="1728787"/>
          </a:xfrm>
        </p:spPr>
        <p:txBody>
          <a:bodyPr/>
          <a:lstStyle>
            <a:lvl1pPr>
              <a:defRPr sz="375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49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743325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55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4939" name="Line 11"/>
          <p:cNvSpPr>
            <a:spLocks noChangeShapeType="1"/>
          </p:cNvSpPr>
          <p:nvPr userDrawn="1"/>
        </p:nvSpPr>
        <p:spPr bwMode="auto">
          <a:xfrm flipH="1">
            <a:off x="0" y="4921251"/>
            <a:ext cx="9144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1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940" name="Line 12"/>
          <p:cNvSpPr>
            <a:spLocks noChangeShapeType="1"/>
          </p:cNvSpPr>
          <p:nvPr userDrawn="1"/>
        </p:nvSpPr>
        <p:spPr bwMode="auto">
          <a:xfrm flipH="1">
            <a:off x="0" y="5784851"/>
            <a:ext cx="9144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1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941" name="Rectangle 13"/>
          <p:cNvSpPr>
            <a:spLocks noChangeArrowheads="1"/>
          </p:cNvSpPr>
          <p:nvPr userDrawn="1"/>
        </p:nvSpPr>
        <p:spPr bwMode="auto">
          <a:xfrm>
            <a:off x="3041650" y="5335798"/>
            <a:ext cx="1169988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4" name="Bildobjekt 9" descr="Chalmers Univ logo_svart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30" y="5121126"/>
            <a:ext cx="2417873" cy="46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objekt 8" descr="Logo GUeng_leftSV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723" y="5085184"/>
            <a:ext cx="4016703" cy="53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Rak 12"/>
          <p:cNvCxnSpPr>
            <a:cxnSpLocks noChangeShapeType="1"/>
          </p:cNvCxnSpPr>
          <p:nvPr userDrawn="1"/>
        </p:nvCxnSpPr>
        <p:spPr bwMode="auto">
          <a:xfrm>
            <a:off x="3940541" y="5207659"/>
            <a:ext cx="0" cy="292444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834283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F5587C-60D7-410D-967F-4D4375984E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3DA61EB7-B0F2-4238-B7B8-169D16BBE7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58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4B3AFE-26A1-43ED-B069-D4CD8B042E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EC0A5865-534F-4443-A680-968ACFE828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4895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55726"/>
            <a:ext cx="4198938" cy="4778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40" y="1355726"/>
            <a:ext cx="4200525" cy="4778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A9881D-7071-42D1-823D-EBABB51466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2CBF5051-87B0-49C3-A0CE-9D621491EB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8291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2F5AE1-939F-46E8-9E79-69CE11646F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333B51C3-B388-4142-BCFF-BEB50E591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1466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04A22E-B881-48BC-A0A1-23330B1CA3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01FF45E6-6F6D-436A-9856-D42498F9FA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053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62E1C1-F333-4CEC-86E1-87EB36840A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54F55826-2444-46BD-9B15-FBE46B7C1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7815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34462-EC7A-4040-A621-DE6650D761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A5A6A186-8A83-4FA7-88CD-E063A55271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2892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09774E-16E3-459B-A446-7368C8B663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C088426C-2D9D-4BB4-854F-692712881F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540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2F5AE1-939F-46E8-9E79-69CE11646F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333B51C3-B388-4142-BCFF-BEB50E5918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2EC645-D326-4BA2-8B74-6459B6FC2E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A36972F7-E08C-465F-BA34-FA4607E45D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5344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7988" y="523877"/>
            <a:ext cx="2136775" cy="5610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523877"/>
            <a:ext cx="6262688" cy="5610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4606E9-1AD2-4A2F-ACC6-2BE1F62F5B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48C6FCC3-4B72-42DB-8863-23B8A50D2E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8904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ChangeArrowheads="1"/>
          </p:cNvSpPr>
          <p:nvPr userDrawn="1"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 sz="180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764931" name="Rectangle 3"/>
          <p:cNvSpPr>
            <a:spLocks noChangeArrowheads="1"/>
          </p:cNvSpPr>
          <p:nvPr userDrawn="1"/>
        </p:nvSpPr>
        <p:spPr bwMode="hidden">
          <a:xfrm>
            <a:off x="0" y="1547814"/>
            <a:ext cx="9144000" cy="1711325"/>
          </a:xfrm>
          <a:prstGeom prst="rect">
            <a:avLst/>
          </a:prstGeom>
          <a:solidFill>
            <a:srgbClr val="0C20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sz="180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7649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1C26E8-9D9D-4B2F-84D4-AB9CCDDC2AD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649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971800" y="1547813"/>
            <a:ext cx="6019800" cy="1728787"/>
          </a:xfrm>
        </p:spPr>
        <p:txBody>
          <a:bodyPr/>
          <a:lstStyle>
            <a:lvl1pPr>
              <a:defRPr sz="375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49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743325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55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4939" name="Line 11"/>
          <p:cNvSpPr>
            <a:spLocks noChangeShapeType="1"/>
          </p:cNvSpPr>
          <p:nvPr userDrawn="1"/>
        </p:nvSpPr>
        <p:spPr bwMode="auto">
          <a:xfrm flipH="1">
            <a:off x="0" y="4921251"/>
            <a:ext cx="9144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1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940" name="Line 12"/>
          <p:cNvSpPr>
            <a:spLocks noChangeShapeType="1"/>
          </p:cNvSpPr>
          <p:nvPr userDrawn="1"/>
        </p:nvSpPr>
        <p:spPr bwMode="auto">
          <a:xfrm flipH="1">
            <a:off x="0" y="5784851"/>
            <a:ext cx="9144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1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941" name="Rectangle 13"/>
          <p:cNvSpPr>
            <a:spLocks noChangeArrowheads="1"/>
          </p:cNvSpPr>
          <p:nvPr userDrawn="1"/>
        </p:nvSpPr>
        <p:spPr bwMode="auto">
          <a:xfrm>
            <a:off x="3041650" y="5335798"/>
            <a:ext cx="1169988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4" name="Bildobjekt 9" descr="Chalmers Univ logo_svart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30" y="5121126"/>
            <a:ext cx="2417873" cy="46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objekt 8" descr="Logo GUeng_leftSV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723" y="5085184"/>
            <a:ext cx="4016703" cy="53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Rak 12"/>
          <p:cNvCxnSpPr>
            <a:cxnSpLocks noChangeShapeType="1"/>
          </p:cNvCxnSpPr>
          <p:nvPr userDrawn="1"/>
        </p:nvCxnSpPr>
        <p:spPr bwMode="auto">
          <a:xfrm>
            <a:off x="3940541" y="5207659"/>
            <a:ext cx="0" cy="292444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2669105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F5587C-60D7-410D-967F-4D4375984E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3DA61EB7-B0F2-4238-B7B8-169D16BBE7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57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4B3AFE-26A1-43ED-B069-D4CD8B042E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EC0A5865-534F-4443-A680-968ACFE828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097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55726"/>
            <a:ext cx="4198938" cy="4778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40" y="1355726"/>
            <a:ext cx="4200525" cy="4778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A9881D-7071-42D1-823D-EBABB51466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2CBF5051-87B0-49C3-A0CE-9D621491EB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4149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2F5AE1-939F-46E8-9E79-69CE11646F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333B51C3-B388-4142-BCFF-BEB50E591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5466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04A22E-B881-48BC-A0A1-23330B1CA3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01FF45E6-6F6D-436A-9856-D42498F9FA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394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62E1C1-F333-4CEC-86E1-87EB36840A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54F55826-2444-46BD-9B15-FBE46B7C1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4778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34462-EC7A-4040-A621-DE6650D761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A5A6A186-8A83-4FA7-88CD-E063A55271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186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04A22E-B881-48BC-A0A1-23330B1CA3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01FF45E6-6F6D-436A-9856-D42498F9FA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09774E-16E3-459B-A446-7368C8B663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C088426C-2D9D-4BB4-854F-692712881F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1865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2EC645-D326-4BA2-8B74-6459B6FC2E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A36972F7-E08C-465F-BA34-FA4607E45D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34922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7988" y="523877"/>
            <a:ext cx="2136775" cy="5610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523877"/>
            <a:ext cx="6262688" cy="5610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4606E9-1AD2-4A2F-ACC6-2BE1F62F5B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48C6FCC3-4B72-42DB-8863-23B8A50D2E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053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62E1C1-F333-4CEC-86E1-87EB36840A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54F55826-2444-46BD-9B15-FBE46B7C1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34462-EC7A-4040-A621-DE6650D761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A5A6A186-8A83-4FA7-88CD-E063A55271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09774E-16E3-459B-A446-7368C8B663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/>
              <a:t>MRV Chaudron</a:t>
            </a:r>
          </a:p>
          <a:p>
            <a:r>
              <a:rPr lang="en-US"/>
              <a:t>Sheet </a:t>
            </a:r>
            <a:fld id="{C088426C-2D9D-4BB4-854F-692712881F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itchFamily="18" charset="0"/>
              </a:defRPr>
            </a:lvl1pPr>
          </a:lstStyle>
          <a:p>
            <a:fld id="{38D2F321-34AA-43B8-A54C-5EACB4DC17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63907" name="Rectangle 3"/>
          <p:cNvSpPr>
            <a:spLocks noChangeArrowheads="1"/>
          </p:cNvSpPr>
          <p:nvPr userDrawn="1"/>
        </p:nvSpPr>
        <p:spPr bwMode="auto">
          <a:xfrm>
            <a:off x="0" y="134938"/>
            <a:ext cx="9144000" cy="2746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>
              <a:latin typeface="Times New Roman" pitchFamily="18" charset="0"/>
            </a:endParaRPr>
          </a:p>
        </p:txBody>
      </p:sp>
      <p:sp>
        <p:nvSpPr>
          <p:cNvPr id="76390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523875"/>
            <a:ext cx="85518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6390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355725"/>
            <a:ext cx="8551863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63911" name="Line 7"/>
          <p:cNvSpPr>
            <a:spLocks noChangeShapeType="1"/>
          </p:cNvSpPr>
          <p:nvPr userDrawn="1"/>
        </p:nvSpPr>
        <p:spPr bwMode="auto">
          <a:xfrm flipH="1">
            <a:off x="0" y="6237288"/>
            <a:ext cx="914400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63912" name="Line 8"/>
          <p:cNvSpPr>
            <a:spLocks noChangeShapeType="1"/>
          </p:cNvSpPr>
          <p:nvPr userDrawn="1"/>
        </p:nvSpPr>
        <p:spPr bwMode="auto">
          <a:xfrm flipH="1">
            <a:off x="0" y="6734175"/>
            <a:ext cx="914400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63914" name="Text Box 10"/>
          <p:cNvSpPr txBox="1">
            <a:spLocks noChangeArrowheads="1"/>
          </p:cNvSpPr>
          <p:nvPr userDrawn="1"/>
        </p:nvSpPr>
        <p:spPr bwMode="auto">
          <a:xfrm>
            <a:off x="468313" y="115888"/>
            <a:ext cx="820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800">
              <a:latin typeface="Arial" pitchFamily="34" charset="0"/>
            </a:endParaRPr>
          </a:p>
        </p:txBody>
      </p:sp>
      <p:sp>
        <p:nvSpPr>
          <p:cNvPr id="763915" name="Text Box 11"/>
          <p:cNvSpPr txBox="1">
            <a:spLocks noChangeArrowheads="1"/>
          </p:cNvSpPr>
          <p:nvPr userDrawn="1"/>
        </p:nvSpPr>
        <p:spPr bwMode="auto">
          <a:xfrm>
            <a:off x="395288" y="115888"/>
            <a:ext cx="8353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</a:rPr>
              <a:t>Software</a:t>
            </a:r>
            <a:r>
              <a:rPr lang="en-US" sz="1400" baseline="0" dirty="0" smtClean="0">
                <a:solidFill>
                  <a:schemeClr val="bg1"/>
                </a:solidFill>
                <a:latin typeface="Arial" pitchFamily="34" charset="0"/>
              </a:rPr>
              <a:t> Architecture</a:t>
            </a:r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63916" name="Rectangle 12"/>
          <p:cNvSpPr>
            <a:spLocks noChangeArrowheads="1"/>
          </p:cNvSpPr>
          <p:nvPr userDrawn="1"/>
        </p:nvSpPr>
        <p:spPr bwMode="auto">
          <a:xfrm>
            <a:off x="5886450" y="6629400"/>
            <a:ext cx="730250" cy="8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39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3" y="6249988"/>
            <a:ext cx="738028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i="1">
                <a:latin typeface="+mn-lt"/>
              </a:defRPr>
            </a:lvl1pPr>
          </a:lstStyle>
          <a:p>
            <a:r>
              <a:rPr lang="en-US" sz="800"/>
              <a:t>MRV Chaudron</a:t>
            </a:r>
          </a:p>
          <a:p>
            <a:r>
              <a:rPr lang="en-US"/>
              <a:t>Sheet </a:t>
            </a:r>
            <a:fld id="{E587709D-CB87-4D3D-A7A8-8901C638315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4" name="Bildobjekt 9" descr="Chalmers Univ logo_svart.e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738" y="6361266"/>
            <a:ext cx="1440160" cy="2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objekt 8" descr="Logo GUeng_leftSV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36" y="6309320"/>
            <a:ext cx="25511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745" r:id="rId1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25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58900"/>
            <a:ext cx="8496300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pic>
        <p:nvPicPr>
          <p:cNvPr id="2052" name="Bildobjekt 9" descr="Chalmers Univ logo_svart.em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2400"/>
            <a:ext cx="1104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11"/>
          <p:cNvCxnSpPr/>
          <p:nvPr/>
        </p:nvCxnSpPr>
        <p:spPr bwMode="auto">
          <a:xfrm>
            <a:off x="0" y="438150"/>
            <a:ext cx="9144000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4" name="Bildobjekt 8" descr="Logo GUeng_leftSV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4450"/>
            <a:ext cx="25511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5" name="Rak 12"/>
          <p:cNvCxnSpPr>
            <a:cxnSpLocks noChangeShapeType="1"/>
          </p:cNvCxnSpPr>
          <p:nvPr/>
        </p:nvCxnSpPr>
        <p:spPr bwMode="auto">
          <a:xfrm rot="5400000">
            <a:off x="1526381" y="221457"/>
            <a:ext cx="185737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10"/>
          <p:cNvSpPr txBox="1">
            <a:spLocks noChangeArrowheads="1"/>
          </p:cNvSpPr>
          <p:nvPr userDrawn="1"/>
        </p:nvSpPr>
        <p:spPr bwMode="auto">
          <a:xfrm>
            <a:off x="7823200" y="87313"/>
            <a:ext cx="1127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rgbClr val="D9D9D9"/>
                </a:solidFill>
                <a:latin typeface="Calibri" pitchFamily="34" charset="0"/>
              </a:rPr>
              <a:t>MRV Chaudron</a:t>
            </a:r>
            <a:endParaRPr lang="sv-SE" sz="1200" smtClean="0">
              <a:solidFill>
                <a:srgbClr val="D9D9D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10" name="Bildobjekt 9" descr="Chalmers Univ logo_svart.emf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44" y="170729"/>
            <a:ext cx="892128" cy="172243"/>
          </a:xfrm>
          <a:prstGeom prst="rect">
            <a:avLst/>
          </a:prstGeom>
        </p:spPr>
      </p:pic>
      <p:cxnSp>
        <p:nvCxnSpPr>
          <p:cNvPr id="12" name="Rak 11"/>
          <p:cNvCxnSpPr/>
          <p:nvPr/>
        </p:nvCxnSpPr>
        <p:spPr bwMode="auto">
          <a:xfrm>
            <a:off x="0" y="457201"/>
            <a:ext cx="9144000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Bildobjekt 8" descr="Logo GUeng_leftSV.jp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63654"/>
            <a:ext cx="2055820" cy="341012"/>
          </a:xfrm>
          <a:prstGeom prst="rect">
            <a:avLst/>
          </a:prstGeom>
        </p:spPr>
      </p:pic>
      <p:cxnSp>
        <p:nvCxnSpPr>
          <p:cNvPr id="13" name="Rak 12"/>
          <p:cNvCxnSpPr/>
          <p:nvPr/>
        </p:nvCxnSpPr>
        <p:spPr bwMode="auto">
          <a:xfrm rot="5400000">
            <a:off x="1527249" y="240235"/>
            <a:ext cx="184448" cy="39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0661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ＭＳ Ｐゴシック" pitchFamily="96" charset="-128"/>
          <a:cs typeface="Akzidenz-Bd for Chalmer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lack" pitchFamily="68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lack" pitchFamily="68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lack" pitchFamily="68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lack" pitchFamily="6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•"/>
        <a:defRPr sz="1500" b="0" i="0">
          <a:solidFill>
            <a:schemeClr val="tx1"/>
          </a:solidFill>
          <a:latin typeface="+mn-lt"/>
          <a:ea typeface="ＭＳ Ｐゴシック" pitchFamily="96" charset="-128"/>
          <a:cs typeface="Akzidenz for Chalmers Regular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–"/>
        <a:defRPr sz="15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•"/>
        <a:defRPr sz="15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–"/>
        <a:defRPr sz="15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15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1500">
          <a:solidFill>
            <a:schemeClr val="tx1"/>
          </a:solidFill>
          <a:latin typeface="+mn-lt"/>
          <a:ea typeface="ＭＳ Ｐゴシック" pitchFamily="68" charset="-128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1500">
          <a:solidFill>
            <a:schemeClr val="tx1"/>
          </a:solidFill>
          <a:latin typeface="+mn-lt"/>
          <a:ea typeface="ＭＳ Ｐゴシック" pitchFamily="68" charset="-128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1500">
          <a:solidFill>
            <a:schemeClr val="tx1"/>
          </a:solidFill>
          <a:latin typeface="+mn-lt"/>
          <a:ea typeface="ＭＳ Ｐゴシック" pitchFamily="68" charset="-128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1500">
          <a:solidFill>
            <a:schemeClr val="tx1"/>
          </a:solidFill>
          <a:latin typeface="+mn-lt"/>
          <a:ea typeface="ＭＳ Ｐゴシック" pitchFamily="68" charset="-128"/>
        </a:defRPr>
      </a:lvl9pPr>
    </p:bodyStyle>
    <p:otherStyle>
      <a:defPPr>
        <a:defRPr lang="sv-S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Garamond" pitchFamily="18" charset="0"/>
              </a:defRPr>
            </a:lvl1pPr>
          </a:lstStyle>
          <a:p>
            <a:fld id="{38D2F321-34AA-43B8-A54C-5EACB4DC17DB}" type="slidenum">
              <a:rPr lang="en-US">
                <a:solidFill>
                  <a:srgbClr val="000000"/>
                </a:solidFill>
                <a:cs typeface="Arial"/>
                <a:sym typeface="Arial"/>
              </a:rPr>
              <a:pPr/>
              <a:t>‹#›</a:t>
            </a:fld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3907" name="Rectangle 3"/>
          <p:cNvSpPr>
            <a:spLocks noChangeArrowheads="1"/>
          </p:cNvSpPr>
          <p:nvPr userDrawn="1"/>
        </p:nvSpPr>
        <p:spPr bwMode="auto">
          <a:xfrm>
            <a:off x="0" y="134939"/>
            <a:ext cx="9144000" cy="2746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sz="180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76390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2902" y="523875"/>
            <a:ext cx="85518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6390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2" y="1355726"/>
            <a:ext cx="8551863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63911" name="Line 7"/>
          <p:cNvSpPr>
            <a:spLocks noChangeShapeType="1"/>
          </p:cNvSpPr>
          <p:nvPr userDrawn="1"/>
        </p:nvSpPr>
        <p:spPr bwMode="auto">
          <a:xfrm flipH="1">
            <a:off x="0" y="6237288"/>
            <a:ext cx="914400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1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3912" name="Line 8"/>
          <p:cNvSpPr>
            <a:spLocks noChangeShapeType="1"/>
          </p:cNvSpPr>
          <p:nvPr userDrawn="1"/>
        </p:nvSpPr>
        <p:spPr bwMode="auto">
          <a:xfrm flipH="1">
            <a:off x="0" y="6734175"/>
            <a:ext cx="914400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1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3914" name="Text Box 10"/>
          <p:cNvSpPr txBox="1">
            <a:spLocks noChangeArrowheads="1"/>
          </p:cNvSpPr>
          <p:nvPr userDrawn="1"/>
        </p:nvSpPr>
        <p:spPr bwMode="auto">
          <a:xfrm>
            <a:off x="468315" y="115888"/>
            <a:ext cx="820737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350">
              <a:solidFill>
                <a:srgbClr val="000000"/>
              </a:solidFill>
              <a:latin typeface="Arial" pitchFamily="34" charset="0"/>
              <a:cs typeface="Arial"/>
              <a:sym typeface="Arial"/>
            </a:endParaRPr>
          </a:p>
        </p:txBody>
      </p:sp>
      <p:sp>
        <p:nvSpPr>
          <p:cNvPr id="763915" name="Text Box 11"/>
          <p:cNvSpPr txBox="1">
            <a:spLocks noChangeArrowheads="1"/>
          </p:cNvSpPr>
          <p:nvPr userDrawn="1"/>
        </p:nvSpPr>
        <p:spPr bwMode="auto">
          <a:xfrm>
            <a:off x="395290" y="115888"/>
            <a:ext cx="835342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dirty="0" smtClean="0">
                <a:solidFill>
                  <a:srgbClr val="FFFFFF"/>
                </a:solidFill>
                <a:latin typeface="Arial" pitchFamily="34" charset="0"/>
                <a:cs typeface="Arial"/>
                <a:sym typeface="Arial"/>
              </a:rPr>
              <a:t>Software Architecture</a:t>
            </a:r>
            <a:endParaRPr lang="en-US" sz="1050" dirty="0">
              <a:solidFill>
                <a:srgbClr val="FFFFFF"/>
              </a:solidFill>
              <a:latin typeface="Arial" pitchFamily="34" charset="0"/>
              <a:cs typeface="Arial"/>
              <a:sym typeface="Arial"/>
            </a:endParaRPr>
          </a:p>
        </p:txBody>
      </p:sp>
      <p:sp>
        <p:nvSpPr>
          <p:cNvPr id="763916" name="Rectangle 12"/>
          <p:cNvSpPr>
            <a:spLocks noChangeArrowheads="1"/>
          </p:cNvSpPr>
          <p:nvPr userDrawn="1"/>
        </p:nvSpPr>
        <p:spPr bwMode="auto">
          <a:xfrm>
            <a:off x="5886450" y="6629401"/>
            <a:ext cx="730250" cy="8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39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5" y="6249989"/>
            <a:ext cx="7380287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750" i="1">
                <a:latin typeface="+mn-lt"/>
              </a:defRPr>
            </a:lvl1pPr>
          </a:lstStyle>
          <a:p>
            <a:r>
              <a:rPr lang="en-US" sz="600">
                <a:solidFill>
                  <a:srgbClr val="000000"/>
                </a:solidFill>
                <a:cs typeface="Arial"/>
                <a:sym typeface="Arial"/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  <a:cs typeface="Arial"/>
                <a:sym typeface="Arial"/>
              </a:rPr>
              <a:t>Sheet </a:t>
            </a:r>
            <a:fld id="{E587709D-CB87-4D3D-A7A8-8901C6383158}" type="slidenum">
              <a:rPr lang="en-US">
                <a:solidFill>
                  <a:srgbClr val="000000"/>
                </a:solidFill>
                <a:cs typeface="Arial"/>
                <a:sym typeface="Arial"/>
              </a:rPr>
              <a:pPr/>
              <a:t>‹#›</a:t>
            </a:fld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4" name="Bildobjekt 9" descr="Chalmers Univ logo_svart.em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738" y="6361267"/>
            <a:ext cx="1440160" cy="2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objekt 8" descr="Logo GUeng_leftSV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37" y="6309321"/>
            <a:ext cx="25511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03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Garamond" pitchFamily="18" charset="0"/>
              </a:defRPr>
            </a:lvl1pPr>
          </a:lstStyle>
          <a:p>
            <a:fld id="{38D2F321-34AA-43B8-A54C-5EACB4DC17DB}" type="slidenum">
              <a:rPr lang="en-US">
                <a:solidFill>
                  <a:srgbClr val="000000"/>
                </a:solidFill>
                <a:cs typeface="Arial"/>
                <a:sym typeface="Arial"/>
              </a:rPr>
              <a:pPr/>
              <a:t>‹#›</a:t>
            </a:fld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3907" name="Rectangle 3"/>
          <p:cNvSpPr>
            <a:spLocks noChangeArrowheads="1"/>
          </p:cNvSpPr>
          <p:nvPr userDrawn="1"/>
        </p:nvSpPr>
        <p:spPr bwMode="auto">
          <a:xfrm>
            <a:off x="0" y="134939"/>
            <a:ext cx="9144000" cy="2746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sz="180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76390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2902" y="523875"/>
            <a:ext cx="85518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6390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2" y="1355726"/>
            <a:ext cx="8551863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63911" name="Line 7"/>
          <p:cNvSpPr>
            <a:spLocks noChangeShapeType="1"/>
          </p:cNvSpPr>
          <p:nvPr userDrawn="1"/>
        </p:nvSpPr>
        <p:spPr bwMode="auto">
          <a:xfrm flipH="1">
            <a:off x="0" y="6237288"/>
            <a:ext cx="914400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1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3912" name="Line 8"/>
          <p:cNvSpPr>
            <a:spLocks noChangeShapeType="1"/>
          </p:cNvSpPr>
          <p:nvPr userDrawn="1"/>
        </p:nvSpPr>
        <p:spPr bwMode="auto">
          <a:xfrm flipH="1">
            <a:off x="0" y="6734175"/>
            <a:ext cx="914400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1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3914" name="Text Box 10"/>
          <p:cNvSpPr txBox="1">
            <a:spLocks noChangeArrowheads="1"/>
          </p:cNvSpPr>
          <p:nvPr userDrawn="1"/>
        </p:nvSpPr>
        <p:spPr bwMode="auto">
          <a:xfrm>
            <a:off x="468315" y="115888"/>
            <a:ext cx="820737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350">
              <a:solidFill>
                <a:srgbClr val="000000"/>
              </a:solidFill>
              <a:latin typeface="Arial" pitchFamily="34" charset="0"/>
              <a:cs typeface="Arial"/>
              <a:sym typeface="Arial"/>
            </a:endParaRPr>
          </a:p>
        </p:txBody>
      </p:sp>
      <p:sp>
        <p:nvSpPr>
          <p:cNvPr id="763915" name="Text Box 11"/>
          <p:cNvSpPr txBox="1">
            <a:spLocks noChangeArrowheads="1"/>
          </p:cNvSpPr>
          <p:nvPr userDrawn="1"/>
        </p:nvSpPr>
        <p:spPr bwMode="auto">
          <a:xfrm>
            <a:off x="395290" y="115888"/>
            <a:ext cx="835342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dirty="0" smtClean="0">
                <a:solidFill>
                  <a:srgbClr val="FFFFFF"/>
                </a:solidFill>
                <a:latin typeface="Arial" pitchFamily="34" charset="0"/>
                <a:cs typeface="Arial"/>
                <a:sym typeface="Arial"/>
              </a:rPr>
              <a:t>Software Architecture</a:t>
            </a:r>
            <a:endParaRPr lang="en-US" sz="1050" dirty="0">
              <a:solidFill>
                <a:srgbClr val="FFFFFF"/>
              </a:solidFill>
              <a:latin typeface="Arial" pitchFamily="34" charset="0"/>
              <a:cs typeface="Arial"/>
              <a:sym typeface="Arial"/>
            </a:endParaRPr>
          </a:p>
        </p:txBody>
      </p:sp>
      <p:sp>
        <p:nvSpPr>
          <p:cNvPr id="763916" name="Rectangle 12"/>
          <p:cNvSpPr>
            <a:spLocks noChangeArrowheads="1"/>
          </p:cNvSpPr>
          <p:nvPr userDrawn="1"/>
        </p:nvSpPr>
        <p:spPr bwMode="auto">
          <a:xfrm>
            <a:off x="5886450" y="6629401"/>
            <a:ext cx="730250" cy="8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39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5" y="6249989"/>
            <a:ext cx="7380287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750" i="1">
                <a:latin typeface="+mn-lt"/>
              </a:defRPr>
            </a:lvl1pPr>
          </a:lstStyle>
          <a:p>
            <a:r>
              <a:rPr lang="en-US" sz="600">
                <a:solidFill>
                  <a:srgbClr val="000000"/>
                </a:solidFill>
                <a:cs typeface="Arial"/>
                <a:sym typeface="Arial"/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  <a:cs typeface="Arial"/>
                <a:sym typeface="Arial"/>
              </a:rPr>
              <a:t>Sheet </a:t>
            </a:r>
            <a:fld id="{E587709D-CB87-4D3D-A7A8-8901C6383158}" type="slidenum">
              <a:rPr lang="en-US">
                <a:solidFill>
                  <a:srgbClr val="000000"/>
                </a:solidFill>
                <a:cs typeface="Arial"/>
                <a:sym typeface="Arial"/>
              </a:rPr>
              <a:pPr/>
              <a:t>‹#›</a:t>
            </a:fld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4" name="Bildobjekt 9" descr="Chalmers Univ logo_svart.em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738" y="6361267"/>
            <a:ext cx="1440160" cy="2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objekt 8" descr="Logo GUeng_leftSV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37" y="6309321"/>
            <a:ext cx="25511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23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audron@chalmers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audron@cse.gu.s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wmf"/><Relationship Id="rId4" Type="http://schemas.openxmlformats.org/officeDocument/2006/relationships/oleObject" Target="../embeddings/Microsoft_Excel_97-2003_Worksheet2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xas.edu/users/EWD/transcriptions/EWD08xx/EWD896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ff650706.aspx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853" y="1669708"/>
            <a:ext cx="8668072" cy="1449139"/>
          </a:xfrm>
        </p:spPr>
        <p:txBody>
          <a:bodyPr/>
          <a:lstStyle/>
          <a:p>
            <a:pPr algn="ctr"/>
            <a:r>
              <a:rPr lang="en-GB" sz="6000" dirty="0" smtClean="0">
                <a:latin typeface="Calibri" pitchFamily="34" charset="0"/>
              </a:rPr>
              <a:t>Software Design Principles</a:t>
            </a:r>
            <a:endParaRPr lang="en-GB" sz="600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881" y="3406879"/>
            <a:ext cx="8164016" cy="1296144"/>
          </a:xfrm>
        </p:spPr>
        <p:txBody>
          <a:bodyPr/>
          <a:lstStyle/>
          <a:p>
            <a:pPr algn="ctr"/>
            <a:r>
              <a:rPr lang="en-GB" sz="4000" dirty="0" smtClean="0">
                <a:latin typeface="Calibri" pitchFamily="34" charset="0"/>
              </a:rPr>
              <a:t>Michel R.V. Chaudron</a:t>
            </a:r>
          </a:p>
          <a:p>
            <a:pPr algn="ctr"/>
            <a:r>
              <a:rPr lang="en-GB" sz="3600" dirty="0" smtClean="0">
                <a:latin typeface="Calibri" pitchFamily="34" charset="0"/>
              </a:rPr>
              <a:t>Software Architecture </a:t>
            </a:r>
            <a:r>
              <a:rPr lang="en-GB" sz="3600" dirty="0" smtClean="0">
                <a:latin typeface="Calibri" pitchFamily="34" charset="0"/>
              </a:rPr>
              <a:t>2019</a:t>
            </a:r>
            <a:endParaRPr lang="en-GB" sz="3600" dirty="0" smtClean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5515" y="5895985"/>
            <a:ext cx="6194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hlinkClick r:id="rId3"/>
              </a:rPr>
              <a:t>chaudron@chalmers.se</a:t>
            </a:r>
            <a:r>
              <a:rPr lang="en-US" dirty="0" smtClean="0">
                <a:latin typeface="Calibri" panose="020F0502020204030204" pitchFamily="34" charset="0"/>
              </a:rPr>
              <a:t> | </a:t>
            </a:r>
            <a:r>
              <a:rPr lang="en-US" dirty="0" smtClean="0">
                <a:latin typeface="Calibri" panose="020F0502020204030204" pitchFamily="34" charset="0"/>
                <a:hlinkClick r:id="rId4"/>
              </a:rPr>
              <a:t>chaudron@cse.gu.se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sv-S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285758-645C-4AAD-A760-52FF651388D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MRV Chaudron</a:t>
            </a:r>
          </a:p>
          <a:p>
            <a:r>
              <a:rPr lang="en-US" sz="1000" i="1" smtClean="0"/>
              <a:t>Sheet </a:t>
            </a:r>
            <a:fld id="{91C9C622-A74A-49C4-933B-7928F850485C}" type="slidenum">
              <a:rPr lang="en-US" sz="1000" i="1" smtClean="0"/>
              <a:pPr/>
              <a:t>10</a:t>
            </a:fld>
            <a:endParaRPr lang="en-US" sz="1000" i="1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Ways of dividing a software system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71600"/>
            <a:ext cx="84963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mtClean="0"/>
              <a:t>A system is divided up into </a:t>
            </a:r>
          </a:p>
          <a:p>
            <a:pPr lvl="1" eaLnBrk="1" hangingPunct="1">
              <a:lnSpc>
                <a:spcPct val="140000"/>
              </a:lnSpc>
            </a:pPr>
            <a:r>
              <a:rPr lang="en-GB" smtClean="0"/>
              <a:t>Layers &amp; subsystems</a:t>
            </a:r>
            <a:endParaRPr lang="en-US" smtClean="0"/>
          </a:p>
          <a:p>
            <a:pPr lvl="1" eaLnBrk="1" hangingPunct="1">
              <a:lnSpc>
                <a:spcPct val="140000"/>
              </a:lnSpc>
            </a:pPr>
            <a:r>
              <a:rPr lang="en-GB" smtClean="0"/>
              <a:t>A </a:t>
            </a:r>
            <a:r>
              <a:rPr lang="en-GB" i="1" smtClean="0"/>
              <a:t>subsystem</a:t>
            </a:r>
            <a:r>
              <a:rPr lang="en-GB" smtClean="0"/>
              <a:t> can be divided </a:t>
            </a:r>
            <a:br>
              <a:rPr lang="en-GB" smtClean="0"/>
            </a:br>
            <a:r>
              <a:rPr lang="en-GB" smtClean="0"/>
              <a:t>up into one or more </a:t>
            </a:r>
            <a:r>
              <a:rPr lang="en-GB" i="1" smtClean="0"/>
              <a:t>packages</a:t>
            </a:r>
            <a:endParaRPr lang="en-US" i="1" smtClean="0"/>
          </a:p>
          <a:p>
            <a:pPr lvl="1" eaLnBrk="1" hangingPunct="1">
              <a:lnSpc>
                <a:spcPct val="140000"/>
              </a:lnSpc>
            </a:pPr>
            <a:r>
              <a:rPr lang="en-GB" smtClean="0"/>
              <a:t>A </a:t>
            </a:r>
            <a:r>
              <a:rPr lang="en-GB" i="1" smtClean="0"/>
              <a:t>package</a:t>
            </a:r>
            <a:r>
              <a:rPr lang="en-GB" smtClean="0"/>
              <a:t> is divided up into </a:t>
            </a:r>
            <a:r>
              <a:rPr lang="en-GB" i="1" smtClean="0"/>
              <a:t>classes</a:t>
            </a:r>
            <a:endParaRPr lang="en-US" i="1" smtClean="0"/>
          </a:p>
          <a:p>
            <a:pPr lvl="1" eaLnBrk="1" hangingPunct="1">
              <a:lnSpc>
                <a:spcPct val="140000"/>
              </a:lnSpc>
            </a:pPr>
            <a:r>
              <a:rPr lang="en-GB" smtClean="0"/>
              <a:t>A </a:t>
            </a:r>
            <a:r>
              <a:rPr lang="en-GB" i="1" smtClean="0"/>
              <a:t>class</a:t>
            </a:r>
            <a:r>
              <a:rPr lang="en-GB" smtClean="0"/>
              <a:t> is divided up into </a:t>
            </a:r>
            <a:r>
              <a:rPr lang="en-GB" i="1" smtClean="0"/>
              <a:t>methods</a:t>
            </a:r>
            <a:r>
              <a:rPr lang="en-US" smtClean="0"/>
              <a:t> </a:t>
            </a:r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 rot="10800000">
            <a:off x="6300788" y="1412875"/>
            <a:ext cx="2447925" cy="1800225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462713" y="1477963"/>
            <a:ext cx="2149475" cy="1652587"/>
            <a:chOff x="4071" y="931"/>
            <a:chExt cx="1354" cy="1041"/>
          </a:xfrm>
        </p:grpSpPr>
        <p:sp>
          <p:nvSpPr>
            <p:cNvPr id="38933" name="Rectangle 5"/>
            <p:cNvSpPr>
              <a:spLocks noChangeArrowheads="1"/>
            </p:cNvSpPr>
            <p:nvPr/>
          </p:nvSpPr>
          <p:spPr bwMode="auto">
            <a:xfrm rot="10800000">
              <a:off x="4071" y="1657"/>
              <a:ext cx="1354" cy="31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4" name="Rectangle 6"/>
            <p:cNvSpPr>
              <a:spLocks noChangeArrowheads="1"/>
            </p:cNvSpPr>
            <p:nvPr/>
          </p:nvSpPr>
          <p:spPr bwMode="auto">
            <a:xfrm rot="10800000">
              <a:off x="4071" y="1294"/>
              <a:ext cx="1354" cy="31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5" name="Rectangle 7"/>
            <p:cNvSpPr>
              <a:spLocks noChangeArrowheads="1"/>
            </p:cNvSpPr>
            <p:nvPr/>
          </p:nvSpPr>
          <p:spPr bwMode="auto">
            <a:xfrm rot="10800000">
              <a:off x="4071" y="931"/>
              <a:ext cx="1354" cy="3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599238" y="1558925"/>
            <a:ext cx="1790700" cy="1501775"/>
            <a:chOff x="4157" y="982"/>
            <a:chExt cx="1128" cy="946"/>
          </a:xfrm>
        </p:grpSpPr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 rot="10800000">
              <a:off x="4457" y="1707"/>
              <a:ext cx="225" cy="221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 rot="10800000">
              <a:off x="4157" y="1707"/>
              <a:ext cx="226" cy="221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 rot="10800000">
              <a:off x="5060" y="1707"/>
              <a:ext cx="225" cy="221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 rot="10800000">
              <a:off x="4759" y="1707"/>
              <a:ext cx="225" cy="221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 rot="10800000">
              <a:off x="4457" y="1345"/>
              <a:ext cx="225" cy="220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26" name="Rectangle 14"/>
            <p:cNvSpPr>
              <a:spLocks noChangeArrowheads="1"/>
            </p:cNvSpPr>
            <p:nvPr/>
          </p:nvSpPr>
          <p:spPr bwMode="auto">
            <a:xfrm rot="10800000">
              <a:off x="4157" y="1345"/>
              <a:ext cx="226" cy="220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27" name="Rectangle 15"/>
            <p:cNvSpPr>
              <a:spLocks noChangeArrowheads="1"/>
            </p:cNvSpPr>
            <p:nvPr/>
          </p:nvSpPr>
          <p:spPr bwMode="auto">
            <a:xfrm rot="10800000">
              <a:off x="5060" y="1345"/>
              <a:ext cx="225" cy="220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 rot="10800000">
              <a:off x="4759" y="1345"/>
              <a:ext cx="225" cy="220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29" name="Rectangle 17"/>
            <p:cNvSpPr>
              <a:spLocks noChangeArrowheads="1"/>
            </p:cNvSpPr>
            <p:nvPr/>
          </p:nvSpPr>
          <p:spPr bwMode="auto">
            <a:xfrm rot="10800000">
              <a:off x="4457" y="982"/>
              <a:ext cx="225" cy="221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0" name="Rectangle 18"/>
            <p:cNvSpPr>
              <a:spLocks noChangeArrowheads="1"/>
            </p:cNvSpPr>
            <p:nvPr/>
          </p:nvSpPr>
          <p:spPr bwMode="auto">
            <a:xfrm rot="10800000">
              <a:off x="4157" y="982"/>
              <a:ext cx="226" cy="221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1" name="Rectangle 19"/>
            <p:cNvSpPr>
              <a:spLocks noChangeArrowheads="1"/>
            </p:cNvSpPr>
            <p:nvPr/>
          </p:nvSpPr>
          <p:spPr bwMode="auto">
            <a:xfrm rot="10800000">
              <a:off x="5060" y="982"/>
              <a:ext cx="225" cy="221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2" name="Rectangle 20"/>
            <p:cNvSpPr>
              <a:spLocks noChangeArrowheads="1"/>
            </p:cNvSpPr>
            <p:nvPr/>
          </p:nvSpPr>
          <p:spPr bwMode="auto">
            <a:xfrm rot="10800000">
              <a:off x="4759" y="982"/>
              <a:ext cx="225" cy="221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97" y="578768"/>
            <a:ext cx="6630259" cy="762000"/>
          </a:xfrm>
        </p:spPr>
        <p:txBody>
          <a:bodyPr/>
          <a:lstStyle/>
          <a:p>
            <a:r>
              <a:rPr lang="en-US" sz="3600" dirty="0" smtClean="0"/>
              <a:t>Subsystems vs Layering</a:t>
            </a:r>
            <a:endParaRPr lang="en-GB" sz="3600" dirty="0"/>
          </a:p>
        </p:txBody>
      </p:sp>
      <p:sp>
        <p:nvSpPr>
          <p:cNvPr id="4" name="Cube 3"/>
          <p:cNvSpPr/>
          <p:nvPr/>
        </p:nvSpPr>
        <p:spPr bwMode="auto">
          <a:xfrm>
            <a:off x="1403648" y="1911574"/>
            <a:ext cx="7128792" cy="3240360"/>
          </a:xfrm>
          <a:prstGeom prst="cube">
            <a:avLst>
              <a:gd name="adj" fmla="val 4211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5" name="Parallelogram 4"/>
          <p:cNvSpPr/>
          <p:nvPr/>
        </p:nvSpPr>
        <p:spPr bwMode="auto">
          <a:xfrm>
            <a:off x="2051720" y="2031814"/>
            <a:ext cx="1944216" cy="1080120"/>
          </a:xfrm>
          <a:prstGeom prst="parallelogram">
            <a:avLst>
              <a:gd name="adj" fmla="val 934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8775701">
            <a:off x="2619483" y="2180839"/>
            <a:ext cx="94602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Fuel </a:t>
            </a:r>
            <a:b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arallelogram 6"/>
          <p:cNvSpPr/>
          <p:nvPr/>
        </p:nvSpPr>
        <p:spPr bwMode="auto">
          <a:xfrm>
            <a:off x="3210524" y="2044420"/>
            <a:ext cx="1944216" cy="1080120"/>
          </a:xfrm>
          <a:prstGeom prst="parallelogram">
            <a:avLst>
              <a:gd name="adj" fmla="val 934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775701">
            <a:off x="3588268" y="2193445"/>
            <a:ext cx="1326069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Propulsion</a:t>
            </a:r>
            <a:b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arallelogram 8"/>
          <p:cNvSpPr/>
          <p:nvPr/>
        </p:nvSpPr>
        <p:spPr bwMode="auto">
          <a:xfrm>
            <a:off x="4578824" y="2031814"/>
            <a:ext cx="1944216" cy="1080120"/>
          </a:xfrm>
          <a:prstGeom prst="parallelogram">
            <a:avLst>
              <a:gd name="adj" fmla="val 934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775701">
            <a:off x="5046304" y="2180839"/>
            <a:ext cx="1146596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Electrical</a:t>
            </a:r>
            <a:b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arallelogram 10"/>
          <p:cNvSpPr/>
          <p:nvPr/>
        </p:nvSpPr>
        <p:spPr bwMode="auto">
          <a:xfrm>
            <a:off x="5737628" y="2044420"/>
            <a:ext cx="1944216" cy="1080120"/>
          </a:xfrm>
          <a:prstGeom prst="parallelogram">
            <a:avLst>
              <a:gd name="adj" fmla="val 934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8775701">
            <a:off x="6284937" y="2193445"/>
            <a:ext cx="986937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Braking</a:t>
            </a:r>
            <a:b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18664" y="1917947"/>
            <a:ext cx="8208912" cy="4319365"/>
            <a:chOff x="318664" y="2162040"/>
            <a:chExt cx="8208912" cy="4319365"/>
          </a:xfrm>
        </p:grpSpPr>
        <p:grpSp>
          <p:nvGrpSpPr>
            <p:cNvPr id="52" name="Group 51"/>
            <p:cNvGrpSpPr/>
            <p:nvPr/>
          </p:nvGrpSpPr>
          <p:grpSpPr>
            <a:xfrm>
              <a:off x="318664" y="2162040"/>
              <a:ext cx="8208912" cy="4319365"/>
              <a:chOff x="323528" y="2098757"/>
              <a:chExt cx="8208912" cy="431936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403648" y="2098757"/>
                <a:ext cx="7128792" cy="2029107"/>
                <a:chOff x="1403648" y="1922372"/>
                <a:chExt cx="7128792" cy="2029107"/>
              </a:xfrm>
              <a:solidFill>
                <a:srgbClr val="0049DA">
                  <a:alpha val="45000"/>
                </a:srgbClr>
              </a:solidFill>
            </p:grpSpPr>
            <p:sp>
              <p:nvSpPr>
                <p:cNvPr id="13" name="Rectangle 12"/>
                <p:cNvSpPr/>
                <p:nvPr/>
              </p:nvSpPr>
              <p:spPr bwMode="auto">
                <a:xfrm>
                  <a:off x="1403648" y="3280120"/>
                  <a:ext cx="5760640" cy="671359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68" charset="0"/>
                  </a:endParaRPr>
                </a:p>
              </p:txBody>
            </p:sp>
            <p:sp>
              <p:nvSpPr>
                <p:cNvPr id="14" name="Parallelogram 13"/>
                <p:cNvSpPr/>
                <p:nvPr/>
              </p:nvSpPr>
              <p:spPr bwMode="auto">
                <a:xfrm rot="5400000" flipV="1">
                  <a:off x="6843022" y="2243638"/>
                  <a:ext cx="2010683" cy="1368152"/>
                </a:xfrm>
                <a:prstGeom prst="parallelogram">
                  <a:avLst>
                    <a:gd name="adj" fmla="val 100202"/>
                  </a:avLst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6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403648" y="2721190"/>
                <a:ext cx="7128792" cy="2029107"/>
                <a:chOff x="1403648" y="2544805"/>
                <a:chExt cx="7128792" cy="2029107"/>
              </a:xfrm>
              <a:solidFill>
                <a:srgbClr val="0049DA"/>
              </a:solidFill>
            </p:grpSpPr>
            <p:sp>
              <p:nvSpPr>
                <p:cNvPr id="15" name="Rectangle 14"/>
                <p:cNvSpPr/>
                <p:nvPr/>
              </p:nvSpPr>
              <p:spPr bwMode="auto">
                <a:xfrm>
                  <a:off x="1403648" y="3902553"/>
                  <a:ext cx="5760640" cy="671359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68" charset="0"/>
                  </a:endParaRPr>
                </a:p>
              </p:txBody>
            </p:sp>
            <p:sp>
              <p:nvSpPr>
                <p:cNvPr id="16" name="Parallelogram 15"/>
                <p:cNvSpPr/>
                <p:nvPr/>
              </p:nvSpPr>
              <p:spPr bwMode="auto">
                <a:xfrm rot="5400000" flipV="1">
                  <a:off x="6843022" y="2866071"/>
                  <a:ext cx="2010683" cy="1368152"/>
                </a:xfrm>
                <a:prstGeom prst="parallelogram">
                  <a:avLst>
                    <a:gd name="adj" fmla="val 100202"/>
                  </a:avLst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68" charset="0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1400380" y="3362714"/>
                <a:ext cx="7128792" cy="2029107"/>
                <a:chOff x="1403648" y="2544805"/>
                <a:chExt cx="7128792" cy="2029107"/>
              </a:xfrm>
              <a:solidFill>
                <a:srgbClr val="0035A0"/>
              </a:solidFill>
            </p:grpSpPr>
            <p:sp>
              <p:nvSpPr>
                <p:cNvPr id="19" name="Rectangle 18"/>
                <p:cNvSpPr/>
                <p:nvPr/>
              </p:nvSpPr>
              <p:spPr bwMode="auto">
                <a:xfrm>
                  <a:off x="1403648" y="3902553"/>
                  <a:ext cx="5760640" cy="671359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68" charset="0"/>
                  </a:endParaRPr>
                </a:p>
              </p:txBody>
            </p:sp>
            <p:sp>
              <p:nvSpPr>
                <p:cNvPr id="20" name="Parallelogram 19"/>
                <p:cNvSpPr/>
                <p:nvPr/>
              </p:nvSpPr>
              <p:spPr bwMode="auto">
                <a:xfrm rot="5400000" flipV="1">
                  <a:off x="6843022" y="2866071"/>
                  <a:ext cx="2010683" cy="1368152"/>
                </a:xfrm>
                <a:prstGeom prst="parallelogram">
                  <a:avLst>
                    <a:gd name="adj" fmla="val 100202"/>
                  </a:avLst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68" charset="0"/>
                  </a:endParaRP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323528" y="3599125"/>
                <a:ext cx="928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Layer 1</a:t>
                </a:r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23528" y="4197476"/>
                <a:ext cx="928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Layer 2</a:t>
                </a:r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23528" y="4837708"/>
                <a:ext cx="928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Layer 3</a:t>
                </a:r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 bwMode="auto">
              <a:xfrm>
                <a:off x="1259632" y="3454585"/>
                <a:ext cx="0" cy="22137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8" name="TextBox 47"/>
              <p:cNvSpPr txBox="1"/>
              <p:nvPr/>
            </p:nvSpPr>
            <p:spPr>
              <a:xfrm>
                <a:off x="614971" y="5710236"/>
                <a:ext cx="32178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Abstraction/Implementation </a:t>
                </a:r>
                <a:endPara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Dimension</a:t>
                </a:r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896087" y="3215218"/>
              <a:ext cx="4929956" cy="2157033"/>
              <a:chOff x="1896087" y="2996952"/>
              <a:chExt cx="4929956" cy="2157033"/>
            </a:xfrm>
          </p:grpSpPr>
          <p:sp>
            <p:nvSpPr>
              <p:cNvPr id="25" name="Cube 24"/>
              <p:cNvSpPr/>
              <p:nvPr/>
            </p:nvSpPr>
            <p:spPr bwMode="auto">
              <a:xfrm>
                <a:off x="1896087" y="2996952"/>
                <a:ext cx="1235753" cy="2157033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45657" y="3420929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056584" y="4078013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2056584" y="4701393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26" name="Cube 25"/>
              <p:cNvSpPr/>
              <p:nvPr/>
            </p:nvSpPr>
            <p:spPr bwMode="auto">
              <a:xfrm>
                <a:off x="3057510" y="2996952"/>
                <a:ext cx="1235753" cy="2157033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207080" y="3420929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218007" y="4078013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3218007" y="4701393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30" name="Cube 29"/>
              <p:cNvSpPr/>
              <p:nvPr/>
            </p:nvSpPr>
            <p:spPr bwMode="auto">
              <a:xfrm>
                <a:off x="4418326" y="2996952"/>
                <a:ext cx="1235753" cy="2157033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4567896" y="3420929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4578823" y="4078013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4578823" y="4701393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34" name="Cube 33"/>
              <p:cNvSpPr/>
              <p:nvPr/>
            </p:nvSpPr>
            <p:spPr bwMode="auto">
              <a:xfrm>
                <a:off x="5590290" y="2996952"/>
                <a:ext cx="1235753" cy="2157033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5739860" y="3420929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5750787" y="4078013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5750787" y="4701393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</p:grpSp>
      </p:grpSp>
      <p:cxnSp>
        <p:nvCxnSpPr>
          <p:cNvPr id="43" name="Straight Arrow Connector 42"/>
          <p:cNvCxnSpPr/>
          <p:nvPr/>
        </p:nvCxnSpPr>
        <p:spPr bwMode="auto">
          <a:xfrm>
            <a:off x="2771800" y="1744747"/>
            <a:ext cx="57606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7368722" y="1029347"/>
            <a:ext cx="1337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Functional 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Dimension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42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1A81BF-F866-448E-AA5B-4B9B6383B8D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99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MRV Chaudron</a:t>
            </a:r>
          </a:p>
          <a:p>
            <a:r>
              <a:rPr lang="en-US" sz="1000" i="1" smtClean="0"/>
              <a:t>Sheet </a:t>
            </a:r>
            <a:fld id="{7118F914-F425-464E-B26B-10CB6A6A2966}" type="slidenum">
              <a:rPr lang="en-US" sz="1000" i="1" smtClean="0"/>
              <a:pPr/>
              <a:t>12</a:t>
            </a:fld>
            <a:endParaRPr lang="en-US" sz="1000" i="1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568325"/>
            <a:ext cx="7920038" cy="677863"/>
          </a:xfrm>
        </p:spPr>
        <p:txBody>
          <a:bodyPr/>
          <a:lstStyle/>
          <a:p>
            <a:pPr eaLnBrk="1" hangingPunct="1"/>
            <a:r>
              <a:rPr lang="en-US" sz="4400" smtClean="0"/>
              <a:t>Layering</a:t>
            </a:r>
            <a:endParaRPr lang="en-GB" sz="440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732588" y="2205038"/>
            <a:ext cx="1844675" cy="1371600"/>
            <a:chOff x="4279" y="1224"/>
            <a:chExt cx="1162" cy="864"/>
          </a:xfrm>
        </p:grpSpPr>
        <p:sp>
          <p:nvSpPr>
            <p:cNvPr id="39949" name="Rectangle 4"/>
            <p:cNvSpPr>
              <a:spLocks noChangeArrowheads="1"/>
            </p:cNvSpPr>
            <p:nvPr/>
          </p:nvSpPr>
          <p:spPr bwMode="auto">
            <a:xfrm>
              <a:off x="4279" y="1437"/>
              <a:ext cx="1162" cy="2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2</a:t>
              </a:r>
              <a:endParaRPr lang="en-GB" sz="2000">
                <a:latin typeface="Lucida Sans Unicode" pitchFamily="34" charset="0"/>
              </a:endParaRPr>
            </a:p>
          </p:txBody>
        </p:sp>
        <p:sp>
          <p:nvSpPr>
            <p:cNvPr id="39950" name="Rectangle 5"/>
            <p:cNvSpPr>
              <a:spLocks noChangeArrowheads="1"/>
            </p:cNvSpPr>
            <p:nvPr/>
          </p:nvSpPr>
          <p:spPr bwMode="auto">
            <a:xfrm>
              <a:off x="4279" y="1658"/>
              <a:ext cx="1162" cy="2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1</a:t>
              </a:r>
              <a:endParaRPr lang="en-GB" sz="2000">
                <a:latin typeface="Lucida Sans Unicode" pitchFamily="34" charset="0"/>
              </a:endParaRPr>
            </a:p>
          </p:txBody>
        </p:sp>
        <p:sp>
          <p:nvSpPr>
            <p:cNvPr id="39951" name="Rectangle 6"/>
            <p:cNvSpPr>
              <a:spLocks noChangeArrowheads="1"/>
            </p:cNvSpPr>
            <p:nvPr/>
          </p:nvSpPr>
          <p:spPr bwMode="auto">
            <a:xfrm>
              <a:off x="4279" y="1872"/>
              <a:ext cx="1162" cy="2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0</a:t>
              </a:r>
              <a:endParaRPr lang="en-GB" sz="2000">
                <a:latin typeface="Lucida Sans Unicode" pitchFamily="34" charset="0"/>
              </a:endParaRPr>
            </a:p>
          </p:txBody>
        </p:sp>
        <p:sp>
          <p:nvSpPr>
            <p:cNvPr id="39952" name="Rectangle 7"/>
            <p:cNvSpPr>
              <a:spLocks noChangeArrowheads="1"/>
            </p:cNvSpPr>
            <p:nvPr/>
          </p:nvSpPr>
          <p:spPr bwMode="auto">
            <a:xfrm>
              <a:off x="4279" y="1224"/>
              <a:ext cx="1162" cy="2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3</a:t>
              </a:r>
              <a:endParaRPr lang="en-GB" sz="2000">
                <a:latin typeface="Lucida Sans Unicode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686550" y="3892550"/>
            <a:ext cx="2057400" cy="2057400"/>
            <a:chOff x="3908" y="2340"/>
            <a:chExt cx="1296" cy="1296"/>
          </a:xfrm>
        </p:grpSpPr>
        <p:sp>
          <p:nvSpPr>
            <p:cNvPr id="39945" name="Oval 9"/>
            <p:cNvSpPr>
              <a:spLocks noChangeArrowheads="1"/>
            </p:cNvSpPr>
            <p:nvPr/>
          </p:nvSpPr>
          <p:spPr bwMode="auto">
            <a:xfrm>
              <a:off x="3908" y="2340"/>
              <a:ext cx="1296" cy="1296"/>
            </a:xfrm>
            <a:prstGeom prst="ellipse">
              <a:avLst/>
            </a:prstGeom>
            <a:solidFill>
              <a:srgbClr val="FF983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6" name="Oval 10"/>
            <p:cNvSpPr>
              <a:spLocks noChangeArrowheads="1"/>
            </p:cNvSpPr>
            <p:nvPr/>
          </p:nvSpPr>
          <p:spPr bwMode="auto">
            <a:xfrm>
              <a:off x="4088" y="2520"/>
              <a:ext cx="936" cy="936"/>
            </a:xfrm>
            <a:prstGeom prst="ellipse">
              <a:avLst/>
            </a:prstGeom>
            <a:solidFill>
              <a:srgbClr val="FF983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7" name="Oval 11"/>
            <p:cNvSpPr>
              <a:spLocks noChangeArrowheads="1"/>
            </p:cNvSpPr>
            <p:nvPr/>
          </p:nvSpPr>
          <p:spPr bwMode="auto">
            <a:xfrm>
              <a:off x="4280" y="2712"/>
              <a:ext cx="552" cy="552"/>
            </a:xfrm>
            <a:prstGeom prst="ellipse">
              <a:avLst/>
            </a:prstGeom>
            <a:solidFill>
              <a:srgbClr val="FF983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8" name="Oval 12"/>
            <p:cNvSpPr>
              <a:spLocks noChangeArrowheads="1"/>
            </p:cNvSpPr>
            <p:nvPr/>
          </p:nvSpPr>
          <p:spPr bwMode="auto">
            <a:xfrm>
              <a:off x="4468" y="2900"/>
              <a:ext cx="176" cy="176"/>
            </a:xfrm>
            <a:prstGeom prst="ellipse">
              <a:avLst/>
            </a:prstGeom>
            <a:solidFill>
              <a:srgbClr val="FF983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9943" name="Text Box 13"/>
          <p:cNvSpPr txBox="1">
            <a:spLocks noChangeArrowheads="1"/>
          </p:cNvSpPr>
          <p:nvPr/>
        </p:nvSpPr>
        <p:spPr bwMode="auto">
          <a:xfrm>
            <a:off x="385763" y="2228850"/>
            <a:ext cx="60579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>
                <a:latin typeface="Lucida Sans Unicode" pitchFamily="34" charset="0"/>
              </a:rPr>
              <a:t>Partitioning in non-overlapping units that 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2000">
                <a:latin typeface="Lucida Sans Unicode" pitchFamily="34" charset="0"/>
              </a:rPr>
              <a:t> provide a cohesive set of services at an </a:t>
            </a:r>
          </a:p>
          <a:p>
            <a:pPr>
              <a:lnSpc>
                <a:spcPct val="130000"/>
              </a:lnSpc>
            </a:pPr>
            <a:r>
              <a:rPr lang="en-US" sz="2000">
                <a:latin typeface="Lucida Sans Unicode" pitchFamily="34" charset="0"/>
              </a:rPr>
              <a:t>  abstraction level</a:t>
            </a:r>
          </a:p>
          <a:p>
            <a:pPr>
              <a:lnSpc>
                <a:spcPct val="130000"/>
              </a:lnSpc>
            </a:pPr>
            <a:r>
              <a:rPr lang="en-US" sz="2000">
                <a:latin typeface="Lucida Sans Unicode" pitchFamily="34" charset="0"/>
              </a:rPr>
              <a:t>  (while abstracting from their implementation)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2000">
                <a:latin typeface="Lucida Sans Unicode" pitchFamily="34" charset="0"/>
              </a:rPr>
              <a:t> layer </a:t>
            </a:r>
            <a:r>
              <a:rPr lang="en-US" sz="2000" i="1">
                <a:latin typeface="Lucida Sans Unicode" pitchFamily="34" charset="0"/>
              </a:rPr>
              <a:t>n</a:t>
            </a:r>
            <a:r>
              <a:rPr lang="en-US" sz="2000">
                <a:latin typeface="Lucida Sans Unicode" pitchFamily="34" charset="0"/>
              </a:rPr>
              <a:t> is allowed to use services of layer </a:t>
            </a:r>
            <a:r>
              <a:rPr lang="en-US" sz="2000" i="1">
                <a:latin typeface="Lucida Sans Unicode" pitchFamily="34" charset="0"/>
              </a:rPr>
              <a:t>n-1</a:t>
            </a:r>
          </a:p>
          <a:p>
            <a:pPr>
              <a:lnSpc>
                <a:spcPct val="130000"/>
              </a:lnSpc>
            </a:pPr>
            <a:r>
              <a:rPr lang="en-US" sz="2000">
                <a:latin typeface="Lucida Sans Unicode" pitchFamily="34" charset="0"/>
              </a:rPr>
              <a:t>  (and not vice versa)</a:t>
            </a:r>
          </a:p>
          <a:p>
            <a:pPr>
              <a:lnSpc>
                <a:spcPct val="130000"/>
              </a:lnSpc>
            </a:pPr>
            <a:r>
              <a:rPr lang="en-US" sz="2000">
                <a:latin typeface="Lucida Sans Unicode" pitchFamily="34" charset="0"/>
              </a:rPr>
              <a:t>  alternative:</a:t>
            </a:r>
          </a:p>
          <a:p>
            <a:pPr>
              <a:lnSpc>
                <a:spcPct val="130000"/>
              </a:lnSpc>
            </a:pPr>
            <a:r>
              <a:rPr lang="en-US" sz="2000">
                <a:latin typeface="Lucida Sans Unicode" pitchFamily="34" charset="0"/>
              </a:rPr>
              <a:t>      bridging layers: layer </a:t>
            </a:r>
            <a:r>
              <a:rPr lang="en-US" sz="2000" i="1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may use layers &lt;</a:t>
            </a:r>
            <a:r>
              <a:rPr lang="en-US" sz="2000" i="1">
                <a:latin typeface="Lucida Sans Unicode" pitchFamily="34" charset="0"/>
              </a:rPr>
              <a:t>n</a:t>
            </a:r>
          </a:p>
          <a:p>
            <a:pPr>
              <a:lnSpc>
                <a:spcPct val="130000"/>
              </a:lnSpc>
            </a:pPr>
            <a:r>
              <a:rPr lang="en-US" sz="2000">
                <a:latin typeface="Lucida Sans Unicode" pitchFamily="34" charset="0"/>
              </a:rPr>
              <a:t>      enhances efficiency but hampers portability</a:t>
            </a:r>
          </a:p>
        </p:txBody>
      </p:sp>
      <p:sp>
        <p:nvSpPr>
          <p:cNvPr id="39944" name="Text Box 14"/>
          <p:cNvSpPr txBox="1">
            <a:spLocks noChangeArrowheads="1"/>
          </p:cNvSpPr>
          <p:nvPr/>
        </p:nvSpPr>
        <p:spPr bwMode="auto">
          <a:xfrm>
            <a:off x="250825" y="1624013"/>
            <a:ext cx="8343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Lucida Sans Unicode" pitchFamily="34" charset="0"/>
              </a:rPr>
              <a:t>Goals</a:t>
            </a:r>
            <a:r>
              <a:rPr lang="en-US" sz="2000">
                <a:latin typeface="Lucida Sans Unicode" pitchFamily="34" charset="0"/>
              </a:rPr>
              <a:t>: Separation of Concerns, Abstraction, Modularity, Portability</a:t>
            </a:r>
            <a:endParaRPr lang="en-GB" sz="2000">
              <a:latin typeface="Lucida Sans Unicod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8EE1493-1F15-464A-AD40-1E889F7B1BD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MRV Chaudron</a:t>
            </a:r>
          </a:p>
          <a:p>
            <a:r>
              <a:rPr lang="en-US" sz="1000" i="1" smtClean="0"/>
              <a:t>Sheet </a:t>
            </a:r>
            <a:fld id="{7990AAE2-3CEC-4633-AB31-E405730BCD15}" type="slidenum">
              <a:rPr lang="en-US" sz="1000" i="1" smtClean="0"/>
              <a:pPr/>
              <a:t>13</a:t>
            </a:fld>
            <a:endParaRPr lang="en-US" sz="1000" i="1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Consistency in two dimensions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5400000">
            <a:off x="4895850" y="2457450"/>
            <a:ext cx="2447925" cy="1800225"/>
            <a:chOff x="3742" y="2160"/>
            <a:chExt cx="1860" cy="1633"/>
          </a:xfrm>
        </p:grpSpPr>
        <p:sp>
          <p:nvSpPr>
            <p:cNvPr id="40974" name="Rectangle 5"/>
            <p:cNvSpPr>
              <a:spLocks noChangeArrowheads="1"/>
            </p:cNvSpPr>
            <p:nvPr/>
          </p:nvSpPr>
          <p:spPr bwMode="auto">
            <a:xfrm>
              <a:off x="3742" y="2160"/>
              <a:ext cx="1860" cy="1633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5" name="Rectangle 6"/>
            <p:cNvSpPr>
              <a:spLocks noChangeArrowheads="1"/>
            </p:cNvSpPr>
            <p:nvPr/>
          </p:nvSpPr>
          <p:spPr bwMode="auto">
            <a:xfrm>
              <a:off x="3846" y="2232"/>
              <a:ext cx="1633" cy="4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6" name="Rectangle 7"/>
            <p:cNvSpPr>
              <a:spLocks noChangeArrowheads="1"/>
            </p:cNvSpPr>
            <p:nvPr/>
          </p:nvSpPr>
          <p:spPr bwMode="auto">
            <a:xfrm>
              <a:off x="3846" y="2755"/>
              <a:ext cx="1633" cy="4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7" name="Rectangle 8"/>
            <p:cNvSpPr>
              <a:spLocks noChangeArrowheads="1"/>
            </p:cNvSpPr>
            <p:nvPr/>
          </p:nvSpPr>
          <p:spPr bwMode="auto">
            <a:xfrm>
              <a:off x="3846" y="3278"/>
              <a:ext cx="1633" cy="4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8" name="Rectangle 9"/>
            <p:cNvSpPr>
              <a:spLocks noChangeArrowheads="1"/>
            </p:cNvSpPr>
            <p:nvPr/>
          </p:nvSpPr>
          <p:spPr bwMode="auto">
            <a:xfrm>
              <a:off x="4741" y="2296"/>
              <a:ext cx="271" cy="318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9" name="Rectangle 10"/>
            <p:cNvSpPr>
              <a:spLocks noChangeArrowheads="1"/>
            </p:cNvSpPr>
            <p:nvPr/>
          </p:nvSpPr>
          <p:spPr bwMode="auto">
            <a:xfrm>
              <a:off x="5103" y="2296"/>
              <a:ext cx="272" cy="318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0" name="Rectangle 11"/>
            <p:cNvSpPr>
              <a:spLocks noChangeArrowheads="1"/>
            </p:cNvSpPr>
            <p:nvPr/>
          </p:nvSpPr>
          <p:spPr bwMode="auto">
            <a:xfrm>
              <a:off x="4014" y="2296"/>
              <a:ext cx="271" cy="318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1" name="Rectangle 12"/>
            <p:cNvSpPr>
              <a:spLocks noChangeArrowheads="1"/>
            </p:cNvSpPr>
            <p:nvPr/>
          </p:nvSpPr>
          <p:spPr bwMode="auto">
            <a:xfrm>
              <a:off x="4376" y="2296"/>
              <a:ext cx="272" cy="318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2" name="Rectangle 13"/>
            <p:cNvSpPr>
              <a:spLocks noChangeArrowheads="1"/>
            </p:cNvSpPr>
            <p:nvPr/>
          </p:nvSpPr>
          <p:spPr bwMode="auto">
            <a:xfrm>
              <a:off x="4741" y="2819"/>
              <a:ext cx="271" cy="318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3" name="Rectangle 14"/>
            <p:cNvSpPr>
              <a:spLocks noChangeArrowheads="1"/>
            </p:cNvSpPr>
            <p:nvPr/>
          </p:nvSpPr>
          <p:spPr bwMode="auto">
            <a:xfrm>
              <a:off x="5103" y="2819"/>
              <a:ext cx="272" cy="318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4" name="Rectangle 15"/>
            <p:cNvSpPr>
              <a:spLocks noChangeArrowheads="1"/>
            </p:cNvSpPr>
            <p:nvPr/>
          </p:nvSpPr>
          <p:spPr bwMode="auto">
            <a:xfrm>
              <a:off x="4014" y="2819"/>
              <a:ext cx="271" cy="318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5" name="Rectangle 16"/>
            <p:cNvSpPr>
              <a:spLocks noChangeArrowheads="1"/>
            </p:cNvSpPr>
            <p:nvPr/>
          </p:nvSpPr>
          <p:spPr bwMode="auto">
            <a:xfrm>
              <a:off x="4376" y="2819"/>
              <a:ext cx="272" cy="318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6" name="Rectangle 17"/>
            <p:cNvSpPr>
              <a:spLocks noChangeArrowheads="1"/>
            </p:cNvSpPr>
            <p:nvPr/>
          </p:nvSpPr>
          <p:spPr bwMode="auto">
            <a:xfrm>
              <a:off x="4741" y="3339"/>
              <a:ext cx="271" cy="318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7" name="Rectangle 18"/>
            <p:cNvSpPr>
              <a:spLocks noChangeArrowheads="1"/>
            </p:cNvSpPr>
            <p:nvPr/>
          </p:nvSpPr>
          <p:spPr bwMode="auto">
            <a:xfrm>
              <a:off x="5103" y="3339"/>
              <a:ext cx="272" cy="318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8" name="Rectangle 19"/>
            <p:cNvSpPr>
              <a:spLocks noChangeArrowheads="1"/>
            </p:cNvSpPr>
            <p:nvPr/>
          </p:nvSpPr>
          <p:spPr bwMode="auto">
            <a:xfrm>
              <a:off x="4014" y="3339"/>
              <a:ext cx="271" cy="318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9" name="Rectangle 20"/>
            <p:cNvSpPr>
              <a:spLocks noChangeArrowheads="1"/>
            </p:cNvSpPr>
            <p:nvPr/>
          </p:nvSpPr>
          <p:spPr bwMode="auto">
            <a:xfrm>
              <a:off x="4376" y="3339"/>
              <a:ext cx="272" cy="318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124075" y="2576513"/>
            <a:ext cx="1676400" cy="1644650"/>
            <a:chOff x="4416" y="2802"/>
            <a:chExt cx="1056" cy="1036"/>
          </a:xfrm>
        </p:grpSpPr>
        <p:sp>
          <p:nvSpPr>
            <p:cNvPr id="40967" name="Rectangle 22"/>
            <p:cNvSpPr>
              <a:spLocks noChangeArrowheads="1"/>
            </p:cNvSpPr>
            <p:nvPr/>
          </p:nvSpPr>
          <p:spPr bwMode="auto">
            <a:xfrm>
              <a:off x="4416" y="3082"/>
              <a:ext cx="1056" cy="198"/>
            </a:xfrm>
            <a:prstGeom prst="rect">
              <a:avLst/>
            </a:prstGeom>
            <a:solidFill>
              <a:srgbClr val="7DFF7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 sz="2000">
                <a:latin typeface="Lucida Sans Unicode" pitchFamily="34" charset="0"/>
              </a:endParaRPr>
            </a:p>
          </p:txBody>
        </p:sp>
        <p:sp>
          <p:nvSpPr>
            <p:cNvPr id="40968" name="Rectangle 23"/>
            <p:cNvSpPr>
              <a:spLocks noChangeArrowheads="1"/>
            </p:cNvSpPr>
            <p:nvPr/>
          </p:nvSpPr>
          <p:spPr bwMode="auto">
            <a:xfrm>
              <a:off x="4416" y="3361"/>
              <a:ext cx="1056" cy="198"/>
            </a:xfrm>
            <a:prstGeom prst="rect">
              <a:avLst/>
            </a:prstGeom>
            <a:solidFill>
              <a:srgbClr val="69FF6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 sz="2000">
                <a:latin typeface="Lucida Sans Unicode" pitchFamily="34" charset="0"/>
              </a:endParaRPr>
            </a:p>
          </p:txBody>
        </p:sp>
        <p:sp>
          <p:nvSpPr>
            <p:cNvPr id="40969" name="Rectangle 24"/>
            <p:cNvSpPr>
              <a:spLocks noChangeArrowheads="1"/>
            </p:cNvSpPr>
            <p:nvPr/>
          </p:nvSpPr>
          <p:spPr bwMode="auto">
            <a:xfrm>
              <a:off x="4416" y="3640"/>
              <a:ext cx="1056" cy="198"/>
            </a:xfrm>
            <a:prstGeom prst="rect">
              <a:avLst/>
            </a:prstGeom>
            <a:solidFill>
              <a:srgbClr val="4BFF4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 sz="2000">
                <a:latin typeface="Lucida Sans Unicode" pitchFamily="34" charset="0"/>
              </a:endParaRPr>
            </a:p>
          </p:txBody>
        </p:sp>
        <p:sp>
          <p:nvSpPr>
            <p:cNvPr id="40970" name="Rectangle 25"/>
            <p:cNvSpPr>
              <a:spLocks noChangeArrowheads="1"/>
            </p:cNvSpPr>
            <p:nvPr/>
          </p:nvSpPr>
          <p:spPr bwMode="auto">
            <a:xfrm>
              <a:off x="4416" y="2802"/>
              <a:ext cx="1056" cy="19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 sz="2000">
                <a:latin typeface="Lucida Sans Unicode" pitchFamily="34" charset="0"/>
              </a:endParaRPr>
            </a:p>
          </p:txBody>
        </p:sp>
        <p:sp>
          <p:nvSpPr>
            <p:cNvPr id="40971" name="AutoShape 26"/>
            <p:cNvSpPr>
              <a:spLocks noChangeArrowheads="1"/>
            </p:cNvSpPr>
            <p:nvPr/>
          </p:nvSpPr>
          <p:spPr bwMode="auto">
            <a:xfrm rot="5400000">
              <a:off x="4864" y="2996"/>
              <a:ext cx="115" cy="91"/>
            </a:xfrm>
            <a:prstGeom prst="rightArrow">
              <a:avLst>
                <a:gd name="adj1" fmla="val 32167"/>
                <a:gd name="adj2" fmla="val 83682"/>
              </a:avLst>
            </a:prstGeom>
            <a:solidFill>
              <a:srgbClr val="009900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40972" name="AutoShape 27"/>
            <p:cNvSpPr>
              <a:spLocks noChangeArrowheads="1"/>
            </p:cNvSpPr>
            <p:nvPr/>
          </p:nvSpPr>
          <p:spPr bwMode="auto">
            <a:xfrm rot="5400000">
              <a:off x="4864" y="3275"/>
              <a:ext cx="115" cy="91"/>
            </a:xfrm>
            <a:prstGeom prst="rightArrow">
              <a:avLst>
                <a:gd name="adj1" fmla="val 32167"/>
                <a:gd name="adj2" fmla="val 83682"/>
              </a:avLst>
            </a:prstGeom>
            <a:solidFill>
              <a:srgbClr val="009900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40973" name="AutoShape 28"/>
            <p:cNvSpPr>
              <a:spLocks noChangeArrowheads="1"/>
            </p:cNvSpPr>
            <p:nvPr/>
          </p:nvSpPr>
          <p:spPr bwMode="auto">
            <a:xfrm rot="5400000">
              <a:off x="4864" y="3554"/>
              <a:ext cx="115" cy="91"/>
            </a:xfrm>
            <a:prstGeom prst="rightArrow">
              <a:avLst>
                <a:gd name="adj1" fmla="val 32167"/>
                <a:gd name="adj2" fmla="val 83682"/>
              </a:avLst>
            </a:prstGeom>
            <a:solidFill>
              <a:srgbClr val="009900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7480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in two dimensions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587C-60D7-410D-967F-4D4375984EC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MRV Chaudron</a:t>
            </a:r>
          </a:p>
          <a:p>
            <a:r>
              <a:rPr lang="en-US" smtClean="0"/>
              <a:t>Sheet </a:t>
            </a:r>
            <a:fld id="{3DA61EB7-B0F2-4238-B7B8-169D16BBE77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050" name="Picture 2" descr="http://i.stack.imgur.com/rCw4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48" y="1355725"/>
            <a:ext cx="6371166" cy="47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64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48D1C4-C85D-4334-8C24-A0C2F2210DC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MRV Chaudron</a:t>
            </a:r>
          </a:p>
          <a:p>
            <a:r>
              <a:rPr lang="en-US" sz="1000" i="1" smtClean="0"/>
              <a:t>Sheet </a:t>
            </a:r>
            <a:fld id="{920AAB97-34DA-4618-90DF-67D80B8AE1B1}" type="slidenum">
              <a:rPr lang="en-US" sz="1000" i="1" smtClean="0"/>
              <a:pPr/>
              <a:t>15</a:t>
            </a:fld>
            <a:endParaRPr lang="en-US" sz="1000" i="1" smtClean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787400"/>
            <a:ext cx="8551863" cy="7493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A Component-based Reference Architecture for Computer Games </a:t>
            </a:r>
            <a:br>
              <a:rPr lang="en-US" sz="3600" smtClean="0"/>
            </a:br>
            <a:r>
              <a:rPr lang="en-US" sz="1600" smtClean="0"/>
              <a:t>(E. Folmer, 2007)</a:t>
            </a:r>
            <a:endParaRPr lang="nl-NL" sz="1600" smtClean="0"/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041525"/>
            <a:ext cx="7724775" cy="477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95288" y="2173288"/>
            <a:ext cx="612775" cy="3252787"/>
            <a:chOff x="271" y="1290"/>
            <a:chExt cx="386" cy="2049"/>
          </a:xfrm>
        </p:grpSpPr>
        <p:sp>
          <p:nvSpPr>
            <p:cNvPr id="47111" name="Text Box 4"/>
            <p:cNvSpPr txBox="1">
              <a:spLocks noChangeArrowheads="1"/>
            </p:cNvSpPr>
            <p:nvPr/>
          </p:nvSpPr>
          <p:spPr bwMode="auto">
            <a:xfrm rot="5400000">
              <a:off x="189" y="2863"/>
              <a:ext cx="6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990033"/>
                  </a:solidFill>
                  <a:latin typeface="Lucida Sans Unicode" pitchFamily="34" charset="0"/>
                </a:rPr>
                <a:t>generic</a:t>
              </a:r>
              <a:endParaRPr lang="nl-NL" sz="2000" b="1">
                <a:solidFill>
                  <a:srgbClr val="990033"/>
                </a:solidFill>
                <a:latin typeface="Lucida Sans Unicode" pitchFamily="34" charset="0"/>
              </a:endParaRPr>
            </a:p>
          </p:txBody>
        </p:sp>
        <p:sp>
          <p:nvSpPr>
            <p:cNvPr id="47112" name="Text Box 5"/>
            <p:cNvSpPr txBox="1">
              <a:spLocks noChangeArrowheads="1"/>
            </p:cNvSpPr>
            <p:nvPr/>
          </p:nvSpPr>
          <p:spPr bwMode="auto">
            <a:xfrm rot="5400000">
              <a:off x="180" y="1517"/>
              <a:ext cx="7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990033"/>
                  </a:solidFill>
                  <a:latin typeface="Lucida Sans Unicode" pitchFamily="34" charset="0"/>
                </a:rPr>
                <a:t>specific</a:t>
              </a:r>
              <a:endParaRPr lang="nl-NL" sz="2000" b="1">
                <a:solidFill>
                  <a:srgbClr val="990033"/>
                </a:solidFill>
                <a:latin typeface="Lucida Sans Unicode" pitchFamily="34" charset="0"/>
              </a:endParaRPr>
            </a:p>
          </p:txBody>
        </p:sp>
        <p:sp>
          <p:nvSpPr>
            <p:cNvPr id="47113" name="Line 6"/>
            <p:cNvSpPr>
              <a:spLocks noChangeShapeType="1"/>
            </p:cNvSpPr>
            <p:nvPr/>
          </p:nvSpPr>
          <p:spPr bwMode="auto">
            <a:xfrm>
              <a:off x="271" y="1298"/>
              <a:ext cx="0" cy="2041"/>
            </a:xfrm>
            <a:prstGeom prst="line">
              <a:avLst/>
            </a:prstGeom>
            <a:noFill/>
            <a:ln w="38100">
              <a:solidFill>
                <a:srgbClr val="990033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12160"/>
            <a:ext cx="2133600" cy="457200"/>
          </a:xfrm>
          <a:noFill/>
        </p:spPr>
        <p:txBody>
          <a:bodyPr/>
          <a:lstStyle/>
          <a:p>
            <a:fld id="{84C706C5-808E-4241-9B4D-E87ACC4CA2E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063" y="6213748"/>
            <a:ext cx="7380287" cy="449262"/>
          </a:xfrm>
          <a:noFill/>
        </p:spPr>
        <p:txBody>
          <a:bodyPr/>
          <a:lstStyle/>
          <a:p>
            <a:r>
              <a:rPr lang="en-US" dirty="0" smtClean="0"/>
              <a:t>MRV </a:t>
            </a:r>
            <a:r>
              <a:rPr lang="en-US" dirty="0" err="1" smtClean="0"/>
              <a:t>Chaudron</a:t>
            </a:r>
            <a:endParaRPr lang="en-US" dirty="0" smtClean="0"/>
          </a:p>
          <a:p>
            <a:r>
              <a:rPr lang="en-US" sz="1000" i="1" dirty="0" smtClean="0"/>
              <a:t>Sheet </a:t>
            </a:r>
            <a:fld id="{F0842C7C-F05A-49A3-8679-219E5B80E9D0}" type="slidenum">
              <a:rPr lang="en-US" sz="1000" i="1" smtClean="0"/>
              <a:pPr/>
              <a:t>16</a:t>
            </a:fld>
            <a:endParaRPr lang="en-US" sz="1000" i="1" dirty="0" smtClean="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633" y="663476"/>
            <a:ext cx="8551863" cy="749300"/>
          </a:xfrm>
        </p:spPr>
        <p:txBody>
          <a:bodyPr/>
          <a:lstStyle/>
          <a:p>
            <a:pPr eaLnBrk="1" hangingPunct="1"/>
            <a:r>
              <a:rPr lang="nl-NL" dirty="0" smtClean="0"/>
              <a:t>Example</a:t>
            </a:r>
          </a:p>
        </p:txBody>
      </p:sp>
      <p:sp>
        <p:nvSpPr>
          <p:cNvPr id="48133" name="AutoShape 4"/>
          <p:cNvSpPr>
            <a:spLocks noChangeAspect="1" noChangeArrowheads="1" noTextEdit="1"/>
          </p:cNvSpPr>
          <p:nvPr/>
        </p:nvSpPr>
        <p:spPr bwMode="auto">
          <a:xfrm>
            <a:off x="2843808" y="654397"/>
            <a:ext cx="5180012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2856508" y="2681634"/>
            <a:ext cx="1301750" cy="63500"/>
          </a:xfrm>
          <a:prstGeom prst="rect">
            <a:avLst/>
          </a:prstGeom>
          <a:solidFill>
            <a:srgbClr val="FFFFCC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2856508" y="2740372"/>
            <a:ext cx="3262312" cy="1414462"/>
          </a:xfrm>
          <a:prstGeom prst="rect">
            <a:avLst/>
          </a:prstGeom>
          <a:solidFill>
            <a:srgbClr val="FFFFCC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4343995" y="2808634"/>
            <a:ext cx="2905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«layer»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137" name="Rectangle 8"/>
          <p:cNvSpPr>
            <a:spLocks noChangeArrowheads="1"/>
          </p:cNvSpPr>
          <p:nvPr/>
        </p:nvSpPr>
        <p:spPr bwMode="auto">
          <a:xfrm>
            <a:off x="4086820" y="2894359"/>
            <a:ext cx="830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000">
                <a:solidFill>
                  <a:srgbClr val="000000"/>
                </a:solidFill>
                <a:latin typeface="Tahoma" pitchFamily="34" charset="0"/>
              </a:rPr>
              <a:t>Business Layer</a:t>
            </a: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6369645" y="665509"/>
            <a:ext cx="650875" cy="63500"/>
          </a:xfrm>
          <a:prstGeom prst="rect">
            <a:avLst/>
          </a:prstGeom>
          <a:solidFill>
            <a:srgbClr val="FFFFCC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39" name="Rectangle 10"/>
          <p:cNvSpPr>
            <a:spLocks noChangeArrowheads="1"/>
          </p:cNvSpPr>
          <p:nvPr/>
        </p:nvSpPr>
        <p:spPr bwMode="auto">
          <a:xfrm>
            <a:off x="6369645" y="724247"/>
            <a:ext cx="1641475" cy="5137150"/>
          </a:xfrm>
          <a:prstGeom prst="rect">
            <a:avLst/>
          </a:prstGeom>
          <a:solidFill>
            <a:srgbClr val="FFFFCC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40" name="Rectangle 11"/>
          <p:cNvSpPr>
            <a:spLocks noChangeArrowheads="1"/>
          </p:cNvSpPr>
          <p:nvPr/>
        </p:nvSpPr>
        <p:spPr bwMode="auto">
          <a:xfrm>
            <a:off x="7047508" y="792509"/>
            <a:ext cx="2905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«layer»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141" name="Rectangle 12"/>
          <p:cNvSpPr>
            <a:spLocks noChangeArrowheads="1"/>
          </p:cNvSpPr>
          <p:nvPr/>
        </p:nvSpPr>
        <p:spPr bwMode="auto">
          <a:xfrm>
            <a:off x="6683970" y="878234"/>
            <a:ext cx="10477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000">
                <a:solidFill>
                  <a:srgbClr val="000000"/>
                </a:solidFill>
                <a:latin typeface="Tahoma" pitchFamily="34" charset="0"/>
              </a:rPr>
              <a:t>Common Elements</a:t>
            </a:r>
          </a:p>
        </p:txBody>
      </p:sp>
      <p:sp>
        <p:nvSpPr>
          <p:cNvPr id="48142" name="Line 13"/>
          <p:cNvSpPr>
            <a:spLocks noChangeShapeType="1"/>
          </p:cNvSpPr>
          <p:nvPr/>
        </p:nvSpPr>
        <p:spPr bwMode="auto">
          <a:xfrm>
            <a:off x="6118820" y="3524597"/>
            <a:ext cx="250825" cy="0"/>
          </a:xfrm>
          <a:prstGeom prst="line">
            <a:avLst/>
          </a:prstGeom>
          <a:noFill/>
          <a:ln w="7938">
            <a:solidFill>
              <a:srgbClr val="9900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43" name="Line 14"/>
          <p:cNvSpPr>
            <a:spLocks noChangeShapeType="1"/>
          </p:cNvSpPr>
          <p:nvPr/>
        </p:nvSpPr>
        <p:spPr bwMode="auto">
          <a:xfrm flipH="1" flipV="1">
            <a:off x="6317258" y="3503959"/>
            <a:ext cx="52387" cy="20638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44" name="Line 15"/>
          <p:cNvSpPr>
            <a:spLocks noChangeShapeType="1"/>
          </p:cNvSpPr>
          <p:nvPr/>
        </p:nvSpPr>
        <p:spPr bwMode="auto">
          <a:xfrm flipH="1">
            <a:off x="6317258" y="3524597"/>
            <a:ext cx="52387" cy="22225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45" name="Rectangle 16"/>
          <p:cNvSpPr>
            <a:spLocks noChangeArrowheads="1"/>
          </p:cNvSpPr>
          <p:nvPr/>
        </p:nvSpPr>
        <p:spPr bwMode="auto">
          <a:xfrm>
            <a:off x="2856508" y="665509"/>
            <a:ext cx="1301750" cy="63500"/>
          </a:xfrm>
          <a:prstGeom prst="rect">
            <a:avLst/>
          </a:prstGeom>
          <a:solidFill>
            <a:srgbClr val="FFFFCC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46" name="Rectangle 17"/>
          <p:cNvSpPr>
            <a:spLocks noChangeArrowheads="1"/>
          </p:cNvSpPr>
          <p:nvPr/>
        </p:nvSpPr>
        <p:spPr bwMode="auto">
          <a:xfrm>
            <a:off x="2856508" y="724247"/>
            <a:ext cx="3262312" cy="1754187"/>
          </a:xfrm>
          <a:prstGeom prst="rect">
            <a:avLst/>
          </a:prstGeom>
          <a:solidFill>
            <a:srgbClr val="FFFFCC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47" name="Rectangle 18"/>
          <p:cNvSpPr>
            <a:spLocks noChangeArrowheads="1"/>
          </p:cNvSpPr>
          <p:nvPr/>
        </p:nvSpPr>
        <p:spPr bwMode="auto">
          <a:xfrm>
            <a:off x="4097933" y="765522"/>
            <a:ext cx="2905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«layer»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148" name="Rectangle 19"/>
          <p:cNvSpPr>
            <a:spLocks noChangeArrowheads="1"/>
          </p:cNvSpPr>
          <p:nvPr/>
        </p:nvSpPr>
        <p:spPr bwMode="auto">
          <a:xfrm>
            <a:off x="3634383" y="851247"/>
            <a:ext cx="18176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000">
                <a:solidFill>
                  <a:srgbClr val="000000"/>
                </a:solidFill>
                <a:latin typeface="Tahoma" pitchFamily="34" charset="0"/>
              </a:rPr>
              <a:t>Presentation and Dialogue Layer</a:t>
            </a:r>
            <a:endParaRPr lang="en-GB" sz="3600">
              <a:latin typeface="Times New Roman" pitchFamily="18" charset="0"/>
            </a:endParaRPr>
          </a:p>
        </p:txBody>
      </p:sp>
      <p:sp>
        <p:nvSpPr>
          <p:cNvPr id="48149" name="Line 20"/>
          <p:cNvSpPr>
            <a:spLocks noChangeShapeType="1"/>
          </p:cNvSpPr>
          <p:nvPr/>
        </p:nvSpPr>
        <p:spPr bwMode="auto">
          <a:xfrm>
            <a:off x="4377333" y="2484784"/>
            <a:ext cx="1587" cy="266700"/>
          </a:xfrm>
          <a:prstGeom prst="line">
            <a:avLst/>
          </a:prstGeom>
          <a:noFill/>
          <a:ln w="7938">
            <a:solidFill>
              <a:srgbClr val="9900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50" name="Line 21"/>
          <p:cNvSpPr>
            <a:spLocks noChangeShapeType="1"/>
          </p:cNvSpPr>
          <p:nvPr/>
        </p:nvSpPr>
        <p:spPr bwMode="auto">
          <a:xfrm flipH="1" flipV="1">
            <a:off x="4351933" y="2708622"/>
            <a:ext cx="25400" cy="42862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51" name="Line 22"/>
          <p:cNvSpPr>
            <a:spLocks noChangeShapeType="1"/>
          </p:cNvSpPr>
          <p:nvPr/>
        </p:nvSpPr>
        <p:spPr bwMode="auto">
          <a:xfrm flipV="1">
            <a:off x="4377333" y="2708622"/>
            <a:ext cx="26987" cy="42862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52" name="Line 23"/>
          <p:cNvSpPr>
            <a:spLocks noChangeShapeType="1"/>
          </p:cNvSpPr>
          <p:nvPr/>
        </p:nvSpPr>
        <p:spPr bwMode="auto">
          <a:xfrm>
            <a:off x="6118820" y="1854547"/>
            <a:ext cx="250825" cy="1587"/>
          </a:xfrm>
          <a:prstGeom prst="line">
            <a:avLst/>
          </a:prstGeom>
          <a:noFill/>
          <a:ln w="7938">
            <a:solidFill>
              <a:srgbClr val="9900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53" name="Line 24"/>
          <p:cNvSpPr>
            <a:spLocks noChangeShapeType="1"/>
          </p:cNvSpPr>
          <p:nvPr/>
        </p:nvSpPr>
        <p:spPr bwMode="auto">
          <a:xfrm flipH="1" flipV="1">
            <a:off x="6317258" y="1833909"/>
            <a:ext cx="52387" cy="20638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54" name="Line 25"/>
          <p:cNvSpPr>
            <a:spLocks noChangeShapeType="1"/>
          </p:cNvSpPr>
          <p:nvPr/>
        </p:nvSpPr>
        <p:spPr bwMode="auto">
          <a:xfrm flipH="1">
            <a:off x="6317258" y="1854547"/>
            <a:ext cx="52387" cy="22225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55" name="Rectangle 26"/>
          <p:cNvSpPr>
            <a:spLocks noChangeArrowheads="1"/>
          </p:cNvSpPr>
          <p:nvPr/>
        </p:nvSpPr>
        <p:spPr bwMode="auto">
          <a:xfrm>
            <a:off x="2856508" y="4394547"/>
            <a:ext cx="1301750" cy="63500"/>
          </a:xfrm>
          <a:prstGeom prst="rect">
            <a:avLst/>
          </a:prstGeom>
          <a:solidFill>
            <a:srgbClr val="FFFFCC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56" name="Rectangle 27"/>
          <p:cNvSpPr>
            <a:spLocks noChangeArrowheads="1"/>
          </p:cNvSpPr>
          <p:nvPr/>
        </p:nvSpPr>
        <p:spPr bwMode="auto">
          <a:xfrm>
            <a:off x="2856508" y="4453284"/>
            <a:ext cx="3262312" cy="1412875"/>
          </a:xfrm>
          <a:prstGeom prst="rect">
            <a:avLst/>
          </a:prstGeom>
          <a:solidFill>
            <a:srgbClr val="FFFFCC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57" name="Rectangle 28"/>
          <p:cNvSpPr>
            <a:spLocks noChangeArrowheads="1"/>
          </p:cNvSpPr>
          <p:nvPr/>
        </p:nvSpPr>
        <p:spPr bwMode="auto">
          <a:xfrm>
            <a:off x="4343995" y="4521547"/>
            <a:ext cx="2905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«layer»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158" name="Rectangle 29"/>
          <p:cNvSpPr>
            <a:spLocks noChangeArrowheads="1"/>
          </p:cNvSpPr>
          <p:nvPr/>
        </p:nvSpPr>
        <p:spPr bwMode="auto">
          <a:xfrm>
            <a:off x="4010620" y="4607272"/>
            <a:ext cx="977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000">
                <a:solidFill>
                  <a:srgbClr val="000000"/>
                </a:solidFill>
                <a:latin typeface="Tahoma" pitchFamily="34" charset="0"/>
              </a:rPr>
              <a:t>Persistence Layer</a:t>
            </a:r>
          </a:p>
        </p:txBody>
      </p:sp>
      <p:sp>
        <p:nvSpPr>
          <p:cNvPr id="48159" name="Line 30"/>
          <p:cNvSpPr>
            <a:spLocks noChangeShapeType="1"/>
          </p:cNvSpPr>
          <p:nvPr/>
        </p:nvSpPr>
        <p:spPr bwMode="auto">
          <a:xfrm>
            <a:off x="6118820" y="5226397"/>
            <a:ext cx="250825" cy="0"/>
          </a:xfrm>
          <a:prstGeom prst="line">
            <a:avLst/>
          </a:prstGeom>
          <a:noFill/>
          <a:ln w="7938">
            <a:solidFill>
              <a:srgbClr val="9900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60" name="Line 31"/>
          <p:cNvSpPr>
            <a:spLocks noChangeShapeType="1"/>
          </p:cNvSpPr>
          <p:nvPr/>
        </p:nvSpPr>
        <p:spPr bwMode="auto">
          <a:xfrm flipH="1" flipV="1">
            <a:off x="6317258" y="5205759"/>
            <a:ext cx="52387" cy="20638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61" name="Line 32"/>
          <p:cNvSpPr>
            <a:spLocks noChangeShapeType="1"/>
          </p:cNvSpPr>
          <p:nvPr/>
        </p:nvSpPr>
        <p:spPr bwMode="auto">
          <a:xfrm flipH="1">
            <a:off x="6317258" y="5226397"/>
            <a:ext cx="52387" cy="22225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62" name="Line 33"/>
          <p:cNvSpPr>
            <a:spLocks noChangeShapeType="1"/>
          </p:cNvSpPr>
          <p:nvPr/>
        </p:nvSpPr>
        <p:spPr bwMode="auto">
          <a:xfrm>
            <a:off x="4391620" y="4159597"/>
            <a:ext cx="1588" cy="303212"/>
          </a:xfrm>
          <a:prstGeom prst="line">
            <a:avLst/>
          </a:prstGeom>
          <a:noFill/>
          <a:ln w="7938">
            <a:solidFill>
              <a:srgbClr val="9900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63" name="Line 34"/>
          <p:cNvSpPr>
            <a:spLocks noChangeShapeType="1"/>
          </p:cNvSpPr>
          <p:nvPr/>
        </p:nvSpPr>
        <p:spPr bwMode="auto">
          <a:xfrm flipH="1" flipV="1">
            <a:off x="4364633" y="4419947"/>
            <a:ext cx="26987" cy="42862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64" name="Line 35"/>
          <p:cNvSpPr>
            <a:spLocks noChangeShapeType="1"/>
          </p:cNvSpPr>
          <p:nvPr/>
        </p:nvSpPr>
        <p:spPr bwMode="auto">
          <a:xfrm flipV="1">
            <a:off x="4391620" y="4419947"/>
            <a:ext cx="25400" cy="42862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65" name="Rectangle 36"/>
          <p:cNvSpPr>
            <a:spLocks noChangeArrowheads="1"/>
          </p:cNvSpPr>
          <p:nvPr/>
        </p:nvSpPr>
        <p:spPr bwMode="auto">
          <a:xfrm>
            <a:off x="4239220" y="3086447"/>
            <a:ext cx="258763" cy="6508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66" name="Rectangle 37"/>
          <p:cNvSpPr>
            <a:spLocks noChangeArrowheads="1"/>
          </p:cNvSpPr>
          <p:nvPr/>
        </p:nvSpPr>
        <p:spPr bwMode="auto">
          <a:xfrm>
            <a:off x="4239220" y="3145184"/>
            <a:ext cx="649288" cy="3048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67" name="Rectangle 38"/>
          <p:cNvSpPr>
            <a:spLocks noChangeArrowheads="1"/>
          </p:cNvSpPr>
          <p:nvPr/>
        </p:nvSpPr>
        <p:spPr bwMode="auto">
          <a:xfrm>
            <a:off x="4317008" y="3215034"/>
            <a:ext cx="514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168" name="Rectangle 39"/>
          <p:cNvSpPr>
            <a:spLocks noChangeArrowheads="1"/>
          </p:cNvSpPr>
          <p:nvPr/>
        </p:nvSpPr>
        <p:spPr bwMode="auto">
          <a:xfrm>
            <a:off x="4410670" y="3300759"/>
            <a:ext cx="587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P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169" name="Rectangle 40"/>
          <p:cNvSpPr>
            <a:spLocks noChangeArrowheads="1"/>
          </p:cNvSpPr>
          <p:nvPr/>
        </p:nvSpPr>
        <p:spPr bwMode="auto">
          <a:xfrm>
            <a:off x="3235920" y="3086447"/>
            <a:ext cx="258763" cy="6508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70" name="Rectangle 41"/>
          <p:cNvSpPr>
            <a:spLocks noChangeArrowheads="1"/>
          </p:cNvSpPr>
          <p:nvPr/>
        </p:nvSpPr>
        <p:spPr bwMode="auto">
          <a:xfrm>
            <a:off x="3235920" y="3145184"/>
            <a:ext cx="649288" cy="3048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71" name="Rectangle 42"/>
          <p:cNvSpPr>
            <a:spLocks noChangeArrowheads="1"/>
          </p:cNvSpPr>
          <p:nvPr/>
        </p:nvSpPr>
        <p:spPr bwMode="auto">
          <a:xfrm>
            <a:off x="3315295" y="3215034"/>
            <a:ext cx="514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172" name="Rectangle 43"/>
          <p:cNvSpPr>
            <a:spLocks noChangeArrowheads="1"/>
          </p:cNvSpPr>
          <p:nvPr/>
        </p:nvSpPr>
        <p:spPr bwMode="auto">
          <a:xfrm>
            <a:off x="3408958" y="3300759"/>
            <a:ext cx="793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M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173" name="Rectangle 44"/>
          <p:cNvSpPr>
            <a:spLocks noChangeArrowheads="1"/>
          </p:cNvSpPr>
          <p:nvPr/>
        </p:nvSpPr>
        <p:spPr bwMode="auto">
          <a:xfrm>
            <a:off x="5240933" y="3637309"/>
            <a:ext cx="258762" cy="635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74" name="Rectangle 45"/>
          <p:cNvSpPr>
            <a:spLocks noChangeArrowheads="1"/>
          </p:cNvSpPr>
          <p:nvPr/>
        </p:nvSpPr>
        <p:spPr bwMode="auto">
          <a:xfrm>
            <a:off x="5240933" y="3696047"/>
            <a:ext cx="652462" cy="303212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75" name="Rectangle 46"/>
          <p:cNvSpPr>
            <a:spLocks noChangeArrowheads="1"/>
          </p:cNvSpPr>
          <p:nvPr/>
        </p:nvSpPr>
        <p:spPr bwMode="auto">
          <a:xfrm>
            <a:off x="5320308" y="3764309"/>
            <a:ext cx="514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176" name="Rectangle 47"/>
          <p:cNvSpPr>
            <a:spLocks noChangeArrowheads="1"/>
          </p:cNvSpPr>
          <p:nvPr/>
        </p:nvSpPr>
        <p:spPr bwMode="auto">
          <a:xfrm>
            <a:off x="5393333" y="3850034"/>
            <a:ext cx="523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F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177" name="Rectangle 48"/>
          <p:cNvSpPr>
            <a:spLocks noChangeArrowheads="1"/>
          </p:cNvSpPr>
          <p:nvPr/>
        </p:nvSpPr>
        <p:spPr bwMode="auto">
          <a:xfrm>
            <a:off x="4239220" y="3637309"/>
            <a:ext cx="258763" cy="635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78" name="Rectangle 49"/>
          <p:cNvSpPr>
            <a:spLocks noChangeArrowheads="1"/>
          </p:cNvSpPr>
          <p:nvPr/>
        </p:nvSpPr>
        <p:spPr bwMode="auto">
          <a:xfrm>
            <a:off x="4239220" y="3696047"/>
            <a:ext cx="649288" cy="303212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79" name="Rectangle 50"/>
          <p:cNvSpPr>
            <a:spLocks noChangeArrowheads="1"/>
          </p:cNvSpPr>
          <p:nvPr/>
        </p:nvSpPr>
        <p:spPr bwMode="auto">
          <a:xfrm>
            <a:off x="4317008" y="3764309"/>
            <a:ext cx="514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180" name="Rectangle 51"/>
          <p:cNvSpPr>
            <a:spLocks noChangeArrowheads="1"/>
          </p:cNvSpPr>
          <p:nvPr/>
        </p:nvSpPr>
        <p:spPr bwMode="auto">
          <a:xfrm>
            <a:off x="4458295" y="3850034"/>
            <a:ext cx="666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D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181" name="Rectangle 52"/>
          <p:cNvSpPr>
            <a:spLocks noChangeArrowheads="1"/>
          </p:cNvSpPr>
          <p:nvPr/>
        </p:nvSpPr>
        <p:spPr bwMode="auto">
          <a:xfrm>
            <a:off x="3042245" y="3637309"/>
            <a:ext cx="346075" cy="635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82" name="Rectangle 53"/>
          <p:cNvSpPr>
            <a:spLocks noChangeArrowheads="1"/>
          </p:cNvSpPr>
          <p:nvPr/>
        </p:nvSpPr>
        <p:spPr bwMode="auto">
          <a:xfrm>
            <a:off x="3042245" y="3696047"/>
            <a:ext cx="877888" cy="303212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83" name="Rectangle 54"/>
          <p:cNvSpPr>
            <a:spLocks noChangeArrowheads="1"/>
          </p:cNvSpPr>
          <p:nvPr/>
        </p:nvSpPr>
        <p:spPr bwMode="auto">
          <a:xfrm>
            <a:off x="3235920" y="3764309"/>
            <a:ext cx="514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184" name="Rectangle 55"/>
          <p:cNvSpPr>
            <a:spLocks noChangeArrowheads="1"/>
          </p:cNvSpPr>
          <p:nvPr/>
        </p:nvSpPr>
        <p:spPr bwMode="auto">
          <a:xfrm>
            <a:off x="3135908" y="3850034"/>
            <a:ext cx="5873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C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185" name="Rectangle 56"/>
          <p:cNvSpPr>
            <a:spLocks noChangeArrowheads="1"/>
          </p:cNvSpPr>
          <p:nvPr/>
        </p:nvSpPr>
        <p:spPr bwMode="auto">
          <a:xfrm>
            <a:off x="5240933" y="3086447"/>
            <a:ext cx="285750" cy="6508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86" name="Rectangle 57"/>
          <p:cNvSpPr>
            <a:spLocks noChangeArrowheads="1"/>
          </p:cNvSpPr>
          <p:nvPr/>
        </p:nvSpPr>
        <p:spPr bwMode="auto">
          <a:xfrm>
            <a:off x="5240933" y="3145184"/>
            <a:ext cx="723900" cy="3048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87" name="Rectangle 58"/>
          <p:cNvSpPr>
            <a:spLocks noChangeArrowheads="1"/>
          </p:cNvSpPr>
          <p:nvPr/>
        </p:nvSpPr>
        <p:spPr bwMode="auto">
          <a:xfrm>
            <a:off x="5353645" y="3215034"/>
            <a:ext cx="514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188" name="Rectangle 59"/>
          <p:cNvSpPr>
            <a:spLocks noChangeArrowheads="1"/>
          </p:cNvSpPr>
          <p:nvPr/>
        </p:nvSpPr>
        <p:spPr bwMode="auto">
          <a:xfrm>
            <a:off x="5333008" y="3300759"/>
            <a:ext cx="793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M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189" name="Line 60"/>
          <p:cNvSpPr>
            <a:spLocks noChangeShapeType="1"/>
          </p:cNvSpPr>
          <p:nvPr/>
        </p:nvSpPr>
        <p:spPr bwMode="auto">
          <a:xfrm flipH="1">
            <a:off x="3920133" y="3904009"/>
            <a:ext cx="319087" cy="1588"/>
          </a:xfrm>
          <a:prstGeom prst="line">
            <a:avLst/>
          </a:prstGeom>
          <a:noFill/>
          <a:ln w="7938">
            <a:solidFill>
              <a:srgbClr val="9900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90" name="Line 61"/>
          <p:cNvSpPr>
            <a:spLocks noChangeShapeType="1"/>
          </p:cNvSpPr>
          <p:nvPr/>
        </p:nvSpPr>
        <p:spPr bwMode="auto">
          <a:xfrm flipV="1">
            <a:off x="3920133" y="3881784"/>
            <a:ext cx="52387" cy="22225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91" name="Line 62"/>
          <p:cNvSpPr>
            <a:spLocks noChangeShapeType="1"/>
          </p:cNvSpPr>
          <p:nvPr/>
        </p:nvSpPr>
        <p:spPr bwMode="auto">
          <a:xfrm>
            <a:off x="3920133" y="3904009"/>
            <a:ext cx="52387" cy="20638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92" name="Line 63"/>
          <p:cNvSpPr>
            <a:spLocks noChangeShapeType="1"/>
          </p:cNvSpPr>
          <p:nvPr/>
        </p:nvSpPr>
        <p:spPr bwMode="auto">
          <a:xfrm>
            <a:off x="3513733" y="3445222"/>
            <a:ext cx="1587" cy="255587"/>
          </a:xfrm>
          <a:prstGeom prst="line">
            <a:avLst/>
          </a:prstGeom>
          <a:noFill/>
          <a:ln w="7938">
            <a:solidFill>
              <a:srgbClr val="9900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93" name="Line 64"/>
          <p:cNvSpPr>
            <a:spLocks noChangeShapeType="1"/>
          </p:cNvSpPr>
          <p:nvPr/>
        </p:nvSpPr>
        <p:spPr bwMode="auto">
          <a:xfrm flipH="1" flipV="1">
            <a:off x="3488333" y="3657947"/>
            <a:ext cx="25400" cy="42862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94" name="Line 65"/>
          <p:cNvSpPr>
            <a:spLocks noChangeShapeType="1"/>
          </p:cNvSpPr>
          <p:nvPr/>
        </p:nvSpPr>
        <p:spPr bwMode="auto">
          <a:xfrm flipV="1">
            <a:off x="3513733" y="3657947"/>
            <a:ext cx="26987" cy="42862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95" name="Line 66"/>
          <p:cNvSpPr>
            <a:spLocks noChangeShapeType="1"/>
          </p:cNvSpPr>
          <p:nvPr/>
        </p:nvSpPr>
        <p:spPr bwMode="auto">
          <a:xfrm>
            <a:off x="3880445" y="3445222"/>
            <a:ext cx="363538" cy="192087"/>
          </a:xfrm>
          <a:prstGeom prst="line">
            <a:avLst/>
          </a:prstGeom>
          <a:noFill/>
          <a:ln w="7938">
            <a:solidFill>
              <a:srgbClr val="9900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96" name="Line 67"/>
          <p:cNvSpPr>
            <a:spLocks noChangeShapeType="1"/>
          </p:cNvSpPr>
          <p:nvPr/>
        </p:nvSpPr>
        <p:spPr bwMode="auto">
          <a:xfrm flipH="1" flipV="1">
            <a:off x="4185245" y="3630959"/>
            <a:ext cx="58738" cy="6350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97" name="Line 68"/>
          <p:cNvSpPr>
            <a:spLocks noChangeShapeType="1"/>
          </p:cNvSpPr>
          <p:nvPr/>
        </p:nvSpPr>
        <p:spPr bwMode="auto">
          <a:xfrm flipH="1" flipV="1">
            <a:off x="4212233" y="3594447"/>
            <a:ext cx="31750" cy="42862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98" name="Line 69"/>
          <p:cNvSpPr>
            <a:spLocks noChangeShapeType="1"/>
          </p:cNvSpPr>
          <p:nvPr/>
        </p:nvSpPr>
        <p:spPr bwMode="auto">
          <a:xfrm>
            <a:off x="3885208" y="3295997"/>
            <a:ext cx="354012" cy="0"/>
          </a:xfrm>
          <a:prstGeom prst="line">
            <a:avLst/>
          </a:prstGeom>
          <a:noFill/>
          <a:ln w="7938">
            <a:solidFill>
              <a:srgbClr val="9900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99" name="Line 70"/>
          <p:cNvSpPr>
            <a:spLocks noChangeShapeType="1"/>
          </p:cNvSpPr>
          <p:nvPr/>
        </p:nvSpPr>
        <p:spPr bwMode="auto">
          <a:xfrm flipH="1" flipV="1">
            <a:off x="4185245" y="3273772"/>
            <a:ext cx="53975" cy="22225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00" name="Line 71"/>
          <p:cNvSpPr>
            <a:spLocks noChangeShapeType="1"/>
          </p:cNvSpPr>
          <p:nvPr/>
        </p:nvSpPr>
        <p:spPr bwMode="auto">
          <a:xfrm flipH="1">
            <a:off x="4185245" y="3295997"/>
            <a:ext cx="53975" cy="20637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01" name="Line 72"/>
          <p:cNvSpPr>
            <a:spLocks noChangeShapeType="1"/>
          </p:cNvSpPr>
          <p:nvPr/>
        </p:nvSpPr>
        <p:spPr bwMode="auto">
          <a:xfrm flipV="1">
            <a:off x="4497983" y="3449984"/>
            <a:ext cx="1587" cy="192088"/>
          </a:xfrm>
          <a:prstGeom prst="line">
            <a:avLst/>
          </a:prstGeom>
          <a:noFill/>
          <a:ln w="7938">
            <a:solidFill>
              <a:srgbClr val="9900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02" name="Line 73"/>
          <p:cNvSpPr>
            <a:spLocks noChangeShapeType="1"/>
          </p:cNvSpPr>
          <p:nvPr/>
        </p:nvSpPr>
        <p:spPr bwMode="auto">
          <a:xfrm flipH="1">
            <a:off x="4470995" y="3449984"/>
            <a:ext cx="26988" cy="42863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03" name="Line 74"/>
          <p:cNvSpPr>
            <a:spLocks noChangeShapeType="1"/>
          </p:cNvSpPr>
          <p:nvPr/>
        </p:nvSpPr>
        <p:spPr bwMode="auto">
          <a:xfrm>
            <a:off x="4497983" y="3449984"/>
            <a:ext cx="25400" cy="42863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04" name="Line 75"/>
          <p:cNvSpPr>
            <a:spLocks noChangeShapeType="1"/>
          </p:cNvSpPr>
          <p:nvPr/>
        </p:nvSpPr>
        <p:spPr bwMode="auto">
          <a:xfrm flipH="1" flipV="1">
            <a:off x="4875808" y="3445222"/>
            <a:ext cx="365125" cy="203200"/>
          </a:xfrm>
          <a:prstGeom prst="line">
            <a:avLst/>
          </a:prstGeom>
          <a:noFill/>
          <a:ln w="7938">
            <a:solidFill>
              <a:srgbClr val="9900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05" name="Line 76"/>
          <p:cNvSpPr>
            <a:spLocks noChangeShapeType="1"/>
          </p:cNvSpPr>
          <p:nvPr/>
        </p:nvSpPr>
        <p:spPr bwMode="auto">
          <a:xfrm>
            <a:off x="4875808" y="3445222"/>
            <a:ext cx="26987" cy="42862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06" name="Line 77"/>
          <p:cNvSpPr>
            <a:spLocks noChangeShapeType="1"/>
          </p:cNvSpPr>
          <p:nvPr/>
        </p:nvSpPr>
        <p:spPr bwMode="auto">
          <a:xfrm>
            <a:off x="4875808" y="3445222"/>
            <a:ext cx="60325" cy="4762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07" name="Line 78"/>
          <p:cNvSpPr>
            <a:spLocks noChangeShapeType="1"/>
          </p:cNvSpPr>
          <p:nvPr/>
        </p:nvSpPr>
        <p:spPr bwMode="auto">
          <a:xfrm flipH="1">
            <a:off x="4888508" y="3888134"/>
            <a:ext cx="352425" cy="1588"/>
          </a:xfrm>
          <a:prstGeom prst="line">
            <a:avLst/>
          </a:prstGeom>
          <a:noFill/>
          <a:ln w="7938">
            <a:solidFill>
              <a:srgbClr val="9900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08" name="Line 79"/>
          <p:cNvSpPr>
            <a:spLocks noChangeShapeType="1"/>
          </p:cNvSpPr>
          <p:nvPr/>
        </p:nvSpPr>
        <p:spPr bwMode="auto">
          <a:xfrm flipV="1">
            <a:off x="4888508" y="3865909"/>
            <a:ext cx="53975" cy="22225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09" name="Line 80"/>
          <p:cNvSpPr>
            <a:spLocks noChangeShapeType="1"/>
          </p:cNvSpPr>
          <p:nvPr/>
        </p:nvSpPr>
        <p:spPr bwMode="auto">
          <a:xfrm>
            <a:off x="4888508" y="3888134"/>
            <a:ext cx="53975" cy="20638"/>
          </a:xfrm>
          <a:prstGeom prst="line">
            <a:avLst/>
          </a:prstGeom>
          <a:noFill/>
          <a:ln w="7938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10" name="Rectangle 81"/>
          <p:cNvSpPr>
            <a:spLocks noChangeArrowheads="1"/>
          </p:cNvSpPr>
          <p:nvPr/>
        </p:nvSpPr>
        <p:spPr bwMode="auto">
          <a:xfrm>
            <a:off x="4239220" y="4846984"/>
            <a:ext cx="258763" cy="65088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11" name="Rectangle 82"/>
          <p:cNvSpPr>
            <a:spLocks noChangeArrowheads="1"/>
          </p:cNvSpPr>
          <p:nvPr/>
        </p:nvSpPr>
        <p:spPr bwMode="auto">
          <a:xfrm>
            <a:off x="4239220" y="4905722"/>
            <a:ext cx="649288" cy="3048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12" name="Rectangle 83"/>
          <p:cNvSpPr>
            <a:spLocks noChangeArrowheads="1"/>
          </p:cNvSpPr>
          <p:nvPr/>
        </p:nvSpPr>
        <p:spPr bwMode="auto">
          <a:xfrm>
            <a:off x="4317008" y="4975572"/>
            <a:ext cx="514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13" name="Rectangle 84"/>
          <p:cNvSpPr>
            <a:spLocks noChangeArrowheads="1"/>
          </p:cNvSpPr>
          <p:nvPr/>
        </p:nvSpPr>
        <p:spPr bwMode="auto">
          <a:xfrm>
            <a:off x="4410670" y="5061297"/>
            <a:ext cx="587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P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14" name="Rectangle 85"/>
          <p:cNvSpPr>
            <a:spLocks noChangeArrowheads="1"/>
          </p:cNvSpPr>
          <p:nvPr/>
        </p:nvSpPr>
        <p:spPr bwMode="auto">
          <a:xfrm>
            <a:off x="3361333" y="4948584"/>
            <a:ext cx="260350" cy="65088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15" name="Rectangle 86"/>
          <p:cNvSpPr>
            <a:spLocks noChangeArrowheads="1"/>
          </p:cNvSpPr>
          <p:nvPr/>
        </p:nvSpPr>
        <p:spPr bwMode="auto">
          <a:xfrm>
            <a:off x="3361333" y="5007322"/>
            <a:ext cx="652462" cy="3048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16" name="Rectangle 87"/>
          <p:cNvSpPr>
            <a:spLocks noChangeArrowheads="1"/>
          </p:cNvSpPr>
          <p:nvPr/>
        </p:nvSpPr>
        <p:spPr bwMode="auto">
          <a:xfrm>
            <a:off x="3440708" y="5077172"/>
            <a:ext cx="514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17" name="Rectangle 88"/>
          <p:cNvSpPr>
            <a:spLocks noChangeArrowheads="1"/>
          </p:cNvSpPr>
          <p:nvPr/>
        </p:nvSpPr>
        <p:spPr bwMode="auto">
          <a:xfrm>
            <a:off x="3534370" y="5162897"/>
            <a:ext cx="793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M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18" name="Rectangle 89"/>
          <p:cNvSpPr>
            <a:spLocks noChangeArrowheads="1"/>
          </p:cNvSpPr>
          <p:nvPr/>
        </p:nvSpPr>
        <p:spPr bwMode="auto">
          <a:xfrm>
            <a:off x="5240933" y="5333007"/>
            <a:ext cx="258762" cy="635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19" name="Rectangle 90"/>
          <p:cNvSpPr>
            <a:spLocks noChangeArrowheads="1"/>
          </p:cNvSpPr>
          <p:nvPr/>
        </p:nvSpPr>
        <p:spPr bwMode="auto">
          <a:xfrm>
            <a:off x="5240933" y="5391745"/>
            <a:ext cx="652462" cy="303212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20" name="Rectangle 91"/>
          <p:cNvSpPr>
            <a:spLocks noChangeArrowheads="1"/>
          </p:cNvSpPr>
          <p:nvPr/>
        </p:nvSpPr>
        <p:spPr bwMode="auto">
          <a:xfrm>
            <a:off x="5320308" y="5461595"/>
            <a:ext cx="514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21" name="Rectangle 92"/>
          <p:cNvSpPr>
            <a:spLocks noChangeArrowheads="1"/>
          </p:cNvSpPr>
          <p:nvPr/>
        </p:nvSpPr>
        <p:spPr bwMode="auto">
          <a:xfrm>
            <a:off x="5393333" y="5545732"/>
            <a:ext cx="523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F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22" name="Rectangle 93"/>
          <p:cNvSpPr>
            <a:spLocks noChangeArrowheads="1"/>
          </p:cNvSpPr>
          <p:nvPr/>
        </p:nvSpPr>
        <p:spPr bwMode="auto">
          <a:xfrm>
            <a:off x="4239220" y="5333007"/>
            <a:ext cx="258763" cy="635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23" name="Rectangle 94"/>
          <p:cNvSpPr>
            <a:spLocks noChangeArrowheads="1"/>
          </p:cNvSpPr>
          <p:nvPr/>
        </p:nvSpPr>
        <p:spPr bwMode="auto">
          <a:xfrm>
            <a:off x="4239220" y="5391745"/>
            <a:ext cx="649288" cy="303212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24" name="Rectangle 95"/>
          <p:cNvSpPr>
            <a:spLocks noChangeArrowheads="1"/>
          </p:cNvSpPr>
          <p:nvPr/>
        </p:nvSpPr>
        <p:spPr bwMode="auto">
          <a:xfrm>
            <a:off x="4317008" y="5461595"/>
            <a:ext cx="514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25" name="Rectangle 96"/>
          <p:cNvSpPr>
            <a:spLocks noChangeArrowheads="1"/>
          </p:cNvSpPr>
          <p:nvPr/>
        </p:nvSpPr>
        <p:spPr bwMode="auto">
          <a:xfrm>
            <a:off x="4458295" y="5545732"/>
            <a:ext cx="666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D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26" name="Rectangle 97"/>
          <p:cNvSpPr>
            <a:spLocks noChangeArrowheads="1"/>
          </p:cNvSpPr>
          <p:nvPr/>
        </p:nvSpPr>
        <p:spPr bwMode="auto">
          <a:xfrm>
            <a:off x="3042245" y="5380632"/>
            <a:ext cx="346075" cy="635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27" name="Rectangle 98"/>
          <p:cNvSpPr>
            <a:spLocks noChangeArrowheads="1"/>
          </p:cNvSpPr>
          <p:nvPr/>
        </p:nvSpPr>
        <p:spPr bwMode="auto">
          <a:xfrm>
            <a:off x="3042245" y="5439370"/>
            <a:ext cx="877888" cy="303212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28" name="Rectangle 99"/>
          <p:cNvSpPr>
            <a:spLocks noChangeArrowheads="1"/>
          </p:cNvSpPr>
          <p:nvPr/>
        </p:nvSpPr>
        <p:spPr bwMode="auto">
          <a:xfrm>
            <a:off x="3235920" y="5509220"/>
            <a:ext cx="514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29" name="Rectangle 100"/>
          <p:cNvSpPr>
            <a:spLocks noChangeArrowheads="1"/>
          </p:cNvSpPr>
          <p:nvPr/>
        </p:nvSpPr>
        <p:spPr bwMode="auto">
          <a:xfrm>
            <a:off x="3135908" y="5593357"/>
            <a:ext cx="5873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C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30" name="Rectangle 101"/>
          <p:cNvSpPr>
            <a:spLocks noChangeArrowheads="1"/>
          </p:cNvSpPr>
          <p:nvPr/>
        </p:nvSpPr>
        <p:spPr bwMode="auto">
          <a:xfrm>
            <a:off x="5240933" y="4799359"/>
            <a:ext cx="285750" cy="635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31" name="Rectangle 102"/>
          <p:cNvSpPr>
            <a:spLocks noChangeArrowheads="1"/>
          </p:cNvSpPr>
          <p:nvPr/>
        </p:nvSpPr>
        <p:spPr bwMode="auto">
          <a:xfrm>
            <a:off x="5240933" y="4858097"/>
            <a:ext cx="723900" cy="3048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32" name="Rectangle 103"/>
          <p:cNvSpPr>
            <a:spLocks noChangeArrowheads="1"/>
          </p:cNvSpPr>
          <p:nvPr/>
        </p:nvSpPr>
        <p:spPr bwMode="auto">
          <a:xfrm>
            <a:off x="5353645" y="4927947"/>
            <a:ext cx="514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33" name="Rectangle 104"/>
          <p:cNvSpPr>
            <a:spLocks noChangeArrowheads="1"/>
          </p:cNvSpPr>
          <p:nvPr/>
        </p:nvSpPr>
        <p:spPr bwMode="auto">
          <a:xfrm>
            <a:off x="5333008" y="5013672"/>
            <a:ext cx="793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M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34" name="Rectangle 105"/>
          <p:cNvSpPr>
            <a:spLocks noChangeArrowheads="1"/>
          </p:cNvSpPr>
          <p:nvPr/>
        </p:nvSpPr>
        <p:spPr bwMode="auto">
          <a:xfrm>
            <a:off x="4239220" y="1470372"/>
            <a:ext cx="258763" cy="6508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35" name="Rectangle 106"/>
          <p:cNvSpPr>
            <a:spLocks noChangeArrowheads="1"/>
          </p:cNvSpPr>
          <p:nvPr/>
        </p:nvSpPr>
        <p:spPr bwMode="auto">
          <a:xfrm>
            <a:off x="4239220" y="1529109"/>
            <a:ext cx="649288" cy="3048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36" name="Rectangle 107"/>
          <p:cNvSpPr>
            <a:spLocks noChangeArrowheads="1"/>
          </p:cNvSpPr>
          <p:nvPr/>
        </p:nvSpPr>
        <p:spPr bwMode="auto">
          <a:xfrm>
            <a:off x="4317008" y="1598959"/>
            <a:ext cx="514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37" name="Rectangle 108"/>
          <p:cNvSpPr>
            <a:spLocks noChangeArrowheads="1"/>
          </p:cNvSpPr>
          <p:nvPr/>
        </p:nvSpPr>
        <p:spPr bwMode="auto">
          <a:xfrm>
            <a:off x="4410670" y="1684684"/>
            <a:ext cx="587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P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38" name="Rectangle 109"/>
          <p:cNvSpPr>
            <a:spLocks noChangeArrowheads="1"/>
          </p:cNvSpPr>
          <p:nvPr/>
        </p:nvSpPr>
        <p:spPr bwMode="auto">
          <a:xfrm>
            <a:off x="4239220" y="1978372"/>
            <a:ext cx="258763" cy="635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39" name="Rectangle 110"/>
          <p:cNvSpPr>
            <a:spLocks noChangeArrowheads="1"/>
          </p:cNvSpPr>
          <p:nvPr/>
        </p:nvSpPr>
        <p:spPr bwMode="auto">
          <a:xfrm>
            <a:off x="4239220" y="2037109"/>
            <a:ext cx="649288" cy="303213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40" name="Rectangle 111"/>
          <p:cNvSpPr>
            <a:spLocks noChangeArrowheads="1"/>
          </p:cNvSpPr>
          <p:nvPr/>
        </p:nvSpPr>
        <p:spPr bwMode="auto">
          <a:xfrm>
            <a:off x="4317008" y="2105372"/>
            <a:ext cx="514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41" name="Rectangle 112"/>
          <p:cNvSpPr>
            <a:spLocks noChangeArrowheads="1"/>
          </p:cNvSpPr>
          <p:nvPr/>
        </p:nvSpPr>
        <p:spPr bwMode="auto">
          <a:xfrm>
            <a:off x="4458295" y="2191097"/>
            <a:ext cx="666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D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42" name="Rectangle 113"/>
          <p:cNvSpPr>
            <a:spLocks noChangeArrowheads="1"/>
          </p:cNvSpPr>
          <p:nvPr/>
        </p:nvSpPr>
        <p:spPr bwMode="auto">
          <a:xfrm>
            <a:off x="3235920" y="1470372"/>
            <a:ext cx="258763" cy="6508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43" name="Rectangle 114"/>
          <p:cNvSpPr>
            <a:spLocks noChangeArrowheads="1"/>
          </p:cNvSpPr>
          <p:nvPr/>
        </p:nvSpPr>
        <p:spPr bwMode="auto">
          <a:xfrm>
            <a:off x="3235920" y="1529109"/>
            <a:ext cx="649288" cy="3048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44" name="Rectangle 115"/>
          <p:cNvSpPr>
            <a:spLocks noChangeArrowheads="1"/>
          </p:cNvSpPr>
          <p:nvPr/>
        </p:nvSpPr>
        <p:spPr bwMode="auto">
          <a:xfrm>
            <a:off x="3315295" y="1598959"/>
            <a:ext cx="514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45" name="Rectangle 116"/>
          <p:cNvSpPr>
            <a:spLocks noChangeArrowheads="1"/>
          </p:cNvSpPr>
          <p:nvPr/>
        </p:nvSpPr>
        <p:spPr bwMode="auto">
          <a:xfrm>
            <a:off x="3408958" y="1684684"/>
            <a:ext cx="793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M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46" name="Rectangle 117"/>
          <p:cNvSpPr>
            <a:spLocks noChangeArrowheads="1"/>
          </p:cNvSpPr>
          <p:nvPr/>
        </p:nvSpPr>
        <p:spPr bwMode="auto">
          <a:xfrm>
            <a:off x="5240933" y="1978372"/>
            <a:ext cx="258762" cy="635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47" name="Rectangle 118"/>
          <p:cNvSpPr>
            <a:spLocks noChangeArrowheads="1"/>
          </p:cNvSpPr>
          <p:nvPr/>
        </p:nvSpPr>
        <p:spPr bwMode="auto">
          <a:xfrm>
            <a:off x="5240933" y="2037109"/>
            <a:ext cx="652462" cy="303213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48" name="Rectangle 119"/>
          <p:cNvSpPr>
            <a:spLocks noChangeArrowheads="1"/>
          </p:cNvSpPr>
          <p:nvPr/>
        </p:nvSpPr>
        <p:spPr bwMode="auto">
          <a:xfrm>
            <a:off x="5320308" y="2105372"/>
            <a:ext cx="514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49" name="Rectangle 120"/>
          <p:cNvSpPr>
            <a:spLocks noChangeArrowheads="1"/>
          </p:cNvSpPr>
          <p:nvPr/>
        </p:nvSpPr>
        <p:spPr bwMode="auto">
          <a:xfrm>
            <a:off x="5393333" y="2191097"/>
            <a:ext cx="523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F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50" name="Rectangle 121"/>
          <p:cNvSpPr>
            <a:spLocks noChangeArrowheads="1"/>
          </p:cNvSpPr>
          <p:nvPr/>
        </p:nvSpPr>
        <p:spPr bwMode="auto">
          <a:xfrm>
            <a:off x="3042245" y="1978372"/>
            <a:ext cx="346075" cy="635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51" name="Rectangle 122"/>
          <p:cNvSpPr>
            <a:spLocks noChangeArrowheads="1"/>
          </p:cNvSpPr>
          <p:nvPr/>
        </p:nvSpPr>
        <p:spPr bwMode="auto">
          <a:xfrm>
            <a:off x="3042245" y="2037109"/>
            <a:ext cx="877888" cy="303213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52" name="Rectangle 123"/>
          <p:cNvSpPr>
            <a:spLocks noChangeArrowheads="1"/>
          </p:cNvSpPr>
          <p:nvPr/>
        </p:nvSpPr>
        <p:spPr bwMode="auto">
          <a:xfrm>
            <a:off x="3235920" y="2105372"/>
            <a:ext cx="514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53" name="Rectangle 124"/>
          <p:cNvSpPr>
            <a:spLocks noChangeArrowheads="1"/>
          </p:cNvSpPr>
          <p:nvPr/>
        </p:nvSpPr>
        <p:spPr bwMode="auto">
          <a:xfrm>
            <a:off x="3135908" y="2191097"/>
            <a:ext cx="587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 dirty="0">
                <a:solidFill>
                  <a:srgbClr val="000000"/>
                </a:solidFill>
                <a:latin typeface="Tahoma" pitchFamily="34" charset="0"/>
              </a:rPr>
              <a:t>C</a:t>
            </a:r>
            <a:endParaRPr lang="en-GB" dirty="0">
              <a:latin typeface="Times New Roman" pitchFamily="18" charset="0"/>
            </a:endParaRPr>
          </a:p>
        </p:txBody>
      </p:sp>
      <p:sp>
        <p:nvSpPr>
          <p:cNvPr id="48254" name="Rectangle 125"/>
          <p:cNvSpPr>
            <a:spLocks noChangeArrowheads="1"/>
          </p:cNvSpPr>
          <p:nvPr/>
        </p:nvSpPr>
        <p:spPr bwMode="auto">
          <a:xfrm>
            <a:off x="5180608" y="1470372"/>
            <a:ext cx="285750" cy="6508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55" name="Rectangle 126"/>
          <p:cNvSpPr>
            <a:spLocks noChangeArrowheads="1"/>
          </p:cNvSpPr>
          <p:nvPr/>
        </p:nvSpPr>
        <p:spPr bwMode="auto">
          <a:xfrm>
            <a:off x="5180608" y="1529109"/>
            <a:ext cx="725487" cy="3048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56" name="Rectangle 127"/>
          <p:cNvSpPr>
            <a:spLocks noChangeArrowheads="1"/>
          </p:cNvSpPr>
          <p:nvPr/>
        </p:nvSpPr>
        <p:spPr bwMode="auto">
          <a:xfrm>
            <a:off x="5293320" y="1598959"/>
            <a:ext cx="514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57" name="Rectangle 128"/>
          <p:cNvSpPr>
            <a:spLocks noChangeArrowheads="1"/>
          </p:cNvSpPr>
          <p:nvPr/>
        </p:nvSpPr>
        <p:spPr bwMode="auto">
          <a:xfrm>
            <a:off x="5274270" y="1684684"/>
            <a:ext cx="793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M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58" name="Rectangle 129"/>
          <p:cNvSpPr>
            <a:spLocks noChangeArrowheads="1"/>
          </p:cNvSpPr>
          <p:nvPr/>
        </p:nvSpPr>
        <p:spPr bwMode="auto">
          <a:xfrm>
            <a:off x="3042245" y="968722"/>
            <a:ext cx="346075" cy="635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59" name="Rectangle 130"/>
          <p:cNvSpPr>
            <a:spLocks noChangeArrowheads="1"/>
          </p:cNvSpPr>
          <p:nvPr/>
        </p:nvSpPr>
        <p:spPr bwMode="auto">
          <a:xfrm>
            <a:off x="3042245" y="1027459"/>
            <a:ext cx="877888" cy="303213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60" name="Rectangle 131"/>
          <p:cNvSpPr>
            <a:spLocks noChangeArrowheads="1"/>
          </p:cNvSpPr>
          <p:nvPr/>
        </p:nvSpPr>
        <p:spPr bwMode="auto">
          <a:xfrm>
            <a:off x="3235920" y="1097309"/>
            <a:ext cx="514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61" name="Rectangle 132"/>
          <p:cNvSpPr>
            <a:spLocks noChangeArrowheads="1"/>
          </p:cNvSpPr>
          <p:nvPr/>
        </p:nvSpPr>
        <p:spPr bwMode="auto">
          <a:xfrm>
            <a:off x="3135908" y="1181447"/>
            <a:ext cx="7302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Client / Browser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62" name="Rectangle 133"/>
          <p:cNvSpPr>
            <a:spLocks noChangeArrowheads="1"/>
          </p:cNvSpPr>
          <p:nvPr/>
        </p:nvSpPr>
        <p:spPr bwMode="auto">
          <a:xfrm>
            <a:off x="6874470" y="2127597"/>
            <a:ext cx="258763" cy="635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63" name="Rectangle 134"/>
          <p:cNvSpPr>
            <a:spLocks noChangeArrowheads="1"/>
          </p:cNvSpPr>
          <p:nvPr/>
        </p:nvSpPr>
        <p:spPr bwMode="auto">
          <a:xfrm>
            <a:off x="6874470" y="2186334"/>
            <a:ext cx="652463" cy="303213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64" name="Rectangle 135"/>
          <p:cNvSpPr>
            <a:spLocks noChangeArrowheads="1"/>
          </p:cNvSpPr>
          <p:nvPr/>
        </p:nvSpPr>
        <p:spPr bwMode="auto">
          <a:xfrm>
            <a:off x="6955433" y="2254597"/>
            <a:ext cx="514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65" name="Rectangle 136"/>
          <p:cNvSpPr>
            <a:spLocks noChangeArrowheads="1"/>
          </p:cNvSpPr>
          <p:nvPr/>
        </p:nvSpPr>
        <p:spPr bwMode="auto">
          <a:xfrm>
            <a:off x="7047508" y="2340322"/>
            <a:ext cx="539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E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66" name="Rectangle 137"/>
          <p:cNvSpPr>
            <a:spLocks noChangeArrowheads="1"/>
          </p:cNvSpPr>
          <p:nvPr/>
        </p:nvSpPr>
        <p:spPr bwMode="auto">
          <a:xfrm>
            <a:off x="6495058" y="3689697"/>
            <a:ext cx="546100" cy="6508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67" name="Rectangle 138"/>
          <p:cNvSpPr>
            <a:spLocks noChangeArrowheads="1"/>
          </p:cNvSpPr>
          <p:nvPr/>
        </p:nvSpPr>
        <p:spPr bwMode="auto">
          <a:xfrm>
            <a:off x="6495058" y="3748434"/>
            <a:ext cx="1363662" cy="3048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68" name="Rectangle 139"/>
          <p:cNvSpPr>
            <a:spLocks noChangeArrowheads="1"/>
          </p:cNvSpPr>
          <p:nvPr/>
        </p:nvSpPr>
        <p:spPr bwMode="auto">
          <a:xfrm>
            <a:off x="6926858" y="3818284"/>
            <a:ext cx="514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69" name="Rectangle 140"/>
          <p:cNvSpPr>
            <a:spLocks noChangeArrowheads="1"/>
          </p:cNvSpPr>
          <p:nvPr/>
        </p:nvSpPr>
        <p:spPr bwMode="auto">
          <a:xfrm>
            <a:off x="6995120" y="3904009"/>
            <a:ext cx="3524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Apache 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70" name="Rectangle 141"/>
          <p:cNvSpPr>
            <a:spLocks noChangeArrowheads="1"/>
          </p:cNvSpPr>
          <p:nvPr/>
        </p:nvSpPr>
        <p:spPr bwMode="auto">
          <a:xfrm>
            <a:off x="6749058" y="4446934"/>
            <a:ext cx="346075" cy="635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71" name="Rectangle 142"/>
          <p:cNvSpPr>
            <a:spLocks noChangeArrowheads="1"/>
          </p:cNvSpPr>
          <p:nvPr/>
        </p:nvSpPr>
        <p:spPr bwMode="auto">
          <a:xfrm>
            <a:off x="6749058" y="4505672"/>
            <a:ext cx="876300" cy="3048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72" name="Rectangle 143"/>
          <p:cNvSpPr>
            <a:spLocks noChangeArrowheads="1"/>
          </p:cNvSpPr>
          <p:nvPr/>
        </p:nvSpPr>
        <p:spPr bwMode="auto">
          <a:xfrm>
            <a:off x="6941145" y="4575522"/>
            <a:ext cx="514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73" name="Rectangle 144"/>
          <p:cNvSpPr>
            <a:spLocks noChangeArrowheads="1"/>
          </p:cNvSpPr>
          <p:nvPr/>
        </p:nvSpPr>
        <p:spPr bwMode="auto">
          <a:xfrm>
            <a:off x="6841133" y="4659659"/>
            <a:ext cx="1238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RC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74" name="Rectangle 145"/>
          <p:cNvSpPr>
            <a:spLocks noChangeArrowheads="1"/>
          </p:cNvSpPr>
          <p:nvPr/>
        </p:nvSpPr>
        <p:spPr bwMode="auto">
          <a:xfrm>
            <a:off x="6809383" y="2883247"/>
            <a:ext cx="331787" cy="6508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75" name="Rectangle 146"/>
          <p:cNvSpPr>
            <a:spLocks noChangeArrowheads="1"/>
          </p:cNvSpPr>
          <p:nvPr/>
        </p:nvSpPr>
        <p:spPr bwMode="auto">
          <a:xfrm>
            <a:off x="6809383" y="2941984"/>
            <a:ext cx="830262" cy="3048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76" name="Rectangle 147"/>
          <p:cNvSpPr>
            <a:spLocks noChangeArrowheads="1"/>
          </p:cNvSpPr>
          <p:nvPr/>
        </p:nvSpPr>
        <p:spPr bwMode="auto">
          <a:xfrm>
            <a:off x="6974483" y="3011834"/>
            <a:ext cx="514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77" name="Rectangle 148"/>
          <p:cNvSpPr>
            <a:spLocks noChangeArrowheads="1"/>
          </p:cNvSpPr>
          <p:nvPr/>
        </p:nvSpPr>
        <p:spPr bwMode="auto">
          <a:xfrm>
            <a:off x="6901458" y="3097559"/>
            <a:ext cx="10953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JR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78" name="Rectangle 149"/>
          <p:cNvSpPr>
            <a:spLocks noChangeArrowheads="1"/>
          </p:cNvSpPr>
          <p:nvPr/>
        </p:nvSpPr>
        <p:spPr bwMode="auto">
          <a:xfrm>
            <a:off x="6749058" y="5200997"/>
            <a:ext cx="358775" cy="635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79" name="Rectangle 150"/>
          <p:cNvSpPr>
            <a:spLocks noChangeArrowheads="1"/>
          </p:cNvSpPr>
          <p:nvPr/>
        </p:nvSpPr>
        <p:spPr bwMode="auto">
          <a:xfrm>
            <a:off x="6749058" y="5237757"/>
            <a:ext cx="903287" cy="303213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80" name="Rectangle 151"/>
          <p:cNvSpPr>
            <a:spLocks noChangeArrowheads="1"/>
          </p:cNvSpPr>
          <p:nvPr/>
        </p:nvSpPr>
        <p:spPr bwMode="auto">
          <a:xfrm>
            <a:off x="6955433" y="5306020"/>
            <a:ext cx="514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81" name="Rectangle 152"/>
          <p:cNvSpPr>
            <a:spLocks noChangeArrowheads="1"/>
          </p:cNvSpPr>
          <p:nvPr/>
        </p:nvSpPr>
        <p:spPr bwMode="auto">
          <a:xfrm>
            <a:off x="6841133" y="5391745"/>
            <a:ext cx="1095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PL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82" name="Rectangle 153"/>
          <p:cNvSpPr>
            <a:spLocks noChangeArrowheads="1"/>
          </p:cNvSpPr>
          <p:nvPr/>
        </p:nvSpPr>
        <p:spPr bwMode="auto">
          <a:xfrm>
            <a:off x="6874470" y="1321147"/>
            <a:ext cx="258763" cy="635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83" name="Rectangle 154"/>
          <p:cNvSpPr>
            <a:spLocks noChangeArrowheads="1"/>
          </p:cNvSpPr>
          <p:nvPr/>
        </p:nvSpPr>
        <p:spPr bwMode="auto">
          <a:xfrm>
            <a:off x="6874470" y="1379884"/>
            <a:ext cx="652463" cy="3048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84" name="Rectangle 155"/>
          <p:cNvSpPr>
            <a:spLocks noChangeArrowheads="1"/>
          </p:cNvSpPr>
          <p:nvPr/>
        </p:nvSpPr>
        <p:spPr bwMode="auto">
          <a:xfrm>
            <a:off x="6955433" y="1449734"/>
            <a:ext cx="514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85" name="Rectangle 156"/>
          <p:cNvSpPr>
            <a:spLocks noChangeArrowheads="1"/>
          </p:cNvSpPr>
          <p:nvPr/>
        </p:nvSpPr>
        <p:spPr bwMode="auto">
          <a:xfrm>
            <a:off x="7068145" y="1535459"/>
            <a:ext cx="555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S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86" name="Rectangle 157"/>
          <p:cNvSpPr>
            <a:spLocks noChangeArrowheads="1"/>
          </p:cNvSpPr>
          <p:nvPr/>
        </p:nvSpPr>
        <p:spPr bwMode="auto">
          <a:xfrm>
            <a:off x="4929783" y="1016347"/>
            <a:ext cx="431800" cy="6508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87" name="Rectangle 158"/>
          <p:cNvSpPr>
            <a:spLocks noChangeArrowheads="1"/>
          </p:cNvSpPr>
          <p:nvPr/>
        </p:nvSpPr>
        <p:spPr bwMode="auto">
          <a:xfrm>
            <a:off x="4929783" y="1075084"/>
            <a:ext cx="1081087" cy="3048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88" name="Rectangle 159"/>
          <p:cNvSpPr>
            <a:spLocks noChangeArrowheads="1"/>
          </p:cNvSpPr>
          <p:nvPr/>
        </p:nvSpPr>
        <p:spPr bwMode="auto">
          <a:xfrm>
            <a:off x="5220295" y="1144934"/>
            <a:ext cx="514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89" name="Rectangle 160"/>
          <p:cNvSpPr>
            <a:spLocks noChangeArrowheads="1"/>
          </p:cNvSpPr>
          <p:nvPr/>
        </p:nvSpPr>
        <p:spPr bwMode="auto">
          <a:xfrm>
            <a:off x="5021858" y="1230659"/>
            <a:ext cx="9461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Client Authentication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90" name="Rectangle 161"/>
          <p:cNvSpPr>
            <a:spLocks noChangeArrowheads="1"/>
          </p:cNvSpPr>
          <p:nvPr/>
        </p:nvSpPr>
        <p:spPr bwMode="auto">
          <a:xfrm>
            <a:off x="3108920" y="4494559"/>
            <a:ext cx="306388" cy="65088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91" name="Rectangle 162"/>
          <p:cNvSpPr>
            <a:spLocks noChangeArrowheads="1"/>
          </p:cNvSpPr>
          <p:nvPr/>
        </p:nvSpPr>
        <p:spPr bwMode="auto">
          <a:xfrm>
            <a:off x="3108920" y="4553297"/>
            <a:ext cx="763588" cy="30480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92" name="Rectangle 163"/>
          <p:cNvSpPr>
            <a:spLocks noChangeArrowheads="1"/>
          </p:cNvSpPr>
          <p:nvPr/>
        </p:nvSpPr>
        <p:spPr bwMode="auto">
          <a:xfrm>
            <a:off x="3242270" y="4623147"/>
            <a:ext cx="514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>
                <a:solidFill>
                  <a:srgbClr val="000000"/>
                </a:solidFill>
                <a:latin typeface="Tahoma" pitchFamily="34" charset="0"/>
              </a:rPr>
              <a:t>«subsystem»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8293" name="Rectangle 164"/>
          <p:cNvSpPr>
            <a:spLocks noChangeArrowheads="1"/>
          </p:cNvSpPr>
          <p:nvPr/>
        </p:nvSpPr>
        <p:spPr bwMode="auto">
          <a:xfrm>
            <a:off x="3202583" y="4708872"/>
            <a:ext cx="60166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700" b="1">
                <a:solidFill>
                  <a:srgbClr val="000000"/>
                </a:solidFill>
                <a:latin typeface="Tahoma" pitchFamily="34" charset="0"/>
              </a:rPr>
              <a:t>Data Security</a:t>
            </a:r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1F57D08-98DC-486B-B6BC-C2421AD4A5E8}" type="slidenum">
              <a:rPr lang="en-US" smtClean="0">
                <a:latin typeface="Calibri" panose="020F0502020204030204" pitchFamily="34" charset="0"/>
              </a:rPr>
              <a:pPr/>
              <a:t>17</a:t>
            </a:fld>
            <a:endParaRPr lang="en-US" smtClean="0">
              <a:latin typeface="Calibri" panose="020F0502020204030204" pitchFamily="34" charset="0"/>
            </a:endParaRPr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MRV Chaudron</a:t>
            </a:r>
          </a:p>
          <a:p>
            <a:r>
              <a:rPr lang="en-US" sz="1000" i="1" smtClean="0">
                <a:latin typeface="Calibri" panose="020F0502020204030204" pitchFamily="34" charset="0"/>
              </a:rPr>
              <a:t>Sheet </a:t>
            </a:r>
            <a:fld id="{38D55D98-9F58-415D-A0B9-B253790862BA}" type="slidenum">
              <a:rPr lang="en-US" sz="1000" i="1" smtClean="0">
                <a:latin typeface="Calibri" panose="020F0502020204030204" pitchFamily="34" charset="0"/>
              </a:rPr>
              <a:pPr/>
              <a:t>17</a:t>
            </a:fld>
            <a:endParaRPr lang="en-US" sz="1000" i="1" smtClean="0">
              <a:latin typeface="Calibri" panose="020F0502020204030204" pitchFamily="34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404664"/>
            <a:ext cx="8551863" cy="7493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What is a dependency?</a:t>
            </a:r>
            <a:endParaRPr lang="nl-NL" dirty="0" smtClean="0">
              <a:latin typeface="Calibri" panose="020F0502020204030204" pitchFamily="34" charset="0"/>
            </a:endParaRP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323033"/>
            <a:ext cx="8551863" cy="47783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Component A requires B for it to </a:t>
            </a:r>
            <a:r>
              <a:rPr lang="en-US" i="1" dirty="0" smtClean="0">
                <a:latin typeface="Calibri" panose="020F0502020204030204" pitchFamily="34" charset="0"/>
              </a:rPr>
              <a:t>work</a:t>
            </a:r>
          </a:p>
          <a:p>
            <a:pPr lvl="1" eaLnBrk="1" hangingPunct="1"/>
            <a:r>
              <a:rPr lang="en-US" dirty="0" smtClean="0">
                <a:latin typeface="Calibri" panose="020F0502020204030204" pitchFamily="34" charset="0"/>
              </a:rPr>
              <a:t>Functional coupling</a:t>
            </a:r>
            <a:br>
              <a:rPr lang="en-US" dirty="0" smtClean="0">
                <a:latin typeface="Calibri" panose="020F0502020204030204" pitchFamily="34" charset="0"/>
              </a:rPr>
            </a:br>
            <a:endParaRPr lang="en-US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A change in module B requires a change in module A</a:t>
            </a:r>
          </a:p>
          <a:p>
            <a:pPr lvl="1" eaLnBrk="1" hangingPunct="1"/>
            <a:r>
              <a:rPr lang="en-US" dirty="0" smtClean="0">
                <a:latin typeface="Calibri" panose="020F0502020204030204" pitchFamily="34" charset="0"/>
              </a:rPr>
              <a:t>Implementation coupling </a:t>
            </a:r>
          </a:p>
          <a:p>
            <a:pPr lvl="1" eaLnBrk="1" hangingPunct="1"/>
            <a:r>
              <a:rPr lang="en-US" dirty="0" smtClean="0">
                <a:latin typeface="Calibri" panose="020F0502020204030204" pitchFamily="34" charset="0"/>
              </a:rPr>
              <a:t>Typically requires: re-testing A &amp; B</a:t>
            </a:r>
            <a:endParaRPr lang="nl-NL" dirty="0" smtClean="0">
              <a:latin typeface="Calibri" panose="020F0502020204030204" pitchFamily="34" charset="0"/>
            </a:endParaRPr>
          </a:p>
        </p:txBody>
      </p:sp>
      <p:sp>
        <p:nvSpPr>
          <p:cNvPr id="814084" name="Text Box 4"/>
          <p:cNvSpPr txBox="1">
            <a:spLocks noChangeArrowheads="1"/>
          </p:cNvSpPr>
          <p:nvPr/>
        </p:nvSpPr>
        <p:spPr bwMode="auto">
          <a:xfrm>
            <a:off x="7262922" y="2420888"/>
            <a:ext cx="1053494" cy="397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800">
                <a:latin typeface="Calibri" panose="020F0502020204030204" pitchFamily="34" charset="0"/>
              </a:rPr>
              <a:t>Run-time</a:t>
            </a:r>
            <a:endParaRPr lang="nl-NL" sz="1800">
              <a:latin typeface="Calibri" panose="020F0502020204030204" pitchFamily="34" charset="0"/>
            </a:endParaRPr>
          </a:p>
        </p:txBody>
      </p:sp>
      <p:sp>
        <p:nvSpPr>
          <p:cNvPr id="814085" name="Text Box 5"/>
          <p:cNvSpPr txBox="1">
            <a:spLocks noChangeArrowheads="1"/>
          </p:cNvSpPr>
          <p:nvPr/>
        </p:nvSpPr>
        <p:spPr bwMode="auto">
          <a:xfrm>
            <a:off x="6804248" y="4509120"/>
            <a:ext cx="1952073" cy="397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800" dirty="0">
                <a:latin typeface="Calibri" panose="020F0502020204030204" pitchFamily="34" charset="0"/>
              </a:rPr>
              <a:t>Development-time</a:t>
            </a:r>
            <a:endParaRPr lang="nl-NL" sz="1800" dirty="0">
              <a:latin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20072" y="548680"/>
            <a:ext cx="823125" cy="1649740"/>
            <a:chOff x="1357290" y="2643182"/>
            <a:chExt cx="1644662" cy="2428892"/>
          </a:xfrm>
        </p:grpSpPr>
        <p:sp>
          <p:nvSpPr>
            <p:cNvPr id="9" name="Rectangle 8"/>
            <p:cNvSpPr/>
            <p:nvPr/>
          </p:nvSpPr>
          <p:spPr bwMode="auto">
            <a:xfrm>
              <a:off x="1357290" y="2643182"/>
              <a:ext cx="1644662" cy="8572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</a:t>
              </a: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357290" y="4214818"/>
              <a:ext cx="1644662" cy="8572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B</a:t>
              </a: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1" name="Curved Connector 10"/>
            <p:cNvCxnSpPr>
              <a:stCxn id="9" idx="2"/>
              <a:endCxn id="10" idx="0"/>
            </p:cNvCxnSpPr>
            <p:nvPr/>
          </p:nvCxnSpPr>
          <p:spPr bwMode="auto">
            <a:xfrm rot="5400000">
              <a:off x="1822431" y="3857628"/>
              <a:ext cx="714380" cy="158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6167236" y="1130941"/>
            <a:ext cx="2142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libri" panose="020F0502020204030204" pitchFamily="34" charset="0"/>
              </a:rPr>
              <a:t>A depends on B</a:t>
            </a:r>
            <a:endParaRPr lang="en-GB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85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" pitchFamily="34" charset="0"/>
              </a:rPr>
              <a:t>Dependency/Coupling</a:t>
            </a:r>
            <a:endParaRPr lang="en-GB" sz="4000" dirty="0">
              <a:latin typeface="Calibri" pitchFamily="34" charset="0"/>
            </a:endParaRPr>
          </a:p>
        </p:txBody>
      </p: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Calibri" pitchFamily="34" charset="0"/>
              </a:rPr>
              <a:t>There is coupling between </a:t>
            </a:r>
            <a:r>
              <a:rPr lang="nl-NL" dirty="0" smtClean="0">
                <a:latin typeface="Calibri" pitchFamily="34" charset="0"/>
              </a:rPr>
              <a:t>two </a:t>
            </a:r>
            <a:r>
              <a:rPr lang="nl-NL" dirty="0">
                <a:latin typeface="Calibri" pitchFamily="34" charset="0"/>
              </a:rPr>
              <a:t>classes </a:t>
            </a:r>
            <a:r>
              <a:rPr lang="nl-NL" b="1" i="1" dirty="0">
                <a:latin typeface="Calibri" pitchFamily="34" charset="0"/>
              </a:rPr>
              <a:t>A</a:t>
            </a:r>
            <a:r>
              <a:rPr lang="nl-NL" dirty="0">
                <a:latin typeface="Calibri" pitchFamily="34" charset="0"/>
              </a:rPr>
              <a:t> and </a:t>
            </a:r>
            <a:r>
              <a:rPr lang="nl-NL" b="1" i="1" dirty="0">
                <a:latin typeface="Calibri" pitchFamily="34" charset="0"/>
              </a:rPr>
              <a:t>B</a:t>
            </a:r>
            <a:r>
              <a:rPr lang="nl-NL" dirty="0">
                <a:latin typeface="Calibri" pitchFamily="34" charset="0"/>
              </a:rPr>
              <a:t> if:</a:t>
            </a:r>
          </a:p>
          <a:p>
            <a:pPr lvl="1">
              <a:buFont typeface="Arial" pitchFamily="34" charset="0"/>
              <a:buChar char="•"/>
            </a:pPr>
            <a:r>
              <a:rPr lang="nl-NL" sz="3200" b="1" i="1" dirty="0">
                <a:latin typeface="Calibri" pitchFamily="34" charset="0"/>
              </a:rPr>
              <a:t>A</a:t>
            </a:r>
            <a:r>
              <a:rPr lang="nl-NL" sz="3200" dirty="0">
                <a:latin typeface="Calibri" pitchFamily="34" charset="0"/>
              </a:rPr>
              <a:t> calls </a:t>
            </a:r>
            <a:r>
              <a:rPr lang="nl-NL" sz="3200" dirty="0" smtClean="0">
                <a:latin typeface="Calibri" pitchFamily="34" charset="0"/>
              </a:rPr>
              <a:t>a service </a:t>
            </a:r>
            <a:r>
              <a:rPr lang="nl-NL" sz="3200" dirty="0">
                <a:latin typeface="Calibri" pitchFamily="34" charset="0"/>
              </a:rPr>
              <a:t>of an object </a:t>
            </a:r>
            <a:r>
              <a:rPr lang="nl-NL" sz="3200" b="1" i="1" dirty="0">
                <a:latin typeface="Calibri" pitchFamily="34" charset="0"/>
              </a:rPr>
              <a:t>B</a:t>
            </a:r>
            <a:endParaRPr lang="nl-NL" sz="32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NL" sz="3200" b="1" i="1" dirty="0">
                <a:latin typeface="Calibri" pitchFamily="34" charset="0"/>
              </a:rPr>
              <a:t>A</a:t>
            </a:r>
            <a:r>
              <a:rPr lang="nl-NL" sz="3200" dirty="0">
                <a:latin typeface="Calibri" pitchFamily="34" charset="0"/>
              </a:rPr>
              <a:t> has a method which references </a:t>
            </a:r>
            <a:r>
              <a:rPr lang="nl-NL" sz="3200" b="1" i="1" dirty="0">
                <a:latin typeface="Calibri" pitchFamily="34" charset="0"/>
              </a:rPr>
              <a:t>B</a:t>
            </a:r>
            <a:r>
              <a:rPr lang="nl-NL" sz="3200" dirty="0">
                <a:latin typeface="Calibri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nl-NL" sz="3200" dirty="0">
                <a:latin typeface="Calibri" pitchFamily="34" charset="0"/>
              </a:rPr>
              <a:t>	(via return type or parameter)</a:t>
            </a:r>
          </a:p>
          <a:p>
            <a:pPr lvl="1">
              <a:buFont typeface="Arial" pitchFamily="34" charset="0"/>
              <a:buChar char="•"/>
            </a:pPr>
            <a:r>
              <a:rPr lang="nl-NL" sz="3200" b="1" i="1" dirty="0" smtClean="0">
                <a:latin typeface="Calibri" pitchFamily="34" charset="0"/>
              </a:rPr>
              <a:t>A</a:t>
            </a:r>
            <a:r>
              <a:rPr lang="nl-NL" sz="3200" dirty="0" smtClean="0">
                <a:latin typeface="Calibri" pitchFamily="34" charset="0"/>
              </a:rPr>
              <a:t> </a:t>
            </a:r>
            <a:r>
              <a:rPr lang="nl-NL" sz="3200" dirty="0">
                <a:latin typeface="Calibri" pitchFamily="34" charset="0"/>
              </a:rPr>
              <a:t>has an attribute that refers to </a:t>
            </a:r>
            <a:r>
              <a:rPr lang="nl-NL" sz="3200" b="1" i="1" dirty="0" smtClean="0">
                <a:latin typeface="Calibri" pitchFamily="34" charset="0"/>
              </a:rPr>
              <a:t>B</a:t>
            </a:r>
            <a:r>
              <a:rPr lang="nl-NL" sz="3200" dirty="0" smtClean="0">
                <a:latin typeface="Calibri" pitchFamily="34" charset="0"/>
              </a:rPr>
              <a:t> </a:t>
            </a:r>
            <a:endParaRPr lang="nl-NL" sz="32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NL" sz="3200" b="1" i="1" dirty="0">
                <a:latin typeface="Calibri" pitchFamily="34" charset="0"/>
              </a:rPr>
              <a:t>A</a:t>
            </a:r>
            <a:r>
              <a:rPr lang="nl-NL" sz="3200" dirty="0">
                <a:latin typeface="Calibri" pitchFamily="34" charset="0"/>
              </a:rPr>
              <a:t> </a:t>
            </a:r>
            <a:r>
              <a:rPr lang="nl-NL" sz="3200" dirty="0" smtClean="0">
                <a:latin typeface="Calibri" pitchFamily="34" charset="0"/>
              </a:rPr>
              <a:t>is </a:t>
            </a:r>
            <a:r>
              <a:rPr lang="nl-NL" sz="3200" dirty="0">
                <a:latin typeface="Calibri" pitchFamily="34" charset="0"/>
              </a:rPr>
              <a:t>of </a:t>
            </a:r>
            <a:r>
              <a:rPr lang="nl-NL" sz="3200" dirty="0" smtClean="0">
                <a:latin typeface="Calibri" pitchFamily="34" charset="0"/>
              </a:rPr>
              <a:t>type (inherits from) </a:t>
            </a:r>
            <a:r>
              <a:rPr lang="nl-NL" sz="3200" b="1" i="1" dirty="0">
                <a:latin typeface="Calibri" pitchFamily="34" charset="0"/>
              </a:rPr>
              <a:t>B</a:t>
            </a:r>
            <a:r>
              <a:rPr lang="nl-NL" sz="3200" dirty="0">
                <a:latin typeface="Calibri" pitchFamily="34" charset="0"/>
              </a:rPr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nl-NL" b="1" i="1" dirty="0" smtClean="0">
                <a:latin typeface="Calibri" pitchFamily="34" charset="0"/>
              </a:rPr>
              <a:t>A</a:t>
            </a:r>
            <a:r>
              <a:rPr lang="nl-NL" dirty="0" smtClean="0">
                <a:latin typeface="Calibri" pitchFamily="34" charset="0"/>
              </a:rPr>
              <a:t> is a subclass </a:t>
            </a:r>
            <a:r>
              <a:rPr lang="nl-NL" dirty="0">
                <a:latin typeface="Calibri" pitchFamily="34" charset="0"/>
              </a:rPr>
              <a:t>of (or implements) class </a:t>
            </a:r>
            <a:r>
              <a:rPr lang="nl-NL" b="1" i="1" dirty="0" smtClean="0">
                <a:latin typeface="Calibri" pitchFamily="34" charset="0"/>
              </a:rPr>
              <a:t>B</a:t>
            </a:r>
            <a:endParaRPr lang="nl-NL" dirty="0">
              <a:latin typeface="Calibri" pitchFamily="34" charset="0"/>
            </a:endParaRPr>
          </a:p>
          <a:p>
            <a:endParaRPr lang="nl-NL" dirty="0">
              <a:latin typeface="Calibri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AF0EA-6919-4424-A36F-E0D39FB145C8}" type="slidenum">
              <a:rPr lang="en-GB" sz="1400">
                <a:latin typeface="Calibri" pitchFamily="34" charset="0"/>
              </a:rPr>
              <a:pPr/>
              <a:t>18</a:t>
            </a:fld>
            <a:endParaRPr lang="en-GB" sz="1400" dirty="0">
              <a:latin typeface="Calibri" pitchFamily="34" charset="0"/>
            </a:endParaRPr>
          </a:p>
        </p:txBody>
      </p:sp>
      <p:sp>
        <p:nvSpPr>
          <p:cNvPr id="816132" name="Text Box 4"/>
          <p:cNvSpPr txBox="1">
            <a:spLocks noChangeArrowheads="1"/>
          </p:cNvSpPr>
          <p:nvPr/>
        </p:nvSpPr>
        <p:spPr bwMode="auto">
          <a:xfrm>
            <a:off x="571472" y="5357826"/>
            <a:ext cx="5221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latin typeface="Calibri" pitchFamily="34" charset="0"/>
              </a:rPr>
              <a:t>This is not an exhaustive </a:t>
            </a:r>
            <a:r>
              <a:rPr lang="en-US" sz="2800" dirty="0" smtClean="0">
                <a:latin typeface="Calibri" pitchFamily="34" charset="0"/>
              </a:rPr>
              <a:t>definition</a:t>
            </a:r>
            <a:endParaRPr lang="nl-NL" sz="28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28457" y="5241974"/>
            <a:ext cx="2243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A may depend on </a:t>
            </a:r>
            <a:br>
              <a:rPr lang="en-US" sz="1800" dirty="0" smtClean="0">
                <a:latin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</a:rPr>
              <a:t>some assumption on </a:t>
            </a:r>
            <a:br>
              <a:rPr lang="en-US" sz="1800" dirty="0" smtClean="0">
                <a:latin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</a:rPr>
              <a:t>another component B</a:t>
            </a:r>
            <a:endParaRPr lang="sv-SE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76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Architecture Design Principles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Dependencies direct in the direction of </a:t>
            </a:r>
            <a:r>
              <a:rPr lang="en-US" b="1" dirty="0" smtClean="0">
                <a:latin typeface="Calibri" pitchFamily="34" charset="0"/>
              </a:rPr>
              <a:t>stability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2E1C1-F333-4CEC-86E1-87EB36840A24}" type="slidenum">
              <a:rPr lang="en-US" smtClean="0">
                <a:latin typeface="Calibri" pitchFamily="34" charset="0"/>
              </a:rPr>
              <a:pPr/>
              <a:t>19</a:t>
            </a:fld>
            <a:endParaRPr lang="en-US"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MRV </a:t>
            </a:r>
            <a:r>
              <a:rPr lang="en-US" dirty="0" err="1" smtClean="0">
                <a:latin typeface="Calibri" pitchFamily="34" charset="0"/>
              </a:rPr>
              <a:t>Chaudron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Sheet </a:t>
            </a:r>
            <a:fld id="{54F55826-2444-46BD-9B15-FBE46B7C1BAB}" type="slidenum">
              <a:rPr lang="en-US" smtClean="0">
                <a:latin typeface="Calibri" pitchFamily="34" charset="0"/>
              </a:rPr>
              <a:pPr/>
              <a:t>19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57290" y="2643182"/>
            <a:ext cx="1644662" cy="8572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57290" y="4214818"/>
            <a:ext cx="1644662" cy="8572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9" name="Curved Connector 8"/>
          <p:cNvCxnSpPr>
            <a:stCxn id="6" idx="2"/>
            <a:endCxn id="7" idx="0"/>
          </p:cNvCxnSpPr>
          <p:nvPr/>
        </p:nvCxnSpPr>
        <p:spPr bwMode="auto">
          <a:xfrm rot="5400000">
            <a:off x="1822431" y="3857628"/>
            <a:ext cx="714380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43274" y="3500438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B is less likely to change than A</a:t>
            </a:r>
            <a:endParaRPr lang="en-GB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44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04056"/>
          </a:xfrm>
        </p:spPr>
        <p:txBody>
          <a:bodyPr/>
          <a:lstStyle/>
          <a:p>
            <a:pPr algn="ctr"/>
            <a:r>
              <a:rPr lang="sv-SE" sz="2800" dirty="0" smtClean="0"/>
              <a:t>Schedule</a:t>
            </a:r>
            <a:endParaRPr lang="sv-S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7465"/>
              </p:ext>
            </p:extLst>
          </p:nvPr>
        </p:nvGraphicFramePr>
        <p:xfrm>
          <a:off x="323528" y="764704"/>
          <a:ext cx="8352928" cy="5369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280"/>
                <a:gridCol w="545930"/>
                <a:gridCol w="859006"/>
                <a:gridCol w="1152128"/>
                <a:gridCol w="3240360"/>
                <a:gridCol w="1152128"/>
                <a:gridCol w="864096"/>
              </a:tblGrid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Week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Date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Time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Lecture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Reading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Note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002060"/>
                    </a:solidFill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L1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4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13:00 – 15:00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Introduction &amp; Organization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L2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11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13:00 – 14:30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Architecting Process &amp; Views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err="1">
                          <a:effectLst/>
                          <a:latin typeface="+mn-lt"/>
                        </a:rPr>
                        <a:t>Ch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 1 &amp; 2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S1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12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10:15 – 12:00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&lt;&lt; Supervision/Assignment&gt;&gt;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724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L3</a:t>
                      </a:r>
                    </a:p>
                  </a:txBody>
                  <a:tcPr marL="65294" marR="65294" marT="0" marB="0"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</a:t>
                      </a:r>
                    </a:p>
                  </a:txBody>
                  <a:tcPr marL="65294" marR="65294" marT="0" marB="0"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13:00 - 15:00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294" marR="65294" marT="0" marB="0"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Requirements &amp; Quality Attributes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294" marR="65294" marT="0" marB="0"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&amp; 4</a:t>
                      </a:r>
                    </a:p>
                  </a:txBody>
                  <a:tcPr marL="65294" marR="65294" marT="0" marB="0"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667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S2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</a:t>
                      </a:r>
                    </a:p>
                  </a:txBody>
                  <a:tcPr marL="65294" marR="65294" marT="0" marB="0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 – 15:00 </a:t>
                      </a:r>
                    </a:p>
                  </a:txBody>
                  <a:tcPr marL="65294" marR="65294" marT="0" marB="0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&lt;&lt; Supervision/Assignment&gt;&gt;</a:t>
                      </a:r>
                    </a:p>
                  </a:txBody>
                  <a:tcPr marL="65294" marR="65294" marT="0" marB="0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L4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20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Architectural Styles 1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err="1">
                          <a:effectLst/>
                          <a:latin typeface="+mn-lt"/>
                        </a:rPr>
                        <a:t>Ch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 13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L5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25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Architectural Styles 2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err="1">
                          <a:effectLst/>
                          <a:latin typeface="+mn-lt"/>
                        </a:rPr>
                        <a:t>Ch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13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DEDEFF"/>
                    </a:solidFill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S3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26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10:15 – 12:00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&lt;&lt; Supervision/Assignment&gt;&gt;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FEFFF"/>
                    </a:solidFill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L6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27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2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(finish) Architectural Styles &amp; 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Tactics</a:t>
                      </a:r>
                      <a:endParaRPr lang="en-GB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40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L7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2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13:15 – 15:00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The Human Factor in Software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Architecting: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Cognitive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and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Social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Aspects</a:t>
                      </a:r>
                      <a:endParaRPr lang="en-GB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2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18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200" dirty="0" err="1" smtClean="0">
                          <a:effectLst/>
                          <a:latin typeface="+mn-lt"/>
                          <a:ea typeface="+mn-ea"/>
                        </a:rPr>
                        <a:t>Rodi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+mn-lt"/>
                          <a:ea typeface="+mn-ea"/>
                        </a:rPr>
                        <a:t>Jolak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40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S4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3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10:15 – 12:00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&lt;&lt; Supervision/Assignment&gt;&gt;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UG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</a:rPr>
                        <a:t>41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Oct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13:00</a:t>
                      </a:r>
                      <a:r>
                        <a:rPr lang="en-US" sz="1200" baseline="0" dirty="0" smtClean="0">
                          <a:latin typeface="+mn-lt"/>
                        </a:rPr>
                        <a:t> – 15:00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latin typeface="+mn-lt"/>
                        </a:rPr>
                        <a:t>skip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effectLst/>
                          <a:latin typeface="+mn-lt"/>
                        </a:rPr>
                        <a:t>UG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</a:rPr>
                        <a:t>42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L8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9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</a:tabLst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Technical Debt (</a:t>
                      </a:r>
                      <a:r>
                        <a:rPr lang="en-GB" sz="1200" dirty="0" err="1" smtClean="0">
                          <a:effectLst/>
                          <a:latin typeface="+mn-lt"/>
                        </a:rPr>
                        <a:t>Terese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+mn-lt"/>
                        </a:rPr>
                        <a:t>Besker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)</a:t>
                      </a:r>
                      <a:endParaRPr lang="en-GB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PhD</a:t>
                      </a:r>
                      <a:r>
                        <a:rPr lang="en-GB" sz="1200" baseline="0" dirty="0" smtClean="0">
                          <a:effectLst/>
                          <a:latin typeface="+mn-lt"/>
                        </a:rPr>
                        <a:t> defence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93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41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S5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10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10:15 – 12:00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&lt;&lt; Supervision/Assignment&gt;&gt;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L9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16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</a:tabLst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Design Principles 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Tactics</a:t>
                      </a:r>
                      <a:endParaRPr lang="en-GB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err="1">
                          <a:effectLst/>
                          <a:latin typeface="+mn-lt"/>
                        </a:rPr>
                        <a:t>Ch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6, 7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S6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17</a:t>
                      </a:r>
                      <a:r>
                        <a:rPr lang="en-GB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10:15 – 12:00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&lt;&lt; Supervision/Assignment&gt;&gt;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check!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L10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18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13:15 – 15:00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Architecture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Evaluation / Tactics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err="1" smtClean="0">
                          <a:effectLst/>
                          <a:latin typeface="+mn-lt"/>
                        </a:rPr>
                        <a:t>Ch</a:t>
                      </a:r>
                      <a:r>
                        <a:rPr lang="en-GB" sz="1200" smtClean="0">
                          <a:effectLst/>
                          <a:latin typeface="+mn-lt"/>
                        </a:rPr>
                        <a:t> 21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L11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23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Reverse Engineering &amp; Correspondence</a:t>
                      </a:r>
                      <a:endParaRPr lang="en-GB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err="1" smtClean="0">
                          <a:effectLst/>
                          <a:latin typeface="+mn-lt"/>
                        </a:rPr>
                        <a:t>Ch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 20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L12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24 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No lecture: </a:t>
                      </a:r>
                      <a:b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</a:br>
                      <a:r>
                        <a:rPr lang="en-US" sz="1200" dirty="0" err="1" smtClean="0">
                          <a:effectLst/>
                          <a:latin typeface="+mn-lt"/>
                          <a:ea typeface="+mn-ea"/>
                        </a:rPr>
                        <a:t>Lindholmen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Software Development Days</a:t>
                      </a:r>
                      <a:endParaRPr lang="en-GB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43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L13</a:t>
                      </a:r>
                      <a:endParaRPr lang="en-GB" sz="1200" dirty="0"/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 Oct</a:t>
                      </a:r>
                      <a:endParaRPr lang="en-GB" sz="1200" dirty="0"/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13:00 – 15:00</a:t>
                      </a:r>
                      <a:endParaRPr lang="en-GB" sz="1200" dirty="0"/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Guest lecture </a:t>
                      </a:r>
                      <a:r>
                        <a:rPr lang="en-US" sz="1200" dirty="0" smtClean="0"/>
                        <a:t>Volvo Trucks</a:t>
                      </a:r>
                      <a:endParaRPr lang="en-GB" sz="1200" dirty="0"/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5294" marR="652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492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Dependency: Coupling</a:t>
            </a:r>
            <a:endParaRPr lang="en-GB"/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8094-CD5D-4A3C-AE2E-3242CFA6A63A}" type="slidenum">
              <a:rPr lang="en-GB"/>
              <a:pPr/>
              <a:t>20</a:t>
            </a:fld>
            <a:endParaRPr lang="en-GB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Chapter 9: Architecting and designing software</a:t>
            </a:r>
          </a:p>
        </p:txBody>
      </p:sp>
      <p:sp>
        <p:nvSpPr>
          <p:cNvPr id="818179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6516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Lucida Sans Unicode" pitchFamily="34" charset="0"/>
              </a:rPr>
              <a:t>Coupling is the degree of interdependence</a:t>
            </a:r>
          </a:p>
          <a:p>
            <a:r>
              <a:rPr lang="en-US">
                <a:latin typeface="Lucida Sans Unicode" pitchFamily="34" charset="0"/>
              </a:rPr>
              <a:t>between modules</a:t>
            </a:r>
            <a:endParaRPr lang="en-GB">
              <a:latin typeface="Lucida Sans Unicode" pitchFamily="34" charset="0"/>
            </a:endParaRPr>
          </a:p>
        </p:txBody>
      </p:sp>
      <p:grpSp>
        <p:nvGrpSpPr>
          <p:cNvPr id="818180" name="Group 4"/>
          <p:cNvGrpSpPr>
            <a:grpSpLocks/>
          </p:cNvGrpSpPr>
          <p:nvPr/>
        </p:nvGrpSpPr>
        <p:grpSpPr bwMode="auto">
          <a:xfrm>
            <a:off x="1573113" y="2507184"/>
            <a:ext cx="2170113" cy="1470025"/>
            <a:chOff x="1880" y="1525"/>
            <a:chExt cx="1877" cy="1201"/>
          </a:xfrm>
        </p:grpSpPr>
        <p:sp>
          <p:nvSpPr>
            <p:cNvPr id="818181" name="Rectangle 5"/>
            <p:cNvSpPr>
              <a:spLocks noChangeArrowheads="1"/>
            </p:cNvSpPr>
            <p:nvPr/>
          </p:nvSpPr>
          <p:spPr bwMode="auto">
            <a:xfrm>
              <a:off x="2925" y="2293"/>
              <a:ext cx="486" cy="433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8182" name="Rectangle 6"/>
            <p:cNvSpPr>
              <a:spLocks noChangeArrowheads="1"/>
            </p:cNvSpPr>
            <p:nvPr/>
          </p:nvSpPr>
          <p:spPr bwMode="auto">
            <a:xfrm>
              <a:off x="2115" y="2293"/>
              <a:ext cx="486" cy="433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8183" name="Rectangle 7"/>
            <p:cNvSpPr>
              <a:spLocks noChangeArrowheads="1"/>
            </p:cNvSpPr>
            <p:nvPr/>
          </p:nvSpPr>
          <p:spPr bwMode="auto">
            <a:xfrm>
              <a:off x="1880" y="1525"/>
              <a:ext cx="486" cy="433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8184" name="Rectangle 8"/>
            <p:cNvSpPr>
              <a:spLocks noChangeArrowheads="1"/>
            </p:cNvSpPr>
            <p:nvPr/>
          </p:nvSpPr>
          <p:spPr bwMode="auto">
            <a:xfrm>
              <a:off x="3271" y="1525"/>
              <a:ext cx="486" cy="433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8185" name="Line 9"/>
            <p:cNvSpPr>
              <a:spLocks noChangeShapeType="1"/>
            </p:cNvSpPr>
            <p:nvPr/>
          </p:nvSpPr>
          <p:spPr bwMode="auto">
            <a:xfrm flipV="1">
              <a:off x="2222" y="1585"/>
              <a:ext cx="1368" cy="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18186" name="Line 10"/>
            <p:cNvSpPr>
              <a:spLocks noChangeShapeType="1"/>
            </p:cNvSpPr>
            <p:nvPr/>
          </p:nvSpPr>
          <p:spPr bwMode="auto">
            <a:xfrm flipV="1">
              <a:off x="2001" y="1672"/>
              <a:ext cx="1345" cy="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18187" name="Line 11"/>
            <p:cNvSpPr>
              <a:spLocks noChangeShapeType="1"/>
            </p:cNvSpPr>
            <p:nvPr/>
          </p:nvSpPr>
          <p:spPr bwMode="auto">
            <a:xfrm flipV="1">
              <a:off x="2475" y="1809"/>
              <a:ext cx="900" cy="5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18188" name="Line 12"/>
            <p:cNvSpPr>
              <a:spLocks noChangeShapeType="1"/>
            </p:cNvSpPr>
            <p:nvPr/>
          </p:nvSpPr>
          <p:spPr bwMode="auto">
            <a:xfrm flipV="1">
              <a:off x="2399" y="2585"/>
              <a:ext cx="731" cy="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18189" name="Line 13"/>
            <p:cNvSpPr>
              <a:spLocks noChangeShapeType="1"/>
            </p:cNvSpPr>
            <p:nvPr/>
          </p:nvSpPr>
          <p:spPr bwMode="auto">
            <a:xfrm>
              <a:off x="2019" y="1894"/>
              <a:ext cx="300" cy="4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18190" name="Line 14"/>
            <p:cNvSpPr>
              <a:spLocks noChangeShapeType="1"/>
            </p:cNvSpPr>
            <p:nvPr/>
          </p:nvSpPr>
          <p:spPr bwMode="auto">
            <a:xfrm>
              <a:off x="2186" y="1819"/>
              <a:ext cx="976" cy="6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18191" name="Line 15"/>
            <p:cNvSpPr>
              <a:spLocks noChangeShapeType="1"/>
            </p:cNvSpPr>
            <p:nvPr/>
          </p:nvSpPr>
          <p:spPr bwMode="auto">
            <a:xfrm flipV="1">
              <a:off x="3243" y="1817"/>
              <a:ext cx="324" cy="6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18192" name="Line 16"/>
            <p:cNvSpPr>
              <a:spLocks noChangeShapeType="1"/>
            </p:cNvSpPr>
            <p:nvPr/>
          </p:nvSpPr>
          <p:spPr bwMode="auto">
            <a:xfrm>
              <a:off x="2111" y="1861"/>
              <a:ext cx="291" cy="5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18193" name="Rectangle 17"/>
          <p:cNvSpPr>
            <a:spLocks noChangeArrowheads="1"/>
          </p:cNvSpPr>
          <p:nvPr/>
        </p:nvSpPr>
        <p:spPr bwMode="auto">
          <a:xfrm>
            <a:off x="1725513" y="4185171"/>
            <a:ext cx="187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Lucida Sans Unicode" pitchFamily="34" charset="0"/>
              </a:rPr>
              <a:t>high coupling</a:t>
            </a:r>
            <a:endParaRPr lang="en-GB" sz="2000">
              <a:latin typeface="Lucida Sans Unicode" pitchFamily="34" charset="0"/>
            </a:endParaRPr>
          </a:p>
        </p:txBody>
      </p:sp>
      <p:grpSp>
        <p:nvGrpSpPr>
          <p:cNvPr id="818194" name="Group 18"/>
          <p:cNvGrpSpPr>
            <a:grpSpLocks/>
          </p:cNvGrpSpPr>
          <p:nvPr/>
        </p:nvGrpSpPr>
        <p:grpSpPr bwMode="auto">
          <a:xfrm>
            <a:off x="4994176" y="2492896"/>
            <a:ext cx="2170112" cy="1470025"/>
            <a:chOff x="2790" y="1591"/>
            <a:chExt cx="1367" cy="926"/>
          </a:xfrm>
        </p:grpSpPr>
        <p:sp>
          <p:nvSpPr>
            <p:cNvPr id="818195" name="Rectangle 19"/>
            <p:cNvSpPr>
              <a:spLocks noChangeArrowheads="1"/>
            </p:cNvSpPr>
            <p:nvPr/>
          </p:nvSpPr>
          <p:spPr bwMode="auto">
            <a:xfrm>
              <a:off x="3551" y="2183"/>
              <a:ext cx="354" cy="334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8196" name="Rectangle 20"/>
            <p:cNvSpPr>
              <a:spLocks noChangeArrowheads="1"/>
            </p:cNvSpPr>
            <p:nvPr/>
          </p:nvSpPr>
          <p:spPr bwMode="auto">
            <a:xfrm>
              <a:off x="2961" y="2183"/>
              <a:ext cx="354" cy="334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8197" name="Rectangle 21"/>
            <p:cNvSpPr>
              <a:spLocks noChangeArrowheads="1"/>
            </p:cNvSpPr>
            <p:nvPr/>
          </p:nvSpPr>
          <p:spPr bwMode="auto">
            <a:xfrm>
              <a:off x="2790" y="1591"/>
              <a:ext cx="354" cy="334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8198" name="Rectangle 22"/>
            <p:cNvSpPr>
              <a:spLocks noChangeArrowheads="1"/>
            </p:cNvSpPr>
            <p:nvPr/>
          </p:nvSpPr>
          <p:spPr bwMode="auto">
            <a:xfrm>
              <a:off x="3803" y="1591"/>
              <a:ext cx="354" cy="334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8199" name="Line 23"/>
            <p:cNvSpPr>
              <a:spLocks noChangeShapeType="1"/>
            </p:cNvSpPr>
            <p:nvPr/>
          </p:nvSpPr>
          <p:spPr bwMode="auto">
            <a:xfrm flipV="1">
              <a:off x="2947" y="1729"/>
              <a:ext cx="996" cy="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18200" name="Line 24"/>
            <p:cNvSpPr>
              <a:spLocks noChangeShapeType="1"/>
            </p:cNvSpPr>
            <p:nvPr/>
          </p:nvSpPr>
          <p:spPr bwMode="auto">
            <a:xfrm>
              <a:off x="2891" y="1876"/>
              <a:ext cx="219" cy="3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18201" name="Line 25"/>
            <p:cNvSpPr>
              <a:spLocks noChangeShapeType="1"/>
            </p:cNvSpPr>
            <p:nvPr/>
          </p:nvSpPr>
          <p:spPr bwMode="auto">
            <a:xfrm flipV="1">
              <a:off x="3783" y="1816"/>
              <a:ext cx="236" cy="4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18202" name="Rectangle 26"/>
          <p:cNvSpPr>
            <a:spLocks noChangeArrowheads="1"/>
          </p:cNvSpPr>
          <p:nvPr/>
        </p:nvSpPr>
        <p:spPr bwMode="auto">
          <a:xfrm>
            <a:off x="5187851" y="4185171"/>
            <a:ext cx="175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Lucida Sans Unicode" pitchFamily="34" charset="0"/>
              </a:rPr>
              <a:t>low coupling</a:t>
            </a:r>
            <a:endParaRPr lang="en-GB" sz="2000">
              <a:latin typeface="Lucida Sans Unicode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7704" y="4725144"/>
            <a:ext cx="5056036" cy="1354928"/>
            <a:chOff x="1907704" y="4725144"/>
            <a:chExt cx="5056036" cy="1354928"/>
          </a:xfrm>
        </p:grpSpPr>
        <p:pic>
          <p:nvPicPr>
            <p:cNvPr id="1026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16" t="22109" r="11936"/>
            <a:stretch/>
          </p:blipFill>
          <p:spPr bwMode="auto">
            <a:xfrm>
              <a:off x="1907704" y="4725144"/>
              <a:ext cx="1484646" cy="1354928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8249" y="4725144"/>
              <a:ext cx="1715491" cy="135204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92D050">
                  <a:alpha val="40000"/>
                </a:srgbClr>
              </a:glow>
              <a:outerShdw blurRad="50800" dist="50800" dir="5400000" algn="ctr" rotWithShape="0">
                <a:srgbClr val="92D050"/>
              </a:outerShdw>
            </a:effectLst>
          </p:spPr>
        </p:pic>
      </p:grpSp>
      <p:pic>
        <p:nvPicPr>
          <p:cNvPr id="1024002" name="Picture 2" descr="Bad by pydubreuc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47" y="4628296"/>
            <a:ext cx="821836" cy="77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04" name="Picture 4" descr="Good by pydubreuc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94502"/>
            <a:ext cx="871876" cy="81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328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Coupling and Cohesion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Coupling</a:t>
            </a:r>
            <a:r>
              <a:rPr lang="en-US" sz="2800" dirty="0" smtClean="0"/>
              <a:t> is a measure of dependency between modules.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Cohesion</a:t>
            </a:r>
            <a:r>
              <a:rPr lang="en-US" sz="2800" dirty="0" smtClean="0"/>
              <a:t> is a measure of the coherence </a:t>
            </a:r>
            <a:r>
              <a:rPr lang="en-US" sz="2800" dirty="0" smtClean="0"/>
              <a:t>(‘togetherness’) of </a:t>
            </a:r>
            <a:r>
              <a:rPr lang="en-US" sz="2800" dirty="0" smtClean="0"/>
              <a:t>a module amongst the pieces of that module.</a:t>
            </a:r>
          </a:p>
          <a:p>
            <a:endParaRPr lang="en-US" sz="2800" dirty="0" smtClean="0"/>
          </a:p>
          <a:p>
            <a:r>
              <a:rPr lang="en-US" sz="2800" dirty="0" smtClean="0"/>
              <a:t>In a system design, one wants</a:t>
            </a:r>
            <a:br>
              <a:rPr lang="en-US" sz="2800" dirty="0" smtClean="0"/>
            </a:br>
            <a:r>
              <a:rPr lang="en-US" sz="2800" dirty="0" smtClean="0"/>
              <a:t>            </a:t>
            </a:r>
            <a:r>
              <a:rPr lang="en-US" sz="2800" i="1" dirty="0" smtClean="0"/>
              <a:t>high cohesion </a:t>
            </a:r>
            <a:r>
              <a:rPr lang="en-US" sz="2800" dirty="0" smtClean="0"/>
              <a:t>and </a:t>
            </a:r>
            <a:r>
              <a:rPr lang="en-US" sz="2800" i="1" dirty="0" smtClean="0"/>
              <a:t>low coupling</a:t>
            </a:r>
          </a:p>
          <a:p>
            <a:pPr marL="457200" lvl="1" indent="0">
              <a:buNone/>
            </a:pPr>
            <a:r>
              <a:rPr lang="en-US" sz="2000" i="1" dirty="0"/>
              <a:t>	 </a:t>
            </a:r>
            <a:r>
              <a:rPr lang="en-US" sz="2000" i="1" dirty="0" smtClean="0"/>
              <a:t>        within components	            between components</a:t>
            </a:r>
            <a:endParaRPr lang="en-US" sz="2000" dirty="0" smtClean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587C-60D7-410D-967F-4D4375984EC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MRV Chaudron</a:t>
            </a:r>
          </a:p>
          <a:p>
            <a:r>
              <a:rPr lang="en-US" dirty="0" smtClean="0"/>
              <a:t>Sheet </a:t>
            </a:r>
            <a:fld id="{3DA61EB7-B0F2-4238-B7B8-169D16BBE77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96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Cohesion</a:t>
            </a:r>
            <a:endParaRPr lang="en-GB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031729" y="5270885"/>
            <a:ext cx="1600200" cy="3429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FF569762-C5B6-4E36-8A68-E04854A99157}" type="slidenum">
              <a: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22</a:t>
            </a:fld>
            <a:endParaRPr lang="en-GB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8659" name="Text Box 3"/>
          <p:cNvSpPr txBox="1">
            <a:spLocks noChangeArrowheads="1"/>
          </p:cNvSpPr>
          <p:nvPr/>
        </p:nvSpPr>
        <p:spPr bwMode="auto">
          <a:xfrm>
            <a:off x="1532357" y="1768067"/>
            <a:ext cx="58737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00" kern="0" dirty="0">
                <a:solidFill>
                  <a:srgbClr val="000000"/>
                </a:solidFill>
                <a:latin typeface="Lucida Sans Unicode" pitchFamily="34" charset="0"/>
                <a:cs typeface="Arial"/>
                <a:sym typeface="Arial"/>
              </a:rPr>
              <a:t>Cohesion is concerned with the relatedness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00" kern="0" dirty="0">
                <a:solidFill>
                  <a:srgbClr val="000000"/>
                </a:solidFill>
                <a:latin typeface="Lucida Sans Unicode" pitchFamily="34" charset="0"/>
                <a:cs typeface="Arial"/>
                <a:sym typeface="Arial"/>
              </a:rPr>
              <a:t>within a module</a:t>
            </a:r>
          </a:p>
        </p:txBody>
      </p:sp>
      <p:sp>
        <p:nvSpPr>
          <p:cNvPr id="838660" name="Text Box 4"/>
          <p:cNvSpPr txBox="1">
            <a:spLocks noChangeArrowheads="1"/>
          </p:cNvSpPr>
          <p:nvPr/>
        </p:nvSpPr>
        <p:spPr bwMode="auto">
          <a:xfrm>
            <a:off x="1464447" y="4339836"/>
            <a:ext cx="664476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00" kern="0" dirty="0">
                <a:solidFill>
                  <a:srgbClr val="000000"/>
                </a:solidFill>
                <a:latin typeface="Lucida Sans Unicode" pitchFamily="34" charset="0"/>
                <a:cs typeface="Arial"/>
                <a:sym typeface="Arial"/>
              </a:rPr>
              <a:t>Heuristic: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00" kern="0" dirty="0">
                <a:solidFill>
                  <a:srgbClr val="000000"/>
                </a:solidFill>
                <a:latin typeface="Lucida Sans Unicode" pitchFamily="34" charset="0"/>
                <a:cs typeface="Arial"/>
                <a:sym typeface="Arial"/>
              </a:rPr>
              <a:t>	Keep things together that belong together</a:t>
            </a:r>
            <a:endParaRPr lang="en-GB" sz="2100" kern="0" dirty="0">
              <a:solidFill>
                <a:srgbClr val="000000"/>
              </a:solidFill>
              <a:latin typeface="Lucida Sans Unicode" pitchFamily="34" charset="0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00" kern="0" dirty="0">
                <a:solidFill>
                  <a:srgbClr val="000000"/>
                </a:solidFill>
                <a:latin typeface="Lucida Sans Unicode" pitchFamily="34" charset="0"/>
                <a:cs typeface="Arial"/>
                <a:sym typeface="Arial"/>
              </a:rPr>
              <a:t>	High cohesion within a module is good</a:t>
            </a:r>
            <a:endParaRPr lang="en-GB" sz="2100" kern="0" dirty="0">
              <a:solidFill>
                <a:srgbClr val="000000"/>
              </a:solidFill>
              <a:latin typeface="Lucida Sans Unicode" pitchFamily="34" charset="0"/>
              <a:cs typeface="Arial"/>
              <a:sym typeface="Arial"/>
            </a:endParaRPr>
          </a:p>
        </p:txBody>
      </p:sp>
      <p:sp>
        <p:nvSpPr>
          <p:cNvPr id="838661" name="Rectangle 5"/>
          <p:cNvSpPr>
            <a:spLocks noChangeArrowheads="1"/>
          </p:cNvSpPr>
          <p:nvPr/>
        </p:nvSpPr>
        <p:spPr bwMode="auto">
          <a:xfrm>
            <a:off x="4732759" y="2756285"/>
            <a:ext cx="1668065" cy="1053704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38662" name="Group 6"/>
          <p:cNvGrpSpPr>
            <a:grpSpLocks/>
          </p:cNvGrpSpPr>
          <p:nvPr/>
        </p:nvGrpSpPr>
        <p:grpSpPr bwMode="auto">
          <a:xfrm>
            <a:off x="5438798" y="2833677"/>
            <a:ext cx="346472" cy="826294"/>
            <a:chOff x="3815" y="1980"/>
            <a:chExt cx="291" cy="694"/>
          </a:xfrm>
        </p:grpSpPr>
        <p:sp>
          <p:nvSpPr>
            <p:cNvPr id="838663" name="Rectangle 7"/>
            <p:cNvSpPr>
              <a:spLocks noChangeArrowheads="1"/>
            </p:cNvSpPr>
            <p:nvPr/>
          </p:nvSpPr>
          <p:spPr bwMode="auto">
            <a:xfrm>
              <a:off x="3815" y="1980"/>
              <a:ext cx="291" cy="259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664" name="Rectangle 8"/>
            <p:cNvSpPr>
              <a:spLocks noChangeArrowheads="1"/>
            </p:cNvSpPr>
            <p:nvPr/>
          </p:nvSpPr>
          <p:spPr bwMode="auto">
            <a:xfrm>
              <a:off x="3815" y="2415"/>
              <a:ext cx="291" cy="259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838665" name="AutoShape 9"/>
            <p:cNvCxnSpPr>
              <a:cxnSpLocks noChangeShapeType="1"/>
              <a:stCxn id="838663" idx="2"/>
              <a:endCxn id="838664" idx="0"/>
            </p:cNvCxnSpPr>
            <p:nvPr/>
          </p:nvCxnSpPr>
          <p:spPr bwMode="auto">
            <a:xfrm>
              <a:off x="3961" y="2248"/>
              <a:ext cx="0" cy="15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838666" name="Rectangle 10"/>
          <p:cNvSpPr>
            <a:spLocks noChangeArrowheads="1"/>
          </p:cNvSpPr>
          <p:nvPr/>
        </p:nvSpPr>
        <p:spPr bwMode="auto">
          <a:xfrm>
            <a:off x="4936354" y="2844392"/>
            <a:ext cx="346472" cy="308372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8667" name="Rectangle 11"/>
          <p:cNvSpPr>
            <a:spLocks noChangeArrowheads="1"/>
          </p:cNvSpPr>
          <p:nvPr/>
        </p:nvSpPr>
        <p:spPr bwMode="auto">
          <a:xfrm>
            <a:off x="5940051" y="2833676"/>
            <a:ext cx="346472" cy="308372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8668" name="Rectangle 12"/>
          <p:cNvSpPr>
            <a:spLocks noChangeArrowheads="1"/>
          </p:cNvSpPr>
          <p:nvPr/>
        </p:nvSpPr>
        <p:spPr bwMode="auto">
          <a:xfrm>
            <a:off x="5915048" y="3359932"/>
            <a:ext cx="346472" cy="308372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8669" name="Rectangle 13"/>
          <p:cNvSpPr>
            <a:spLocks noChangeArrowheads="1"/>
          </p:cNvSpPr>
          <p:nvPr/>
        </p:nvSpPr>
        <p:spPr bwMode="auto">
          <a:xfrm>
            <a:off x="4892303" y="3933814"/>
            <a:ext cx="103906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050" kern="0">
                <a:solidFill>
                  <a:srgbClr val="000000"/>
                </a:solidFill>
                <a:latin typeface="Lucida Sans Unicode" pitchFamily="34" charset="0"/>
                <a:cs typeface="Arial"/>
                <a:sym typeface="Arial"/>
              </a:rPr>
              <a:t>low cohesion</a:t>
            </a:r>
            <a:endParaRPr lang="en-GB" sz="1050" kern="0">
              <a:solidFill>
                <a:srgbClr val="000000"/>
              </a:solidFill>
              <a:latin typeface="Lucida Sans Unicode" pitchFamily="34" charset="0"/>
              <a:cs typeface="Arial"/>
              <a:sym typeface="Arial"/>
            </a:endParaRPr>
          </a:p>
        </p:txBody>
      </p:sp>
      <p:sp>
        <p:nvSpPr>
          <p:cNvPr id="838670" name="Rectangle 14"/>
          <p:cNvSpPr>
            <a:spLocks noChangeArrowheads="1"/>
          </p:cNvSpPr>
          <p:nvPr/>
        </p:nvSpPr>
        <p:spPr bwMode="auto">
          <a:xfrm>
            <a:off x="2545580" y="2767002"/>
            <a:ext cx="1677591" cy="1003697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8671" name="Rectangle 15"/>
          <p:cNvSpPr>
            <a:spLocks noChangeArrowheads="1"/>
          </p:cNvSpPr>
          <p:nvPr/>
        </p:nvSpPr>
        <p:spPr bwMode="auto">
          <a:xfrm>
            <a:off x="2657498" y="2855107"/>
            <a:ext cx="346472" cy="308372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8672" name="Rectangle 16"/>
          <p:cNvSpPr>
            <a:spLocks noChangeArrowheads="1"/>
          </p:cNvSpPr>
          <p:nvPr/>
        </p:nvSpPr>
        <p:spPr bwMode="auto">
          <a:xfrm>
            <a:off x="3215901" y="2855107"/>
            <a:ext cx="346472" cy="308372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8673" name="Rectangle 17"/>
          <p:cNvSpPr>
            <a:spLocks noChangeArrowheads="1"/>
          </p:cNvSpPr>
          <p:nvPr/>
        </p:nvSpPr>
        <p:spPr bwMode="auto">
          <a:xfrm>
            <a:off x="3785020" y="2855107"/>
            <a:ext cx="346472" cy="308372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8674" name="Rectangle 18"/>
          <p:cNvSpPr>
            <a:spLocks noChangeArrowheads="1"/>
          </p:cNvSpPr>
          <p:nvPr/>
        </p:nvSpPr>
        <p:spPr bwMode="auto">
          <a:xfrm>
            <a:off x="3217092" y="3369457"/>
            <a:ext cx="346472" cy="308372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38675" name="AutoShape 19"/>
          <p:cNvCxnSpPr>
            <a:cxnSpLocks noChangeShapeType="1"/>
            <a:stCxn id="838671" idx="3"/>
            <a:endCxn id="838672" idx="1"/>
          </p:cNvCxnSpPr>
          <p:nvPr/>
        </p:nvCxnSpPr>
        <p:spPr bwMode="auto">
          <a:xfrm>
            <a:off x="3014685" y="3009889"/>
            <a:ext cx="1905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38676" name="AutoShape 20"/>
          <p:cNvCxnSpPr>
            <a:cxnSpLocks noChangeShapeType="1"/>
            <a:stCxn id="838672" idx="3"/>
            <a:endCxn id="838673" idx="1"/>
          </p:cNvCxnSpPr>
          <p:nvPr/>
        </p:nvCxnSpPr>
        <p:spPr bwMode="auto">
          <a:xfrm>
            <a:off x="3573090" y="3009889"/>
            <a:ext cx="20121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838677" name="AutoShape 21"/>
          <p:cNvCxnSpPr>
            <a:cxnSpLocks noChangeShapeType="1"/>
            <a:stCxn id="838672" idx="2"/>
            <a:endCxn id="838674" idx="0"/>
          </p:cNvCxnSpPr>
          <p:nvPr/>
        </p:nvCxnSpPr>
        <p:spPr bwMode="auto">
          <a:xfrm>
            <a:off x="3389733" y="3174196"/>
            <a:ext cx="1190" cy="18454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38678" name="Rectangle 22"/>
          <p:cNvSpPr>
            <a:spLocks noChangeArrowheads="1"/>
          </p:cNvSpPr>
          <p:nvPr/>
        </p:nvSpPr>
        <p:spPr bwMode="auto">
          <a:xfrm>
            <a:off x="2678929" y="3974295"/>
            <a:ext cx="110158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050" kern="0">
                <a:solidFill>
                  <a:srgbClr val="000000"/>
                </a:solidFill>
                <a:latin typeface="Lucida Sans Unicode" pitchFamily="34" charset="0"/>
                <a:cs typeface="Arial"/>
                <a:sym typeface="Arial"/>
              </a:rPr>
              <a:t>high cohesion</a:t>
            </a:r>
            <a:endParaRPr lang="en-GB" sz="1050" kern="0">
              <a:solidFill>
                <a:srgbClr val="000000"/>
              </a:solidFill>
              <a:latin typeface="Lucida Sans Unicode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0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Cohesion</a:t>
            </a:r>
            <a:endParaRPr lang="en-GB"/>
          </a:p>
        </p:txBody>
      </p:sp>
      <p:sp>
        <p:nvSpPr>
          <p:cNvPr id="838659" name="Text Box 3"/>
          <p:cNvSpPr txBox="1">
            <a:spLocks noChangeArrowheads="1"/>
          </p:cNvSpPr>
          <p:nvPr/>
        </p:nvSpPr>
        <p:spPr bwMode="auto">
          <a:xfrm>
            <a:off x="1532357" y="1768067"/>
            <a:ext cx="58737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00" kern="0" dirty="0">
                <a:solidFill>
                  <a:srgbClr val="000000"/>
                </a:solidFill>
                <a:latin typeface="Lucida Sans Unicode" pitchFamily="34" charset="0"/>
                <a:cs typeface="Arial"/>
                <a:sym typeface="Arial"/>
              </a:rPr>
              <a:t>Cohesion is concerned with the relatedness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00" kern="0" dirty="0">
                <a:solidFill>
                  <a:srgbClr val="000000"/>
                </a:solidFill>
                <a:latin typeface="Lucida Sans Unicode" pitchFamily="34" charset="0"/>
                <a:cs typeface="Arial"/>
                <a:sym typeface="Arial"/>
              </a:rPr>
              <a:t>within a module</a:t>
            </a:r>
          </a:p>
        </p:txBody>
      </p:sp>
      <p:sp>
        <p:nvSpPr>
          <p:cNvPr id="838660" name="Text Box 4"/>
          <p:cNvSpPr txBox="1">
            <a:spLocks noChangeArrowheads="1"/>
          </p:cNvSpPr>
          <p:nvPr/>
        </p:nvSpPr>
        <p:spPr bwMode="auto">
          <a:xfrm>
            <a:off x="1464447" y="4722393"/>
            <a:ext cx="664476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00" kern="0" dirty="0">
                <a:solidFill>
                  <a:srgbClr val="000000"/>
                </a:solidFill>
                <a:latin typeface="Lucida Sans Unicode" pitchFamily="34" charset="0"/>
                <a:cs typeface="Arial"/>
                <a:sym typeface="Arial"/>
              </a:rPr>
              <a:t>Heuristic: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00" kern="0" dirty="0">
                <a:solidFill>
                  <a:srgbClr val="000000"/>
                </a:solidFill>
                <a:latin typeface="Lucida Sans Unicode" pitchFamily="34" charset="0"/>
                <a:cs typeface="Arial"/>
                <a:sym typeface="Arial"/>
              </a:rPr>
              <a:t>	Keep things together that belong together</a:t>
            </a:r>
            <a:endParaRPr lang="en-GB" sz="2100" kern="0" dirty="0">
              <a:solidFill>
                <a:srgbClr val="000000"/>
              </a:solidFill>
              <a:latin typeface="Lucida Sans Unicode" pitchFamily="34" charset="0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00" kern="0" dirty="0">
                <a:solidFill>
                  <a:srgbClr val="000000"/>
                </a:solidFill>
                <a:latin typeface="Lucida Sans Unicode" pitchFamily="34" charset="0"/>
                <a:cs typeface="Arial"/>
                <a:sym typeface="Arial"/>
              </a:rPr>
              <a:t>	High cohesion within a module is good</a:t>
            </a:r>
            <a:endParaRPr lang="en-GB" sz="2100" kern="0" dirty="0">
              <a:solidFill>
                <a:srgbClr val="000000"/>
              </a:solidFill>
              <a:latin typeface="Lucida Sans Unicode" pitchFamily="34" charset="0"/>
              <a:cs typeface="Arial"/>
              <a:sym typeface="Arial"/>
            </a:endParaRPr>
          </a:p>
        </p:txBody>
      </p:sp>
      <p:sp>
        <p:nvSpPr>
          <p:cNvPr id="838661" name="Rectangle 5"/>
          <p:cNvSpPr>
            <a:spLocks noChangeArrowheads="1"/>
          </p:cNvSpPr>
          <p:nvPr/>
        </p:nvSpPr>
        <p:spPr bwMode="auto">
          <a:xfrm>
            <a:off x="4732759" y="2756285"/>
            <a:ext cx="3376457" cy="1053704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8669" name="Rectangle 13"/>
          <p:cNvSpPr>
            <a:spLocks noChangeArrowheads="1"/>
          </p:cNvSpPr>
          <p:nvPr/>
        </p:nvSpPr>
        <p:spPr bwMode="auto">
          <a:xfrm>
            <a:off x="5055704" y="3933814"/>
            <a:ext cx="103906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050" kern="0">
                <a:solidFill>
                  <a:srgbClr val="000000"/>
                </a:solidFill>
                <a:latin typeface="Lucida Sans Unicode" pitchFamily="34" charset="0"/>
                <a:cs typeface="Arial"/>
                <a:sym typeface="Arial"/>
              </a:rPr>
              <a:t>low cohesion</a:t>
            </a:r>
            <a:endParaRPr lang="en-GB" sz="1050" kern="0">
              <a:solidFill>
                <a:srgbClr val="000000"/>
              </a:solidFill>
              <a:latin typeface="Lucida Sans Unicode" pitchFamily="34" charset="0"/>
              <a:cs typeface="Arial"/>
              <a:sym typeface="Arial"/>
            </a:endParaRPr>
          </a:p>
        </p:txBody>
      </p:sp>
      <p:sp>
        <p:nvSpPr>
          <p:cNvPr id="838670" name="Rectangle 14"/>
          <p:cNvSpPr>
            <a:spLocks noChangeArrowheads="1"/>
          </p:cNvSpPr>
          <p:nvPr/>
        </p:nvSpPr>
        <p:spPr bwMode="auto">
          <a:xfrm>
            <a:off x="980731" y="2767002"/>
            <a:ext cx="3242440" cy="1003697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8671" name="Rectangle 15"/>
          <p:cNvSpPr>
            <a:spLocks noChangeArrowheads="1"/>
          </p:cNvSpPr>
          <p:nvPr/>
        </p:nvSpPr>
        <p:spPr bwMode="auto">
          <a:xfrm>
            <a:off x="1197049" y="2855107"/>
            <a:ext cx="669659" cy="308372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2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FILTER</a:t>
            </a:r>
            <a:endParaRPr lang="en-GB" sz="12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838672" name="Rectangle 16"/>
          <p:cNvSpPr>
            <a:spLocks noChangeArrowheads="1"/>
          </p:cNvSpPr>
          <p:nvPr/>
        </p:nvSpPr>
        <p:spPr bwMode="auto">
          <a:xfrm>
            <a:off x="2276327" y="2855107"/>
            <a:ext cx="669659" cy="308372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2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SORT</a:t>
            </a:r>
            <a:endParaRPr lang="en-GB" sz="12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838673" name="Rectangle 17"/>
          <p:cNvSpPr>
            <a:spLocks noChangeArrowheads="1"/>
          </p:cNvSpPr>
          <p:nvPr/>
        </p:nvSpPr>
        <p:spPr bwMode="auto">
          <a:xfrm>
            <a:off x="3376318" y="2855107"/>
            <a:ext cx="669659" cy="308372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2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COUNT</a:t>
            </a:r>
            <a:endParaRPr lang="en-GB" sz="12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838674" name="Rectangle 18"/>
          <p:cNvSpPr>
            <a:spLocks noChangeArrowheads="1"/>
          </p:cNvSpPr>
          <p:nvPr/>
        </p:nvSpPr>
        <p:spPr bwMode="auto">
          <a:xfrm>
            <a:off x="2278629" y="3369457"/>
            <a:ext cx="669659" cy="308372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2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STORE</a:t>
            </a:r>
            <a:endParaRPr lang="en-GB" sz="105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cxnSp>
        <p:nvCxnSpPr>
          <p:cNvPr id="838675" name="AutoShape 19"/>
          <p:cNvCxnSpPr>
            <a:cxnSpLocks noChangeShapeType="1"/>
            <a:stCxn id="838671" idx="3"/>
            <a:endCxn id="838672" idx="1"/>
          </p:cNvCxnSpPr>
          <p:nvPr/>
        </p:nvCxnSpPr>
        <p:spPr bwMode="auto">
          <a:xfrm>
            <a:off x="1887417" y="3009889"/>
            <a:ext cx="36819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38676" name="AutoShape 20"/>
          <p:cNvCxnSpPr>
            <a:cxnSpLocks noChangeShapeType="1"/>
            <a:stCxn id="838672" idx="3"/>
            <a:endCxn id="838673" idx="1"/>
          </p:cNvCxnSpPr>
          <p:nvPr/>
        </p:nvCxnSpPr>
        <p:spPr bwMode="auto">
          <a:xfrm>
            <a:off x="2966698" y="3009889"/>
            <a:ext cx="38890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838677" name="AutoShape 21"/>
          <p:cNvCxnSpPr>
            <a:cxnSpLocks noChangeShapeType="1"/>
            <a:stCxn id="838672" idx="2"/>
            <a:endCxn id="838674" idx="0"/>
          </p:cNvCxnSpPr>
          <p:nvPr/>
        </p:nvCxnSpPr>
        <p:spPr bwMode="auto">
          <a:xfrm>
            <a:off x="2612308" y="3174196"/>
            <a:ext cx="2300" cy="18454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38678" name="Rectangle 22"/>
          <p:cNvSpPr>
            <a:spLocks noChangeArrowheads="1"/>
          </p:cNvSpPr>
          <p:nvPr/>
        </p:nvSpPr>
        <p:spPr bwMode="auto">
          <a:xfrm>
            <a:off x="2678929" y="3974295"/>
            <a:ext cx="110158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050" kern="0">
                <a:solidFill>
                  <a:srgbClr val="000000"/>
                </a:solidFill>
                <a:latin typeface="Lucida Sans Unicode" pitchFamily="34" charset="0"/>
                <a:cs typeface="Arial"/>
                <a:sym typeface="Arial"/>
              </a:rPr>
              <a:t>high cohesion</a:t>
            </a:r>
            <a:endParaRPr lang="en-GB" sz="1050" kern="0">
              <a:solidFill>
                <a:srgbClr val="000000"/>
              </a:solidFill>
              <a:latin typeface="Lucida Sans Unicode" pitchFamily="34" charset="0"/>
              <a:cs typeface="Arial"/>
              <a:sym typeface="Arial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979689" y="2846726"/>
            <a:ext cx="743603" cy="308372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2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REVIEW</a:t>
            </a:r>
            <a:endParaRPr lang="en-GB" sz="12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6058967" y="2846726"/>
            <a:ext cx="669659" cy="308372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2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PLAY</a:t>
            </a:r>
            <a:endParaRPr lang="en-GB" sz="12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7158958" y="2846726"/>
            <a:ext cx="669659" cy="308372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2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PRINT</a:t>
            </a:r>
            <a:endParaRPr lang="en-GB" sz="12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6061269" y="3361076"/>
            <a:ext cx="669659" cy="308372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2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GAME</a:t>
            </a:r>
            <a:endParaRPr lang="en-GB" sz="105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cxnSp>
        <p:nvCxnSpPr>
          <p:cNvPr id="32" name="AutoShape 21"/>
          <p:cNvCxnSpPr>
            <a:cxnSpLocks noChangeShapeType="1"/>
            <a:stCxn id="27" idx="2"/>
            <a:endCxn id="29" idx="0"/>
          </p:cNvCxnSpPr>
          <p:nvPr/>
        </p:nvCxnSpPr>
        <p:spPr bwMode="auto">
          <a:xfrm>
            <a:off x="6394948" y="3165815"/>
            <a:ext cx="2300" cy="18454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0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Cohesion</a:t>
            </a:r>
            <a:endParaRPr lang="en-GB"/>
          </a:p>
        </p:txBody>
      </p:sp>
      <p:sp>
        <p:nvSpPr>
          <p:cNvPr id="838659" name="Text Box 3"/>
          <p:cNvSpPr txBox="1">
            <a:spLocks noChangeArrowheads="1"/>
          </p:cNvSpPr>
          <p:nvPr/>
        </p:nvSpPr>
        <p:spPr bwMode="auto">
          <a:xfrm>
            <a:off x="980731" y="1768067"/>
            <a:ext cx="71284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Cohesion is concerned with the relatedness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within a module</a:t>
            </a:r>
          </a:p>
        </p:txBody>
      </p:sp>
      <p:sp>
        <p:nvSpPr>
          <p:cNvPr id="838661" name="Rectangle 5"/>
          <p:cNvSpPr>
            <a:spLocks noChangeArrowheads="1"/>
          </p:cNvSpPr>
          <p:nvPr/>
        </p:nvSpPr>
        <p:spPr bwMode="auto">
          <a:xfrm>
            <a:off x="1700811" y="2996952"/>
            <a:ext cx="5175445" cy="216024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855072" y="3586174"/>
            <a:ext cx="2304256" cy="778929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800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Convert Q-length</a:t>
            </a:r>
            <a:br>
              <a:rPr lang="en-US" sz="1800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</a:br>
            <a:r>
              <a:rPr lang="en-US" sz="1800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to </a:t>
            </a:r>
            <a:r>
              <a:rPr lang="en-US" sz="1800" kern="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WaitTime</a:t>
            </a:r>
            <a:endParaRPr lang="en-GB" sz="18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4491336" y="3586174"/>
            <a:ext cx="2240904" cy="1427001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kern="0" dirty="0" smtClean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rPr>
              <a:t>Count People</a:t>
            </a:r>
            <a:br>
              <a:rPr lang="en-US" kern="0" dirty="0" smtClean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rPr>
            </a:br>
            <a:r>
              <a:rPr lang="en-US" kern="0" dirty="0" smtClean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rPr>
              <a:t> in Queue</a:t>
            </a:r>
            <a:endParaRPr lang="en-GB" sz="18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2" name="AutoShape 21"/>
          <p:cNvCxnSpPr>
            <a:cxnSpLocks noChangeShapeType="1"/>
          </p:cNvCxnSpPr>
          <p:nvPr/>
        </p:nvCxnSpPr>
        <p:spPr bwMode="auto">
          <a:xfrm flipV="1">
            <a:off x="4159328" y="3861048"/>
            <a:ext cx="332008" cy="4123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1763688" y="3039343"/>
            <a:ext cx="35718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Provide Ride Waiting Time</a:t>
            </a:r>
            <a:endParaRPr lang="en-GB" sz="2000" dirty="0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5335500" y="4420655"/>
            <a:ext cx="964692" cy="448506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800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GPS</a:t>
            </a:r>
            <a:endParaRPr lang="en-GB" sz="18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7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Benefits of Low Coupling/Dependencies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en-GB" sz="2400" dirty="0" smtClean="0"/>
              <a:t>Modules are easier to replace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en-GB" sz="2400" dirty="0" smtClean="0"/>
              <a:t>fewer </a:t>
            </a:r>
            <a:r>
              <a:rPr lang="en-GB" sz="2400" dirty="0"/>
              <a:t>interconnections between modules reduce time needed for </a:t>
            </a:r>
            <a:r>
              <a:rPr lang="en-GB" sz="2400" b="1" dirty="0"/>
              <a:t>understanding</a:t>
            </a:r>
            <a:r>
              <a:rPr lang="en-GB" sz="2400" dirty="0"/>
              <a:t> the modules and interactions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en-GB" sz="2400" dirty="0"/>
              <a:t>fewer interconnections between modules reduce the chance that </a:t>
            </a:r>
            <a:r>
              <a:rPr lang="en-GB" sz="2400" b="1" dirty="0"/>
              <a:t>changes</a:t>
            </a:r>
            <a:r>
              <a:rPr lang="en-GB" sz="2400" dirty="0"/>
              <a:t> in one module cause </a:t>
            </a:r>
            <a:r>
              <a:rPr lang="en-GB" sz="2400" b="1" dirty="0"/>
              <a:t>problems</a:t>
            </a:r>
            <a:r>
              <a:rPr lang="en-GB" sz="2400" dirty="0"/>
              <a:t> in other modules, which enhances </a:t>
            </a:r>
            <a:r>
              <a:rPr lang="en-GB" sz="2400" i="1" dirty="0"/>
              <a:t>reusability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en-GB" sz="2400" dirty="0"/>
              <a:t>fewer interconnections between modules reduce the chance that a fault in one module will cause a </a:t>
            </a:r>
            <a:r>
              <a:rPr lang="en-GB" sz="2400" b="1" dirty="0"/>
              <a:t>failure</a:t>
            </a:r>
            <a:r>
              <a:rPr lang="en-GB" sz="2400" dirty="0"/>
              <a:t> in other modules, which enhances </a:t>
            </a:r>
            <a:r>
              <a:rPr lang="en-GB" sz="2400" i="1" dirty="0"/>
              <a:t>robustness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D4F4-5F4E-4D60-820B-0EA5425FE695}" type="slidenum">
              <a:rPr lang="en-GB" sz="1050"/>
              <a:pPr/>
              <a:t>25</a:t>
            </a:fld>
            <a:endParaRPr lang="en-GB" sz="105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600"/>
              <a:t>Chapter 9: Architecting and designing software</a:t>
            </a:r>
          </a:p>
        </p:txBody>
      </p:sp>
      <p:sp>
        <p:nvSpPr>
          <p:cNvPr id="836612" name="Rectangle 4"/>
          <p:cNvSpPr>
            <a:spLocks noChangeArrowheads="1"/>
          </p:cNvSpPr>
          <p:nvPr/>
        </p:nvSpPr>
        <p:spPr bwMode="auto">
          <a:xfrm>
            <a:off x="3851920" y="5805264"/>
            <a:ext cx="50850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800">
                <a:solidFill>
                  <a:schemeClr val="tx2"/>
                </a:solidFill>
                <a:latin typeface="Arial" pitchFamily="34" charset="0"/>
              </a:rPr>
              <a:t>Page-Jones, M. 1980. </a:t>
            </a:r>
            <a:r>
              <a:rPr lang="en-GB" sz="800" i="1">
                <a:solidFill>
                  <a:schemeClr val="tx2"/>
                </a:solidFill>
                <a:latin typeface="Arial" pitchFamily="34" charset="0"/>
              </a:rPr>
              <a:t>The Practical Guide to Structured Systems Design</a:t>
            </a:r>
            <a:r>
              <a:rPr lang="en-GB" sz="800">
                <a:solidFill>
                  <a:schemeClr val="tx2"/>
                </a:solidFill>
                <a:latin typeface="Arial" pitchFamily="34" charset="0"/>
              </a:rPr>
              <a:t>. New York, Yourdon Press, 1980.</a:t>
            </a:r>
          </a:p>
        </p:txBody>
      </p:sp>
    </p:spTree>
    <p:extLst>
      <p:ext uri="{BB962C8B-B14F-4D97-AF65-F5344CB8AC3E}">
        <p14:creationId xmlns:p14="http://schemas.microsoft.com/office/powerpoint/2010/main" val="2464832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Inheritance = Coupling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	99.9% of the time I find that it makes sense to assign all of the classes of a hierarchy, either an inheritance hierarchy or a composition hierarchy, to the same component. </a:t>
            </a:r>
            <a:endParaRPr lang="en-GB" i="1" dirty="0" smtClean="0"/>
          </a:p>
          <a:p>
            <a:pPr algn="r">
              <a:buNone/>
            </a:pPr>
            <a:r>
              <a:rPr lang="en-GB" dirty="0" smtClean="0"/>
              <a:t>Scott </a:t>
            </a:r>
            <a:r>
              <a:rPr lang="en-GB" dirty="0"/>
              <a:t>Ambler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987C-EDAB-4ED5-8EF7-D1A9795B41CF}" type="slidenum">
              <a:rPr lang="en-GB"/>
              <a:pPr/>
              <a:t>26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Chapter 9: Architecting and designing software</a:t>
            </a:r>
          </a:p>
        </p:txBody>
      </p:sp>
      <p:sp>
        <p:nvSpPr>
          <p:cNvPr id="834564" name="Text Box 4"/>
          <p:cNvSpPr txBox="1">
            <a:spLocks noChangeArrowheads="1"/>
          </p:cNvSpPr>
          <p:nvPr/>
        </p:nvSpPr>
        <p:spPr bwMode="auto">
          <a:xfrm>
            <a:off x="642910" y="5072074"/>
            <a:ext cx="503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Lucida Sans Unicode" pitchFamily="34" charset="0"/>
              </a:rPr>
              <a:t>Inheritance implies cohesiveness</a:t>
            </a:r>
            <a:endParaRPr lang="nl-NL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45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Reducing Coupling: Information Hiding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55725"/>
            <a:ext cx="8801100" cy="4778375"/>
          </a:xfrm>
        </p:spPr>
        <p:txBody>
          <a:bodyPr/>
          <a:lstStyle/>
          <a:p>
            <a:r>
              <a:rPr lang="en-GB" dirty="0" smtClean="0"/>
              <a:t>Information Hiding:</a:t>
            </a:r>
          </a:p>
          <a:p>
            <a:pPr lvl="1"/>
            <a:r>
              <a:rPr lang="en-US" sz="2200" dirty="0" smtClean="0"/>
              <a:t>Try to localize future change</a:t>
            </a:r>
          </a:p>
          <a:p>
            <a:pPr lvl="1"/>
            <a:r>
              <a:rPr lang="en-US" sz="2200" dirty="0" smtClean="0"/>
              <a:t>Hide system details likely to change independently</a:t>
            </a:r>
          </a:p>
          <a:p>
            <a:pPr lvl="1"/>
            <a:r>
              <a:rPr lang="en-US" sz="2200" dirty="0" smtClean="0"/>
              <a:t>Separate parts that are likely to have a different rate of </a:t>
            </a:r>
            <a:r>
              <a:rPr lang="en-GB" sz="2200" dirty="0" smtClean="0"/>
              <a:t>change</a:t>
            </a:r>
          </a:p>
          <a:p>
            <a:pPr lvl="1"/>
            <a:r>
              <a:rPr lang="en-US" sz="2200" dirty="0" smtClean="0"/>
              <a:t>In interfaces expose only assumptions unlikely to change</a:t>
            </a:r>
            <a:endParaRPr lang="en-GB" sz="2200" dirty="0" smtClean="0"/>
          </a:p>
          <a:p>
            <a:endParaRPr lang="en-GB" dirty="0" smtClean="0"/>
          </a:p>
          <a:p>
            <a:r>
              <a:rPr lang="en-GB" dirty="0" smtClean="0"/>
              <a:t>Why is information hiding a good idea?	</a:t>
            </a:r>
          </a:p>
          <a:p>
            <a:pPr lvl="1"/>
            <a:r>
              <a:rPr lang="en-GB" dirty="0" smtClean="0"/>
              <a:t> which types of coupling are prevented/reduced?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587C-60D7-410D-967F-4D4375984EC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MRV Chaudron</a:t>
            </a:r>
          </a:p>
          <a:p>
            <a:r>
              <a:rPr lang="en-US" dirty="0" smtClean="0"/>
              <a:t>Sheet </a:t>
            </a:r>
            <a:fld id="{3DA61EB7-B0F2-4238-B7B8-169D16BBE77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07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Information Hiding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nl-NL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Information Hiding is a means of avoiding dependencies.</a:t>
            </a:r>
          </a:p>
          <a:p>
            <a:pPr>
              <a:lnSpc>
                <a:spcPct val="90000"/>
              </a:lnSpc>
              <a:buFontTx/>
              <a:buNone/>
            </a:pPr>
            <a:endParaRPr lang="nl-NL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nl-NL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Minimize the information interfaces disclose about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the inner-workings of components</a:t>
            </a:r>
          </a:p>
          <a:p>
            <a:pPr lvl="1">
              <a:lnSpc>
                <a:spcPct val="90000"/>
              </a:lnSpc>
            </a:pPr>
            <a:r>
              <a:rPr lang="nl-NL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Balance with genericity</a:t>
            </a:r>
          </a:p>
          <a:p>
            <a:pPr>
              <a:lnSpc>
                <a:spcPct val="90000"/>
              </a:lnSpc>
            </a:pPr>
            <a:endParaRPr lang="nl-NL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nl-NL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Information hiding aims at avoiding dependencies 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implementation details</a:t>
            </a:r>
          </a:p>
          <a:p>
            <a:pPr>
              <a:lnSpc>
                <a:spcPct val="90000"/>
              </a:lnSpc>
            </a:pPr>
            <a:endParaRPr lang="nl-NL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nl-NL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Corollary:</a:t>
            </a:r>
          </a:p>
          <a:p>
            <a:pPr lvl="1">
              <a:lnSpc>
                <a:spcPct val="90000"/>
              </a:lnSpc>
            </a:pPr>
            <a:r>
              <a:rPr lang="nl-NL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Components typically encapsulate volatile technologies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05C3-A95E-4779-A3CA-D843FEA530C9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28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75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Parnas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357298"/>
            <a:ext cx="6800867" cy="2308324"/>
          </a:xfr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2400" i="1" kern="1200" dirty="0" smtClean="0">
                <a:latin typeface="Calibri" pitchFamily="34" charset="0"/>
              </a:rPr>
              <a:t>We propose that one begins with a list of:</a:t>
            </a:r>
          </a:p>
          <a:p>
            <a:pPr lvl="1" eaLnBrk="0" hangingPunct="0">
              <a:spcBef>
                <a:spcPct val="0"/>
              </a:spcBef>
            </a:pPr>
            <a:r>
              <a:rPr lang="en-GB" sz="2400" i="1" kern="1200" dirty="0" smtClean="0">
                <a:latin typeface="Calibri" pitchFamily="34" charset="0"/>
              </a:rPr>
              <a:t>difficult design decisions, or </a:t>
            </a:r>
          </a:p>
          <a:p>
            <a:pPr lvl="1" eaLnBrk="0" hangingPunct="0">
              <a:spcBef>
                <a:spcPct val="0"/>
              </a:spcBef>
            </a:pPr>
            <a:r>
              <a:rPr lang="en-GB" sz="2400" i="1" kern="1200" dirty="0" smtClean="0">
                <a:latin typeface="Calibri" pitchFamily="34" charset="0"/>
              </a:rPr>
              <a:t>design decisions which are likely to change</a:t>
            </a:r>
            <a:endParaRPr lang="en-GB" sz="2400" i="1" kern="1200" dirty="0">
              <a:latin typeface="Calibri" pitchFamily="34" charset="0"/>
            </a:endParaRPr>
          </a:p>
          <a:p>
            <a:pPr marL="57150" indent="0" eaLnBrk="0" hangingPunct="0">
              <a:spcBef>
                <a:spcPct val="0"/>
              </a:spcBef>
              <a:buNone/>
            </a:pPr>
            <a:r>
              <a:rPr lang="en-GB" sz="2400" i="1" kern="1200" dirty="0" smtClean="0">
                <a:latin typeface="Calibri" pitchFamily="34" charset="0"/>
              </a:rPr>
              <a:t>Each module is then designed to </a:t>
            </a:r>
            <a:r>
              <a:rPr lang="en-GB" sz="2400" b="1" i="1" kern="1200" dirty="0" smtClean="0">
                <a:latin typeface="Calibri" pitchFamily="34" charset="0"/>
              </a:rPr>
              <a:t>hide</a:t>
            </a:r>
            <a:r>
              <a:rPr lang="en-GB" sz="2400" i="1" kern="1200" dirty="0" smtClean="0">
                <a:latin typeface="Calibri" pitchFamily="34" charset="0"/>
              </a:rPr>
              <a:t> such a decision from the other modules.</a:t>
            </a:r>
          </a:p>
          <a:p>
            <a:pPr eaLnBrk="0" hangingPunct="0">
              <a:spcBef>
                <a:spcPct val="0"/>
              </a:spcBef>
              <a:buNone/>
            </a:pPr>
            <a:endParaRPr lang="en-GB" sz="2400" i="1" kern="120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587C-60D7-410D-967F-4D4375984EC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MRV Chaudron</a:t>
            </a:r>
          </a:p>
          <a:p>
            <a:r>
              <a:rPr lang="en-US" smtClean="0"/>
              <a:t>Sheet </a:t>
            </a:r>
            <a:fld id="{3DA61EB7-B0F2-4238-B7B8-169D16BBE77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1069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4307" y="1008882"/>
            <a:ext cx="159705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9648" y="3236783"/>
            <a:ext cx="8286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Goal: </a:t>
            </a: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ISOLATE CHANGE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i="1" dirty="0" smtClean="0">
                <a:latin typeface="Calibri" pitchFamily="34" charset="0"/>
              </a:rPr>
              <a:t>Means: Information hiding, minimizing dependencies</a:t>
            </a:r>
            <a:endParaRPr kumimoji="0" lang="en-GB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19872" y="4509120"/>
            <a:ext cx="5760640" cy="1584176"/>
            <a:chOff x="3635896" y="4365104"/>
            <a:chExt cx="5544616" cy="1800200"/>
          </a:xfrm>
        </p:grpSpPr>
        <p:sp>
          <p:nvSpPr>
            <p:cNvPr id="7" name="Rectangular Callout 6"/>
            <p:cNvSpPr/>
            <p:nvPr/>
          </p:nvSpPr>
          <p:spPr bwMode="auto">
            <a:xfrm>
              <a:off x="3635896" y="4365104"/>
              <a:ext cx="5508104" cy="1800200"/>
            </a:xfrm>
            <a:prstGeom prst="wedgeRectCallout">
              <a:avLst>
                <a:gd name="adj1" fmla="val 32024"/>
                <a:gd name="adj2" fmla="val -107472"/>
              </a:avLst>
            </a:prstGeom>
            <a:solidFill>
              <a:srgbClr val="F2F7C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4441755"/>
              <a:ext cx="5544616" cy="1723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30000"/>
                </a:spcBef>
                <a:defRPr/>
              </a:pPr>
              <a:r>
                <a:rPr lang="en-GB" sz="2000" i="1" dirty="0">
                  <a:latin typeface="Calibri" pitchFamily="34" charset="0"/>
                </a:rPr>
                <a:t>I </a:t>
              </a:r>
              <a:r>
                <a:rPr lang="en-GB" sz="2000" i="1" dirty="0" smtClean="0">
                  <a:latin typeface="Calibri" pitchFamily="34" charset="0"/>
                </a:rPr>
                <a:t>advise </a:t>
              </a:r>
              <a:r>
                <a:rPr lang="en-GB" sz="2000" i="1" dirty="0">
                  <a:latin typeface="Calibri" pitchFamily="34" charset="0"/>
                </a:rPr>
                <a:t>students to pay more attention to the fundamental ideas rather than the latest technology. </a:t>
              </a:r>
            </a:p>
            <a:p>
              <a:pPr algn="ctr">
                <a:spcBef>
                  <a:spcPct val="30000"/>
                </a:spcBef>
                <a:defRPr/>
              </a:pPr>
              <a:r>
                <a:rPr lang="en-GB" sz="2000" i="1" dirty="0" smtClean="0">
                  <a:latin typeface="Calibri" pitchFamily="34" charset="0"/>
                </a:rPr>
                <a:t>The </a:t>
              </a:r>
              <a:r>
                <a:rPr lang="en-GB" sz="2000" i="1" dirty="0">
                  <a:latin typeface="Calibri" pitchFamily="34" charset="0"/>
                </a:rPr>
                <a:t>technology will be out-of-date before they graduate. Fundamental ideas never get out of date.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148602" y="2924944"/>
            <a:ext cx="1527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</a:rPr>
              <a:t>David </a:t>
            </a:r>
            <a:r>
              <a:rPr lang="en-US" sz="2000" dirty="0" err="1" smtClean="0">
                <a:latin typeface="Calibri" pitchFamily="34" charset="0"/>
              </a:rPr>
              <a:t>Parnas</a:t>
            </a:r>
            <a:endParaRPr lang="en-US" sz="2000" dirty="0" smtClean="0">
              <a:latin typeface="Calibri" pitchFamily="34" charset="0"/>
            </a:endParaRPr>
          </a:p>
          <a:p>
            <a:pPr algn="ctr"/>
            <a:r>
              <a:rPr lang="en-US" sz="2000" dirty="0" smtClean="0">
                <a:latin typeface="Calibri" pitchFamily="34" charset="0"/>
              </a:rPr>
              <a:t>1941-…</a:t>
            </a:r>
            <a:endParaRPr lang="en-GB" sz="2000" dirty="0">
              <a:latin typeface="Calibri" pitchFamily="34" charset="0"/>
            </a:endParaRPr>
          </a:p>
        </p:txBody>
      </p:sp>
      <p:pic>
        <p:nvPicPr>
          <p:cNvPr id="12" name="Picture 5" descr="C:\Users\Ramin\Documents\Writings\game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2448272" cy="164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75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Architectural Styles</a:t>
            </a:r>
          </a:p>
          <a:p>
            <a:r>
              <a:rPr lang="en-US" dirty="0" smtClean="0"/>
              <a:t>Design Principles</a:t>
            </a:r>
            <a:endParaRPr lang="en-US" dirty="0"/>
          </a:p>
          <a:p>
            <a:r>
              <a:rPr lang="en-US" dirty="0" smtClean="0"/>
              <a:t>Tactics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Course </a:t>
            </a:r>
            <a:r>
              <a:rPr lang="en-US" dirty="0" smtClean="0"/>
              <a:t>representatives? Volunteers?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587C-60D7-410D-967F-4D4375984EC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MRV Chaudron</a:t>
            </a:r>
          </a:p>
          <a:p>
            <a:r>
              <a:rPr lang="en-US" smtClean="0"/>
              <a:t>Sheet </a:t>
            </a:r>
            <a:fld id="{3DA61EB7-B0F2-4238-B7B8-169D16BBE77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5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1103784" cy="14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227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Principle: Information Hiding</a:t>
            </a:r>
            <a:endParaRPr lang="en-GB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 what is inside, must stay inside. </a:t>
            </a:r>
            <a:endParaRPr lang="nl-NL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BF5A10-9EBE-4414-975B-96A90365C5C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MRV Chaudron</a:t>
            </a:r>
          </a:p>
          <a:p>
            <a:r>
              <a:rPr lang="en-US" smtClean="0"/>
              <a:t>Sheet </a:t>
            </a:r>
            <a:fld id="{BF5706C1-E93D-45E0-90DC-B694AD546FD8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2743870"/>
            <a:ext cx="2520280" cy="254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205" y="2743869"/>
            <a:ext cx="3811625" cy="254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94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versus HOW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55725"/>
            <a:ext cx="8856984" cy="4778375"/>
          </a:xfrm>
        </p:spPr>
        <p:txBody>
          <a:bodyPr/>
          <a:lstStyle/>
          <a:p>
            <a:r>
              <a:rPr lang="en-US" dirty="0" smtClean="0"/>
              <a:t>‘WHAT’: think Responsibility, Declarative </a:t>
            </a:r>
          </a:p>
          <a:p>
            <a:r>
              <a:rPr lang="en-US" dirty="0" smtClean="0"/>
              <a:t>Mechanisms are about ‘HOW’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587C-60D7-410D-967F-4D4375984EC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MRV Chaudron</a:t>
            </a:r>
          </a:p>
          <a:p>
            <a:r>
              <a:rPr lang="en-US" smtClean="0"/>
              <a:t>Sheet </a:t>
            </a:r>
            <a:fld id="{3DA61EB7-B0F2-4238-B7B8-169D16BBE77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5026" name="Picture 2" descr="https://img0.etsystatic.com/058/1/8320370/il_570xN.750383306_9vn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8"/>
          <a:stretch/>
        </p:blipFill>
        <p:spPr bwMode="auto">
          <a:xfrm>
            <a:off x="645443" y="3140968"/>
            <a:ext cx="3925763" cy="27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99588" y="3812847"/>
            <a:ext cx="37048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Build a house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stone, sticks, straw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15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Change implementation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587C-60D7-410D-967F-4D4375984EC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MRV Chaudron</a:t>
            </a:r>
          </a:p>
          <a:p>
            <a:r>
              <a:rPr lang="en-US" smtClean="0"/>
              <a:t>Sheet </a:t>
            </a:r>
            <a:fld id="{3DA61EB7-B0F2-4238-B7B8-169D16BBE77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971600" y="2840770"/>
            <a:ext cx="1368152" cy="129614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580927" y="2399660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9" name="Straight Connector 8"/>
          <p:cNvCxnSpPr>
            <a:stCxn id="7" idx="4"/>
            <a:endCxn id="6" idx="0"/>
          </p:cNvCxnSpPr>
          <p:nvPr/>
        </p:nvCxnSpPr>
        <p:spPr bwMode="auto">
          <a:xfrm>
            <a:off x="1652935" y="2543676"/>
            <a:ext cx="2741" cy="2970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1547664" y="3221364"/>
            <a:ext cx="648072" cy="83447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5616" y="2802091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Builder</a:t>
            </a:r>
            <a:endParaRPr lang="sv-SE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408" y="1902023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Build_House</a:t>
            </a:r>
            <a:r>
              <a:rPr lang="en-US" dirty="0" smtClean="0">
                <a:latin typeface="Calibri" panose="020F0502020204030204" pitchFamily="34" charset="0"/>
              </a:rPr>
              <a:t>()</a:t>
            </a:r>
            <a:endParaRPr lang="sv-SE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0224" y="2092483"/>
            <a:ext cx="1300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Public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Interface</a:t>
            </a:r>
            <a:endParaRPr lang="sv-SE" dirty="0">
              <a:latin typeface="Calibri" panose="020F0502020204030204" pitchFamily="34" charset="0"/>
            </a:endParaRPr>
          </a:p>
        </p:txBody>
      </p:sp>
      <p:pic>
        <p:nvPicPr>
          <p:cNvPr id="18" name="Picture 2" descr="https://img0.etsystatic.com/058/1/8320370/il_570xN.750383306_9vn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3" t="29178" b="35971"/>
          <a:stretch/>
        </p:blipFill>
        <p:spPr bwMode="auto">
          <a:xfrm>
            <a:off x="1615733" y="3288943"/>
            <a:ext cx="545232" cy="6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23676" y="3152839"/>
            <a:ext cx="69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straw</a:t>
            </a:r>
            <a:endParaRPr lang="sv-SE" sz="1800" dirty="0">
              <a:latin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7299" y="3614707"/>
            <a:ext cx="1057292" cy="1614493"/>
            <a:chOff x="1348341" y="3347903"/>
            <a:chExt cx="1057292" cy="1614493"/>
          </a:xfrm>
        </p:grpSpPr>
        <p:grpSp>
          <p:nvGrpSpPr>
            <p:cNvPr id="3" name="Group 2"/>
            <p:cNvGrpSpPr/>
            <p:nvPr/>
          </p:nvGrpSpPr>
          <p:grpSpPr>
            <a:xfrm>
              <a:off x="1348341" y="3347903"/>
              <a:ext cx="1025636" cy="1614493"/>
              <a:chOff x="1348341" y="3347903"/>
              <a:chExt cx="1025636" cy="1614493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1725905" y="4127917"/>
                <a:ext cx="648072" cy="83447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pic>
            <p:nvPicPr>
              <p:cNvPr id="20" name="Picture 2" descr="https://img0.etsystatic.com/058/1/8320370/il_570xN.750383306_9vn0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64" t="29178" r="56925" b="35971"/>
              <a:stretch/>
            </p:blipFill>
            <p:spPr bwMode="auto">
              <a:xfrm>
                <a:off x="1846674" y="4184427"/>
                <a:ext cx="432048" cy="684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Curved Down Arrow 20"/>
              <p:cNvSpPr/>
              <p:nvPr/>
            </p:nvSpPr>
            <p:spPr bwMode="auto">
              <a:xfrm rot="18968943">
                <a:off x="1348341" y="3347903"/>
                <a:ext cx="864096" cy="630914"/>
              </a:xfrm>
              <a:prstGeom prst="curvedDownArrow">
                <a:avLst/>
              </a:prstGeom>
              <a:solidFill>
                <a:srgbClr val="00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699991" y="4027427"/>
              <a:ext cx="705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anose="020F0502020204030204" pitchFamily="34" charset="0"/>
                </a:rPr>
                <a:t>stone</a:t>
              </a:r>
              <a:endParaRPr lang="sv-SE" sz="18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99992" y="1914827"/>
            <a:ext cx="1786416" cy="2078071"/>
            <a:chOff x="4499992" y="1914827"/>
            <a:chExt cx="1786416" cy="2078071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4918256" y="2696754"/>
              <a:ext cx="1368152" cy="129614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5527583" y="225564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26" name="Straight Connector 25"/>
            <p:cNvCxnSpPr>
              <a:stCxn id="25" idx="4"/>
              <a:endCxn id="24" idx="0"/>
            </p:cNvCxnSpPr>
            <p:nvPr/>
          </p:nvCxnSpPr>
          <p:spPr bwMode="auto">
            <a:xfrm>
              <a:off x="5599591" y="2399660"/>
              <a:ext cx="2741" cy="2970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Rounded Rectangle 26"/>
            <p:cNvSpPr/>
            <p:nvPr/>
          </p:nvSpPr>
          <p:spPr bwMode="auto">
            <a:xfrm>
              <a:off x="5527583" y="3055141"/>
              <a:ext cx="648072" cy="834479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52002" y="2658075"/>
              <a:ext cx="9555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Sorter</a:t>
              </a:r>
              <a:endParaRPr lang="sv-SE" dirty="0">
                <a:latin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99992" y="1914827"/>
              <a:ext cx="883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Sort()</a:t>
              </a:r>
              <a:endParaRPr lang="sv-SE" dirty="0">
                <a:latin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87693" y="3132257"/>
              <a:ext cx="7633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Bubble</a:t>
              </a:r>
              <a:br>
                <a:rPr lang="en-US" sz="1600" dirty="0" smtClean="0">
                  <a:latin typeface="Calibri" panose="020F0502020204030204" pitchFamily="34" charset="0"/>
                </a:rPr>
              </a:br>
              <a:r>
                <a:rPr lang="en-US" sz="1600" dirty="0" smtClean="0">
                  <a:latin typeface="Calibri" panose="020F0502020204030204" pitchFamily="34" charset="0"/>
                </a:rPr>
                <a:t>sort</a:t>
              </a:r>
              <a:endParaRPr lang="sv-SE" sz="16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73955" y="3470691"/>
            <a:ext cx="1050497" cy="1614493"/>
            <a:chOff x="1348341" y="3347903"/>
            <a:chExt cx="1050497" cy="1614493"/>
          </a:xfrm>
        </p:grpSpPr>
        <p:grpSp>
          <p:nvGrpSpPr>
            <p:cNvPr id="34" name="Group 33"/>
            <p:cNvGrpSpPr/>
            <p:nvPr/>
          </p:nvGrpSpPr>
          <p:grpSpPr>
            <a:xfrm>
              <a:off x="1348341" y="3347903"/>
              <a:ext cx="1025636" cy="1614493"/>
              <a:chOff x="1348341" y="3347903"/>
              <a:chExt cx="1025636" cy="1614493"/>
            </a:xfrm>
          </p:grpSpPr>
          <p:sp>
            <p:nvSpPr>
              <p:cNvPr id="36" name="Rounded Rectangle 35"/>
              <p:cNvSpPr/>
              <p:nvPr/>
            </p:nvSpPr>
            <p:spPr bwMode="auto">
              <a:xfrm>
                <a:off x="1725905" y="4127917"/>
                <a:ext cx="648072" cy="83447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8" name="Curved Down Arrow 37"/>
              <p:cNvSpPr/>
              <p:nvPr/>
            </p:nvSpPr>
            <p:spPr bwMode="auto">
              <a:xfrm rot="18968943">
                <a:off x="1348341" y="3347903"/>
                <a:ext cx="864096" cy="630914"/>
              </a:xfrm>
              <a:prstGeom prst="curvedDownArrow">
                <a:avLst/>
              </a:prstGeom>
              <a:solidFill>
                <a:srgbClr val="00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681974" y="4172049"/>
              <a:ext cx="7168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</a:rPr>
                <a:t>Quick</a:t>
              </a:r>
              <a:br>
                <a:rPr lang="en-US" sz="1800" dirty="0" smtClean="0">
                  <a:latin typeface="Calibri" panose="020F0502020204030204" pitchFamily="34" charset="0"/>
                </a:rPr>
              </a:br>
              <a:r>
                <a:rPr lang="en-US" sz="1800" dirty="0" smtClean="0">
                  <a:latin typeface="Calibri" panose="020F0502020204030204" pitchFamily="34" charset="0"/>
                </a:rPr>
                <a:t>sort</a:t>
              </a:r>
              <a:endParaRPr lang="sv-SE" sz="18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48264" y="1891426"/>
            <a:ext cx="1800200" cy="2078071"/>
            <a:chOff x="6948264" y="1891426"/>
            <a:chExt cx="1800200" cy="2078071"/>
          </a:xfrm>
        </p:grpSpPr>
        <p:sp>
          <p:nvSpPr>
            <p:cNvPr id="39" name="Rounded Rectangle 38"/>
            <p:cNvSpPr/>
            <p:nvPr/>
          </p:nvSpPr>
          <p:spPr bwMode="auto">
            <a:xfrm>
              <a:off x="7366528" y="2673353"/>
              <a:ext cx="1368152" cy="129614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7975855" y="2232243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41" name="Straight Connector 40"/>
            <p:cNvCxnSpPr>
              <a:stCxn id="40" idx="4"/>
              <a:endCxn id="39" idx="0"/>
            </p:cNvCxnSpPr>
            <p:nvPr/>
          </p:nvCxnSpPr>
          <p:spPr bwMode="auto">
            <a:xfrm>
              <a:off x="8047863" y="2376259"/>
              <a:ext cx="2741" cy="2970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7400274" y="2634674"/>
              <a:ext cx="13481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Database</a:t>
              </a:r>
              <a:endParaRPr lang="sv-SE" dirty="0">
                <a:latin typeface="Calibri" panose="020F0502020204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48264" y="1891426"/>
              <a:ext cx="10304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Store()</a:t>
              </a:r>
              <a:endParaRPr lang="sv-SE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138231" y="3424326"/>
            <a:ext cx="1780306" cy="1637457"/>
            <a:chOff x="7138231" y="3424326"/>
            <a:chExt cx="1780306" cy="1637457"/>
          </a:xfrm>
        </p:grpSpPr>
        <p:grpSp>
          <p:nvGrpSpPr>
            <p:cNvPr id="54" name="Group 53"/>
            <p:cNvGrpSpPr/>
            <p:nvPr/>
          </p:nvGrpSpPr>
          <p:grpSpPr>
            <a:xfrm>
              <a:off x="8172400" y="4221770"/>
              <a:ext cx="663964" cy="834479"/>
              <a:chOff x="8316416" y="4221770"/>
              <a:chExt cx="663964" cy="834479"/>
            </a:xfrm>
          </p:grpSpPr>
          <p:sp>
            <p:nvSpPr>
              <p:cNvPr id="42" name="Rounded Rectangle 41"/>
              <p:cNvSpPr/>
              <p:nvPr/>
            </p:nvSpPr>
            <p:spPr bwMode="auto">
              <a:xfrm>
                <a:off x="8316416" y="4221770"/>
                <a:ext cx="648072" cy="83447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316416" y="4242574"/>
                <a:ext cx="6639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alibri" panose="020F0502020204030204" pitchFamily="34" charset="0"/>
                  </a:rPr>
                  <a:t>Cloud</a:t>
                </a:r>
                <a:endParaRPr lang="sv-SE" sz="16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0" name="Curved Down Arrow 49"/>
            <p:cNvSpPr/>
            <p:nvPr/>
          </p:nvSpPr>
          <p:spPr bwMode="auto">
            <a:xfrm rot="18968943">
              <a:off x="7138231" y="3424326"/>
              <a:ext cx="864096" cy="630914"/>
            </a:xfrm>
            <a:prstGeom prst="curvedDownArrow">
              <a:avLst/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7452320" y="4221088"/>
              <a:ext cx="648072" cy="840695"/>
              <a:chOff x="7452320" y="4221088"/>
              <a:chExt cx="648072" cy="840695"/>
            </a:xfrm>
          </p:grpSpPr>
          <p:sp>
            <p:nvSpPr>
              <p:cNvPr id="49" name="Rounded Rectangle 48"/>
              <p:cNvSpPr/>
              <p:nvPr/>
            </p:nvSpPr>
            <p:spPr bwMode="auto">
              <a:xfrm>
                <a:off x="7452320" y="4227304"/>
                <a:ext cx="648072" cy="83447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524328" y="4221088"/>
                <a:ext cx="452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Calibri" panose="020F0502020204030204" pitchFamily="34" charset="0"/>
                  </a:rPr>
                  <a:t>DB</a:t>
                </a:r>
                <a:endParaRPr lang="sv-SE" sz="18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3" name="Curved Down Arrow 52"/>
            <p:cNvSpPr/>
            <p:nvPr/>
          </p:nvSpPr>
          <p:spPr bwMode="auto">
            <a:xfrm rot="2631057" flipH="1">
              <a:off x="8054441" y="3424326"/>
              <a:ext cx="864096" cy="630914"/>
            </a:xfrm>
            <a:prstGeom prst="curvedDownArrow">
              <a:avLst/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843808" y="5661248"/>
            <a:ext cx="5964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Suports</a:t>
            </a:r>
            <a:r>
              <a:rPr lang="en-US" dirty="0" smtClean="0">
                <a:latin typeface="Calibri" panose="020F0502020204030204" pitchFamily="34" charset="0"/>
              </a:rPr>
              <a:t> evolution and platform-independence</a:t>
            </a:r>
            <a:endParaRPr lang="sv-S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79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IPrimeEncrypt</a:t>
            </a:r>
            <a:r>
              <a:rPr lang="en-US" sz="2400" dirty="0" smtClean="0"/>
              <a:t>(</a:t>
            </a:r>
            <a:r>
              <a:rPr lang="en-US" sz="2400" dirty="0" err="1" smtClean="0"/>
              <a:t>m,p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ICeasarEncrypt</a:t>
            </a:r>
            <a:r>
              <a:rPr lang="en-US" sz="2400" dirty="0" smtClean="0"/>
              <a:t>(</a:t>
            </a:r>
            <a:r>
              <a:rPr lang="en-US" sz="2400" dirty="0" err="1" smtClean="0"/>
              <a:t>m,s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IEncrypt</a:t>
            </a:r>
            <a:r>
              <a:rPr lang="en-US" sz="2400" dirty="0" smtClean="0"/>
              <a:t>(m)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Information hiding guides the design of the interface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 interface should aim to be:</a:t>
            </a:r>
          </a:p>
          <a:p>
            <a:r>
              <a:rPr lang="en-US" sz="2400" dirty="0" smtClean="0"/>
              <a:t> generic</a:t>
            </a:r>
          </a:p>
          <a:p>
            <a:pPr lvl="1"/>
            <a:r>
              <a:rPr lang="en-US" sz="2000" dirty="0" smtClean="0"/>
              <a:t>We can do this by stating ‘what’, but not ‘how’</a:t>
            </a:r>
          </a:p>
          <a:p>
            <a:pPr lvl="1"/>
            <a:r>
              <a:rPr lang="en-US" sz="2000" dirty="0" smtClean="0"/>
              <a:t>We can do this by avoiding unnecessary parameters in the calling of the component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587C-60D7-410D-967F-4D4375984EC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MRV Chaudron</a:t>
            </a:r>
          </a:p>
          <a:p>
            <a:r>
              <a:rPr lang="en-US" smtClean="0"/>
              <a:t>Sheet </a:t>
            </a:r>
            <a:fld id="{3DA61EB7-B0F2-4238-B7B8-169D16BBE77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42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Steer a vehicle</a:t>
            </a:r>
          </a:p>
          <a:p>
            <a:endParaRPr lang="en-US" dirty="0"/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Option 1: </a:t>
            </a:r>
            <a:r>
              <a:rPr lang="en-US" dirty="0" err="1" smtClean="0"/>
              <a:t>Isteer</a:t>
            </a:r>
            <a:r>
              <a:rPr lang="en-US" dirty="0" smtClean="0"/>
              <a:t> = </a:t>
            </a:r>
            <a:r>
              <a:rPr lang="en-US" dirty="0" smtClean="0"/>
              <a:t>{ </a:t>
            </a:r>
            <a:r>
              <a:rPr lang="en-US" dirty="0" err="1" smtClean="0"/>
              <a:t>TurnLeft</a:t>
            </a:r>
            <a:r>
              <a:rPr lang="en-US" dirty="0" smtClean="0"/>
              <a:t>, </a:t>
            </a:r>
            <a:r>
              <a:rPr lang="en-US" dirty="0" err="1" smtClean="0"/>
              <a:t>TurnRight</a:t>
            </a:r>
            <a:r>
              <a:rPr lang="en-US" dirty="0" smtClean="0"/>
              <a:t> }</a:t>
            </a:r>
            <a:endParaRPr lang="en-US" dirty="0" smtClean="0"/>
          </a:p>
          <a:p>
            <a:pPr lvl="1"/>
            <a:r>
              <a:rPr lang="en-US" dirty="0" smtClean="0"/>
              <a:t>Option 2: </a:t>
            </a:r>
            <a:r>
              <a:rPr lang="en-US" dirty="0" err="1" smtClean="0"/>
              <a:t>Isteer</a:t>
            </a:r>
            <a:r>
              <a:rPr lang="en-US" dirty="0" smtClean="0"/>
              <a:t> = </a:t>
            </a:r>
            <a:r>
              <a:rPr lang="en-US" dirty="0" smtClean="0"/>
              <a:t>{ </a:t>
            </a:r>
            <a:r>
              <a:rPr lang="en-US" dirty="0" err="1" smtClean="0"/>
              <a:t>PressLeft</a:t>
            </a:r>
            <a:r>
              <a:rPr lang="en-US" dirty="0" smtClean="0"/>
              <a:t>, </a:t>
            </a:r>
            <a:r>
              <a:rPr lang="en-US" dirty="0" err="1" smtClean="0"/>
              <a:t>PressRight</a:t>
            </a:r>
            <a:r>
              <a:rPr lang="en-US" dirty="0" smtClean="0"/>
              <a:t> }</a:t>
            </a:r>
            <a:endParaRPr lang="en-US" dirty="0" smtClean="0"/>
          </a:p>
          <a:p>
            <a:pPr lvl="1"/>
            <a:r>
              <a:rPr lang="en-US" dirty="0" smtClean="0"/>
              <a:t>Option 3: </a:t>
            </a:r>
            <a:r>
              <a:rPr lang="en-US" dirty="0" err="1" smtClean="0"/>
              <a:t>Isteer</a:t>
            </a:r>
            <a:r>
              <a:rPr lang="en-US" dirty="0" smtClean="0"/>
              <a:t> = </a:t>
            </a:r>
            <a:r>
              <a:rPr lang="en-US" dirty="0" smtClean="0"/>
              <a:t>{ Left</a:t>
            </a:r>
            <a:r>
              <a:rPr lang="en-US" dirty="0" smtClean="0"/>
              <a:t>, </a:t>
            </a:r>
            <a:r>
              <a:rPr lang="en-US" dirty="0" smtClean="0"/>
              <a:t>Right }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587C-60D7-410D-967F-4D4375984EC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MRV Chaudron</a:t>
            </a:r>
          </a:p>
          <a:p>
            <a:r>
              <a:rPr lang="en-US" smtClean="0"/>
              <a:t>Sheet </a:t>
            </a:r>
            <a:fld id="{3DA61EB7-B0F2-4238-B7B8-169D16BBE77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55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Interfaces</a:t>
            </a:r>
            <a:endParaRPr lang="en-GB" alt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Traffic Light</a:t>
            </a:r>
            <a:endParaRPr lang="en-GB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8EFE4-5B67-4E49-8FC7-2265C10B712E}" type="slidenum">
              <a:rPr lang="en-GB" altLang="en-US">
                <a:solidFill>
                  <a:srgbClr val="000000"/>
                </a:solidFill>
              </a:rPr>
              <a:pPr/>
              <a:t>35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34852" name="AutoShape 4"/>
          <p:cNvSpPr>
            <a:spLocks noChangeArrowheads="1"/>
          </p:cNvSpPr>
          <p:nvPr/>
        </p:nvSpPr>
        <p:spPr bwMode="auto">
          <a:xfrm>
            <a:off x="3059113" y="1844675"/>
            <a:ext cx="649287" cy="18716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endParaRPr lang="en-GB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4853" name="Oval 5"/>
          <p:cNvSpPr>
            <a:spLocks noChangeArrowheads="1"/>
          </p:cNvSpPr>
          <p:nvPr/>
        </p:nvSpPr>
        <p:spPr bwMode="auto">
          <a:xfrm>
            <a:off x="3194050" y="1979613"/>
            <a:ext cx="360363" cy="36036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4854" name="Oval 6"/>
          <p:cNvSpPr>
            <a:spLocks noChangeArrowheads="1"/>
          </p:cNvSpPr>
          <p:nvPr/>
        </p:nvSpPr>
        <p:spPr bwMode="auto">
          <a:xfrm>
            <a:off x="3194050" y="2595563"/>
            <a:ext cx="360363" cy="360362"/>
          </a:xfrm>
          <a:prstGeom prst="ellipse">
            <a:avLst/>
          </a:prstGeom>
          <a:solidFill>
            <a:srgbClr val="FFCC66"/>
          </a:solidFill>
          <a:ln>
            <a:noFill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4855" name="Oval 7"/>
          <p:cNvSpPr>
            <a:spLocks noChangeArrowheads="1"/>
          </p:cNvSpPr>
          <p:nvPr/>
        </p:nvSpPr>
        <p:spPr bwMode="auto">
          <a:xfrm>
            <a:off x="3194050" y="3213100"/>
            <a:ext cx="360363" cy="360363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4856" name="Rectangle 8"/>
          <p:cNvSpPr>
            <a:spLocks noChangeArrowheads="1"/>
          </p:cNvSpPr>
          <p:nvPr/>
        </p:nvSpPr>
        <p:spPr bwMode="auto">
          <a:xfrm>
            <a:off x="395288" y="4005263"/>
            <a:ext cx="43211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Level of abstraction</a:t>
            </a:r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62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4364261"/>
            <a:ext cx="9144000" cy="24937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551863" cy="749300"/>
          </a:xfrm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Traffic Light - Alternative Interfaces</a:t>
            </a:r>
            <a:endParaRPr lang="en-GB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46912" y="6644208"/>
            <a:ext cx="2133600" cy="457200"/>
          </a:xfrm>
        </p:spPr>
        <p:txBody>
          <a:bodyPr/>
          <a:lstStyle/>
          <a:p>
            <a:fld id="{E8437DDA-3744-43CF-86EB-ADEE713ACE0B}" type="slidenum">
              <a:rPr lang="en-GB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36</a:t>
            </a:fld>
            <a:endParaRPr lang="en-GB" altLang="en-US" sz="1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2803" name="Group 3"/>
          <p:cNvGrpSpPr>
            <a:grpSpLocks/>
          </p:cNvGrpSpPr>
          <p:nvPr/>
        </p:nvGrpSpPr>
        <p:grpSpPr bwMode="auto">
          <a:xfrm rot="21600000">
            <a:off x="8602663" y="117475"/>
            <a:ext cx="433387" cy="1223963"/>
            <a:chOff x="1927" y="1162"/>
            <a:chExt cx="409" cy="1179"/>
          </a:xfrm>
        </p:grpSpPr>
        <p:sp>
          <p:nvSpPr>
            <p:cNvPr id="332804" name="AutoShape 4"/>
            <p:cNvSpPr>
              <a:spLocks noChangeArrowheads="1"/>
            </p:cNvSpPr>
            <p:nvPr/>
          </p:nvSpPr>
          <p:spPr bwMode="auto">
            <a:xfrm>
              <a:off x="1927" y="1162"/>
              <a:ext cx="409" cy="1179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2805" name="Oval 5"/>
            <p:cNvSpPr>
              <a:spLocks noChangeArrowheads="1"/>
            </p:cNvSpPr>
            <p:nvPr/>
          </p:nvSpPr>
          <p:spPr bwMode="auto">
            <a:xfrm>
              <a:off x="2012" y="1247"/>
              <a:ext cx="227" cy="227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sx="125000" sy="125000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2806" name="Oval 6"/>
            <p:cNvSpPr>
              <a:spLocks noChangeArrowheads="1"/>
            </p:cNvSpPr>
            <p:nvPr/>
          </p:nvSpPr>
          <p:spPr bwMode="auto">
            <a:xfrm>
              <a:off x="2012" y="1635"/>
              <a:ext cx="227" cy="227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sx="125000" sy="125000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2807" name="Oval 7"/>
            <p:cNvSpPr>
              <a:spLocks noChangeArrowheads="1"/>
            </p:cNvSpPr>
            <p:nvPr/>
          </p:nvSpPr>
          <p:spPr bwMode="auto">
            <a:xfrm>
              <a:off x="2012" y="2024"/>
              <a:ext cx="227" cy="227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sx="125000" sy="125000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2808" name="Rectangle 8"/>
          <p:cNvSpPr>
            <a:spLocks noChangeArrowheads="1"/>
          </p:cNvSpPr>
          <p:nvPr/>
        </p:nvSpPr>
        <p:spPr bwMode="auto">
          <a:xfrm>
            <a:off x="251520" y="1268983"/>
            <a:ext cx="3671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Light1</a:t>
            </a:r>
          </a:p>
          <a:p>
            <a:pPr eaLnBrk="1" hangingPunct="1"/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Reset()</a:t>
            </a:r>
            <a:endParaRPr lang="en-US" altLang="en-US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Postcondition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RED</a:t>
            </a:r>
          </a:p>
          <a:p>
            <a:pPr eaLnBrk="1" hangingPunct="1"/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Run()</a:t>
            </a:r>
            <a:endParaRPr lang="en-US" altLang="en-US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</a:t>
            </a:r>
            <a:r>
              <a:rPr lang="en-US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Green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</a:p>
          <a:p>
            <a:pPr lvl="1" eaLnBrk="1" hangingPunct="1"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Orange Red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SetIntervalDuration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(t)</a:t>
            </a:r>
            <a:endParaRPr lang="en-GB" altLang="en-US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3491608" y="1268983"/>
            <a:ext cx="31686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Light2</a:t>
            </a:r>
          </a:p>
          <a:p>
            <a:pPr eaLnBrk="1" hangingPunct="1"/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SetRed(On/Off):Exc</a:t>
            </a:r>
          </a:p>
          <a:p>
            <a:pPr eaLnBrk="1" hangingPunct="1"/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SetOrange(On/Off):Exc</a:t>
            </a:r>
          </a:p>
          <a:p>
            <a:pPr eaLnBrk="1" hangingPunct="1"/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SetGreen(On/Off):Exc</a:t>
            </a:r>
          </a:p>
          <a:p>
            <a:pPr eaLnBrk="1" hangingPunct="1"/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Blink/Disco()</a:t>
            </a:r>
            <a:endParaRPr lang="en-GB" altLang="en-US" sz="20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GetState(…)</a:t>
            </a:r>
            <a:endParaRPr lang="en-GB" altLang="en-US" sz="20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2810" name="Rectangle 10"/>
          <p:cNvSpPr>
            <a:spLocks noChangeArrowheads="1"/>
          </p:cNvSpPr>
          <p:nvPr/>
        </p:nvSpPr>
        <p:spPr bwMode="auto">
          <a:xfrm>
            <a:off x="6768208" y="1268983"/>
            <a:ext cx="230346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Light3</a:t>
            </a:r>
          </a:p>
          <a:p>
            <a:pPr eaLnBrk="1" hangingPunct="1"/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Halt()</a:t>
            </a:r>
          </a:p>
          <a:p>
            <a:pPr eaLnBrk="1" hangingPunct="1"/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Warn()</a:t>
            </a:r>
          </a:p>
          <a:p>
            <a:pPr eaLnBrk="1" hangingPunct="1"/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Drive()</a:t>
            </a:r>
          </a:p>
        </p:txBody>
      </p:sp>
      <p:sp>
        <p:nvSpPr>
          <p:cNvPr id="332811" name="Rectangle 11"/>
          <p:cNvSpPr>
            <a:spLocks noChangeArrowheads="1"/>
          </p:cNvSpPr>
          <p:nvPr/>
        </p:nvSpPr>
        <p:spPr bwMode="auto">
          <a:xfrm>
            <a:off x="251520" y="4005064"/>
            <a:ext cx="2949575" cy="179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‘Secrets’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</a:t>
            </a:r>
            <a:r>
              <a:rPr lang="en-US" altLang="en-US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colours</a:t>
            </a:r>
            <a:endParaRPr lang="en-US" altLang="en-US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 of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lights</a:t>
            </a:r>
            <a:endParaRPr lang="en-US" altLang="en-US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(easy to change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‘On’ is Mutual exclusive </a:t>
            </a:r>
          </a:p>
        </p:txBody>
      </p:sp>
      <p:sp>
        <p:nvSpPr>
          <p:cNvPr id="332812" name="Rectangle 12"/>
          <p:cNvSpPr>
            <a:spLocks noChangeArrowheads="1"/>
          </p:cNvSpPr>
          <p:nvPr/>
        </p:nvSpPr>
        <p:spPr bwMode="auto">
          <a:xfrm>
            <a:off x="3347145" y="4005064"/>
            <a:ext cx="27352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‘Secrets’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state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 of states</a:t>
            </a:r>
            <a:endParaRPr lang="en-GB" altLang="en-US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2813" name="Rectangle 13"/>
          <p:cNvSpPr>
            <a:spLocks noChangeArrowheads="1"/>
          </p:cNvSpPr>
          <p:nvPr/>
        </p:nvSpPr>
        <p:spPr bwMode="auto">
          <a:xfrm>
            <a:off x="6228458" y="4005064"/>
            <a:ext cx="27352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‘Secrets’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</a:t>
            </a:r>
            <a:r>
              <a:rPr lang="en-US" altLang="en-US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colours</a:t>
            </a:r>
            <a:endParaRPr lang="en-US" altLang="en-US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 of states</a:t>
            </a:r>
            <a:endParaRPr lang="en-GB" altLang="en-US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2814" name="Rectangle 14"/>
          <p:cNvSpPr>
            <a:spLocks noChangeArrowheads="1"/>
          </p:cNvSpPr>
          <p:nvPr/>
        </p:nvSpPr>
        <p:spPr bwMode="auto">
          <a:xfrm>
            <a:off x="3563218" y="6093296"/>
            <a:ext cx="25209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Generic 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(lights not exclusive)</a:t>
            </a:r>
          </a:p>
        </p:txBody>
      </p:sp>
      <p:sp>
        <p:nvSpPr>
          <p:cNvPr id="332815" name="Rectangle 15"/>
          <p:cNvSpPr>
            <a:spLocks noChangeArrowheads="1"/>
          </p:cNvSpPr>
          <p:nvPr/>
        </p:nvSpPr>
        <p:spPr bwMode="auto">
          <a:xfrm>
            <a:off x="6803578" y="6165304"/>
            <a:ext cx="25209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Level of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abstraction</a:t>
            </a:r>
          </a:p>
        </p:txBody>
      </p:sp>
      <p:sp>
        <p:nvSpPr>
          <p:cNvPr id="332818" name="Rectangle 18"/>
          <p:cNvSpPr>
            <a:spLocks noChangeArrowheads="1"/>
          </p:cNvSpPr>
          <p:nvPr/>
        </p:nvSpPr>
        <p:spPr bwMode="auto">
          <a:xfrm>
            <a:off x="251520" y="6525344"/>
            <a:ext cx="309562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Synchronization/Timing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8368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332811" grpId="0"/>
      <p:bldP spid="332812" grpId="0"/>
      <p:bldP spid="332813" grpId="0"/>
      <p:bldP spid="332814" grpId="0"/>
      <p:bldP spid="332815" grpId="0"/>
      <p:bldP spid="3328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4364261"/>
            <a:ext cx="9144000" cy="24937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551863" cy="749300"/>
          </a:xfrm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Traffic Light - Alternative Interfaces</a:t>
            </a:r>
            <a:endParaRPr lang="en-GB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46912" y="6428184"/>
            <a:ext cx="2133600" cy="457200"/>
          </a:xfrm>
        </p:spPr>
        <p:txBody>
          <a:bodyPr/>
          <a:lstStyle/>
          <a:p>
            <a:fld id="{E8437DDA-3744-43CF-86EB-ADEE713ACE0B}" type="slidenum">
              <a:rPr lang="en-GB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endParaRPr lang="en-GB" altLang="en-US" sz="1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2803" name="Group 3"/>
          <p:cNvGrpSpPr>
            <a:grpSpLocks/>
          </p:cNvGrpSpPr>
          <p:nvPr/>
        </p:nvGrpSpPr>
        <p:grpSpPr bwMode="auto">
          <a:xfrm rot="21600000">
            <a:off x="8602663" y="117475"/>
            <a:ext cx="433387" cy="1223963"/>
            <a:chOff x="1927" y="1162"/>
            <a:chExt cx="409" cy="1179"/>
          </a:xfrm>
        </p:grpSpPr>
        <p:sp>
          <p:nvSpPr>
            <p:cNvPr id="332804" name="AutoShape 4"/>
            <p:cNvSpPr>
              <a:spLocks noChangeArrowheads="1"/>
            </p:cNvSpPr>
            <p:nvPr/>
          </p:nvSpPr>
          <p:spPr bwMode="auto">
            <a:xfrm>
              <a:off x="1927" y="1162"/>
              <a:ext cx="409" cy="1179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2805" name="Oval 5"/>
            <p:cNvSpPr>
              <a:spLocks noChangeArrowheads="1"/>
            </p:cNvSpPr>
            <p:nvPr/>
          </p:nvSpPr>
          <p:spPr bwMode="auto">
            <a:xfrm>
              <a:off x="2012" y="1247"/>
              <a:ext cx="227" cy="227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sx="125000" sy="125000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2806" name="Oval 6"/>
            <p:cNvSpPr>
              <a:spLocks noChangeArrowheads="1"/>
            </p:cNvSpPr>
            <p:nvPr/>
          </p:nvSpPr>
          <p:spPr bwMode="auto">
            <a:xfrm>
              <a:off x="2012" y="1635"/>
              <a:ext cx="227" cy="227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sx="125000" sy="125000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2807" name="Oval 7"/>
            <p:cNvSpPr>
              <a:spLocks noChangeArrowheads="1"/>
            </p:cNvSpPr>
            <p:nvPr/>
          </p:nvSpPr>
          <p:spPr bwMode="auto">
            <a:xfrm>
              <a:off x="2012" y="2024"/>
              <a:ext cx="227" cy="227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sx="125000" sy="125000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2808" name="Rectangle 8"/>
          <p:cNvSpPr>
            <a:spLocks noChangeArrowheads="1"/>
          </p:cNvSpPr>
          <p:nvPr/>
        </p:nvSpPr>
        <p:spPr bwMode="auto">
          <a:xfrm>
            <a:off x="251520" y="980951"/>
            <a:ext cx="3671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Light1</a:t>
            </a:r>
          </a:p>
          <a:p>
            <a:pPr eaLnBrk="1" hangingPunct="1"/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Reset()</a:t>
            </a:r>
            <a:endParaRPr lang="en-US" altLang="en-US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Postcondition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RED</a:t>
            </a:r>
          </a:p>
          <a:p>
            <a:pPr eaLnBrk="1" hangingPunct="1"/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Run()</a:t>
            </a:r>
            <a:endParaRPr lang="en-US" altLang="en-US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</a:t>
            </a:r>
            <a:r>
              <a:rPr lang="en-US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Green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</a:p>
          <a:p>
            <a:pPr lvl="1" eaLnBrk="1" hangingPunct="1"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Orange Red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SetIntervalDuration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(t)</a:t>
            </a:r>
            <a:endParaRPr lang="en-GB" altLang="en-US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3491608" y="980951"/>
            <a:ext cx="31686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Light2</a:t>
            </a:r>
          </a:p>
          <a:p>
            <a:pPr eaLnBrk="1" hangingPunct="1"/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SetRed(On/Off):Exc</a:t>
            </a:r>
          </a:p>
          <a:p>
            <a:pPr eaLnBrk="1" hangingPunct="1"/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SetOrange(On/Off):Exc</a:t>
            </a:r>
          </a:p>
          <a:p>
            <a:pPr eaLnBrk="1" hangingPunct="1"/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SetGreen(On/Off):Exc</a:t>
            </a:r>
          </a:p>
          <a:p>
            <a:pPr eaLnBrk="1" hangingPunct="1"/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Blink/Disco()</a:t>
            </a:r>
            <a:endParaRPr lang="en-GB" altLang="en-US" sz="20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GetState(…)</a:t>
            </a:r>
            <a:endParaRPr lang="en-GB" altLang="en-US" sz="20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2810" name="Rectangle 10"/>
          <p:cNvSpPr>
            <a:spLocks noChangeArrowheads="1"/>
          </p:cNvSpPr>
          <p:nvPr/>
        </p:nvSpPr>
        <p:spPr bwMode="auto">
          <a:xfrm>
            <a:off x="6768208" y="980951"/>
            <a:ext cx="230346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Light3</a:t>
            </a:r>
          </a:p>
          <a:p>
            <a:pPr eaLnBrk="1" hangingPunct="1"/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Halt()</a:t>
            </a:r>
          </a:p>
          <a:p>
            <a:pPr eaLnBrk="1" hangingPunct="1"/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Warn()</a:t>
            </a:r>
          </a:p>
          <a:p>
            <a:pPr eaLnBrk="1" hangingPunct="1"/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Drive()</a:t>
            </a:r>
          </a:p>
        </p:txBody>
      </p:sp>
      <p:sp>
        <p:nvSpPr>
          <p:cNvPr id="332811" name="Rectangle 11"/>
          <p:cNvSpPr>
            <a:spLocks noChangeArrowheads="1"/>
          </p:cNvSpPr>
          <p:nvPr/>
        </p:nvSpPr>
        <p:spPr bwMode="auto">
          <a:xfrm>
            <a:off x="251520" y="4437732"/>
            <a:ext cx="27352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‘Secrets’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state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 of states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(easy to change)</a:t>
            </a:r>
            <a:endParaRPr lang="en-GB" altLang="en-US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2812" name="Rectangle 12"/>
          <p:cNvSpPr>
            <a:spLocks noChangeArrowheads="1"/>
          </p:cNvSpPr>
          <p:nvPr/>
        </p:nvSpPr>
        <p:spPr bwMode="auto">
          <a:xfrm>
            <a:off x="3347145" y="4437732"/>
            <a:ext cx="27352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‘Secrets’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state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 of states</a:t>
            </a:r>
            <a:endParaRPr lang="en-GB" altLang="en-US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2813" name="Rectangle 13"/>
          <p:cNvSpPr>
            <a:spLocks noChangeArrowheads="1"/>
          </p:cNvSpPr>
          <p:nvPr/>
        </p:nvSpPr>
        <p:spPr bwMode="auto">
          <a:xfrm>
            <a:off x="6228458" y="4437732"/>
            <a:ext cx="27352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‘Secrets’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state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 of states</a:t>
            </a:r>
            <a:endParaRPr lang="en-GB" altLang="en-US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2814" name="Rectangle 14"/>
          <p:cNvSpPr>
            <a:spLocks noChangeArrowheads="1"/>
          </p:cNvSpPr>
          <p:nvPr/>
        </p:nvSpPr>
        <p:spPr bwMode="auto">
          <a:xfrm>
            <a:off x="3491608" y="6094238"/>
            <a:ext cx="25209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Generic </a:t>
            </a:r>
          </a:p>
          <a:p>
            <a:pPr eaLnBrk="1" hangingPunct="1"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(lights not exclusive)</a:t>
            </a:r>
          </a:p>
        </p:txBody>
      </p:sp>
      <p:sp>
        <p:nvSpPr>
          <p:cNvPr id="332815" name="Rectangle 15"/>
          <p:cNvSpPr>
            <a:spLocks noChangeArrowheads="1"/>
          </p:cNvSpPr>
          <p:nvPr/>
        </p:nvSpPr>
        <p:spPr bwMode="auto">
          <a:xfrm>
            <a:off x="6371333" y="6094238"/>
            <a:ext cx="25209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Level of</a:t>
            </a:r>
          </a:p>
          <a:p>
            <a:pPr eaLnBrk="1" hangingPunct="1"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abstraction</a:t>
            </a:r>
          </a:p>
        </p:txBody>
      </p:sp>
      <p:sp>
        <p:nvSpPr>
          <p:cNvPr id="332816" name="Rectangle 16"/>
          <p:cNvSpPr>
            <a:spLocks noChangeArrowheads="1"/>
          </p:cNvSpPr>
          <p:nvPr/>
        </p:nvSpPr>
        <p:spPr bwMode="auto">
          <a:xfrm>
            <a:off x="3491608" y="3573016"/>
            <a:ext cx="31686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Light2’</a:t>
            </a:r>
          </a:p>
          <a:p>
            <a:pPr eaLnBrk="1" hangingPunct="1"/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SetColour(c)</a:t>
            </a:r>
            <a:endParaRPr lang="en-GB" altLang="en-US" sz="20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2817" name="Rectangle 17"/>
          <p:cNvSpPr>
            <a:spLocks noChangeArrowheads="1"/>
          </p:cNvSpPr>
          <p:nvPr/>
        </p:nvSpPr>
        <p:spPr bwMode="auto">
          <a:xfrm>
            <a:off x="251520" y="3573016"/>
            <a:ext cx="31686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Light1’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SwitchNextColour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</a:t>
            </a:r>
            <a:endParaRPr lang="en-GB" altLang="en-US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2818" name="Rectangle 18"/>
          <p:cNvSpPr>
            <a:spLocks noChangeArrowheads="1"/>
          </p:cNvSpPr>
          <p:nvPr/>
        </p:nvSpPr>
        <p:spPr bwMode="auto">
          <a:xfrm>
            <a:off x="251520" y="6094238"/>
            <a:ext cx="309562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Sychronisation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/Timing?</a:t>
            </a:r>
          </a:p>
        </p:txBody>
      </p:sp>
      <p:sp>
        <p:nvSpPr>
          <p:cNvPr id="332819" name="Rectangle 19"/>
          <p:cNvSpPr>
            <a:spLocks noChangeArrowheads="1"/>
          </p:cNvSpPr>
          <p:nvPr/>
        </p:nvSpPr>
        <p:spPr bwMode="auto">
          <a:xfrm>
            <a:off x="6587233" y="3573016"/>
            <a:ext cx="20891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Malfunction?</a:t>
            </a:r>
            <a:endParaRPr lang="en-GB" altLang="en-US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altLang="en-US" sz="3200">
                <a:solidFill>
                  <a:schemeClr val="hlink"/>
                </a:solidFill>
              </a:rPr>
              <a:t>What is Modularity?</a:t>
            </a:r>
            <a:endParaRPr lang="en-US" altLang="en-US" sz="320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defTabSz="919163">
              <a:spcBef>
                <a:spcPct val="0"/>
              </a:spcBef>
            </a:pPr>
            <a:r>
              <a:rPr lang="en-US" altLang="en-US"/>
              <a:t>We can “see it” via a </a:t>
            </a:r>
          </a:p>
          <a:p>
            <a:pPr algn="l" defTabSz="919163">
              <a:spcBef>
                <a:spcPct val="0"/>
              </a:spcBef>
            </a:pPr>
            <a:r>
              <a:rPr lang="en-US" altLang="en-US">
                <a:solidFill>
                  <a:schemeClr val="hlink"/>
                </a:solidFill>
              </a:rPr>
              <a:t>Design Structure Matrix (DSM)</a:t>
            </a:r>
            <a:r>
              <a:rPr lang="en-US" altLang="en-US"/>
              <a:t> Map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C428-3F12-485A-9200-2900D3030B60}" type="slidenum">
              <a:rPr lang="en-GB" altLang="en-US">
                <a:solidFill>
                  <a:srgbClr val="000000"/>
                </a:solidFill>
              </a:rPr>
              <a:pPr/>
              <a:t>38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69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516D6-E4B8-4C95-B96B-86611C088E4C}" type="slidenum">
              <a:rPr lang="en-GB" altLang="en-US">
                <a:solidFill>
                  <a:srgbClr val="000000"/>
                </a:solidFill>
              </a:rPr>
              <a:pPr/>
              <a:t>39</a:t>
            </a:fld>
            <a:endParaRPr lang="en-GB" altLang="en-US">
              <a:solidFill>
                <a:srgbClr val="000000"/>
              </a:solidFill>
            </a:endParaRPr>
          </a:p>
        </p:txBody>
      </p:sp>
      <p:graphicFrame>
        <p:nvGraphicFramePr>
          <p:cNvPr id="260098" name="Object 2"/>
          <p:cNvGraphicFramePr>
            <a:graphicFrameLocks noChangeAspect="1"/>
          </p:cNvGraphicFramePr>
          <p:nvPr/>
        </p:nvGraphicFramePr>
        <p:xfrm>
          <a:off x="990600" y="1447800"/>
          <a:ext cx="52578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986" name="Worksheet" r:id="rId4" imgW="5537200" imgH="6273800" progId="Excel.Sheet.8">
                  <p:embed/>
                </p:oleObj>
              </mc:Choice>
              <mc:Fallback>
                <p:oleObj name="Worksheet" r:id="rId4" imgW="5537200" imgH="6273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52578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381000" y="714375"/>
            <a:ext cx="72390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smtClean="0">
                <a:solidFill>
                  <a:srgbClr val="000D0E"/>
                </a:solidFill>
              </a:rPr>
              <a:t>Design Structure Matrix Map of a Laptop Computer</a:t>
            </a:r>
            <a:endParaRPr lang="en-US" altLang="en-US" smtClean="0">
              <a:solidFill>
                <a:srgbClr val="000D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63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principles</a:t>
            </a:r>
          </a:p>
          <a:p>
            <a:r>
              <a:rPr lang="en-US" dirty="0" smtClean="0"/>
              <a:t>Apply Principles</a:t>
            </a:r>
          </a:p>
          <a:p>
            <a:r>
              <a:rPr lang="en-US" dirty="0" smtClean="0"/>
              <a:t>Recognize violations of design principles</a:t>
            </a:r>
          </a:p>
          <a:p>
            <a:endParaRPr lang="en-US" dirty="0"/>
          </a:p>
          <a:p>
            <a:r>
              <a:rPr lang="en-US" i="1" dirty="0" smtClean="0"/>
              <a:t>Hint</a:t>
            </a:r>
            <a:r>
              <a:rPr lang="en-US" dirty="0" smtClean="0"/>
              <a:t>: try if you can think up a counter-example for each design principle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587C-60D7-410D-967F-4D4375984EC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MRV Chaudron</a:t>
            </a:r>
          </a:p>
          <a:p>
            <a:r>
              <a:rPr lang="en-US" smtClean="0"/>
              <a:t>Sheet </a:t>
            </a:r>
            <a:fld id="{3DA61EB7-B0F2-4238-B7B8-169D16BBE7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6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A9555-DFBC-4389-A07D-BD4E68DCD4E3}" type="slidenum">
              <a:rPr lang="en-GB" altLang="en-US">
                <a:solidFill>
                  <a:srgbClr val="000000"/>
                </a:solidFill>
              </a:rPr>
              <a:pPr/>
              <a:t>40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457200" y="785813"/>
            <a:ext cx="74676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smtClean="0">
                <a:solidFill>
                  <a:srgbClr val="000D0E"/>
                </a:solidFill>
              </a:rPr>
              <a:t>Design Structure Matrix Map of a Modular System</a:t>
            </a:r>
          </a:p>
        </p:txBody>
      </p:sp>
      <p:graphicFrame>
        <p:nvGraphicFramePr>
          <p:cNvPr id="262147" name="Object 3"/>
          <p:cNvGraphicFramePr>
            <a:graphicFrameLocks noChangeAspect="1"/>
          </p:cNvGraphicFramePr>
          <p:nvPr/>
        </p:nvGraphicFramePr>
        <p:xfrm>
          <a:off x="787400" y="1447800"/>
          <a:ext cx="65278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10" name="Worksheet" r:id="rId4" imgW="7569200" imgH="5905500" progId="Excel.Sheet.8">
                  <p:embed/>
                </p:oleObj>
              </mc:Choice>
              <mc:Fallback>
                <p:oleObj name="Worksheet" r:id="rId4" imgW="7569200" imgH="5905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447800"/>
                        <a:ext cx="65278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439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DSM of Mozilla before and after redesign</a:t>
            </a:r>
            <a:endParaRPr lang="nl-NL" alt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107E9-6C80-4B81-8F36-62254BFC5A78}" type="slidenum">
              <a:rPr lang="en-GB" altLang="en-US">
                <a:solidFill>
                  <a:srgbClr val="000000"/>
                </a:solidFill>
              </a:rPr>
              <a:pPr/>
              <a:t>41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/>
          <a:stretch>
            <a:fillRect/>
          </a:stretch>
        </p:blipFill>
        <p:spPr bwMode="auto">
          <a:xfrm>
            <a:off x="762000" y="1341438"/>
            <a:ext cx="7620000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3" b="94910"/>
          <a:stretch>
            <a:fillRect/>
          </a:stretch>
        </p:blipFill>
        <p:spPr bwMode="auto">
          <a:xfrm>
            <a:off x="2051050" y="5302250"/>
            <a:ext cx="63373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539750" y="5661025"/>
            <a:ext cx="84963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en-US" sz="1400" smtClean="0">
                <a:solidFill>
                  <a:srgbClr val="000000"/>
                </a:solidFill>
              </a:rPr>
              <a:t>Formerly Mozilla was the commercial Netscape Navigator, then released into open source.</a:t>
            </a:r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539750" y="6011863"/>
            <a:ext cx="8280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nl-NL" altLang="en-US" sz="140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From: Exploring the Structure of Complex Software Designs: An Empirical Study of Open Source and Proprietary Code, Alan MacCormack, John Rusnak, Carliss Baldwin, </a:t>
            </a:r>
            <a:br>
              <a:rPr lang="nl-NL" altLang="en-US" sz="1400" smtClean="0">
                <a:solidFill>
                  <a:srgbClr val="000000"/>
                </a:solidFill>
                <a:latin typeface="Lucida Sans Unicode" panose="020B0602030504020204" pitchFamily="34" charset="0"/>
              </a:rPr>
            </a:br>
            <a:r>
              <a:rPr lang="nl-NL" altLang="en-US" sz="140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Harvard Business School, draft October 1st 2005</a:t>
            </a:r>
          </a:p>
        </p:txBody>
      </p:sp>
      <p:sp>
        <p:nvSpPr>
          <p:cNvPr id="345103" name="Oval 15"/>
          <p:cNvSpPr>
            <a:spLocks noChangeArrowheads="1"/>
          </p:cNvSpPr>
          <p:nvPr/>
        </p:nvSpPr>
        <p:spPr bwMode="auto">
          <a:xfrm>
            <a:off x="7740650" y="1700213"/>
            <a:ext cx="792163" cy="433387"/>
          </a:xfrm>
          <a:prstGeom prst="ellips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GB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5104" name="Text Box 16"/>
          <p:cNvSpPr txBox="1">
            <a:spLocks noChangeArrowheads="1"/>
          </p:cNvSpPr>
          <p:nvPr/>
        </p:nvSpPr>
        <p:spPr bwMode="auto">
          <a:xfrm>
            <a:off x="8301038" y="1624013"/>
            <a:ext cx="8080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600" smtClean="0">
                <a:solidFill>
                  <a:srgbClr val="000000"/>
                </a:solidFill>
                <a:latin typeface="Times New Roman" panose="02020603050405020304" pitchFamily="18" charset="0"/>
              </a:rPr>
              <a:t>number</a:t>
            </a:r>
            <a:br>
              <a:rPr lang="en-US" altLang="en-US" sz="160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1600" smtClean="0">
                <a:solidFill>
                  <a:srgbClr val="000000"/>
                </a:solidFill>
                <a:latin typeface="Times New Roman" panose="02020603050405020304" pitchFamily="18" charset="0"/>
              </a:rPr>
              <a:t> of files</a:t>
            </a:r>
            <a:endParaRPr lang="nl-NL" altLang="en-US" sz="16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6559550" y="5157788"/>
            <a:ext cx="2620963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600" smtClean="0">
                <a:solidFill>
                  <a:srgbClr val="000000"/>
                </a:solidFill>
                <a:latin typeface="Times New Roman" panose="02020603050405020304" pitchFamily="18" charset="0"/>
              </a:rPr>
              <a:t>1.3 dependencies per KSLOC</a:t>
            </a:r>
            <a:endParaRPr lang="nl-NL" altLang="en-US" sz="16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5106" name="Text Box 18"/>
          <p:cNvSpPr txBox="1">
            <a:spLocks noChangeArrowheads="1"/>
          </p:cNvSpPr>
          <p:nvPr/>
        </p:nvSpPr>
        <p:spPr bwMode="auto">
          <a:xfrm>
            <a:off x="144463" y="5157788"/>
            <a:ext cx="3132137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smtClean="0">
                <a:solidFill>
                  <a:srgbClr val="000000"/>
                </a:solidFill>
                <a:latin typeface="Times New Roman" panose="02020603050405020304" pitchFamily="18" charset="0"/>
              </a:rPr>
              <a:t>2.4 dependencies per KSLOC</a:t>
            </a:r>
            <a:endParaRPr lang="nl-NL" altLang="en-US" sz="16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29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hoto: bob goedew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619375" cy="309088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Chest of drawers by </a:t>
            </a:r>
            <a:r>
              <a:rPr lang="en-GB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Droog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 Design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1597190"/>
            <a:ext cx="47758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Build from ‘modules’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But no stable architecture: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many dependencies from all 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drawers on all other drawers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Responsibility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responsibility?</a:t>
            </a:r>
          </a:p>
          <a:p>
            <a:pPr lvl="1"/>
            <a:r>
              <a:rPr lang="en-US" dirty="0" smtClean="0"/>
              <a:t> Depends on level of design</a:t>
            </a:r>
          </a:p>
          <a:p>
            <a:pPr lvl="1"/>
            <a:r>
              <a:rPr lang="en-US" dirty="0" smtClean="0"/>
              <a:t> Relates to </a:t>
            </a:r>
            <a:r>
              <a:rPr lang="en-US" dirty="0" err="1" smtClean="0"/>
              <a:t>Parnas</a:t>
            </a:r>
            <a:r>
              <a:rPr lang="en-US" dirty="0" smtClean="0"/>
              <a:t> Information Hiding:</a:t>
            </a:r>
          </a:p>
          <a:p>
            <a:pPr lvl="2"/>
            <a:r>
              <a:rPr lang="en-US" dirty="0" smtClean="0"/>
              <a:t>The responsibility relates to the secret</a:t>
            </a:r>
          </a:p>
          <a:p>
            <a:pPr lvl="3"/>
            <a:r>
              <a:rPr lang="en-US" dirty="0" smtClean="0"/>
              <a:t>E.g. sorting</a:t>
            </a:r>
            <a:endParaRPr lang="en-GB" dirty="0" smtClean="0"/>
          </a:p>
          <a:p>
            <a:pPr lvl="3"/>
            <a:r>
              <a:rPr lang="en-US" dirty="0" smtClean="0"/>
              <a:t>Viewer: way of displaying information</a:t>
            </a:r>
          </a:p>
          <a:p>
            <a:pPr lvl="3"/>
            <a:r>
              <a:rPr lang="en-US" dirty="0" smtClean="0"/>
              <a:t>Model: storing &amp; querying information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Alternative formulation (‘Uncle Bob’):</a:t>
            </a:r>
          </a:p>
          <a:p>
            <a:pPr lvl="2"/>
            <a:r>
              <a:rPr lang="en-US" dirty="0" smtClean="0"/>
              <a:t>A class should have only one reason to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587C-60D7-410D-967F-4D4375984EC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MRV Chaudron</a:t>
            </a:r>
          </a:p>
          <a:p>
            <a:r>
              <a:rPr lang="en-US" smtClean="0"/>
              <a:t>Sheet </a:t>
            </a:r>
            <a:fld id="{3DA61EB7-B0F2-4238-B7B8-169D16BBE77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12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Coupling: Facade </a:t>
            </a:r>
            <a:r>
              <a:rPr lang="en-US" dirty="0"/>
              <a:t>pattern</a:t>
            </a:r>
          </a:p>
        </p:txBody>
      </p:sp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228600" y="1295400"/>
          <a:ext cx="86868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019" name="VISIO" r:id="rId4" imgW="10091880" imgH="6225480" progId="">
                  <p:embed/>
                </p:oleObj>
              </mc:Choice>
              <mc:Fallback>
                <p:oleObj name="VISIO" r:id="rId4" imgW="10091880" imgH="6225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8686800" cy="535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4357686" y="1571612"/>
            <a:ext cx="4643470" cy="46434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25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Coupling: Facade </a:t>
            </a:r>
            <a:r>
              <a:rPr lang="en-US" dirty="0"/>
              <a:t>pattern</a:t>
            </a:r>
          </a:p>
        </p:txBody>
      </p:sp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228600" y="1295400"/>
          <a:ext cx="86868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43" name="VISIO" r:id="rId4" imgW="10091880" imgH="6225480" progId="">
                  <p:embed/>
                </p:oleObj>
              </mc:Choice>
              <mc:Fallback>
                <p:oleObj name="VISIO" r:id="rId4" imgW="10091880" imgH="6225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8686800" cy="535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99592" y="6344336"/>
            <a:ext cx="7765267" cy="397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800" dirty="0" smtClean="0">
                <a:latin typeface="Lucida Sans Unicode" pitchFamily="34" charset="0"/>
              </a:rPr>
              <a:t>What is changed? Functional Coupling or Implementation Coupling?</a:t>
            </a:r>
            <a:endParaRPr lang="nl-NL" sz="1800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6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587C-60D7-410D-967F-4D4375984EC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MRV </a:t>
            </a:r>
            <a:r>
              <a:rPr lang="en-US" dirty="0" err="1" smtClean="0"/>
              <a:t>Chaudron</a:t>
            </a:r>
            <a:endParaRPr lang="en-US" dirty="0" smtClean="0"/>
          </a:p>
          <a:p>
            <a:r>
              <a:rPr lang="en-US" dirty="0" smtClean="0"/>
              <a:t>Sheet </a:t>
            </a:r>
            <a:fld id="{3DA61EB7-B0F2-4238-B7B8-169D16BBE77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5472" y="1874045"/>
            <a:ext cx="8347587" cy="3323047"/>
          </a:xfrm>
        </p:spPr>
        <p:txBody>
          <a:bodyPr/>
          <a:lstStyle/>
          <a:p>
            <a:r>
              <a:rPr lang="en-US" sz="1800" dirty="0"/>
              <a:t>Decomposition / Divide and Conquer</a:t>
            </a:r>
            <a:endParaRPr lang="en-US" sz="1800" dirty="0"/>
          </a:p>
          <a:p>
            <a:endParaRPr lang="en-US" sz="1800" dirty="0"/>
          </a:p>
          <a:p>
            <a:pPr eaLnBrk="1" hangingPunct="1"/>
            <a:r>
              <a:rPr lang="en-US" sz="2100" dirty="0"/>
              <a:t>Issues that are not related should be handled in separate </a:t>
            </a:r>
            <a:r>
              <a:rPr lang="en-US" sz="2100" dirty="0"/>
              <a:t>parts</a:t>
            </a:r>
          </a:p>
          <a:p>
            <a:pPr eaLnBrk="1" hangingPunct="1"/>
            <a:endParaRPr lang="en-US" sz="2100" dirty="0"/>
          </a:p>
          <a:p>
            <a:pPr eaLnBrk="1" hangingPunct="1"/>
            <a:r>
              <a:rPr lang="en-US" sz="2100" dirty="0"/>
              <a:t>Single responsibility:</a:t>
            </a:r>
          </a:p>
          <a:p>
            <a:pPr lvl="1"/>
            <a:r>
              <a:rPr lang="en-US" sz="1800" dirty="0"/>
              <a:t>Assign  a single responsibility to a single component/class</a:t>
            </a:r>
          </a:p>
          <a:p>
            <a:pPr marL="342900" lvl="1" indent="0">
              <a:buNone/>
            </a:pPr>
            <a:r>
              <a:rPr lang="en-US" sz="1800" dirty="0"/>
              <a:t>	</a:t>
            </a:r>
            <a:r>
              <a:rPr lang="en-US" sz="1800" dirty="0"/>
              <a:t>Typical responsibilities: to know something, to do something</a:t>
            </a:r>
          </a:p>
          <a:p>
            <a:pPr marL="342900" lvl="1" indent="0">
              <a:buNone/>
            </a:pPr>
            <a:r>
              <a:rPr lang="en-US" sz="1800" dirty="0"/>
              <a:t>	 </a:t>
            </a:r>
            <a:r>
              <a:rPr lang="en-US" sz="1800" dirty="0"/>
              <a:t>      E.g. to know an algorithm (worker)</a:t>
            </a:r>
          </a:p>
          <a:p>
            <a:pPr marL="342900" lvl="1" indent="0">
              <a:buNone/>
            </a:pPr>
            <a:r>
              <a:rPr lang="en-US" sz="1800" dirty="0"/>
              <a:t>	</a:t>
            </a:r>
            <a:r>
              <a:rPr lang="en-US" sz="1800" dirty="0"/>
              <a:t>	to coordinate workers (coordination)</a:t>
            </a:r>
          </a:p>
          <a:p>
            <a:pPr marL="342900" lvl="1" indent="0">
              <a:buNone/>
            </a:pPr>
            <a:r>
              <a:rPr lang="en-US" sz="1800" dirty="0"/>
              <a:t>	</a:t>
            </a:r>
            <a:r>
              <a:rPr lang="en-US" sz="1800" dirty="0"/>
              <a:t>	to manage student-records (information holder)</a:t>
            </a: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1" y="1250157"/>
            <a:ext cx="7818120" cy="561975"/>
          </a:xfrm>
        </p:spPr>
        <p:txBody>
          <a:bodyPr/>
          <a:lstStyle/>
          <a:p>
            <a:r>
              <a:rPr lang="en-US" dirty="0" smtClean="0"/>
              <a:t>Generic Design </a:t>
            </a:r>
            <a:r>
              <a:rPr lang="en-US" dirty="0"/>
              <a:t>Principle: Separation of Concerns 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5067" y="1056459"/>
            <a:ext cx="829142" cy="94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971468" y="2002050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Edsger</a:t>
            </a: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W.</a:t>
            </a:r>
            <a:b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Dijkstra</a:t>
            </a:r>
            <a:endParaRPr lang="en-GB"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8454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>
                <a:latin typeface="Calibri" panose="020F0502020204030204" pitchFamily="34" charset="0"/>
              </a:rPr>
              <a:t>	Simplicity is a great virtue but it requires hard work to 	achieve it and education to appreciate it.</a:t>
            </a:r>
          </a:p>
          <a:p>
            <a:pPr marL="0" indent="0">
              <a:buNone/>
            </a:pPr>
            <a:r>
              <a:rPr lang="en-GB" i="1" dirty="0" smtClean="0">
                <a:latin typeface="Calibri" panose="020F0502020204030204" pitchFamily="34" charset="0"/>
              </a:rPr>
              <a:t>	And to make matters worse: </a:t>
            </a:r>
          </a:p>
          <a:p>
            <a:pPr marL="0" indent="0">
              <a:buNone/>
            </a:pPr>
            <a:r>
              <a:rPr lang="en-GB" i="1" dirty="0">
                <a:latin typeface="Calibri" panose="020F0502020204030204" pitchFamily="34" charset="0"/>
              </a:rPr>
              <a:t> </a:t>
            </a:r>
            <a:r>
              <a:rPr lang="en-GB" i="1" dirty="0" smtClean="0">
                <a:latin typeface="Calibri" panose="020F0502020204030204" pitchFamily="34" charset="0"/>
              </a:rPr>
              <a:t>  	Complexity sells better.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sz="1800" dirty="0"/>
              <a:t>Source: </a:t>
            </a:r>
            <a:r>
              <a:rPr lang="en-GB" sz="1800" dirty="0" err="1"/>
              <a:t>Edsger</a:t>
            </a:r>
            <a:r>
              <a:rPr lang="en-GB" sz="1800" dirty="0"/>
              <a:t> W. Dijkstra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            </a:t>
            </a:r>
            <a:r>
              <a:rPr lang="en-GB" sz="1800" dirty="0">
                <a:hlinkClick r:id="rId3"/>
              </a:rPr>
              <a:t>EWD896 - On the nature of Computing Science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543550"/>
            <a:ext cx="2133600" cy="342900"/>
          </a:xfrm>
          <a:prstGeom prst="rect">
            <a:avLst/>
          </a:prstGeom>
        </p:spPr>
        <p:txBody>
          <a:bodyPr/>
          <a:lstStyle/>
          <a:p>
            <a:fld id="{6CF5587C-60D7-410D-967F-4D4375984EC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5545138"/>
            <a:ext cx="7380288" cy="3365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Sheet </a:t>
            </a:r>
            <a:fld id="{3DA61EB7-B0F2-4238-B7B8-169D16BBE77D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627" y="2648893"/>
            <a:ext cx="1350789" cy="135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35495" y="4100085"/>
            <a:ext cx="161396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350" dirty="0">
                <a:solidFill>
                  <a:srgbClr val="000000"/>
                </a:solidFill>
                <a:latin typeface="Calibri" pitchFamily="34" charset="0"/>
                <a:cs typeface="Arial"/>
                <a:sym typeface="Arial"/>
              </a:rPr>
              <a:t>Turing Award (1972)</a:t>
            </a:r>
          </a:p>
        </p:txBody>
      </p:sp>
    </p:spTree>
    <p:extLst>
      <p:ext uri="{BB962C8B-B14F-4D97-AF65-F5344CB8AC3E}">
        <p14:creationId xmlns:p14="http://schemas.microsoft.com/office/powerpoint/2010/main" val="363368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libri" pitchFamily="34" charset="0"/>
              </a:rPr>
              <a:t>Edsger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Wybe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Dijkstra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>
                <a:latin typeface="Calibri" pitchFamily="34" charset="0"/>
              </a:rPr>
              <a:t>1930-2002</a:t>
            </a:r>
          </a:p>
          <a:p>
            <a:r>
              <a:rPr lang="en-US" sz="2100" dirty="0">
                <a:latin typeface="Calibri" pitchFamily="34" charset="0"/>
              </a:rPr>
              <a:t>Ph.D. in Physics </a:t>
            </a:r>
            <a:br>
              <a:rPr lang="en-US" sz="2100" dirty="0">
                <a:latin typeface="Calibri" pitchFamily="34" charset="0"/>
              </a:rPr>
            </a:br>
            <a:r>
              <a:rPr lang="en-US" sz="2100" dirty="0">
                <a:latin typeface="Calibri" pitchFamily="34" charset="0"/>
              </a:rPr>
              <a:t>Leiden University, </a:t>
            </a:r>
            <a:r>
              <a:rPr lang="en-US" sz="2100" dirty="0">
                <a:latin typeface="Calibri" pitchFamily="34" charset="0"/>
              </a:rPr>
              <a:t>Netherlands</a:t>
            </a:r>
            <a:endParaRPr lang="en-US" sz="2100" dirty="0">
              <a:latin typeface="Calibri" pitchFamily="34" charset="0"/>
            </a:endParaRPr>
          </a:p>
          <a:p>
            <a:r>
              <a:rPr lang="en-US" sz="2100" dirty="0">
                <a:latin typeface="Calibri" pitchFamily="34" charset="0"/>
              </a:rPr>
              <a:t>Contributions to:</a:t>
            </a:r>
          </a:p>
          <a:p>
            <a:pPr>
              <a:buNone/>
            </a:pPr>
            <a:r>
              <a:rPr lang="en-US" sz="2100" dirty="0">
                <a:latin typeface="Calibri" pitchFamily="34" charset="0"/>
              </a:rPr>
              <a:t>	Algorithms,  Concurrency,  Distributed Systems, </a:t>
            </a:r>
            <a:br>
              <a:rPr lang="en-US" sz="2100" dirty="0">
                <a:latin typeface="Calibri" pitchFamily="34" charset="0"/>
              </a:rPr>
            </a:br>
            <a:r>
              <a:rPr lang="en-US" sz="2100" dirty="0">
                <a:latin typeface="Calibri" pitchFamily="34" charset="0"/>
              </a:rPr>
              <a:t>Program Correctness, Discipline of Design:</a:t>
            </a:r>
          </a:p>
          <a:p>
            <a:pPr>
              <a:buNone/>
            </a:pPr>
            <a:r>
              <a:rPr lang="en-US" sz="2100" dirty="0">
                <a:latin typeface="Calibri" pitchFamily="34" charset="0"/>
              </a:rPr>
              <a:t>	 </a:t>
            </a:r>
            <a:r>
              <a:rPr lang="en-US" sz="2100" b="1" dirty="0">
                <a:latin typeface="Calibri" pitchFamily="34" charset="0"/>
              </a:rPr>
              <a:t>Structured Programming (Go To considered Harmful)</a:t>
            </a:r>
          </a:p>
          <a:p>
            <a:pPr>
              <a:buNone/>
            </a:pPr>
            <a:r>
              <a:rPr lang="en-US" sz="2100" b="1" dirty="0">
                <a:latin typeface="Calibri" pitchFamily="34" charset="0"/>
              </a:rPr>
              <a:t>	 Separation of Concerns</a:t>
            </a:r>
          </a:p>
          <a:p>
            <a:r>
              <a:rPr lang="en-US" sz="2100" dirty="0">
                <a:latin typeface="Calibri" pitchFamily="34" charset="0"/>
              </a:rPr>
              <a:t>Turing Award (1972)</a:t>
            </a:r>
          </a:p>
          <a:p>
            <a:pPr marL="0" indent="0">
              <a:buNone/>
            </a:pPr>
            <a:endParaRPr lang="en-GB" sz="21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5543550"/>
            <a:ext cx="2133600" cy="342900"/>
          </a:xfrm>
          <a:prstGeom prst="rect">
            <a:avLst/>
          </a:prstGeom>
        </p:spPr>
        <p:txBody>
          <a:bodyPr/>
          <a:lstStyle/>
          <a:p>
            <a:fld id="{1062E1C1-F333-4CEC-86E1-87EB36840A24}" type="slidenum">
              <a:rPr lang="en-US" smtClean="0">
                <a:latin typeface="Calibri" pitchFamily="34" charset="0"/>
              </a:rPr>
              <a:pPr/>
              <a:t>48</a:t>
            </a:fld>
            <a:endParaRPr lang="en-US">
              <a:latin typeface="Calibri" pitchFamily="34" charset="0"/>
            </a:endParaRPr>
          </a:p>
        </p:txBody>
      </p:sp>
      <p:pic>
        <p:nvPicPr>
          <p:cNvPr id="1043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7602" y="1920132"/>
            <a:ext cx="1951996" cy="132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43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4318" y="1920133"/>
            <a:ext cx="1161394" cy="132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491282" y="5340020"/>
            <a:ext cx="57246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1050" dirty="0">
                <a:solidFill>
                  <a:srgbClr val="000000"/>
                </a:solidFill>
                <a:latin typeface="Calibri" pitchFamily="34" charset="0"/>
                <a:cs typeface="Arial"/>
                <a:sym typeface="Arial"/>
              </a:rPr>
              <a:t>O.-J. Dahl, E. W. </a:t>
            </a:r>
            <a:r>
              <a:rPr lang="en-GB" sz="1050" dirty="0" err="1">
                <a:solidFill>
                  <a:srgbClr val="000000"/>
                </a:solidFill>
                <a:latin typeface="Calibri" pitchFamily="34" charset="0"/>
                <a:cs typeface="Arial"/>
                <a:sym typeface="Arial"/>
              </a:rPr>
              <a:t>Dijkstra</a:t>
            </a:r>
            <a:r>
              <a:rPr lang="en-GB" sz="1050" dirty="0">
                <a:solidFill>
                  <a:srgbClr val="000000"/>
                </a:solidFill>
                <a:latin typeface="Calibri" pitchFamily="34" charset="0"/>
                <a:cs typeface="Arial"/>
                <a:sym typeface="Arial"/>
              </a:rPr>
              <a:t>, C. A. R. Hoare, </a:t>
            </a:r>
            <a:r>
              <a:rPr lang="en-GB" sz="1050" i="1" dirty="0">
                <a:solidFill>
                  <a:srgbClr val="000000"/>
                </a:solidFill>
                <a:latin typeface="Calibri" pitchFamily="34" charset="0"/>
                <a:cs typeface="Arial"/>
                <a:sym typeface="Arial"/>
              </a:rPr>
              <a:t>Structured Programming</a:t>
            </a:r>
            <a:r>
              <a:rPr lang="en-GB" sz="1050" dirty="0">
                <a:solidFill>
                  <a:srgbClr val="000000"/>
                </a:solidFill>
                <a:latin typeface="Calibri" pitchFamily="34" charset="0"/>
                <a:cs typeface="Arial"/>
                <a:sym typeface="Arial"/>
              </a:rPr>
              <a:t>, Academic Press, London, 1972</a:t>
            </a:r>
          </a:p>
        </p:txBody>
      </p:sp>
    </p:spTree>
    <p:extLst>
      <p:ext uri="{BB962C8B-B14F-4D97-AF65-F5344CB8AC3E}">
        <p14:creationId xmlns:p14="http://schemas.microsoft.com/office/powerpoint/2010/main" val="16812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7710EB1-A425-481C-8328-1618FC1B9E80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MRV Chaudron</a:t>
            </a:r>
          </a:p>
          <a:p>
            <a:r>
              <a:rPr lang="en-US" sz="750" i="1"/>
              <a:t>Sheet </a:t>
            </a:r>
            <a:fld id="{690A1295-77FF-404D-9A0E-5361D5CC9872}" type="slidenum">
              <a:rPr lang="en-US" sz="750" i="1"/>
              <a:pPr/>
              <a:t>49</a:t>
            </a:fld>
            <a:endParaRPr lang="en-US" sz="750" i="1"/>
          </a:p>
        </p:txBody>
      </p:sp>
      <p:sp>
        <p:nvSpPr>
          <p:cNvPr id="59396" name="Rectangle 2"/>
          <p:cNvSpPr>
            <a:spLocks noChangeArrowheads="1"/>
          </p:cNvSpPr>
          <p:nvPr/>
        </p:nvSpPr>
        <p:spPr bwMode="auto">
          <a:xfrm>
            <a:off x="6408205" y="2184748"/>
            <a:ext cx="1403747" cy="12965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title"/>
          </p:nvPr>
        </p:nvSpPr>
        <p:spPr>
          <a:xfrm>
            <a:off x="1277635" y="1250157"/>
            <a:ext cx="6600825" cy="561975"/>
          </a:xfrm>
        </p:spPr>
        <p:txBody>
          <a:bodyPr/>
          <a:lstStyle/>
          <a:p>
            <a:pPr eaLnBrk="1" hangingPunct="1"/>
            <a:r>
              <a:rPr lang="en-US" dirty="0" smtClean="0"/>
              <a:t>Example Separation of Concern Principle</a:t>
            </a:r>
            <a:endParaRPr lang="nl-NL" dirty="0" smtClean="0"/>
          </a:p>
        </p:txBody>
      </p:sp>
      <p:sp>
        <p:nvSpPr>
          <p:cNvPr id="593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34486" y="1944304"/>
            <a:ext cx="5319713" cy="170072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Telecom Domain:</a:t>
            </a:r>
          </a:p>
          <a:p>
            <a:pPr eaLnBrk="1" hangingPunct="1">
              <a:lnSpc>
                <a:spcPct val="30000"/>
              </a:lnSpc>
              <a:buFont typeface="Wingdings" pitchFamily="2" charset="2"/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Telecom protocol:</a:t>
            </a:r>
            <a:endParaRPr lang="en-US" dirty="0"/>
          </a:p>
          <a:p>
            <a:pPr lvl="2" eaLnBrk="1" hangingPunct="1"/>
            <a:r>
              <a:rPr lang="en-US" dirty="0">
                <a:latin typeface="Arial Black" pitchFamily="34" charset="0"/>
              </a:rPr>
              <a:t>decode1 ; </a:t>
            </a:r>
            <a:r>
              <a:rPr lang="en-US" dirty="0" smtClean="0">
                <a:solidFill>
                  <a:srgbClr val="990033"/>
                </a:solidFill>
                <a:latin typeface="Arial Black" pitchFamily="34" charset="0"/>
              </a:rPr>
              <a:t>handle1 </a:t>
            </a:r>
            <a:r>
              <a:rPr lang="en-US" dirty="0">
                <a:latin typeface="Arial Black" pitchFamily="34" charset="0"/>
              </a:rPr>
              <a:t>; decode2 ; </a:t>
            </a:r>
            <a:r>
              <a:rPr lang="en-US" dirty="0" smtClean="0">
                <a:solidFill>
                  <a:srgbClr val="990033"/>
                </a:solidFill>
                <a:latin typeface="Arial Black" pitchFamily="34" charset="0"/>
              </a:rPr>
              <a:t>handle2 </a:t>
            </a:r>
            <a:r>
              <a:rPr lang="en-US" dirty="0">
                <a:latin typeface="Arial Black" pitchFamily="34" charset="0"/>
              </a:rPr>
              <a:t>; </a:t>
            </a:r>
            <a:r>
              <a:rPr lang="en-US" dirty="0" smtClean="0">
                <a:latin typeface="Arial Black" pitchFamily="34" charset="0"/>
              </a:rPr>
              <a:t>decode3</a:t>
            </a:r>
            <a:endParaRPr lang="en-US" dirty="0">
              <a:latin typeface="Arial Black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08800" y="3915055"/>
            <a:ext cx="1403747" cy="1296590"/>
            <a:chOff x="7021065" y="4077072"/>
            <a:chExt cx="1871662" cy="1728787"/>
          </a:xfrm>
        </p:grpSpPr>
        <p:sp>
          <p:nvSpPr>
            <p:cNvPr id="59397" name="Rectangle 3"/>
            <p:cNvSpPr>
              <a:spLocks noChangeArrowheads="1"/>
            </p:cNvSpPr>
            <p:nvPr/>
          </p:nvSpPr>
          <p:spPr bwMode="auto">
            <a:xfrm>
              <a:off x="7021065" y="4077072"/>
              <a:ext cx="1871662" cy="17287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00" name="Rectangle 6"/>
            <p:cNvSpPr>
              <a:spLocks noChangeArrowheads="1"/>
            </p:cNvSpPr>
            <p:nvPr/>
          </p:nvSpPr>
          <p:spPr bwMode="auto">
            <a:xfrm>
              <a:off x="7165527" y="4219947"/>
              <a:ext cx="1584325" cy="50482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 dirty="0">
                  <a:solidFill>
                    <a:srgbClr val="990033"/>
                  </a:solidFill>
                  <a:latin typeface="Lucida Sans Unicode" pitchFamily="34" charset="0"/>
                  <a:cs typeface="Arial"/>
                  <a:sym typeface="Arial"/>
                </a:rPr>
                <a:t>handle</a:t>
              </a:r>
              <a:endParaRPr lang="nl-NL" sz="1800" dirty="0">
                <a:solidFill>
                  <a:srgbClr val="990033"/>
                </a:solidFill>
                <a:latin typeface="Lucida Sans Unicode" pitchFamily="34" charset="0"/>
                <a:cs typeface="Arial"/>
                <a:sym typeface="Arial"/>
              </a:endParaRPr>
            </a:p>
          </p:txBody>
        </p:sp>
        <p:sp>
          <p:nvSpPr>
            <p:cNvPr id="59401" name="Rectangle 7"/>
            <p:cNvSpPr>
              <a:spLocks noChangeArrowheads="1"/>
            </p:cNvSpPr>
            <p:nvPr/>
          </p:nvSpPr>
          <p:spPr bwMode="auto">
            <a:xfrm>
              <a:off x="7165527" y="4869234"/>
              <a:ext cx="1584325" cy="79216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rgbClr val="000000"/>
                  </a:solidFill>
                  <a:latin typeface="Lucida Sans Unicode" pitchFamily="34" charset="0"/>
                  <a:cs typeface="Arial"/>
                  <a:sym typeface="Arial"/>
                </a:rPr>
                <a:t>encode/</a:t>
              </a:r>
              <a:br>
                <a:rPr lang="en-US" sz="1800">
                  <a:solidFill>
                    <a:srgbClr val="000000"/>
                  </a:solidFill>
                  <a:latin typeface="Lucida Sans Unicode" pitchFamily="34" charset="0"/>
                  <a:cs typeface="Arial"/>
                  <a:sym typeface="Arial"/>
                </a:rPr>
              </a:br>
              <a:r>
                <a:rPr lang="en-US" sz="1800">
                  <a:solidFill>
                    <a:srgbClr val="000000"/>
                  </a:solidFill>
                  <a:latin typeface="Lucida Sans Unicode" pitchFamily="34" charset="0"/>
                  <a:cs typeface="Arial"/>
                  <a:sym typeface="Arial"/>
                </a:rPr>
                <a:t>decode</a:t>
              </a:r>
              <a:endParaRPr lang="nl-NL" sz="1800">
                <a:solidFill>
                  <a:srgbClr val="000000"/>
                </a:solidFill>
                <a:latin typeface="Lucida Sans Unicode" pitchFamily="34" charset="0"/>
                <a:cs typeface="Arial"/>
                <a:sym typeface="Arial"/>
              </a:endParaRPr>
            </a:p>
          </p:txBody>
        </p:sp>
      </p:grpSp>
      <p:sp>
        <p:nvSpPr>
          <p:cNvPr id="59402" name="Rectangle 8"/>
          <p:cNvSpPr>
            <a:spLocks noChangeArrowheads="1"/>
          </p:cNvSpPr>
          <p:nvPr/>
        </p:nvSpPr>
        <p:spPr bwMode="auto">
          <a:xfrm>
            <a:off x="6516551" y="2293093"/>
            <a:ext cx="1188244" cy="108108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990033"/>
                </a:solidFill>
                <a:latin typeface="Lucida Sans Unicode" pitchFamily="34" charset="0"/>
                <a:cs typeface="Arial"/>
                <a:sym typeface="Arial"/>
              </a:rPr>
              <a:t>handle</a:t>
            </a:r>
            <a:r>
              <a:rPr lang="en-US" sz="1800">
                <a:solidFill>
                  <a:srgbClr val="000000"/>
                </a:solidFill>
                <a:latin typeface="Lucida Sans Unicode" pitchFamily="34" charset="0"/>
                <a:cs typeface="Arial"/>
                <a:sym typeface="Arial"/>
              </a:rPr>
              <a:t> &amp;</a:t>
            </a:r>
            <a:br>
              <a:rPr lang="en-US" sz="1800">
                <a:solidFill>
                  <a:srgbClr val="000000"/>
                </a:solidFill>
                <a:latin typeface="Lucida Sans Unicode" pitchFamily="34" charset="0"/>
                <a:cs typeface="Arial"/>
                <a:sym typeface="Arial"/>
              </a:rPr>
            </a:br>
            <a:r>
              <a:rPr lang="en-US" sz="1800">
                <a:solidFill>
                  <a:srgbClr val="000000"/>
                </a:solidFill>
                <a:latin typeface="Lucida Sans Unicode" pitchFamily="34" charset="0"/>
                <a:cs typeface="Arial"/>
                <a:sym typeface="Arial"/>
              </a:rPr>
              <a:t> encode/</a:t>
            </a:r>
            <a:br>
              <a:rPr lang="en-US" sz="1800">
                <a:solidFill>
                  <a:srgbClr val="000000"/>
                </a:solidFill>
                <a:latin typeface="Lucida Sans Unicode" pitchFamily="34" charset="0"/>
                <a:cs typeface="Arial"/>
                <a:sym typeface="Arial"/>
              </a:rPr>
            </a:br>
            <a:r>
              <a:rPr lang="en-US" sz="1800">
                <a:solidFill>
                  <a:srgbClr val="000000"/>
                </a:solidFill>
                <a:latin typeface="Lucida Sans Unicode" pitchFamily="34" charset="0"/>
                <a:cs typeface="Arial"/>
                <a:sym typeface="Arial"/>
              </a:rPr>
              <a:t>decode</a:t>
            </a:r>
            <a:endParaRPr lang="nl-NL" sz="1800">
              <a:solidFill>
                <a:srgbClr val="000000"/>
              </a:solidFill>
              <a:latin typeface="Lucida Sans Unicode" pitchFamily="34" charset="0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3807043"/>
            <a:ext cx="55740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1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Separate the encoding/decoding of a message from the handling of a message:</a:t>
            </a:r>
          </a:p>
          <a:p>
            <a:pPr marL="685800" lvl="2" eaLnBrk="1" hangingPunct="1"/>
            <a:r>
              <a:rPr lang="en-US" sz="1800" dirty="0">
                <a:solidFill>
                  <a:srgbClr val="000000"/>
                </a:solidFill>
                <a:latin typeface="Arial Black" pitchFamily="34" charset="0"/>
                <a:cs typeface="Arial"/>
                <a:sym typeface="Arial"/>
              </a:rPr>
              <a:t>decode1 ; decode2 ; decode3 ; </a:t>
            </a:r>
            <a:r>
              <a:rPr lang="en-US" sz="1800" dirty="0">
                <a:solidFill>
                  <a:srgbClr val="990033"/>
                </a:solidFill>
                <a:latin typeface="Arial Black" pitchFamily="34" charset="0"/>
                <a:cs typeface="Arial"/>
                <a:sym typeface="Arial"/>
              </a:rPr>
              <a:t>handle1 ; handle2</a:t>
            </a:r>
          </a:p>
        </p:txBody>
      </p:sp>
    </p:spTree>
    <p:extLst>
      <p:ext uri="{BB962C8B-B14F-4D97-AF65-F5344CB8AC3E}">
        <p14:creationId xmlns:p14="http://schemas.microsoft.com/office/powerpoint/2010/main" val="3534212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417" y="428604"/>
            <a:ext cx="8551863" cy="749300"/>
          </a:xfrm>
        </p:spPr>
        <p:txBody>
          <a:bodyPr/>
          <a:lstStyle/>
          <a:p>
            <a:r>
              <a:rPr lang="en-US" dirty="0" smtClean="0"/>
              <a:t>Advice on Design of Software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417" y="1260454"/>
            <a:ext cx="8837583" cy="4778375"/>
          </a:xfrm>
        </p:spPr>
        <p:txBody>
          <a:bodyPr/>
          <a:lstStyle/>
          <a:p>
            <a:r>
              <a:rPr lang="en-US" sz="2800" dirty="0" smtClean="0"/>
              <a:t>Generic Design Principles</a:t>
            </a:r>
          </a:p>
          <a:p>
            <a:r>
              <a:rPr lang="en-US" sz="2800" dirty="0" smtClean="0"/>
              <a:t>Principles for Architectural Design</a:t>
            </a:r>
          </a:p>
          <a:p>
            <a:r>
              <a:rPr lang="en-US" sz="2800" dirty="0" smtClean="0"/>
              <a:t>Principles for Design of Components</a:t>
            </a:r>
          </a:p>
          <a:p>
            <a:r>
              <a:rPr lang="en-US" sz="2800" dirty="0" smtClean="0"/>
              <a:t>Principles for collaboration amongst </a:t>
            </a:r>
            <a:r>
              <a:rPr lang="en-US" dirty="0"/>
              <a:t>Components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Design 	=  trade-offs = gray area     </a:t>
            </a:r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			 Principles are heuristics</a:t>
            </a:r>
          </a:p>
          <a:p>
            <a:pPr>
              <a:buNone/>
            </a:pPr>
            <a:endParaRPr lang="en-US" sz="280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ym typeface="Wingdings" pitchFamily="2" charset="2"/>
              </a:rPr>
              <a:t>Not today: User Interface design, protocol design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6CF5587C-60D7-410D-967F-4D4375984EC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44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9295" y="1361082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12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Separation of Concerns in Interface Design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177" y="1735430"/>
            <a:ext cx="6413897" cy="3583781"/>
          </a:xfrm>
        </p:spPr>
        <p:txBody>
          <a:bodyPr/>
          <a:lstStyle/>
          <a:p>
            <a:r>
              <a:rPr lang="en-US" sz="2100" dirty="0">
                <a:latin typeface="Calibri" pitchFamily="34" charset="0"/>
              </a:rPr>
              <a:t>Separate </a:t>
            </a:r>
            <a:r>
              <a:rPr lang="en-US" sz="2100" b="1" i="1" dirty="0">
                <a:latin typeface="Calibri" pitchFamily="34" charset="0"/>
              </a:rPr>
              <a:t>What</a:t>
            </a:r>
            <a:r>
              <a:rPr lang="en-US" sz="2100" dirty="0">
                <a:latin typeface="Calibri" pitchFamily="34" charset="0"/>
              </a:rPr>
              <a:t> from </a:t>
            </a:r>
            <a:r>
              <a:rPr lang="en-US" sz="2100" b="1" i="1" dirty="0">
                <a:latin typeface="Calibri" pitchFamily="34" charset="0"/>
              </a:rPr>
              <a:t>How</a:t>
            </a:r>
          </a:p>
          <a:p>
            <a:endParaRPr lang="en-US" sz="2100" b="1" i="1" dirty="0">
              <a:latin typeface="Calibri" pitchFamily="34" charset="0"/>
            </a:endParaRPr>
          </a:p>
          <a:p>
            <a:r>
              <a:rPr lang="en-US" sz="2100" dirty="0">
                <a:latin typeface="Calibri" pitchFamily="34" charset="0"/>
              </a:rPr>
              <a:t>The interface of a component exposes </a:t>
            </a:r>
            <a:r>
              <a:rPr lang="en-US" sz="2100" b="1" dirty="0">
                <a:latin typeface="Calibri" pitchFamily="34" charset="0"/>
              </a:rPr>
              <a:t>what</a:t>
            </a:r>
            <a:r>
              <a:rPr lang="en-US" sz="2100" dirty="0">
                <a:latin typeface="Calibri" pitchFamily="34" charset="0"/>
              </a:rPr>
              <a:t> it do, but not </a:t>
            </a:r>
            <a:r>
              <a:rPr lang="en-US" sz="2100" b="1" dirty="0">
                <a:latin typeface="Calibri" pitchFamily="34" charset="0"/>
              </a:rPr>
              <a:t>how </a:t>
            </a:r>
            <a:r>
              <a:rPr lang="en-US" sz="2100" dirty="0">
                <a:latin typeface="Calibri" pitchFamily="34" charset="0"/>
              </a:rPr>
              <a:t>it does this.</a:t>
            </a:r>
          </a:p>
          <a:p>
            <a:r>
              <a:rPr lang="en-US" sz="2100" dirty="0">
                <a:latin typeface="Calibri" pitchFamily="34" charset="0"/>
              </a:rPr>
              <a:t>The ‘how’ is the </a:t>
            </a:r>
            <a:r>
              <a:rPr lang="en-US" sz="2100" i="1" dirty="0">
                <a:latin typeface="Calibri" pitchFamily="34" charset="0"/>
              </a:rPr>
              <a:t>information-hiding</a:t>
            </a:r>
            <a:r>
              <a:rPr lang="en-US" sz="2100" dirty="0">
                <a:latin typeface="Calibri" pitchFamily="34" charset="0"/>
              </a:rPr>
              <a:t> ‘secret’</a:t>
            </a:r>
            <a:endParaRPr lang="en-GB" sz="21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587C-60D7-410D-967F-4D4375984EC8}" type="slidenum">
              <a:rPr lang="en-US" smtClean="0">
                <a:latin typeface="Calibri" pitchFamily="34" charset="0"/>
              </a:rPr>
              <a:pPr/>
              <a:t>50</a:t>
            </a:fld>
            <a:endParaRPr lang="en-US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MRV Chaudron</a:t>
            </a:r>
          </a:p>
          <a:p>
            <a:r>
              <a:rPr lang="en-US" smtClean="0">
                <a:latin typeface="Calibri" pitchFamily="34" charset="0"/>
              </a:rPr>
              <a:t>Sheet </a:t>
            </a:r>
            <a:fld id="{3DA61EB7-B0F2-4238-B7B8-169D16BBE77D}" type="slidenum">
              <a:rPr lang="en-US" smtClean="0">
                <a:latin typeface="Calibri" pitchFamily="34" charset="0"/>
              </a:rPr>
              <a:pPr/>
              <a:t>50</a:t>
            </a:fld>
            <a:endParaRPr lang="en-US">
              <a:latin typeface="Calibri" pitchFamily="34" charset="0"/>
            </a:endParaRPr>
          </a:p>
        </p:txBody>
      </p:sp>
      <p:pic>
        <p:nvPicPr>
          <p:cNvPr id="1046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7" y="4077072"/>
            <a:ext cx="1224583" cy="126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5917" y="3537014"/>
            <a:ext cx="3602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Arial"/>
                <a:sym typeface="Arial"/>
              </a:rPr>
              <a:t>Details of the data representation</a:t>
            </a:r>
          </a:p>
          <a:p>
            <a:pPr marL="257175" indent="-257175"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Arial"/>
                <a:sym typeface="Arial"/>
              </a:rPr>
              <a:t>Details of the algorithm</a:t>
            </a:r>
            <a:endParaRPr lang="sv-SE" sz="1800" dirty="0">
              <a:solidFill>
                <a:srgbClr val="000000"/>
              </a:solidFill>
              <a:latin typeface="Calibri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0086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Reference Architecture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355725"/>
            <a:ext cx="4104456" cy="4778375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Generic (i.e. not application-specific) Design.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Generally believed for Information Systems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Not so very different for embedded systems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From: </a:t>
            </a:r>
            <a:r>
              <a:rPr lang="sv-SE" sz="2400" dirty="0">
                <a:latin typeface="Calibri" panose="020F0502020204030204" pitchFamily="34" charset="0"/>
              </a:rPr>
              <a:t>Microsoft </a:t>
            </a:r>
            <a:r>
              <a:rPr lang="sv-SE" sz="2400" dirty="0" err="1">
                <a:latin typeface="Calibri" panose="020F0502020204030204" pitchFamily="34" charset="0"/>
              </a:rPr>
              <a:t>Application</a:t>
            </a:r>
            <a:r>
              <a:rPr lang="sv-SE" sz="2400" dirty="0">
                <a:latin typeface="Calibri" panose="020F0502020204030204" pitchFamily="34" charset="0"/>
              </a:rPr>
              <a:t> </a:t>
            </a:r>
            <a:r>
              <a:rPr lang="sv-SE" sz="2400" dirty="0" err="1">
                <a:latin typeface="Calibri" panose="020F0502020204030204" pitchFamily="34" charset="0"/>
              </a:rPr>
              <a:t>Architecture</a:t>
            </a:r>
            <a:r>
              <a:rPr lang="sv-SE" sz="2400" dirty="0">
                <a:latin typeface="Calibri" panose="020F0502020204030204" pitchFamily="34" charset="0"/>
              </a:rPr>
              <a:t> Guide, 2nd </a:t>
            </a:r>
            <a:r>
              <a:rPr lang="sv-SE" sz="2400" dirty="0" smtClean="0">
                <a:latin typeface="Calibri" panose="020F0502020204030204" pitchFamily="34" charset="0"/>
              </a:rPr>
              <a:t>Edition</a:t>
            </a:r>
            <a:endParaRPr lang="sv-SE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587C-60D7-410D-967F-4D4375984EC8}" type="slidenum">
              <a:rPr lang="en-US" smtClean="0">
                <a:latin typeface="Calibri" panose="020F0502020204030204" pitchFamily="34" charset="0"/>
              </a:rPr>
              <a:pPr/>
              <a:t>51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MRV Chaudron</a:t>
            </a:r>
          </a:p>
          <a:p>
            <a:r>
              <a:rPr lang="en-US" smtClean="0">
                <a:latin typeface="Calibri" panose="020F0502020204030204" pitchFamily="34" charset="0"/>
              </a:rPr>
              <a:t>Sheet </a:t>
            </a:r>
            <a:fld id="{3DA61EB7-B0F2-4238-B7B8-169D16BBE77D}" type="slidenum">
              <a:rPr lang="en-US" smtClean="0">
                <a:latin typeface="Calibri" panose="020F0502020204030204" pitchFamily="34" charset="0"/>
              </a:rPr>
              <a:pPr/>
              <a:t>51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025026" name="Picture 2" descr="Ee658124.b8220f0d-f76a-40d6-8b1b-5279f7cdcee9(en-us,PandP.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570031" cy="473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04048" y="5877272"/>
            <a:ext cx="4176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http://</a:t>
            </a:r>
            <a:r>
              <a:rPr lang="en-GB" sz="1400" dirty="0" smtClean="0">
                <a:hlinkClick r:id="rId3"/>
              </a:rPr>
              <a:t>msdn.microsoft.com/en-us/library/ff650706.aspx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39594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things that belong together at a single place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e.g. in OO:	data and </a:t>
            </a:r>
          </a:p>
          <a:p>
            <a:pPr>
              <a:buNone/>
            </a:pPr>
            <a:r>
              <a:rPr lang="en-US" dirty="0" smtClean="0"/>
              <a:t>				the operations on that data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Don’t replicate</a:t>
            </a:r>
          </a:p>
          <a:p>
            <a:pPr marL="457200" lvl="1" indent="0">
              <a:buNone/>
            </a:pPr>
            <a:r>
              <a:rPr lang="en-US" dirty="0" smtClean="0"/>
              <a:t>  functionality, storage of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2E1C1-F333-4CEC-86E1-87EB36840A24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MRV </a:t>
            </a:r>
            <a:r>
              <a:rPr lang="en-US" dirty="0" err="1" smtClean="0"/>
              <a:t>Chaudron</a:t>
            </a:r>
            <a:endParaRPr lang="en-US" dirty="0" smtClean="0"/>
          </a:p>
          <a:p>
            <a:r>
              <a:rPr lang="en-US" dirty="0" smtClean="0"/>
              <a:t>Sheet </a:t>
            </a:r>
            <a:fld id="{54F55826-2444-46BD-9B15-FBE46B7C1BAB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Common Reuse </a:t>
            </a:r>
            <a:r>
              <a:rPr lang="en-GB" dirty="0" smtClean="0"/>
              <a:t>Principle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Classes that </a:t>
            </a:r>
            <a:r>
              <a:rPr lang="en-GB" dirty="0"/>
              <a:t>are used together are </a:t>
            </a:r>
            <a:r>
              <a:rPr lang="en-GB" dirty="0" smtClean="0"/>
              <a:t>packaged together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you use one class of a package,</a:t>
            </a:r>
          </a:p>
          <a:p>
            <a:pPr marL="0" indent="0">
              <a:buNone/>
            </a:pPr>
            <a:r>
              <a:rPr lang="en-GB" dirty="0" smtClean="0"/>
              <a:t>   you </a:t>
            </a:r>
            <a:r>
              <a:rPr lang="en-GB" dirty="0"/>
              <a:t>will use all its other classes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587C-60D7-410D-967F-4D4375984EC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MRV Chaudron</a:t>
            </a:r>
          </a:p>
          <a:p>
            <a:r>
              <a:rPr lang="en-US" smtClean="0"/>
              <a:t>Sheet </a:t>
            </a:r>
            <a:fld id="{3DA61EB7-B0F2-4238-B7B8-169D16BBE77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80172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Common </a:t>
            </a:r>
            <a:r>
              <a:rPr lang="en-GB" dirty="0"/>
              <a:t>Closure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Classes that change together are packaged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587C-60D7-410D-967F-4D4375984EC8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MRV Chaudron</a:t>
            </a:r>
          </a:p>
          <a:p>
            <a:r>
              <a:rPr lang="en-US" smtClean="0"/>
              <a:t>Sheet </a:t>
            </a:r>
            <a:fld id="{3DA61EB7-B0F2-4238-B7B8-169D16BBE77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23330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From Analysis to </a:t>
            </a:r>
            <a:r>
              <a:rPr lang="en-GB" dirty="0" smtClean="0"/>
              <a:t>Initial </a:t>
            </a:r>
            <a:r>
              <a:rPr lang="en-GB" dirty="0"/>
              <a:t>Design</a:t>
            </a:r>
            <a:endParaRPr dirty="0"/>
          </a:p>
        </p:txBody>
      </p:sp>
      <p:sp>
        <p:nvSpPr>
          <p:cNvPr id="2" name="Rounded Rectangle 1"/>
          <p:cNvSpPr/>
          <p:nvPr/>
        </p:nvSpPr>
        <p:spPr>
          <a:xfrm>
            <a:off x="1719762" y="2805715"/>
            <a:ext cx="2446740" cy="21104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800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7139" y="2902298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Problem Space/Domain</a:t>
            </a:r>
            <a:endParaRPr lang="en-GB" sz="18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91588" y="3249765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Component/Class </a:t>
            </a:r>
            <a:br>
              <a:rPr lang="en-US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Diagram</a:t>
            </a:r>
            <a:endParaRPr lang="en-GB" sz="18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0383" y="1411203"/>
            <a:ext cx="8653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OO paradigm has been designed such that Analysis and Design models look ‘alike</a:t>
            </a:r>
            <a:r>
              <a:rPr 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’: Classes </a:t>
            </a:r>
            <a:r>
              <a:rPr lang="en-US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that appear in a domain model, can also appear in a design model</a:t>
            </a:r>
            <a:endParaRPr lang="en-GB" sz="2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24891" y="2805715"/>
            <a:ext cx="2446740" cy="2053145"/>
          </a:xfrm>
          <a:prstGeom prst="roundRect">
            <a:avLst/>
          </a:prstGeom>
          <a:solidFill>
            <a:srgbClr val="C5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800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72268" y="2911417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Solution Space/Domain</a:t>
            </a:r>
            <a:endParaRPr lang="en-GB" sz="18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3258" y="3306807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Components/Classes</a:t>
            </a:r>
            <a:endParaRPr lang="en-GB" sz="18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08314" y="3511376"/>
            <a:ext cx="188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&amp; their </a:t>
            </a:r>
            <a:r>
              <a:rPr lang="en-US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behaviour</a:t>
            </a:r>
            <a:endParaRPr lang="en-GB" sz="18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31941" y="4964561"/>
            <a:ext cx="3356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These are elements of </a:t>
            </a:r>
            <a:r>
              <a:rPr lang="en-US" sz="1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construction</a:t>
            </a:r>
            <a:r>
              <a:rPr lang="en-US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800" b="1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How will it work?</a:t>
            </a:r>
            <a:endParaRPr lang="en-GB" sz="1800" b="1" i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266" name="Picture 2" descr="Image result for class  di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374" y="3881850"/>
            <a:ext cx="1357514" cy="97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class  dia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81850"/>
            <a:ext cx="1151415" cy="83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796759" y="2324205"/>
            <a:ext cx="229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Descriptive Models</a:t>
            </a:r>
            <a:endParaRPr lang="en-GB" sz="18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54852" y="2284641"/>
            <a:ext cx="229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Prescriptive Models</a:t>
            </a:r>
            <a:endParaRPr lang="en-GB" sz="18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08292" y="4955842"/>
            <a:ext cx="346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These are elements of </a:t>
            </a:r>
            <a:r>
              <a:rPr lang="en-US" sz="1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analysis: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800" b="1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What is there?</a:t>
            </a:r>
            <a:endParaRPr lang="en-GB" sz="1800" i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6261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Features</a:t>
            </a:r>
            <a:endParaRPr lang="en-GB" altLang="en-US" sz="36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29D8C-0359-4FE1-AB87-DFB492AB2754}" type="slidenum">
              <a:rPr lang="en-GB" altLang="en-US">
                <a:solidFill>
                  <a:srgbClr val="000000"/>
                </a:solidFill>
              </a:rPr>
              <a:pPr/>
              <a:t>56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323850" y="1340768"/>
            <a:ext cx="86550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According to</a:t>
            </a:r>
          </a:p>
          <a:p>
            <a:pPr eaLnBrk="1" hangingPunct="1"/>
            <a:endParaRPr lang="en-US" altLang="en-US" dirty="0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FODA:  A prominent and user-visible aspect, quality or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	  characteristic of a system.</a:t>
            </a:r>
          </a:p>
          <a:p>
            <a:pPr eaLnBrk="1" hangingPunct="1"/>
            <a:endParaRPr lang="en-US" altLang="en-US" dirty="0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ODM:	 A distinguishable characteristic of a system that is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	 relevant to a stakeholder of the system</a:t>
            </a:r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457200" y="4286151"/>
            <a:ext cx="39624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In mobile telephones: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- polyphonic ringtones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- SMS, MMS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- dual, tri-band,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- …</a:t>
            </a:r>
            <a:endParaRPr lang="en-GB" altLang="en-US" dirty="0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4419600" y="4286151"/>
            <a:ext cx="45720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In cars: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- airco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- power-steering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- remote key-lock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- …</a:t>
            </a:r>
            <a:endParaRPr lang="en-GB" altLang="en-US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18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Feature models</a:t>
            </a:r>
            <a:endParaRPr lang="en-GB" altLang="en-US" b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88ED5-8155-4A6A-92B0-124A6867CA36}" type="slidenum">
              <a:rPr lang="en-GB" altLang="en-US">
                <a:solidFill>
                  <a:srgbClr val="000000"/>
                </a:solidFill>
              </a:rPr>
              <a:pPr/>
              <a:t>57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323850" y="1395413"/>
            <a:ext cx="88201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Types of features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eaLnBrk="1" hangingPunct="1"/>
            <a:r>
              <a:rPr lang="en-US" altLang="en-US" b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Mandatory:</a:t>
            </a:r>
            <a:r>
              <a:rPr lang="en-US" altLang="en-US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All systems must have it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e.g. A car must have an engine</a:t>
            </a:r>
          </a:p>
          <a:p>
            <a:pPr lvl="1" eaLnBrk="1" hangingPunct="1"/>
            <a:endParaRPr lang="en-US" altLang="en-US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b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Alternative:</a:t>
            </a:r>
            <a:r>
              <a:rPr lang="en-US" altLang="en-US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A system must have one out of multiple options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e.g. Transmission may be manual or automatic</a:t>
            </a:r>
          </a:p>
          <a:p>
            <a:pPr lvl="1" eaLnBrk="1" hangingPunct="1">
              <a:buFontTx/>
              <a:buChar char="•"/>
            </a:pPr>
            <a:endParaRPr lang="en-US" altLang="en-US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eaLnBrk="1" hangingPunct="1"/>
            <a:r>
              <a:rPr lang="en-US" altLang="en-US" b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Optional</a:t>
            </a:r>
            <a:r>
              <a:rPr lang="en-US" altLang="en-US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: A system may have a feature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e.g. A car may have air-conditioning</a:t>
            </a:r>
            <a:endParaRPr lang="en-GB" altLang="en-US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65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 Diagram</a:t>
            </a:r>
            <a:endParaRPr lang="en-GB" alt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32910-2956-433D-9C3B-A27D237534D4}" type="slidenum">
              <a:rPr lang="en-GB" altLang="en-US">
                <a:solidFill>
                  <a:srgbClr val="000000"/>
                </a:solidFill>
              </a:rPr>
              <a:pPr/>
              <a:t>58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2540000" y="3486150"/>
            <a:ext cx="101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000" smtClean="0">
                <a:solidFill>
                  <a:srgbClr val="282368"/>
                </a:solidFill>
                <a:latin typeface="Lucida Sans Unicode" panose="020B0602030504020204" pitchFamily="34" charset="0"/>
              </a:rPr>
              <a:t>engine</a:t>
            </a:r>
            <a:endParaRPr lang="en-GB" altLang="en-US" sz="2000" smtClean="0">
              <a:solidFill>
                <a:srgbClr val="282368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3581400" y="2327275"/>
            <a:ext cx="557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000" smtClean="0">
                <a:solidFill>
                  <a:srgbClr val="282368"/>
                </a:solidFill>
                <a:latin typeface="Lucida Sans Unicode" panose="020B0602030504020204" pitchFamily="34" charset="0"/>
              </a:rPr>
              <a:t>car</a:t>
            </a:r>
            <a:endParaRPr lang="en-GB" altLang="en-US" sz="2000" smtClean="0">
              <a:solidFill>
                <a:srgbClr val="282368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1408113" y="3486150"/>
            <a:ext cx="102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000" smtClean="0">
                <a:solidFill>
                  <a:srgbClr val="282368"/>
                </a:solidFill>
                <a:latin typeface="Lucida Sans Unicode" panose="020B0602030504020204" pitchFamily="34" charset="0"/>
              </a:rPr>
              <a:t>wheels</a:t>
            </a:r>
            <a:endParaRPr lang="en-GB" altLang="en-US" sz="2000" smtClean="0">
              <a:solidFill>
                <a:srgbClr val="282368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7029450" y="3486150"/>
            <a:ext cx="785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000" smtClean="0">
                <a:solidFill>
                  <a:srgbClr val="282368"/>
                </a:solidFill>
                <a:latin typeface="Lucida Sans Unicode" panose="020B0602030504020204" pitchFamily="34" charset="0"/>
              </a:rPr>
              <a:t>airco</a:t>
            </a:r>
            <a:endParaRPr lang="en-GB" altLang="en-US" sz="2000" smtClean="0">
              <a:solidFill>
                <a:srgbClr val="282368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3636963" y="3486150"/>
            <a:ext cx="1184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000" smtClean="0">
                <a:solidFill>
                  <a:srgbClr val="282368"/>
                </a:solidFill>
                <a:latin typeface="Lucida Sans Unicode" panose="020B0602030504020204" pitchFamily="34" charset="0"/>
              </a:rPr>
              <a:t>steering</a:t>
            </a:r>
          </a:p>
          <a:p>
            <a:pPr algn="ctr" eaLnBrk="1" hangingPunct="1"/>
            <a:r>
              <a:rPr lang="en-US" altLang="en-US" sz="2000" smtClean="0">
                <a:solidFill>
                  <a:srgbClr val="282368"/>
                </a:solidFill>
                <a:latin typeface="Lucida Sans Unicode" panose="020B0602030504020204" pitchFamily="34" charset="0"/>
              </a:rPr>
              <a:t>wheel</a:t>
            </a:r>
            <a:endParaRPr lang="en-GB" altLang="en-US" sz="2000" smtClean="0">
              <a:solidFill>
                <a:srgbClr val="282368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4887913" y="3486150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000" smtClean="0">
                <a:solidFill>
                  <a:srgbClr val="282368"/>
                </a:solidFill>
                <a:latin typeface="Lucida Sans Unicode" panose="020B0602030504020204" pitchFamily="34" charset="0"/>
              </a:rPr>
              <a:t>transmission</a:t>
            </a:r>
            <a:endParaRPr lang="en-GB" altLang="en-US" sz="2000" smtClean="0">
              <a:solidFill>
                <a:srgbClr val="282368"/>
              </a:solidFill>
              <a:latin typeface="Lucida Sans Unicode" panose="020B0602030504020204" pitchFamily="34" charset="0"/>
            </a:endParaRPr>
          </a:p>
        </p:txBody>
      </p:sp>
      <p:cxnSp>
        <p:nvCxnSpPr>
          <p:cNvPr id="280585" name="AutoShape 9"/>
          <p:cNvCxnSpPr>
            <a:cxnSpLocks noChangeShapeType="1"/>
            <a:stCxn id="280580" idx="2"/>
            <a:endCxn id="280581" idx="0"/>
          </p:cNvCxnSpPr>
          <p:nvPr/>
        </p:nvCxnSpPr>
        <p:spPr bwMode="auto">
          <a:xfrm flipH="1">
            <a:off x="1919288" y="2724150"/>
            <a:ext cx="1941512" cy="762000"/>
          </a:xfrm>
          <a:prstGeom prst="straightConnector1">
            <a:avLst/>
          </a:prstGeom>
          <a:noFill/>
          <a:ln w="19050">
            <a:solidFill>
              <a:srgbClr val="14096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0586" name="AutoShape 10"/>
          <p:cNvCxnSpPr>
            <a:cxnSpLocks noChangeShapeType="1"/>
            <a:stCxn id="280580" idx="2"/>
            <a:endCxn id="280579" idx="0"/>
          </p:cNvCxnSpPr>
          <p:nvPr/>
        </p:nvCxnSpPr>
        <p:spPr bwMode="auto">
          <a:xfrm flipH="1">
            <a:off x="3046413" y="2724150"/>
            <a:ext cx="814387" cy="762000"/>
          </a:xfrm>
          <a:prstGeom prst="straightConnector1">
            <a:avLst/>
          </a:prstGeom>
          <a:noFill/>
          <a:ln w="19050">
            <a:solidFill>
              <a:srgbClr val="14096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0587" name="AutoShape 11"/>
          <p:cNvCxnSpPr>
            <a:cxnSpLocks noChangeShapeType="1"/>
            <a:stCxn id="280580" idx="2"/>
            <a:endCxn id="280583" idx="0"/>
          </p:cNvCxnSpPr>
          <p:nvPr/>
        </p:nvCxnSpPr>
        <p:spPr bwMode="auto">
          <a:xfrm>
            <a:off x="3860800" y="2724150"/>
            <a:ext cx="368300" cy="762000"/>
          </a:xfrm>
          <a:prstGeom prst="straightConnector1">
            <a:avLst/>
          </a:prstGeom>
          <a:noFill/>
          <a:ln w="19050">
            <a:solidFill>
              <a:srgbClr val="14096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0588" name="AutoShape 12"/>
          <p:cNvCxnSpPr>
            <a:cxnSpLocks noChangeShapeType="1"/>
            <a:stCxn id="280580" idx="2"/>
            <a:endCxn id="280584" idx="0"/>
          </p:cNvCxnSpPr>
          <p:nvPr/>
        </p:nvCxnSpPr>
        <p:spPr bwMode="auto">
          <a:xfrm>
            <a:off x="3860800" y="2724150"/>
            <a:ext cx="1909763" cy="762000"/>
          </a:xfrm>
          <a:prstGeom prst="straightConnector1">
            <a:avLst/>
          </a:prstGeom>
          <a:noFill/>
          <a:ln w="19050">
            <a:solidFill>
              <a:srgbClr val="14096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0589" name="AutoShape 13"/>
          <p:cNvCxnSpPr>
            <a:cxnSpLocks noChangeShapeType="1"/>
            <a:stCxn id="280580" idx="2"/>
            <a:endCxn id="280594" idx="2"/>
          </p:cNvCxnSpPr>
          <p:nvPr/>
        </p:nvCxnSpPr>
        <p:spPr bwMode="auto">
          <a:xfrm>
            <a:off x="3860800" y="2724150"/>
            <a:ext cx="3425825" cy="708025"/>
          </a:xfrm>
          <a:prstGeom prst="straightConnector1">
            <a:avLst/>
          </a:prstGeom>
          <a:noFill/>
          <a:ln w="19050">
            <a:solidFill>
              <a:srgbClr val="14096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0590" name="Text Box 14"/>
          <p:cNvSpPr txBox="1">
            <a:spLocks noChangeArrowheads="1"/>
          </p:cNvSpPr>
          <p:nvPr/>
        </p:nvSpPr>
        <p:spPr bwMode="auto">
          <a:xfrm>
            <a:off x="4495800" y="4384675"/>
            <a:ext cx="108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000" smtClean="0">
                <a:solidFill>
                  <a:srgbClr val="282368"/>
                </a:solidFill>
                <a:latin typeface="Lucida Sans Unicode" panose="020B0602030504020204" pitchFamily="34" charset="0"/>
              </a:rPr>
              <a:t>manual</a:t>
            </a:r>
          </a:p>
        </p:txBody>
      </p:sp>
      <p:sp>
        <p:nvSpPr>
          <p:cNvPr id="280591" name="Text Box 15"/>
          <p:cNvSpPr txBox="1">
            <a:spLocks noChangeArrowheads="1"/>
          </p:cNvSpPr>
          <p:nvPr/>
        </p:nvSpPr>
        <p:spPr bwMode="auto">
          <a:xfrm>
            <a:off x="5867400" y="4460875"/>
            <a:ext cx="140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000" smtClean="0">
                <a:solidFill>
                  <a:srgbClr val="282368"/>
                </a:solidFill>
                <a:latin typeface="Lucida Sans Unicode" panose="020B0602030504020204" pitchFamily="34" charset="0"/>
              </a:rPr>
              <a:t>automatic</a:t>
            </a:r>
          </a:p>
        </p:txBody>
      </p:sp>
      <p:cxnSp>
        <p:nvCxnSpPr>
          <p:cNvPr id="280592" name="AutoShape 16"/>
          <p:cNvCxnSpPr>
            <a:cxnSpLocks noChangeShapeType="1"/>
            <a:stCxn id="280584" idx="2"/>
            <a:endCxn id="280590" idx="0"/>
          </p:cNvCxnSpPr>
          <p:nvPr/>
        </p:nvCxnSpPr>
        <p:spPr bwMode="auto">
          <a:xfrm flipH="1">
            <a:off x="5040313" y="3883025"/>
            <a:ext cx="730250" cy="501650"/>
          </a:xfrm>
          <a:prstGeom prst="straightConnector1">
            <a:avLst/>
          </a:prstGeom>
          <a:noFill/>
          <a:ln w="19050">
            <a:solidFill>
              <a:srgbClr val="14096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0593" name="AutoShape 17"/>
          <p:cNvCxnSpPr>
            <a:cxnSpLocks noChangeShapeType="1"/>
            <a:stCxn id="280584" idx="2"/>
            <a:endCxn id="280591" idx="0"/>
          </p:cNvCxnSpPr>
          <p:nvPr/>
        </p:nvCxnSpPr>
        <p:spPr bwMode="auto">
          <a:xfrm>
            <a:off x="5770563" y="3883025"/>
            <a:ext cx="800100" cy="577850"/>
          </a:xfrm>
          <a:prstGeom prst="straightConnector1">
            <a:avLst/>
          </a:prstGeom>
          <a:noFill/>
          <a:ln w="19050">
            <a:solidFill>
              <a:srgbClr val="14096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0594" name="Oval 18"/>
          <p:cNvSpPr>
            <a:spLocks noChangeArrowheads="1"/>
          </p:cNvSpPr>
          <p:nvPr/>
        </p:nvSpPr>
        <p:spPr bwMode="auto">
          <a:xfrm>
            <a:off x="7296150" y="3355975"/>
            <a:ext cx="152400" cy="152400"/>
          </a:xfrm>
          <a:prstGeom prst="ellipse">
            <a:avLst/>
          </a:prstGeom>
          <a:noFill/>
          <a:ln w="19050">
            <a:solidFill>
              <a:srgbClr val="14096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GB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0595" name="Text Box 19"/>
          <p:cNvSpPr txBox="1">
            <a:spLocks noChangeArrowheads="1"/>
          </p:cNvSpPr>
          <p:nvPr/>
        </p:nvSpPr>
        <p:spPr bwMode="auto">
          <a:xfrm>
            <a:off x="7391400" y="2663825"/>
            <a:ext cx="1095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optional</a:t>
            </a:r>
            <a:endParaRPr lang="en-GB" altLang="en-US" sz="1800" i="1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cxnSp>
        <p:nvCxnSpPr>
          <p:cNvPr id="280596" name="AutoShape 20"/>
          <p:cNvCxnSpPr>
            <a:cxnSpLocks noChangeShapeType="1"/>
            <a:stCxn id="280595" idx="2"/>
            <a:endCxn id="280594" idx="0"/>
          </p:cNvCxnSpPr>
          <p:nvPr/>
        </p:nvCxnSpPr>
        <p:spPr bwMode="auto">
          <a:xfrm rot="5400000">
            <a:off x="7497763" y="2905125"/>
            <a:ext cx="315912" cy="566738"/>
          </a:xfrm>
          <a:prstGeom prst="curvedConnector3">
            <a:avLst>
              <a:gd name="adj1" fmla="val 5125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0597" name="AutoShape 21"/>
          <p:cNvSpPr>
            <a:spLocks noChangeArrowheads="1"/>
          </p:cNvSpPr>
          <p:nvPr/>
        </p:nvSpPr>
        <p:spPr bwMode="auto">
          <a:xfrm>
            <a:off x="5562600" y="3775075"/>
            <a:ext cx="457200" cy="415925"/>
          </a:xfrm>
          <a:custGeom>
            <a:avLst/>
            <a:gdLst>
              <a:gd name="G0" fmla="+- 8870 0 0"/>
              <a:gd name="G1" fmla="+- 737471 0 0"/>
              <a:gd name="G2" fmla="+- 0 0 737471"/>
              <a:gd name="T0" fmla="*/ 0 256 1"/>
              <a:gd name="T1" fmla="*/ 180 256 1"/>
              <a:gd name="G3" fmla="+- 737471 T0 T1"/>
              <a:gd name="T2" fmla="*/ 0 256 1"/>
              <a:gd name="T3" fmla="*/ 90 256 1"/>
              <a:gd name="G4" fmla="+- 737471 T2 T3"/>
              <a:gd name="G5" fmla="*/ G4 2 1"/>
              <a:gd name="T4" fmla="*/ 90 256 1"/>
              <a:gd name="T5" fmla="*/ 0 256 1"/>
              <a:gd name="G6" fmla="+- 737471 T4 T5"/>
              <a:gd name="G7" fmla="*/ G6 2 1"/>
              <a:gd name="G8" fmla="abs 73747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870"/>
              <a:gd name="G18" fmla="*/ 8870 1 2"/>
              <a:gd name="G19" fmla="+- G18 5400 0"/>
              <a:gd name="G20" fmla="cos G19 737471"/>
              <a:gd name="G21" fmla="sin G19 737471"/>
              <a:gd name="G22" fmla="+- G20 10800 0"/>
              <a:gd name="G23" fmla="+- G21 10800 0"/>
              <a:gd name="G24" fmla="+- 10800 0 G20"/>
              <a:gd name="G25" fmla="+- 8870 10800 0"/>
              <a:gd name="G26" fmla="?: G9 G17 G25"/>
              <a:gd name="G27" fmla="?: G9 0 21600"/>
              <a:gd name="G28" fmla="cos 10800 737471"/>
              <a:gd name="G29" fmla="sin 10800 737471"/>
              <a:gd name="G30" fmla="sin 8870 737471"/>
              <a:gd name="G31" fmla="+- G28 10800 0"/>
              <a:gd name="G32" fmla="+- G29 10800 0"/>
              <a:gd name="G33" fmla="+- G30 10800 0"/>
              <a:gd name="G34" fmla="?: G4 0 G31"/>
              <a:gd name="G35" fmla="?: 737471 G34 0"/>
              <a:gd name="G36" fmla="?: G6 G35 G31"/>
              <a:gd name="G37" fmla="+- 21600 0 G36"/>
              <a:gd name="G38" fmla="?: G4 0 G33"/>
              <a:gd name="G39" fmla="?: 737471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20445 w 21600"/>
              <a:gd name="T15" fmla="*/ 12719 h 21600"/>
              <a:gd name="T16" fmla="*/ 10800 w 21600"/>
              <a:gd name="T17" fmla="*/ 19670 h 21600"/>
              <a:gd name="T18" fmla="*/ 1155 w 21600"/>
              <a:gd name="T19" fmla="*/ 1271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9499" y="12530"/>
                </a:moveTo>
                <a:cubicBezTo>
                  <a:pt x="18673" y="16681"/>
                  <a:pt x="15031" y="19669"/>
                  <a:pt x="10800" y="19670"/>
                </a:cubicBezTo>
                <a:cubicBezTo>
                  <a:pt x="6568" y="19670"/>
                  <a:pt x="2926" y="16681"/>
                  <a:pt x="2100" y="12530"/>
                </a:cubicBezTo>
                <a:lnTo>
                  <a:pt x="207" y="12907"/>
                </a:lnTo>
                <a:cubicBezTo>
                  <a:pt x="1213" y="17960"/>
                  <a:pt x="5647" y="21600"/>
                  <a:pt x="10800" y="21600"/>
                </a:cubicBezTo>
                <a:cubicBezTo>
                  <a:pt x="15952" y="21599"/>
                  <a:pt x="20386" y="17960"/>
                  <a:pt x="21392" y="12907"/>
                </a:cubicBezTo>
                <a:close/>
              </a:path>
            </a:pathLst>
          </a:custGeom>
          <a:noFill/>
          <a:ln w="19050">
            <a:solidFill>
              <a:srgbClr val="1409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GB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0598" name="Text Box 22"/>
          <p:cNvSpPr txBox="1">
            <a:spLocks noChangeArrowheads="1"/>
          </p:cNvSpPr>
          <p:nvPr/>
        </p:nvSpPr>
        <p:spPr bwMode="auto">
          <a:xfrm>
            <a:off x="7162800" y="3976688"/>
            <a:ext cx="1350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alternative</a:t>
            </a:r>
            <a:endParaRPr lang="en-GB" altLang="en-US" sz="1800" i="1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cxnSp>
        <p:nvCxnSpPr>
          <p:cNvPr id="280599" name="AutoShape 23"/>
          <p:cNvCxnSpPr>
            <a:cxnSpLocks noChangeShapeType="1"/>
            <a:stCxn id="280598" idx="1"/>
            <a:endCxn id="280597" idx="0"/>
          </p:cNvCxnSpPr>
          <p:nvPr/>
        </p:nvCxnSpPr>
        <p:spPr bwMode="auto">
          <a:xfrm rot="10800000" flipV="1">
            <a:off x="5791200" y="4160838"/>
            <a:ext cx="1371600" cy="39687"/>
          </a:xfrm>
          <a:prstGeom prst="curvedConnector4">
            <a:avLst>
              <a:gd name="adj1" fmla="val 41667"/>
              <a:gd name="adj2" fmla="val 652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0600" name="Text Box 24"/>
          <p:cNvSpPr txBox="1">
            <a:spLocks noChangeArrowheads="1"/>
          </p:cNvSpPr>
          <p:nvPr/>
        </p:nvSpPr>
        <p:spPr bwMode="auto">
          <a:xfrm>
            <a:off x="563563" y="4235450"/>
            <a:ext cx="1374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mandatory</a:t>
            </a:r>
          </a:p>
          <a:p>
            <a:pPr algn="ctr" eaLnBrk="1" hangingPunct="1"/>
            <a:r>
              <a:rPr lang="en-US" altLang="en-US" sz="1800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(default)</a:t>
            </a:r>
            <a:endParaRPr lang="en-GB" altLang="en-US" sz="1800" i="1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cxnSp>
        <p:nvCxnSpPr>
          <p:cNvPr id="280601" name="AutoShape 25"/>
          <p:cNvCxnSpPr>
            <a:cxnSpLocks noChangeShapeType="1"/>
            <a:stCxn id="280600" idx="0"/>
            <a:endCxn id="280581" idx="2"/>
          </p:cNvCxnSpPr>
          <p:nvPr/>
        </p:nvCxnSpPr>
        <p:spPr bwMode="auto">
          <a:xfrm rot="16200000">
            <a:off x="1408906" y="3725069"/>
            <a:ext cx="352425" cy="6683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0602" name="Text Box 26"/>
          <p:cNvSpPr txBox="1">
            <a:spLocks noChangeArrowheads="1"/>
          </p:cNvSpPr>
          <p:nvPr/>
        </p:nvSpPr>
        <p:spPr bwMode="auto">
          <a:xfrm>
            <a:off x="646113" y="1447800"/>
            <a:ext cx="657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A hierarchical decomposition of features.</a:t>
            </a:r>
          </a:p>
          <a:p>
            <a:pPr eaLnBrk="1" hangingPunct="1"/>
            <a:r>
              <a:rPr lang="en-US" altLang="en-US" sz="200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A concept higher in the tree </a:t>
            </a:r>
            <a:r>
              <a:rPr lang="en-US" altLang="en-US" sz="2000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consists of</a:t>
            </a:r>
            <a:r>
              <a:rPr lang="en-US" altLang="en-US" sz="200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 its children</a:t>
            </a:r>
            <a:endParaRPr lang="en-GB" altLang="en-US" sz="2000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80603" name="Text Box 27"/>
          <p:cNvSpPr txBox="1">
            <a:spLocks noChangeArrowheads="1"/>
          </p:cNvSpPr>
          <p:nvPr/>
        </p:nvSpPr>
        <p:spPr bwMode="auto">
          <a:xfrm>
            <a:off x="646113" y="5076825"/>
            <a:ext cx="8105775" cy="1552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Additional annotations that may be used in the feature diagram: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altLang="en-US" sz="200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mutually exclusive features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altLang="en-US" sz="200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rationale for chosing between alternatives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altLang="en-US" sz="200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composition rules: airco may be used if horsepower&gt;100 </a:t>
            </a:r>
            <a:endParaRPr lang="en-GB" altLang="en-US" sz="2000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07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2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5" y="1355725"/>
            <a:ext cx="7100932" cy="4778375"/>
          </a:xfrm>
          <a:ln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B4FF-B7F3-4FF4-A6FE-B04BA4727422}" type="slidenum">
              <a:rPr lang="en-GB" altLang="en-US">
                <a:solidFill>
                  <a:srgbClr val="000000"/>
                </a:solidFill>
              </a:rPr>
              <a:pPr/>
              <a:t>59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69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pitchFamily="34" charset="0"/>
              </a:rPr>
              <a:t>General Software - Design Principles 1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5325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15250" y="5543550"/>
            <a:ext cx="1428750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1pPr>
            <a:lvl2pPr marL="557213" indent="-214313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2pPr>
            <a:lvl3pPr marL="857250" indent="-17145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3pPr>
            <a:lvl4pPr marL="1200150" indent="-17145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4pPr>
            <a:lvl5pPr marL="1543050" indent="-17145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481A86-3CC7-422F-9E78-BC2E7763EE71}" type="slidenum">
              <a:rPr lang="en-GB" sz="1050">
                <a:solidFill>
                  <a:schemeClr val="tx1"/>
                </a:solidFill>
                <a:latin typeface="Calibri" pitchFamily="34" charset="0"/>
              </a:rPr>
              <a:pPr eaLnBrk="1" hangingPunct="1"/>
              <a:t>6</a:t>
            </a:fld>
            <a:endParaRPr lang="en-GB" sz="105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1428750" y="1862826"/>
            <a:ext cx="6800260" cy="22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100" u="sng" dirty="0">
                <a:solidFill>
                  <a:schemeClr val="tx1"/>
                </a:solidFill>
                <a:latin typeface="Calibri" pitchFamily="34" charset="0"/>
              </a:rPr>
              <a:t>Information Hiding:</a:t>
            </a:r>
          </a:p>
          <a:p>
            <a:pPr eaLnBrk="1" hangingPunct="1"/>
            <a:r>
              <a:rPr lang="en-US" sz="2100" dirty="0">
                <a:solidFill>
                  <a:schemeClr val="tx1"/>
                </a:solidFill>
                <a:latin typeface="Calibri" pitchFamily="34" charset="0"/>
              </a:rPr>
              <a:t>	All information about a module should be private to</a:t>
            </a:r>
          </a:p>
          <a:p>
            <a:pPr eaLnBrk="1" hangingPunct="1"/>
            <a:r>
              <a:rPr lang="en-US" sz="2100" dirty="0">
                <a:solidFill>
                  <a:schemeClr val="tx1"/>
                </a:solidFill>
                <a:latin typeface="Calibri" pitchFamily="34" charset="0"/>
              </a:rPr>
              <a:t>	the module unless required externally</a:t>
            </a:r>
          </a:p>
          <a:p>
            <a:pPr eaLnBrk="1" hangingPunct="1">
              <a:lnSpc>
                <a:spcPct val="40000"/>
              </a:lnSpc>
            </a:pPr>
            <a:endParaRPr lang="en-US" sz="210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en-US" sz="2100" u="sng" dirty="0">
                <a:solidFill>
                  <a:schemeClr val="tx1"/>
                </a:solidFill>
                <a:latin typeface="Calibri" pitchFamily="34" charset="0"/>
              </a:rPr>
              <a:t>Minimize Coupling</a:t>
            </a:r>
          </a:p>
          <a:p>
            <a:pPr eaLnBrk="1" hangingPunct="1"/>
            <a:r>
              <a:rPr lang="en-US" sz="2100" dirty="0">
                <a:solidFill>
                  <a:schemeClr val="tx1"/>
                </a:solidFill>
                <a:latin typeface="Calibri" pitchFamily="34" charset="0"/>
              </a:rPr>
              <a:t>	Every module should depend on as few </a:t>
            </a:r>
          </a:p>
          <a:p>
            <a:pPr eaLnBrk="1" hangingPunct="1"/>
            <a:r>
              <a:rPr lang="en-US" sz="2100" dirty="0">
                <a:solidFill>
                  <a:schemeClr val="tx1"/>
                </a:solidFill>
                <a:latin typeface="Calibri" pitchFamily="34" charset="0"/>
              </a:rPr>
              <a:t>	others as possible</a:t>
            </a:r>
          </a:p>
          <a:p>
            <a:pPr eaLnBrk="1" hangingPunct="1">
              <a:lnSpc>
                <a:spcPct val="40000"/>
              </a:lnSpc>
            </a:pPr>
            <a:endParaRPr lang="en-US" sz="21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32791" y="3969060"/>
            <a:ext cx="6210354" cy="148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100" u="sng" dirty="0">
                <a:solidFill>
                  <a:schemeClr val="tx1"/>
                </a:solidFill>
                <a:latin typeface="Calibri" pitchFamily="34" charset="0"/>
              </a:rPr>
              <a:t>Coherence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</a:rPr>
              <a:t>:</a:t>
            </a:r>
            <a:br>
              <a:rPr lang="en-US" sz="21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100" dirty="0">
                <a:solidFill>
                  <a:schemeClr val="tx1"/>
                </a:solidFill>
                <a:latin typeface="Calibri" pitchFamily="34" charset="0"/>
              </a:rPr>
              <a:t>	Keep things together that belong together</a:t>
            </a:r>
          </a:p>
          <a:p>
            <a:pPr eaLnBrk="1" hangingPunct="1">
              <a:lnSpc>
                <a:spcPct val="130000"/>
              </a:lnSpc>
            </a:pPr>
            <a:r>
              <a:rPr lang="en-US" sz="2100" dirty="0">
                <a:solidFill>
                  <a:schemeClr val="tx1"/>
                </a:solidFill>
                <a:latin typeface="Calibri" pitchFamily="34" charset="0"/>
              </a:rPr>
              <a:t>	Keep </a:t>
            </a:r>
            <a:r>
              <a:rPr lang="en-US" sz="2100" dirty="0" err="1">
                <a:solidFill>
                  <a:schemeClr val="tx1"/>
                </a:solidFill>
                <a:latin typeface="Calibri" pitchFamily="34" charset="0"/>
              </a:rPr>
              <a:t>behaviour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</a:rPr>
              <a:t> together with related data</a:t>
            </a:r>
          </a:p>
          <a:p>
            <a:pPr eaLnBrk="1" hangingPunct="1"/>
            <a:r>
              <a:rPr lang="en-US" sz="2100" dirty="0">
                <a:solidFill>
                  <a:schemeClr val="tx1"/>
                </a:solidFill>
                <a:latin typeface="Calibri" pitchFamily="34" charset="0"/>
              </a:rPr>
              <a:t>	Keep information about one thing in one place</a:t>
            </a:r>
            <a:endParaRPr lang="en-GB" sz="21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 Solution Diagrams</a:t>
            </a:r>
            <a:endParaRPr lang="en-GB" alt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F1D1-974D-4089-91D3-E349AE102D53}" type="slidenum">
              <a:rPr lang="en-GB" altLang="en-US">
                <a:solidFill>
                  <a:srgbClr val="000000"/>
                </a:solidFill>
              </a:rPr>
              <a:pPr/>
              <a:t>60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284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268413"/>
            <a:ext cx="79819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6372225" y="6613525"/>
            <a:ext cx="2170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From de Bruin &amp; Van Vliet, 2001</a:t>
            </a:r>
            <a:endParaRPr lang="en-GB" altLang="en-US" sz="1000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3276600" y="1296988"/>
            <a:ext cx="1008063" cy="619125"/>
          </a:xfrm>
          <a:prstGeom prst="rect">
            <a:avLst/>
          </a:prstGeom>
          <a:solidFill>
            <a:srgbClr val="FFFFCC"/>
          </a:solidFill>
          <a:ln w="38100" cmpd="dbl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b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Feature</a:t>
            </a:r>
          </a:p>
          <a:p>
            <a:pPr algn="ctr"/>
            <a:r>
              <a:rPr lang="en-US" altLang="en-US" sz="1600" b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space</a:t>
            </a:r>
            <a:endParaRPr lang="en-GB" altLang="en-US" sz="1600" b="1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4500563" y="1296988"/>
            <a:ext cx="1079500" cy="619125"/>
          </a:xfrm>
          <a:prstGeom prst="rect">
            <a:avLst/>
          </a:prstGeom>
          <a:solidFill>
            <a:srgbClr val="FFFFCC"/>
          </a:solidFill>
          <a:ln w="38100" cmpd="dbl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b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Solution</a:t>
            </a:r>
          </a:p>
          <a:p>
            <a:pPr algn="ctr"/>
            <a:r>
              <a:rPr lang="en-US" altLang="en-US" sz="1600" b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space</a:t>
            </a:r>
            <a:endParaRPr lang="en-GB" altLang="en-US" sz="1600" b="1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94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/>
              <a:t>Feature-Solution Graph</a:t>
            </a:r>
          </a:p>
        </p:txBody>
      </p:sp>
      <p:pic>
        <p:nvPicPr>
          <p:cNvPr id="286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678641"/>
            <a:ext cx="8551863" cy="413254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D1CA-9818-45F4-8F11-3B450E00718C}" type="slidenum">
              <a:rPr lang="en-GB" altLang="en-US">
                <a:solidFill>
                  <a:srgbClr val="000000"/>
                </a:solidFill>
              </a:rPr>
              <a:pPr/>
              <a:t>61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2822575" y="5695950"/>
            <a:ext cx="3192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200" smtClean="0">
                <a:solidFill>
                  <a:srgbClr val="000066"/>
                </a:solidFill>
                <a:latin typeface="Arial" panose="020B0604020202020204" pitchFamily="34" charset="0"/>
              </a:rPr>
              <a:t>Example from Hans de Bruin, Hans van Vliet</a:t>
            </a:r>
          </a:p>
        </p:txBody>
      </p:sp>
    </p:spTree>
    <p:extLst>
      <p:ext uri="{BB962C8B-B14F-4D97-AF65-F5344CB8AC3E}">
        <p14:creationId xmlns:p14="http://schemas.microsoft.com/office/powerpoint/2010/main" val="3732978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Principles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Design Structure Matrix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can you read it? make it?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587C-60D7-410D-967F-4D4375984EC8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MRV Chaudron</a:t>
            </a:r>
          </a:p>
          <a:p>
            <a:r>
              <a:rPr lang="en-US" smtClean="0"/>
              <a:t>Sheet </a:t>
            </a:r>
            <a:fld id="{3DA61EB7-B0F2-4238-B7B8-169D16BBE77D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96136" y="1124744"/>
            <a:ext cx="2727029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100" u="sng" dirty="0">
                <a:solidFill>
                  <a:schemeClr val="tx1"/>
                </a:solidFill>
                <a:latin typeface="Calibri" pitchFamily="34" charset="0"/>
              </a:rPr>
              <a:t>Information </a:t>
            </a:r>
            <a:r>
              <a:rPr lang="en-US" sz="2100" u="sng" dirty="0" smtClean="0">
                <a:solidFill>
                  <a:schemeClr val="tx1"/>
                </a:solidFill>
                <a:latin typeface="Calibri" pitchFamily="34" charset="0"/>
              </a:rPr>
              <a:t>Hiding</a:t>
            </a:r>
            <a:endParaRPr lang="en-US" sz="210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100" u="sng" dirty="0">
                <a:solidFill>
                  <a:schemeClr val="tx1"/>
                </a:solidFill>
                <a:latin typeface="Calibri" pitchFamily="34" charset="0"/>
              </a:rPr>
              <a:t>Minimize </a:t>
            </a:r>
            <a:r>
              <a:rPr lang="en-US" sz="2100" u="sng" dirty="0" smtClean="0">
                <a:solidFill>
                  <a:schemeClr val="tx1"/>
                </a:solidFill>
                <a:latin typeface="Calibri" pitchFamily="34" charset="0"/>
              </a:rPr>
              <a:t>Coupling</a:t>
            </a:r>
          </a:p>
          <a:p>
            <a:pPr eaLnBrk="1" hangingPunct="1">
              <a:lnSpc>
                <a:spcPct val="150000"/>
              </a:lnSpc>
            </a:pPr>
            <a:r>
              <a:rPr lang="en-US" sz="2100" u="sng" dirty="0">
                <a:solidFill>
                  <a:schemeClr val="tx1"/>
                </a:solidFill>
                <a:latin typeface="Calibri" pitchFamily="34" charset="0"/>
              </a:rPr>
              <a:t>Divide and Conquer</a:t>
            </a:r>
          </a:p>
          <a:p>
            <a:pPr eaLnBrk="1" hangingPunct="1">
              <a:lnSpc>
                <a:spcPct val="150000"/>
              </a:lnSpc>
            </a:pPr>
            <a:r>
              <a:rPr lang="en-US" sz="2100" u="sng" dirty="0">
                <a:solidFill>
                  <a:schemeClr val="tx1"/>
                </a:solidFill>
                <a:latin typeface="Calibri" pitchFamily="34" charset="0"/>
              </a:rPr>
              <a:t>Separation of Concerns</a:t>
            </a:r>
          </a:p>
          <a:p>
            <a:pPr eaLnBrk="1" hangingPunct="1">
              <a:lnSpc>
                <a:spcPct val="150000"/>
              </a:lnSpc>
            </a:pPr>
            <a:r>
              <a:rPr lang="en-US" sz="2100" u="sng" dirty="0">
                <a:solidFill>
                  <a:schemeClr val="tx1"/>
                </a:solidFill>
                <a:latin typeface="Calibri" pitchFamily="34" charset="0"/>
              </a:rPr>
              <a:t>Keep it Simple</a:t>
            </a:r>
          </a:p>
          <a:p>
            <a:pPr eaLnBrk="1" hangingPunct="1">
              <a:lnSpc>
                <a:spcPct val="150000"/>
              </a:lnSpc>
            </a:pPr>
            <a:endParaRPr lang="en-US" sz="21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81063" y="1988840"/>
            <a:ext cx="2827569" cy="101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</a:rPr>
              <a:t>Know them, Apply them</a:t>
            </a:r>
          </a:p>
          <a:p>
            <a:pPr eaLnBrk="1" hangingPunct="1">
              <a:lnSpc>
                <a:spcPct val="150000"/>
              </a:lnSpc>
            </a:pP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</a:rPr>
              <a:t>Recognize violations</a:t>
            </a:r>
            <a:endParaRPr lang="en-US" sz="21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1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587C-60D7-410D-967F-4D4375984EC8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MRV Chaudron</a:t>
            </a:r>
          </a:p>
          <a:p>
            <a:r>
              <a:rPr lang="en-US" smtClean="0"/>
              <a:t>Sheet </a:t>
            </a:r>
            <a:fld id="{3DA61EB7-B0F2-4238-B7B8-169D16BBE77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41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15150" y="6400800"/>
            <a:ext cx="1905000" cy="304800"/>
          </a:xfrm>
          <a:prstGeom prst="rect">
            <a:avLst/>
          </a:prstGeom>
        </p:spPr>
        <p:txBody>
          <a:bodyPr/>
          <a:lstStyle/>
          <a:p>
            <a:fld id="{AC9C86AF-4EEF-4224-8CFE-739D4A475502}" type="slidenum">
              <a:rPr lang="en-GB" altLang="sv-SE"/>
              <a:pPr/>
              <a:t>64</a:t>
            </a:fld>
            <a:endParaRPr lang="en-GB" altLang="sv-SE"/>
          </a:p>
        </p:txBody>
      </p:sp>
      <p:sp>
        <p:nvSpPr>
          <p:cNvPr id="1156100" name="Text Box 4"/>
          <p:cNvSpPr txBox="1">
            <a:spLocks noChangeArrowheads="1"/>
          </p:cNvSpPr>
          <p:nvPr/>
        </p:nvSpPr>
        <p:spPr bwMode="auto">
          <a:xfrm>
            <a:off x="468313" y="5876925"/>
            <a:ext cx="6696075" cy="39687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sv-SE" sz="2000" i="1">
                <a:latin typeface="Lucida Sans Unicode" panose="020B0602030504020204" pitchFamily="34" charset="0"/>
              </a:rPr>
              <a:t>                                                                 </a:t>
            </a:r>
          </a:p>
        </p:txBody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996226"/>
            <a:ext cx="7704534" cy="5724699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sv-SE" sz="2000" dirty="0" smtClean="0"/>
              <a:t>Understand </a:t>
            </a:r>
            <a:r>
              <a:rPr lang="en-US" altLang="sv-SE" sz="2000" dirty="0"/>
              <a:t>the </a:t>
            </a:r>
            <a:r>
              <a:rPr lang="en-US" altLang="sv-SE" sz="2000" b="1" dirty="0"/>
              <a:t>drivers</a:t>
            </a:r>
            <a:r>
              <a:rPr lang="en-US" altLang="sv-SE" sz="2000" dirty="0"/>
              <a:t> for the project </a:t>
            </a:r>
            <a:r>
              <a:rPr lang="en-US" altLang="sv-SE" sz="1800" dirty="0"/>
              <a:t>(business, politics</a:t>
            </a:r>
            <a:r>
              <a:rPr lang="en-US" altLang="sv-SE" sz="20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altLang="sv-SE" sz="2000" dirty="0"/>
              <a:t>Get stakeholder involvement early and often</a:t>
            </a:r>
          </a:p>
          <a:p>
            <a:pPr>
              <a:lnSpc>
                <a:spcPct val="120000"/>
              </a:lnSpc>
            </a:pPr>
            <a:r>
              <a:rPr lang="en-US" altLang="sv-SE" sz="2000" dirty="0" smtClean="0"/>
              <a:t>Understand </a:t>
            </a:r>
            <a:r>
              <a:rPr lang="en-US" altLang="sv-SE" sz="2000" dirty="0"/>
              <a:t>the requirements incl. quality properties</a:t>
            </a:r>
          </a:p>
          <a:p>
            <a:pPr lvl="1">
              <a:lnSpc>
                <a:spcPct val="120000"/>
              </a:lnSpc>
            </a:pPr>
            <a:r>
              <a:rPr lang="en-US" altLang="sv-SE" sz="1800" dirty="0"/>
              <a:t>SMART &amp; prioritized</a:t>
            </a:r>
          </a:p>
          <a:p>
            <a:pPr>
              <a:lnSpc>
                <a:spcPct val="120000"/>
              </a:lnSpc>
            </a:pPr>
            <a:r>
              <a:rPr lang="en-US" altLang="sv-SE" sz="2000" dirty="0"/>
              <a:t>Develop iteratively and incrementally</a:t>
            </a:r>
          </a:p>
          <a:p>
            <a:pPr>
              <a:lnSpc>
                <a:spcPct val="120000"/>
              </a:lnSpc>
            </a:pPr>
            <a:r>
              <a:rPr lang="en-US" altLang="sv-SE" sz="2000" dirty="0"/>
              <a:t>Describe architecture using multiple views</a:t>
            </a:r>
          </a:p>
          <a:p>
            <a:pPr lvl="1">
              <a:lnSpc>
                <a:spcPct val="120000"/>
              </a:lnSpc>
            </a:pPr>
            <a:r>
              <a:rPr lang="en-US" altLang="sv-SE" sz="1800" dirty="0"/>
              <a:t>abstract, but precise, design decisions &amp; rationale</a:t>
            </a:r>
          </a:p>
          <a:p>
            <a:pPr>
              <a:lnSpc>
                <a:spcPct val="120000"/>
              </a:lnSpc>
            </a:pPr>
            <a:r>
              <a:rPr lang="en-US" altLang="sv-SE" sz="2000" dirty="0"/>
              <a:t>Design for change </a:t>
            </a:r>
            <a:r>
              <a:rPr lang="en-US" altLang="sv-SE" sz="1800" dirty="0"/>
              <a:t>(modularity, low coupling, inform. hiding)</a:t>
            </a:r>
          </a:p>
          <a:p>
            <a:pPr>
              <a:lnSpc>
                <a:spcPct val="120000"/>
              </a:lnSpc>
            </a:pPr>
            <a:r>
              <a:rPr lang="en-US" altLang="sv-SE" sz="2000" dirty="0" smtClean="0"/>
              <a:t>Analyze </a:t>
            </a:r>
            <a:r>
              <a:rPr lang="en-US" altLang="sv-SE" sz="2000" dirty="0"/>
              <a:t>in an early stage </a:t>
            </a:r>
            <a:r>
              <a:rPr lang="en-US" altLang="sv-SE" sz="1800" dirty="0"/>
              <a:t>(use </a:t>
            </a:r>
            <a:r>
              <a:rPr lang="en-US" altLang="sv-SE" sz="1800" dirty="0" err="1"/>
              <a:t>maths</a:t>
            </a:r>
            <a:r>
              <a:rPr lang="en-US" altLang="sv-SE" sz="1800" dirty="0"/>
              <a:t>! and scenarios)</a:t>
            </a:r>
          </a:p>
          <a:p>
            <a:pPr>
              <a:lnSpc>
                <a:spcPct val="120000"/>
              </a:lnSpc>
            </a:pPr>
            <a:r>
              <a:rPr lang="en-US" altLang="sv-SE" sz="2000" b="1" dirty="0"/>
              <a:t>Simplify, simplify, simplify</a:t>
            </a:r>
          </a:p>
          <a:p>
            <a:pPr>
              <a:lnSpc>
                <a:spcPct val="120000"/>
              </a:lnSpc>
            </a:pPr>
            <a:r>
              <a:rPr lang="en-US" altLang="sv-SE" sz="2000" dirty="0"/>
              <a:t>Regularly update planning and risk analysis</a:t>
            </a:r>
          </a:p>
          <a:p>
            <a:pPr>
              <a:lnSpc>
                <a:spcPct val="120000"/>
              </a:lnSpc>
            </a:pPr>
            <a:r>
              <a:rPr lang="en-US" altLang="sv-SE" sz="2000" dirty="0"/>
              <a:t>Monitor that architecture is implemented</a:t>
            </a:r>
          </a:p>
          <a:p>
            <a:pPr>
              <a:lnSpc>
                <a:spcPct val="120000"/>
              </a:lnSpc>
            </a:pPr>
            <a:r>
              <a:rPr lang="en-US" altLang="sv-SE" sz="2000" dirty="0"/>
              <a:t>Get </a:t>
            </a:r>
            <a:r>
              <a:rPr lang="en-US" altLang="sv-SE" sz="2000" b="1" dirty="0"/>
              <a:t>good people</a:t>
            </a:r>
            <a:r>
              <a:rPr lang="en-US" altLang="sv-SE" sz="2000" dirty="0"/>
              <a:t>, make them </a:t>
            </a:r>
            <a:r>
              <a:rPr lang="en-US" altLang="sv-SE" sz="2000" dirty="0" smtClean="0"/>
              <a:t>happy </a:t>
            </a:r>
            <a:r>
              <a:rPr lang="en-US" altLang="sv-SE" sz="2000" dirty="0"/>
              <a:t>set them loose</a:t>
            </a:r>
            <a:endParaRPr lang="en-GB" altLang="sv-SE" sz="2000" dirty="0"/>
          </a:p>
        </p:txBody>
      </p:sp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4236"/>
            <a:ext cx="9144000" cy="6985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sv-SE" sz="3600" dirty="0"/>
              <a:t>Summary of key architecting practices</a:t>
            </a:r>
            <a:endParaRPr lang="en-GB" altLang="sv-SE" sz="3600" dirty="0"/>
          </a:p>
        </p:txBody>
      </p:sp>
    </p:spTree>
    <p:extLst>
      <p:ext uri="{BB962C8B-B14F-4D97-AF65-F5344CB8AC3E}">
        <p14:creationId xmlns:p14="http://schemas.microsoft.com/office/powerpoint/2010/main" val="2971320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pitchFamily="34" charset="0"/>
              </a:rPr>
              <a:t>General Software Design Principles 2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15250" y="5535613"/>
            <a:ext cx="1428750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1pPr>
            <a:lvl2pPr marL="557213" indent="-214313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2pPr>
            <a:lvl3pPr marL="857250" indent="-17145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3pPr>
            <a:lvl4pPr marL="1200150" indent="-17145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4pPr>
            <a:lvl5pPr marL="1543050" indent="-17145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FCD0D7-9F55-4DE3-965B-06E160A9EBDD}" type="slidenum">
              <a:rPr lang="en-GB" sz="1050">
                <a:solidFill>
                  <a:schemeClr val="tx1"/>
                </a:solidFill>
                <a:latin typeface="Calibri" pitchFamily="34" charset="0"/>
              </a:rPr>
              <a:pPr eaLnBrk="1" hangingPunct="1"/>
              <a:t>7</a:t>
            </a:fld>
            <a:endParaRPr lang="en-GB" sz="105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677935" y="2132856"/>
            <a:ext cx="479009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100" u="sng" dirty="0">
                <a:solidFill>
                  <a:schemeClr val="tx1"/>
                </a:solidFill>
                <a:latin typeface="Calibri" pitchFamily="34" charset="0"/>
              </a:rPr>
              <a:t>Divide and Conquer</a:t>
            </a:r>
          </a:p>
          <a:p>
            <a:pPr lvl="1" eaLnBrk="1" hangingPunct="1"/>
            <a:r>
              <a:rPr lang="en-US" sz="2100" dirty="0">
                <a:solidFill>
                  <a:schemeClr val="tx1"/>
                </a:solidFill>
                <a:latin typeface="Calibri" pitchFamily="34" charset="0"/>
              </a:rPr>
              <a:t>Break a big problem into smaller ones</a:t>
            </a:r>
          </a:p>
          <a:p>
            <a:pPr eaLnBrk="1" hangingPunct="1"/>
            <a:endParaRPr lang="en-US" sz="2100" u="sng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en-US" sz="2100" u="sng" dirty="0">
                <a:solidFill>
                  <a:schemeClr val="tx1"/>
                </a:solidFill>
                <a:latin typeface="Calibri" pitchFamily="34" charset="0"/>
              </a:rPr>
              <a:t>Separation of Concerns</a:t>
            </a:r>
          </a:p>
          <a:p>
            <a:pPr lvl="1" eaLnBrk="1" hangingPunct="1"/>
            <a:r>
              <a:rPr lang="en-US" sz="2100" dirty="0">
                <a:solidFill>
                  <a:schemeClr val="tx1"/>
                </a:solidFill>
                <a:latin typeface="Calibri" pitchFamily="34" charset="0"/>
              </a:rPr>
              <a:t>Divide into different parts logic</a:t>
            </a:r>
            <a:br>
              <a:rPr lang="en-US" sz="21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100" dirty="0">
                <a:solidFill>
                  <a:schemeClr val="tx1"/>
                </a:solidFill>
                <a:latin typeface="Calibri" pitchFamily="34" charset="0"/>
              </a:rPr>
              <a:t>that addresses different issues</a:t>
            </a:r>
          </a:p>
          <a:p>
            <a:pPr lvl="1" eaLnBrk="1" hangingPunct="1"/>
            <a:endParaRPr lang="en-US" sz="210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en-US" sz="2100" u="sng" dirty="0">
                <a:solidFill>
                  <a:schemeClr val="tx1"/>
                </a:solidFill>
                <a:latin typeface="Calibri" pitchFamily="34" charset="0"/>
              </a:rPr>
              <a:t>Keep it Simple</a:t>
            </a:r>
          </a:p>
        </p:txBody>
      </p:sp>
    </p:spTree>
    <p:extLst>
      <p:ext uri="{BB962C8B-B14F-4D97-AF65-F5344CB8AC3E}">
        <p14:creationId xmlns:p14="http://schemas.microsoft.com/office/powerpoint/2010/main" val="38987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587C-60D7-410D-967F-4D4375984EC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MRV </a:t>
            </a:r>
            <a:r>
              <a:rPr lang="en-US" dirty="0" err="1" smtClean="0"/>
              <a:t>Chaudron</a:t>
            </a:r>
            <a:endParaRPr lang="en-US" dirty="0" smtClean="0"/>
          </a:p>
          <a:p>
            <a:r>
              <a:rPr lang="en-US" dirty="0" smtClean="0"/>
              <a:t>Sheet </a:t>
            </a:r>
            <a:fld id="{3DA61EB7-B0F2-4238-B7B8-169D16BBE77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2138" y="1355725"/>
            <a:ext cx="8123266" cy="4430729"/>
          </a:xfrm>
        </p:spPr>
        <p:txBody>
          <a:bodyPr/>
          <a:lstStyle/>
          <a:p>
            <a:r>
              <a:rPr lang="en-US" dirty="0" smtClean="0"/>
              <a:t>Decomposition</a:t>
            </a:r>
          </a:p>
          <a:p>
            <a:pPr lvl="1">
              <a:buNone/>
            </a:pPr>
            <a:r>
              <a:rPr lang="en-US" dirty="0" smtClean="0"/>
              <a:t>Break problem into independent smaller parts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Independent?</a:t>
            </a:r>
          </a:p>
          <a:p>
            <a:pPr lvl="1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2138" y="523875"/>
            <a:ext cx="8551862" cy="749300"/>
          </a:xfrm>
        </p:spPr>
        <p:txBody>
          <a:bodyPr/>
          <a:lstStyle/>
          <a:p>
            <a:r>
              <a:rPr lang="en-US" dirty="0" smtClean="0"/>
              <a:t>Generic Design Principles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6164" y="2852936"/>
            <a:ext cx="4954308" cy="309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2375471"/>
            <a:ext cx="3492964" cy="285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MRV Chaudron</a:t>
            </a:r>
          </a:p>
          <a:p>
            <a:r>
              <a:rPr lang="en-US" sz="1000" i="1" smtClean="0"/>
              <a:t>Sheet </a:t>
            </a:r>
            <a:fld id="{1F45C83E-6B35-418F-B6F7-810B89C9913B}" type="slidenum">
              <a:rPr lang="en-US" sz="1000" i="1" smtClean="0"/>
              <a:pPr/>
              <a:t>9</a:t>
            </a:fld>
            <a:endParaRPr lang="en-US" sz="1000" i="1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Design Principle : Divide and conquer</a:t>
            </a:r>
            <a:r>
              <a:rPr lang="en-US" sz="3200" dirty="0" smtClean="0"/>
              <a:t> 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14438"/>
            <a:ext cx="8551863" cy="47783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GB" sz="2800" dirty="0" smtClean="0"/>
              <a:t>Trying to deal with something big all at once is harder than dealing with a set of smaller things</a:t>
            </a:r>
            <a:r>
              <a:rPr lang="en-US" sz="2800" dirty="0" smtClean="0"/>
              <a:t> 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2400" dirty="0" smtClean="0"/>
              <a:t>Each individual component is smaller,</a:t>
            </a:r>
            <a:br>
              <a:rPr lang="en-GB" sz="2400" dirty="0" smtClean="0"/>
            </a:br>
            <a:r>
              <a:rPr lang="en-GB" sz="2400" dirty="0" smtClean="0"/>
              <a:t>and therefore easier to understand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2400" dirty="0" smtClean="0"/>
              <a:t>Parts can be replaced or changed </a:t>
            </a:r>
            <a:br>
              <a:rPr lang="en-GB" sz="2400" dirty="0" smtClean="0"/>
            </a:br>
            <a:r>
              <a:rPr lang="en-GB" sz="2400" dirty="0" smtClean="0"/>
              <a:t>without having to replace or extensively </a:t>
            </a:r>
            <a:br>
              <a:rPr lang="en-GB" sz="2400" dirty="0" smtClean="0"/>
            </a:br>
            <a:r>
              <a:rPr lang="en-GB" sz="2400" dirty="0" smtClean="0"/>
              <a:t>change other parts</a:t>
            </a:r>
            <a:r>
              <a:rPr lang="en-US" sz="2400" dirty="0" smtClean="0"/>
              <a:t>.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2400" dirty="0" smtClean="0"/>
              <a:t>Separate people can work on separate parts</a:t>
            </a:r>
            <a:endParaRPr lang="en-US" sz="2400" dirty="0" smtClean="0"/>
          </a:p>
          <a:p>
            <a:pPr lvl="1" eaLnBrk="1" hangingPunct="1">
              <a:lnSpc>
                <a:spcPct val="120000"/>
              </a:lnSpc>
            </a:pPr>
            <a:r>
              <a:rPr lang="en-GB" sz="2400" dirty="0" smtClean="0"/>
              <a:t>An individual software engineer can specialize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FF9900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FF99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ALMERS-GU_ppt-mall_eng_okt20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HALMERS-GU_ppt-mall_eng_okt20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FF9900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FF99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FF9900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FF99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19992</TotalTime>
  <Words>2902</Words>
  <Application>Microsoft Office PowerPoint</Application>
  <PresentationFormat>On-screen Show (4:3)</PresentationFormat>
  <Paragraphs>919</Paragraphs>
  <Slides>64</Slides>
  <Notes>49</Notes>
  <HiddenSlides>8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85" baseType="lpstr">
      <vt:lpstr>MS PGothic</vt:lpstr>
      <vt:lpstr>MS PGothic</vt:lpstr>
      <vt:lpstr>Akzidenz for Chalmers Regular</vt:lpstr>
      <vt:lpstr>Akzidenz-Bd for Chalmers</vt:lpstr>
      <vt:lpstr>Arial</vt:lpstr>
      <vt:lpstr>Arial Black</vt:lpstr>
      <vt:lpstr>Calibri</vt:lpstr>
      <vt:lpstr>Garamond</vt:lpstr>
      <vt:lpstr>Lucida Sans Unicode</vt:lpstr>
      <vt:lpstr>Tahoma</vt:lpstr>
      <vt:lpstr>Times</vt:lpstr>
      <vt:lpstr>Times New Roman</vt:lpstr>
      <vt:lpstr>Verdana</vt:lpstr>
      <vt:lpstr>Wingdings</vt:lpstr>
      <vt:lpstr>Pixel</vt:lpstr>
      <vt:lpstr>CHALMERS-GU_ppt-mall_eng_okt2010</vt:lpstr>
      <vt:lpstr>3_CHALMERS-GU_ppt-mall_eng_okt2010</vt:lpstr>
      <vt:lpstr>1_Pixel</vt:lpstr>
      <vt:lpstr>2_Pixel</vt:lpstr>
      <vt:lpstr>VISIO</vt:lpstr>
      <vt:lpstr>Microsoft Excel Worksheet</vt:lpstr>
      <vt:lpstr>Software Design Principles</vt:lpstr>
      <vt:lpstr>Schedule</vt:lpstr>
      <vt:lpstr>Outline</vt:lpstr>
      <vt:lpstr>Learning Objectives</vt:lpstr>
      <vt:lpstr>Advice on Design of Software</vt:lpstr>
      <vt:lpstr>General Software - Design Principles 1</vt:lpstr>
      <vt:lpstr>General Software Design Principles 2</vt:lpstr>
      <vt:lpstr>Generic Design Principles</vt:lpstr>
      <vt:lpstr>Design Principle : Divide and conquer </vt:lpstr>
      <vt:lpstr>Ways of dividing a software system</vt:lpstr>
      <vt:lpstr>Subsystems vs Layering</vt:lpstr>
      <vt:lpstr>Layering</vt:lpstr>
      <vt:lpstr>Consistency in two dimensions</vt:lpstr>
      <vt:lpstr>Consistency in two dimensions</vt:lpstr>
      <vt:lpstr>A Component-based Reference Architecture for Computer Games  (E. Folmer, 2007)</vt:lpstr>
      <vt:lpstr>Example</vt:lpstr>
      <vt:lpstr>What is a dependency?</vt:lpstr>
      <vt:lpstr>Dependency/Coupling</vt:lpstr>
      <vt:lpstr>Architecture Design Principles</vt:lpstr>
      <vt:lpstr>Dependency: Coupling</vt:lpstr>
      <vt:lpstr>Coupling and Cohesion</vt:lpstr>
      <vt:lpstr>Cohesion</vt:lpstr>
      <vt:lpstr>Cohesion</vt:lpstr>
      <vt:lpstr>Cohesion</vt:lpstr>
      <vt:lpstr>Benefits of Low Coupling/Dependencies</vt:lpstr>
      <vt:lpstr>Inheritance = Coupling</vt:lpstr>
      <vt:lpstr>Reducing Coupling: Information Hiding</vt:lpstr>
      <vt:lpstr>Information Hiding</vt:lpstr>
      <vt:lpstr>David Parnas</vt:lpstr>
      <vt:lpstr>Design Principle: Information Hiding</vt:lpstr>
      <vt:lpstr>WHAT versus HOW</vt:lpstr>
      <vt:lpstr>Example: Change implementation</vt:lpstr>
      <vt:lpstr>Example 1</vt:lpstr>
      <vt:lpstr>Example 2</vt:lpstr>
      <vt:lpstr>Alternative Interfaces</vt:lpstr>
      <vt:lpstr>Traffic Light - Alternative Interfaces</vt:lpstr>
      <vt:lpstr>Traffic Light - Alternative Interfaces</vt:lpstr>
      <vt:lpstr>What is Modularity?</vt:lpstr>
      <vt:lpstr>PowerPoint Presentation</vt:lpstr>
      <vt:lpstr>PowerPoint Presentation</vt:lpstr>
      <vt:lpstr>DSM of Mozilla before and after redesign</vt:lpstr>
      <vt:lpstr>Chest of drawers by Droog Design</vt:lpstr>
      <vt:lpstr>Single Responsibility</vt:lpstr>
      <vt:lpstr>Reducing Coupling: Facade pattern</vt:lpstr>
      <vt:lpstr>Reducing Coupling: Facade pattern</vt:lpstr>
      <vt:lpstr>Generic Design Principle: Separation of Concerns </vt:lpstr>
      <vt:lpstr>Simplicity</vt:lpstr>
      <vt:lpstr>Edsger Wybe Dijkstra</vt:lpstr>
      <vt:lpstr>Example Separation of Concern Principle</vt:lpstr>
      <vt:lpstr>Separation of Concerns in Interface Design</vt:lpstr>
      <vt:lpstr>Reference Architecture</vt:lpstr>
      <vt:lpstr>Design Principles</vt:lpstr>
      <vt:lpstr>The Common Reuse Principle</vt:lpstr>
      <vt:lpstr>The Common Closure Principle</vt:lpstr>
      <vt:lpstr>From Analysis to Initial Design</vt:lpstr>
      <vt:lpstr>Features</vt:lpstr>
      <vt:lpstr>Feature models</vt:lpstr>
      <vt:lpstr>Feature Diagram</vt:lpstr>
      <vt:lpstr>PowerPoint Presentation</vt:lpstr>
      <vt:lpstr>Feature Solution Diagrams</vt:lpstr>
      <vt:lpstr>Feature-Solution Graph</vt:lpstr>
      <vt:lpstr>Summary</vt:lpstr>
      <vt:lpstr>Questions?</vt:lpstr>
      <vt:lpstr>Summary of key architecting practices</vt:lpstr>
    </vt:vector>
  </TitlesOfParts>
  <Company>University of Ottawa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Design Principles</dc:title>
  <dc:creator>Michel Chaudron</dc:creator>
  <cp:lastModifiedBy>Michel Chaudron</cp:lastModifiedBy>
  <cp:revision>429</cp:revision>
  <dcterms:created xsi:type="dcterms:W3CDTF">2000-08-30T16:59:35Z</dcterms:created>
  <dcterms:modified xsi:type="dcterms:W3CDTF">2019-10-16T14:53:33Z</dcterms:modified>
</cp:coreProperties>
</file>