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99" r:id="rId2"/>
    <p:sldId id="533" r:id="rId3"/>
    <p:sldId id="457" r:id="rId4"/>
    <p:sldId id="461" r:id="rId5"/>
    <p:sldId id="541" r:id="rId6"/>
    <p:sldId id="542" r:id="rId7"/>
    <p:sldId id="458" r:id="rId8"/>
    <p:sldId id="543" r:id="rId9"/>
    <p:sldId id="460" r:id="rId10"/>
    <p:sldId id="459" r:id="rId11"/>
    <p:sldId id="540" r:id="rId12"/>
    <p:sldId id="544" r:id="rId13"/>
    <p:sldId id="545" r:id="rId14"/>
    <p:sldId id="546" r:id="rId15"/>
    <p:sldId id="442" r:id="rId16"/>
    <p:sldId id="443" r:id="rId17"/>
    <p:sldId id="444" r:id="rId18"/>
    <p:sldId id="445" r:id="rId19"/>
    <p:sldId id="446" r:id="rId20"/>
    <p:sldId id="447" r:id="rId21"/>
    <p:sldId id="448" r:id="rId22"/>
    <p:sldId id="534" r:id="rId23"/>
    <p:sldId id="535" r:id="rId24"/>
    <p:sldId id="536" r:id="rId25"/>
    <p:sldId id="537" r:id="rId26"/>
    <p:sldId id="538" r:id="rId27"/>
    <p:sldId id="539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9224D0-4551-4080-8040-5229110579E3}">
          <p14:sldIdLst>
            <p14:sldId id="399"/>
            <p14:sldId id="533"/>
            <p14:sldId id="457"/>
            <p14:sldId id="461"/>
            <p14:sldId id="541"/>
            <p14:sldId id="542"/>
            <p14:sldId id="458"/>
            <p14:sldId id="543"/>
            <p14:sldId id="460"/>
            <p14:sldId id="459"/>
            <p14:sldId id="540"/>
            <p14:sldId id="544"/>
            <p14:sldId id="545"/>
            <p14:sldId id="546"/>
          </p14:sldIdLst>
        </p14:section>
        <p14:section name="Untitled Section" id="{FEBC8C49-F305-4DC6-A5D7-5943C35DCC2C}">
          <p14:sldIdLst>
            <p14:sldId id="442"/>
            <p14:sldId id="443"/>
          </p14:sldIdLst>
        </p14:section>
        <p14:section name="Untitled Section" id="{010F927F-FF04-4729-9340-CDD798A65FF0}">
          <p14:sldIdLst>
            <p14:sldId id="444"/>
            <p14:sldId id="445"/>
            <p14:sldId id="446"/>
            <p14:sldId id="447"/>
            <p14:sldId id="448"/>
          </p14:sldIdLst>
        </p14:section>
        <p14:section name="Untitled Section" id="{11A2A394-9852-44ED-8498-B86CF1DED0A9}">
          <p14:sldIdLst>
            <p14:sldId id="534"/>
            <p14:sldId id="535"/>
            <p14:sldId id="536"/>
            <p14:sldId id="537"/>
            <p14:sldId id="538"/>
            <p14:sldId id="5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D4F1FC"/>
    <a:srgbClr val="B3F795"/>
    <a:srgbClr val="8DFFE1"/>
    <a:srgbClr val="41FFCD"/>
    <a:srgbClr val="00FEBB"/>
    <a:srgbClr val="13FFC1"/>
    <a:srgbClr val="49F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4" autoAdjust="0"/>
    <p:restoredTop sz="85375" autoAdjust="0"/>
  </p:normalViewPr>
  <p:slideViewPr>
    <p:cSldViewPr>
      <p:cViewPr varScale="1">
        <p:scale>
          <a:sx n="76" d="100"/>
          <a:sy n="76" d="100"/>
        </p:scale>
        <p:origin x="13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97A264-0188-44C5-AB5C-F045DE9ACC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9828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E87847-778A-43BF-8FBB-72114A5F6C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96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6DE6062F-2763-4D01-AB66-97D725CB4B65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885870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A30EC104-173E-40DB-A3D8-AF153ED5FA60}" type="slidenum">
              <a:rPr lang="en-GB" altLang="en-US" sz="1200"/>
              <a:pPr eaLnBrk="1" hangingPunct="1"/>
              <a:t>18</a:t>
            </a:fld>
            <a:endParaRPr lang="en-GB" altLang="en-US" sz="1200"/>
          </a:p>
        </p:txBody>
      </p:sp>
      <p:sp>
        <p:nvSpPr>
          <p:cNvPr id="1300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2687724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E6539C88-1D1F-41F1-B653-8C87E5BB088A}" type="slidenum">
              <a:rPr lang="en-GB" altLang="en-US" sz="1200"/>
              <a:pPr eaLnBrk="1" hangingPunct="1"/>
              <a:t>19</a:t>
            </a:fld>
            <a:endParaRPr lang="en-GB" altLang="en-US" sz="1200"/>
          </a:p>
        </p:txBody>
      </p:sp>
      <p:sp>
        <p:nvSpPr>
          <p:cNvPr id="131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altLang="en-US" smtClean="0"/>
              <a:t>I consider as alternative name for Customer Selection Management to be Customer Session Management</a:t>
            </a:r>
          </a:p>
        </p:txBody>
      </p:sp>
    </p:spTree>
    <p:extLst>
      <p:ext uri="{BB962C8B-B14F-4D97-AF65-F5344CB8AC3E}">
        <p14:creationId xmlns:p14="http://schemas.microsoft.com/office/powerpoint/2010/main" val="200703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9A6912B9-1A01-4F11-8F6B-6CFDE3B14B0E}" type="slidenum">
              <a:rPr lang="en-GB" altLang="en-US" sz="1200"/>
              <a:pPr eaLnBrk="1" hangingPunct="1"/>
              <a:t>20</a:t>
            </a:fld>
            <a:endParaRPr lang="en-GB" altLang="en-US" sz="1200"/>
          </a:p>
        </p:txBody>
      </p:sp>
      <p:sp>
        <p:nvSpPr>
          <p:cNvPr id="132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765161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E9295AE1-04DC-404E-8713-96199D516D63}" type="slidenum">
              <a:rPr lang="en-GB" altLang="en-US" sz="1200"/>
              <a:pPr eaLnBrk="1" hangingPunct="1"/>
              <a:t>21</a:t>
            </a:fld>
            <a:endParaRPr lang="en-GB" altLang="en-US" sz="1200"/>
          </a:p>
        </p:txBody>
      </p:sp>
      <p:sp>
        <p:nvSpPr>
          <p:cNvPr id="133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056936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7E4EF835-9BBB-429B-BA31-AE90E1A250C6}" type="slidenum">
              <a:rPr lang="en-GB" altLang="en-US" sz="1200"/>
              <a:pPr eaLnBrk="1" hangingPunct="1"/>
              <a:t>22</a:t>
            </a:fld>
            <a:endParaRPr lang="en-GB" altLang="en-US" sz="1200"/>
          </a:p>
        </p:txBody>
      </p:sp>
      <p:sp>
        <p:nvSpPr>
          <p:cNvPr id="134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2596409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7C181021-2966-4EFD-BAAF-4BF57CAD575B}" type="slidenum">
              <a:rPr lang="en-GB" altLang="en-US" sz="1200"/>
              <a:pPr eaLnBrk="1" hangingPunct="1"/>
              <a:t>23</a:t>
            </a:fld>
            <a:endParaRPr lang="en-GB" altLang="en-US" sz="1200"/>
          </a:p>
        </p:txBody>
      </p:sp>
      <p:sp>
        <p:nvSpPr>
          <p:cNvPr id="135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altLang="en-US" smtClean="0"/>
              <a:t>Drawing the picture this way, makes it clear that a separate Staff Shop UI is needed</a:t>
            </a:r>
          </a:p>
        </p:txBody>
      </p:sp>
    </p:spTree>
    <p:extLst>
      <p:ext uri="{BB962C8B-B14F-4D97-AF65-F5344CB8AC3E}">
        <p14:creationId xmlns:p14="http://schemas.microsoft.com/office/powerpoint/2010/main" val="630969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76E4F2F7-2E1A-46AD-B0DB-80E7CE25F224}" type="slidenum">
              <a:rPr lang="en-GB" altLang="en-US" sz="1200"/>
              <a:pPr eaLnBrk="1" hangingPunct="1"/>
              <a:t>24</a:t>
            </a:fld>
            <a:endParaRPr lang="en-GB" altLang="en-US" sz="1200"/>
          </a:p>
        </p:txBody>
      </p:sp>
      <p:sp>
        <p:nvSpPr>
          <p:cNvPr id="136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altLang="en-US" smtClean="0"/>
              <a:t>Drawing the picture this way, makes it clear that a separate Staff Shop UI is needed</a:t>
            </a:r>
          </a:p>
        </p:txBody>
      </p:sp>
    </p:spTree>
    <p:extLst>
      <p:ext uri="{BB962C8B-B14F-4D97-AF65-F5344CB8AC3E}">
        <p14:creationId xmlns:p14="http://schemas.microsoft.com/office/powerpoint/2010/main" val="1089637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660BF7BD-D84E-4256-9604-B24B56DC9CFF}" type="slidenum">
              <a:rPr lang="en-GB" altLang="en-US" sz="1200"/>
              <a:pPr eaLnBrk="1" hangingPunct="1"/>
              <a:t>25</a:t>
            </a:fld>
            <a:endParaRPr lang="en-GB" altLang="en-US" sz="1200"/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4038600"/>
            <a:ext cx="6099175" cy="4572000"/>
          </a:xfr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854" tIns="45928" rIns="91854" bIns="45928"/>
          <a:lstStyle/>
          <a:p>
            <a:pPr eaLnBrk="1" hangingPunct="1"/>
            <a:endParaRPr lang="sv-SE" altLang="en-US" smtClean="0"/>
          </a:p>
        </p:txBody>
      </p:sp>
      <p:sp>
        <p:nvSpPr>
          <p:cNvPr id="13722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85900" y="914400"/>
            <a:ext cx="3886200" cy="2914650"/>
          </a:xfrm>
          <a:ln/>
        </p:spPr>
      </p:sp>
    </p:spTree>
    <p:extLst>
      <p:ext uri="{BB962C8B-B14F-4D97-AF65-F5344CB8AC3E}">
        <p14:creationId xmlns:p14="http://schemas.microsoft.com/office/powerpoint/2010/main" val="4096303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9C275F3F-08E1-4720-8AB9-52304198395B}" type="slidenum">
              <a:rPr lang="en-GB" altLang="en-US" sz="1200"/>
              <a:pPr eaLnBrk="1" hangingPunct="1"/>
              <a:t>26</a:t>
            </a:fld>
            <a:endParaRPr lang="en-GB" altLang="en-US" sz="1200"/>
          </a:p>
        </p:txBody>
      </p:sp>
      <p:sp>
        <p:nvSpPr>
          <p:cNvPr id="138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altLang="en-US" smtClean="0"/>
              <a:t>Drawing the picture this way, makes it clear that a separate Staff Shop UI is needed</a:t>
            </a:r>
          </a:p>
        </p:txBody>
      </p:sp>
    </p:spTree>
    <p:extLst>
      <p:ext uri="{BB962C8B-B14F-4D97-AF65-F5344CB8AC3E}">
        <p14:creationId xmlns:p14="http://schemas.microsoft.com/office/powerpoint/2010/main" val="3832378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F00D9AD6-FDC8-412E-90F2-B0F85DEDFD25}" type="slidenum">
              <a:rPr lang="en-GB" altLang="en-US" sz="1200"/>
              <a:pPr eaLnBrk="1" hangingPunct="1"/>
              <a:t>27</a:t>
            </a:fld>
            <a:endParaRPr lang="en-GB" altLang="en-US" sz="1200"/>
          </a:p>
        </p:txBody>
      </p:sp>
      <p:sp>
        <p:nvSpPr>
          <p:cNvPr id="1392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485900" y="914400"/>
            <a:ext cx="3886200" cy="291465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3962400"/>
            <a:ext cx="5943600" cy="4495800"/>
          </a:xfrm>
          <a:noFill/>
        </p:spPr>
        <p:txBody>
          <a:bodyPr lIns="89520" tIns="44760" rIns="89520" bIns="44760"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84688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428BDDC2-B0E2-4648-95CA-D0722D6A308C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4038600"/>
            <a:ext cx="6099175" cy="4572000"/>
          </a:xfr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854" tIns="45928" rIns="91854" bIns="45928"/>
          <a:lstStyle/>
          <a:p>
            <a:pPr eaLnBrk="1" hangingPunct="1"/>
            <a:endParaRPr lang="sv-SE" altLang="en-US" smtClean="0"/>
          </a:p>
        </p:txBody>
      </p:sp>
      <p:sp>
        <p:nvSpPr>
          <p:cNvPr id="14336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85900" y="914400"/>
            <a:ext cx="3886200" cy="2914650"/>
          </a:xfrm>
          <a:ln/>
        </p:spPr>
      </p:sp>
    </p:spTree>
    <p:extLst>
      <p:ext uri="{BB962C8B-B14F-4D97-AF65-F5344CB8AC3E}">
        <p14:creationId xmlns:p14="http://schemas.microsoft.com/office/powerpoint/2010/main" val="95707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A24C4410-12C3-46F4-AA72-D901FB4078BD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  <p:sp>
        <p:nvSpPr>
          <p:cNvPr id="1443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485900" y="914400"/>
            <a:ext cx="3886200" cy="291465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3962400"/>
            <a:ext cx="5943600" cy="4495800"/>
          </a:xfrm>
          <a:noFill/>
        </p:spPr>
        <p:txBody>
          <a:bodyPr lIns="89520" tIns="44760" rIns="89520" bIns="44760"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0681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F994262B-72E6-4113-9CA8-FAE4B65306A0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  <p:sp>
        <p:nvSpPr>
          <p:cNvPr id="145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3725932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E88B0D91-D8C2-460E-86F9-DA7195049541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3877675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0501D125-80B3-47CC-B40D-88BF9D944D38}" type="slidenum">
              <a:rPr lang="en-GB" altLang="en-US" sz="1200"/>
              <a:pPr eaLnBrk="1" hangingPunct="1"/>
              <a:t>10</a:t>
            </a:fld>
            <a:endParaRPr lang="en-GB" altLang="en-US" sz="1200"/>
          </a:p>
        </p:txBody>
      </p:sp>
      <p:sp>
        <p:nvSpPr>
          <p:cNvPr id="146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735450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2A4E3F8F-5005-42B6-A8CE-E90B25768062}" type="slidenum">
              <a:rPr lang="en-GB" altLang="en-US" sz="1200"/>
              <a:pPr eaLnBrk="1" hangingPunct="1"/>
              <a:t>15</a:t>
            </a:fld>
            <a:endParaRPr lang="en-GB" altLang="en-US" sz="1200"/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485900" y="914400"/>
            <a:ext cx="3886200" cy="291465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3962400"/>
            <a:ext cx="5943600" cy="4495800"/>
          </a:xfrm>
          <a:noFill/>
        </p:spPr>
        <p:txBody>
          <a:bodyPr lIns="89520" tIns="44760" rIns="89520" bIns="44760"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2947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CD4FCAD0-3A62-44A5-9084-0F9D32F3AA8C}" type="slidenum">
              <a:rPr lang="en-GB" altLang="en-US" sz="1200"/>
              <a:pPr eaLnBrk="1" hangingPunct="1"/>
              <a:t>16</a:t>
            </a:fld>
            <a:endParaRPr lang="en-GB" altLang="en-US" sz="1200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4038600"/>
            <a:ext cx="6099175" cy="4572000"/>
          </a:xfrm>
          <a:noFill/>
          <a:ln w="127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854" tIns="45928" rIns="91854" bIns="45928"/>
          <a:lstStyle/>
          <a:p>
            <a:pPr eaLnBrk="1" hangingPunct="1"/>
            <a:endParaRPr lang="sv-SE" altLang="en-US" smtClean="0"/>
          </a:p>
        </p:txBody>
      </p:sp>
      <p:sp>
        <p:nvSpPr>
          <p:cNvPr id="12800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485900" y="914400"/>
            <a:ext cx="3886200" cy="2914650"/>
          </a:xfrm>
          <a:ln/>
        </p:spPr>
      </p:sp>
    </p:spTree>
    <p:extLst>
      <p:ext uri="{BB962C8B-B14F-4D97-AF65-F5344CB8AC3E}">
        <p14:creationId xmlns:p14="http://schemas.microsoft.com/office/powerpoint/2010/main" val="912837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D109965A-D47A-4C0D-80BE-BA75B4211318}" type="slidenum">
              <a:rPr lang="en-GB" altLang="en-US" sz="1200"/>
              <a:pPr eaLnBrk="1" hangingPunct="1"/>
              <a:t>17</a:t>
            </a:fld>
            <a:endParaRPr lang="en-GB" altLang="en-US" sz="1200"/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36704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19862-450A-43ED-8BFE-785B4DA263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139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F9F72-1F64-48CB-BD5A-57F2D1AF90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941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92150"/>
            <a:ext cx="19431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92150"/>
            <a:ext cx="56769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76CC8-EA84-4820-A79C-DF9F5A8ECB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727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DA48-CA36-4859-982F-3BDCCEDB60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27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D9344-7D05-4A50-907A-D408A1C62E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642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5780E-1CBC-4500-834A-2828FAC885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860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A6DA8-22FE-4611-A234-71F1EACD8E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316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B35BD-1746-4592-BCFD-0E91B63587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43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89FDF-DD59-47E5-AFC2-D04F846B99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298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879E8-CEA2-4EBB-AC05-B9A231B0FB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31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22037-3CCC-4F6D-856F-9120EBF146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89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92150"/>
            <a:ext cx="7772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80C2C0-CEB2-4A68-A2B7-8BE1962ADF2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l-diagrams.org/deployment-diagrams.html#execution-environment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uml-diagrams.org/deployment-diagrams.html#device" TargetMode="External"/><Relationship Id="rId4" Type="http://schemas.openxmlformats.org/officeDocument/2006/relationships/hyperlink" Target="https://www.uml-diagrams.org/deployment-diagrams.html#nod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viadezra.blogspot.com/2009/09/uml-deployment-component-diagrams.html" TargetMode="External"/><Relationship Id="rId2" Type="http://schemas.openxmlformats.org/officeDocument/2006/relationships/hyperlink" Target="https://www.uml-diagrams.org/deployment-diagrams.html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ictarchitectuur.nl/2006/index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l-diagrams.org/artifact.html" TargetMode="External"/><Relationship Id="rId2" Type="http://schemas.openxmlformats.org/officeDocument/2006/relationships/hyperlink" Target="https://www.uml-diagrams.org/deployment-diagrams.html#deployment-targ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l-diagrams.org/deployment-diagrams.html#deployment-target" TargetMode="External"/><Relationship Id="rId2" Type="http://schemas.openxmlformats.org/officeDocument/2006/relationships/hyperlink" Target="https://www.uml-diagrams.org/associa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4B6306A1-635B-4229-94BD-40D1D1A53140}" type="slidenum">
              <a:rPr lang="en-GB" altLang="en-US" sz="1400"/>
              <a:pPr eaLnBrk="1" hangingPunct="1"/>
              <a:t>1</a:t>
            </a:fld>
            <a:endParaRPr lang="en-GB" altLang="en-US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457200"/>
            <a:ext cx="8785225" cy="3733800"/>
          </a:xfrm>
        </p:spPr>
        <p:txBody>
          <a:bodyPr/>
          <a:lstStyle/>
          <a:p>
            <a:pPr marL="838200" indent="-838200"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Deployment Diagrams</a:t>
            </a:r>
            <a:br>
              <a:rPr lang="en-US" altLang="en-US" sz="3600" b="1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M.R.V</a:t>
            </a:r>
            <a:r>
              <a:rPr lang="en-US" altLang="en-US" sz="2000" dirty="0" smtClean="0">
                <a:solidFill>
                  <a:schemeClr val="tx1"/>
                </a:solidFill>
              </a:rPr>
              <a:t>. Chaudron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endParaRPr lang="en-GB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C4F68046-1B0E-4FD8-9958-308F37D8B600}" type="slidenum">
              <a:rPr lang="en-GB" altLang="en-US" sz="1400"/>
              <a:pPr eaLnBrk="1" hangingPunct="1"/>
              <a:t>10</a:t>
            </a:fld>
            <a:endParaRPr lang="en-GB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811213"/>
          </a:xfrm>
        </p:spPr>
        <p:txBody>
          <a:bodyPr/>
          <a:lstStyle/>
          <a:p>
            <a:pPr eaLnBrk="1" hangingPunct="1"/>
            <a:r>
              <a:rPr lang="en-US" altLang="en-US" smtClean="0"/>
              <a:t>Deployment Example</a:t>
            </a:r>
            <a:endParaRPr lang="en-GB" altLang="en-US" smtClean="0"/>
          </a:p>
        </p:txBody>
      </p:sp>
      <p:sp>
        <p:nvSpPr>
          <p:cNvPr id="51204" name="AutoShape 3"/>
          <p:cNvSpPr>
            <a:spLocks noChangeArrowheads="1"/>
          </p:cNvSpPr>
          <p:nvPr/>
        </p:nvSpPr>
        <p:spPr bwMode="auto">
          <a:xfrm>
            <a:off x="1447800" y="2133600"/>
            <a:ext cx="1143000" cy="1524000"/>
          </a:xfrm>
          <a:prstGeom prst="cube">
            <a:avLst>
              <a:gd name="adj" fmla="val 1471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1549400" y="3236913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Library</a:t>
            </a:r>
            <a:endParaRPr lang="en-GB" altLang="en-US" sz="1600" b="1"/>
          </a:p>
        </p:txBody>
      </p:sp>
      <p:sp>
        <p:nvSpPr>
          <p:cNvPr id="51206" name="AutoShape 5"/>
          <p:cNvSpPr>
            <a:spLocks noChangeArrowheads="1"/>
          </p:cNvSpPr>
          <p:nvPr/>
        </p:nvSpPr>
        <p:spPr bwMode="auto">
          <a:xfrm>
            <a:off x="2743200" y="2133600"/>
            <a:ext cx="1143000" cy="1524000"/>
          </a:xfrm>
          <a:prstGeom prst="cube">
            <a:avLst>
              <a:gd name="adj" fmla="val 1471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2735263" y="3025775"/>
            <a:ext cx="989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Student</a:t>
            </a:r>
          </a:p>
          <a:p>
            <a:pPr eaLnBrk="1" hangingPunct="1"/>
            <a:r>
              <a:rPr lang="en-US" altLang="en-US" sz="1600" b="1"/>
              <a:t>Reg.Off.</a:t>
            </a:r>
            <a:endParaRPr lang="en-GB" altLang="en-US" sz="1600" b="1"/>
          </a:p>
        </p:txBody>
      </p:sp>
      <p:sp>
        <p:nvSpPr>
          <p:cNvPr id="51208" name="AutoShape 7"/>
          <p:cNvSpPr>
            <a:spLocks noChangeArrowheads="1"/>
          </p:cNvSpPr>
          <p:nvPr/>
        </p:nvSpPr>
        <p:spPr bwMode="auto">
          <a:xfrm>
            <a:off x="4121150" y="2133600"/>
            <a:ext cx="1143000" cy="1524000"/>
          </a:xfrm>
          <a:prstGeom prst="cube">
            <a:avLst>
              <a:gd name="adj" fmla="val 1471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09" name="Text Box 8"/>
          <p:cNvSpPr txBox="1">
            <a:spLocks noChangeArrowheads="1"/>
          </p:cNvSpPr>
          <p:nvPr/>
        </p:nvSpPr>
        <p:spPr bwMode="auto">
          <a:xfrm>
            <a:off x="4243388" y="3236913"/>
            <a:ext cx="735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Dorm</a:t>
            </a:r>
            <a:endParaRPr lang="en-GB" altLang="en-US" sz="1600" b="1"/>
          </a:p>
        </p:txBody>
      </p:sp>
      <p:sp>
        <p:nvSpPr>
          <p:cNvPr id="51210" name="AutoShape 9"/>
          <p:cNvSpPr>
            <a:spLocks noChangeArrowheads="1"/>
          </p:cNvSpPr>
          <p:nvPr/>
        </p:nvSpPr>
        <p:spPr bwMode="auto">
          <a:xfrm>
            <a:off x="5867400" y="2133600"/>
            <a:ext cx="1143000" cy="1524000"/>
          </a:xfrm>
          <a:prstGeom prst="cube">
            <a:avLst>
              <a:gd name="adj" fmla="val 1471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11" name="Text Box 10"/>
          <p:cNvSpPr txBox="1">
            <a:spLocks noChangeArrowheads="1"/>
          </p:cNvSpPr>
          <p:nvPr/>
        </p:nvSpPr>
        <p:spPr bwMode="auto">
          <a:xfrm>
            <a:off x="5908675" y="2978150"/>
            <a:ext cx="957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Internet</a:t>
            </a:r>
          </a:p>
          <a:p>
            <a:pPr eaLnBrk="1" hangingPunct="1"/>
            <a:r>
              <a:rPr lang="en-US" altLang="en-US" sz="1600" b="1"/>
              <a:t>Client</a:t>
            </a:r>
            <a:endParaRPr lang="en-GB" altLang="en-US" sz="1600" b="1"/>
          </a:p>
        </p:txBody>
      </p:sp>
      <p:sp>
        <p:nvSpPr>
          <p:cNvPr id="51212" name="Rectangle 11"/>
          <p:cNvSpPr>
            <a:spLocks noChangeArrowheads="1"/>
          </p:cNvSpPr>
          <p:nvPr/>
        </p:nvSpPr>
        <p:spPr bwMode="auto">
          <a:xfrm>
            <a:off x="1577975" y="5600700"/>
            <a:ext cx="901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en-US" sz="1800" b="1">
                <a:ea typeface="Lucida Sans Unicode" panose="020B0602030504020204" pitchFamily="34" charset="0"/>
                <a:cs typeface="Lucida Sans Unicode" panose="020B0602030504020204" pitchFamily="34" charset="0"/>
              </a:rPr>
              <a:t>Database</a:t>
            </a:r>
          </a:p>
        </p:txBody>
      </p:sp>
      <p:sp>
        <p:nvSpPr>
          <p:cNvPr id="51213" name="AutoShape 12"/>
          <p:cNvSpPr>
            <a:spLocks noChangeArrowheads="1"/>
          </p:cNvSpPr>
          <p:nvPr/>
        </p:nvSpPr>
        <p:spPr bwMode="auto">
          <a:xfrm>
            <a:off x="1371600" y="5305425"/>
            <a:ext cx="1371600" cy="685800"/>
          </a:xfrm>
          <a:prstGeom prst="flowChartMagneticDisk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14" name="Text Box 13"/>
          <p:cNvSpPr txBox="1">
            <a:spLocks noChangeArrowheads="1"/>
          </p:cNvSpPr>
          <p:nvPr/>
        </p:nvSpPr>
        <p:spPr bwMode="auto">
          <a:xfrm>
            <a:off x="3917950" y="5732463"/>
            <a:ext cx="788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Server</a:t>
            </a:r>
            <a:endParaRPr lang="en-GB" altLang="en-US" sz="1600" b="1"/>
          </a:p>
        </p:txBody>
      </p:sp>
      <p:cxnSp>
        <p:nvCxnSpPr>
          <p:cNvPr id="51215" name="AutoShape 14"/>
          <p:cNvCxnSpPr>
            <a:cxnSpLocks noChangeShapeType="1"/>
          </p:cNvCxnSpPr>
          <p:nvPr/>
        </p:nvCxnSpPr>
        <p:spPr bwMode="auto">
          <a:xfrm>
            <a:off x="1066800" y="4467225"/>
            <a:ext cx="411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16" name="AutoShape 15"/>
          <p:cNvCxnSpPr>
            <a:cxnSpLocks noChangeShapeType="1"/>
          </p:cNvCxnSpPr>
          <p:nvPr/>
        </p:nvCxnSpPr>
        <p:spPr bwMode="auto">
          <a:xfrm>
            <a:off x="3352800" y="3657600"/>
            <a:ext cx="1588" cy="809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17" name="AutoShape 16"/>
          <p:cNvCxnSpPr>
            <a:cxnSpLocks noChangeShapeType="1"/>
            <a:stCxn id="51213" idx="4"/>
            <a:endCxn id="51227" idx="2"/>
          </p:cNvCxnSpPr>
          <p:nvPr/>
        </p:nvCxnSpPr>
        <p:spPr bwMode="auto">
          <a:xfrm>
            <a:off x="2757488" y="5648325"/>
            <a:ext cx="5048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18" name="Text Box 17"/>
          <p:cNvSpPr txBox="1">
            <a:spLocks noChangeArrowheads="1"/>
          </p:cNvSpPr>
          <p:nvPr/>
        </p:nvSpPr>
        <p:spPr bwMode="auto">
          <a:xfrm>
            <a:off x="1219200" y="4572000"/>
            <a:ext cx="206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800"/>
              <a:t>Local Area Network</a:t>
            </a:r>
            <a:endParaRPr lang="en-GB" altLang="en-US" sz="1800"/>
          </a:p>
        </p:txBody>
      </p:sp>
      <p:sp>
        <p:nvSpPr>
          <p:cNvPr id="51219" name="AutoShape 18"/>
          <p:cNvSpPr>
            <a:spLocks noChangeArrowheads="1"/>
          </p:cNvSpPr>
          <p:nvPr/>
        </p:nvSpPr>
        <p:spPr bwMode="auto">
          <a:xfrm>
            <a:off x="5486400" y="4953000"/>
            <a:ext cx="1905000" cy="1219200"/>
          </a:xfrm>
          <a:prstGeom prst="cube">
            <a:avLst>
              <a:gd name="adj" fmla="val 1471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20" name="Text Box 19"/>
          <p:cNvSpPr txBox="1">
            <a:spLocks noChangeArrowheads="1"/>
          </p:cNvSpPr>
          <p:nvPr/>
        </p:nvSpPr>
        <p:spPr bwMode="auto">
          <a:xfrm>
            <a:off x="5559425" y="5748338"/>
            <a:ext cx="1204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Gateway</a:t>
            </a:r>
            <a:endParaRPr lang="en-GB" altLang="en-US" sz="1600" b="1"/>
          </a:p>
        </p:txBody>
      </p:sp>
      <p:cxnSp>
        <p:nvCxnSpPr>
          <p:cNvPr id="51221" name="AutoShape 20"/>
          <p:cNvCxnSpPr>
            <a:cxnSpLocks noChangeShapeType="1"/>
            <a:stCxn id="51227" idx="4"/>
            <a:endCxn id="51219" idx="2"/>
          </p:cNvCxnSpPr>
          <p:nvPr/>
        </p:nvCxnSpPr>
        <p:spPr bwMode="auto">
          <a:xfrm>
            <a:off x="5168900" y="5651500"/>
            <a:ext cx="3032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22" name="AutoShape 21"/>
          <p:cNvCxnSpPr>
            <a:cxnSpLocks noChangeShapeType="1"/>
            <a:stCxn id="51219" idx="1"/>
            <a:endCxn id="51210" idx="3"/>
          </p:cNvCxnSpPr>
          <p:nvPr/>
        </p:nvCxnSpPr>
        <p:spPr bwMode="auto">
          <a:xfrm flipV="1">
            <a:off x="6350000" y="3671888"/>
            <a:ext cx="4763" cy="1446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23" name="Text Box 22"/>
          <p:cNvSpPr txBox="1">
            <a:spLocks noChangeArrowheads="1"/>
          </p:cNvSpPr>
          <p:nvPr/>
        </p:nvSpPr>
        <p:spPr bwMode="auto">
          <a:xfrm>
            <a:off x="6400800" y="42672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800"/>
              <a:t>Internet</a:t>
            </a:r>
            <a:endParaRPr lang="en-GB" altLang="en-US" sz="1800"/>
          </a:p>
        </p:txBody>
      </p:sp>
      <p:grpSp>
        <p:nvGrpSpPr>
          <p:cNvPr id="51224" name="Group 23"/>
          <p:cNvGrpSpPr>
            <a:grpSpLocks/>
          </p:cNvGrpSpPr>
          <p:nvPr/>
        </p:nvGrpSpPr>
        <p:grpSpPr bwMode="auto">
          <a:xfrm>
            <a:off x="1514475" y="2419350"/>
            <a:ext cx="838200" cy="514350"/>
            <a:chOff x="960" y="2928"/>
            <a:chExt cx="528" cy="324"/>
          </a:xfrm>
        </p:grpSpPr>
        <p:sp>
          <p:nvSpPr>
            <p:cNvPr id="51252" name="Rectangle 24"/>
            <p:cNvSpPr>
              <a:spLocks noChangeArrowheads="1"/>
            </p:cNvSpPr>
            <p:nvPr/>
          </p:nvSpPr>
          <p:spPr bwMode="auto">
            <a:xfrm>
              <a:off x="1036" y="2928"/>
              <a:ext cx="452" cy="3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53" name="Rectangle 25"/>
            <p:cNvSpPr>
              <a:spLocks noChangeArrowheads="1"/>
            </p:cNvSpPr>
            <p:nvPr/>
          </p:nvSpPr>
          <p:spPr bwMode="auto">
            <a:xfrm>
              <a:off x="960" y="2990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54" name="Rectangle 26"/>
            <p:cNvSpPr>
              <a:spLocks noChangeArrowheads="1"/>
            </p:cNvSpPr>
            <p:nvPr/>
          </p:nvSpPr>
          <p:spPr bwMode="auto">
            <a:xfrm>
              <a:off x="960" y="3121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55" name="Rectangle 27"/>
            <p:cNvSpPr>
              <a:spLocks noChangeArrowheads="1"/>
            </p:cNvSpPr>
            <p:nvPr/>
          </p:nvSpPr>
          <p:spPr bwMode="auto">
            <a:xfrm>
              <a:off x="1198" y="3013"/>
              <a:ext cx="128" cy="15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UI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grpSp>
        <p:nvGrpSpPr>
          <p:cNvPr id="51225" name="Group 28"/>
          <p:cNvGrpSpPr>
            <a:grpSpLocks/>
          </p:cNvGrpSpPr>
          <p:nvPr/>
        </p:nvGrpSpPr>
        <p:grpSpPr bwMode="auto">
          <a:xfrm>
            <a:off x="2809875" y="2419350"/>
            <a:ext cx="838200" cy="514350"/>
            <a:chOff x="960" y="2928"/>
            <a:chExt cx="528" cy="324"/>
          </a:xfrm>
        </p:grpSpPr>
        <p:sp>
          <p:nvSpPr>
            <p:cNvPr id="51248" name="Rectangle 29"/>
            <p:cNvSpPr>
              <a:spLocks noChangeArrowheads="1"/>
            </p:cNvSpPr>
            <p:nvPr/>
          </p:nvSpPr>
          <p:spPr bwMode="auto">
            <a:xfrm>
              <a:off x="1036" y="2928"/>
              <a:ext cx="452" cy="3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49" name="Rectangle 30"/>
            <p:cNvSpPr>
              <a:spLocks noChangeArrowheads="1"/>
            </p:cNvSpPr>
            <p:nvPr/>
          </p:nvSpPr>
          <p:spPr bwMode="auto">
            <a:xfrm>
              <a:off x="960" y="2990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50" name="Rectangle 31"/>
            <p:cNvSpPr>
              <a:spLocks noChangeArrowheads="1"/>
            </p:cNvSpPr>
            <p:nvPr/>
          </p:nvSpPr>
          <p:spPr bwMode="auto">
            <a:xfrm>
              <a:off x="960" y="3121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51" name="Rectangle 32"/>
            <p:cNvSpPr>
              <a:spLocks noChangeArrowheads="1"/>
            </p:cNvSpPr>
            <p:nvPr/>
          </p:nvSpPr>
          <p:spPr bwMode="auto">
            <a:xfrm>
              <a:off x="1198" y="3013"/>
              <a:ext cx="128" cy="15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UI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grpSp>
        <p:nvGrpSpPr>
          <p:cNvPr id="51226" name="Group 33"/>
          <p:cNvGrpSpPr>
            <a:grpSpLocks/>
          </p:cNvGrpSpPr>
          <p:nvPr/>
        </p:nvGrpSpPr>
        <p:grpSpPr bwMode="auto">
          <a:xfrm>
            <a:off x="4181475" y="2419350"/>
            <a:ext cx="838200" cy="514350"/>
            <a:chOff x="960" y="2928"/>
            <a:chExt cx="528" cy="324"/>
          </a:xfrm>
        </p:grpSpPr>
        <p:sp>
          <p:nvSpPr>
            <p:cNvPr id="51244" name="Rectangle 34"/>
            <p:cNvSpPr>
              <a:spLocks noChangeArrowheads="1"/>
            </p:cNvSpPr>
            <p:nvPr/>
          </p:nvSpPr>
          <p:spPr bwMode="auto">
            <a:xfrm>
              <a:off x="1036" y="2928"/>
              <a:ext cx="452" cy="3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45" name="Rectangle 35"/>
            <p:cNvSpPr>
              <a:spLocks noChangeArrowheads="1"/>
            </p:cNvSpPr>
            <p:nvPr/>
          </p:nvSpPr>
          <p:spPr bwMode="auto">
            <a:xfrm>
              <a:off x="960" y="2990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46" name="Rectangle 36"/>
            <p:cNvSpPr>
              <a:spLocks noChangeArrowheads="1"/>
            </p:cNvSpPr>
            <p:nvPr/>
          </p:nvSpPr>
          <p:spPr bwMode="auto">
            <a:xfrm>
              <a:off x="960" y="3121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47" name="Rectangle 37"/>
            <p:cNvSpPr>
              <a:spLocks noChangeArrowheads="1"/>
            </p:cNvSpPr>
            <p:nvPr/>
          </p:nvSpPr>
          <p:spPr bwMode="auto">
            <a:xfrm>
              <a:off x="1198" y="3013"/>
              <a:ext cx="128" cy="15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UI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51227" name="AutoShape 38"/>
          <p:cNvSpPr>
            <a:spLocks noChangeArrowheads="1"/>
          </p:cNvSpPr>
          <p:nvPr/>
        </p:nvSpPr>
        <p:spPr bwMode="auto">
          <a:xfrm>
            <a:off x="3276600" y="4953000"/>
            <a:ext cx="2057400" cy="1219200"/>
          </a:xfrm>
          <a:prstGeom prst="cube">
            <a:avLst>
              <a:gd name="adj" fmla="val 1471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28" name="Rectangle 39"/>
          <p:cNvSpPr>
            <a:spLocks noChangeArrowheads="1"/>
          </p:cNvSpPr>
          <p:nvPr/>
        </p:nvSpPr>
        <p:spPr bwMode="auto">
          <a:xfrm>
            <a:off x="3575050" y="5229225"/>
            <a:ext cx="1403350" cy="5143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29" name="Rectangle 40"/>
          <p:cNvSpPr>
            <a:spLocks noChangeArrowheads="1"/>
          </p:cNvSpPr>
          <p:nvPr/>
        </p:nvSpPr>
        <p:spPr bwMode="auto">
          <a:xfrm>
            <a:off x="3457575" y="5327650"/>
            <a:ext cx="241300" cy="11906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30" name="Rectangle 41"/>
          <p:cNvSpPr>
            <a:spLocks noChangeArrowheads="1"/>
          </p:cNvSpPr>
          <p:nvPr/>
        </p:nvSpPr>
        <p:spPr bwMode="auto">
          <a:xfrm>
            <a:off x="3457575" y="5535613"/>
            <a:ext cx="241300" cy="10953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31" name="Rectangle 42"/>
          <p:cNvSpPr>
            <a:spLocks noChangeArrowheads="1"/>
          </p:cNvSpPr>
          <p:nvPr/>
        </p:nvSpPr>
        <p:spPr bwMode="auto">
          <a:xfrm>
            <a:off x="3763963" y="5364163"/>
            <a:ext cx="10826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Registration</a:t>
            </a:r>
            <a:endParaRPr lang="en-GB" altLang="en-US" sz="160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1232" name="Rectangle 43"/>
          <p:cNvSpPr>
            <a:spLocks noChangeArrowheads="1"/>
          </p:cNvSpPr>
          <p:nvPr/>
        </p:nvSpPr>
        <p:spPr bwMode="auto">
          <a:xfrm>
            <a:off x="5678488" y="5229225"/>
            <a:ext cx="1403350" cy="5143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33" name="Rectangle 44"/>
          <p:cNvSpPr>
            <a:spLocks noChangeArrowheads="1"/>
          </p:cNvSpPr>
          <p:nvPr/>
        </p:nvSpPr>
        <p:spPr bwMode="auto">
          <a:xfrm>
            <a:off x="5561013" y="5327650"/>
            <a:ext cx="241300" cy="11906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34" name="Rectangle 45"/>
          <p:cNvSpPr>
            <a:spLocks noChangeArrowheads="1"/>
          </p:cNvSpPr>
          <p:nvPr/>
        </p:nvSpPr>
        <p:spPr bwMode="auto">
          <a:xfrm>
            <a:off x="5561013" y="5535613"/>
            <a:ext cx="241300" cy="10953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1235" name="Rectangle 46"/>
          <p:cNvSpPr>
            <a:spLocks noChangeArrowheads="1"/>
          </p:cNvSpPr>
          <p:nvPr/>
        </p:nvSpPr>
        <p:spPr bwMode="auto">
          <a:xfrm>
            <a:off x="5867400" y="5364163"/>
            <a:ext cx="696913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Firewall</a:t>
            </a:r>
            <a:endParaRPr lang="en-GB" altLang="en-US" sz="160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51236" name="Group 47"/>
          <p:cNvGrpSpPr>
            <a:grpSpLocks/>
          </p:cNvGrpSpPr>
          <p:nvPr/>
        </p:nvGrpSpPr>
        <p:grpSpPr bwMode="auto">
          <a:xfrm>
            <a:off x="5924550" y="2419350"/>
            <a:ext cx="838200" cy="514350"/>
            <a:chOff x="960" y="2928"/>
            <a:chExt cx="528" cy="324"/>
          </a:xfrm>
        </p:grpSpPr>
        <p:sp>
          <p:nvSpPr>
            <p:cNvPr id="51240" name="Rectangle 48"/>
            <p:cNvSpPr>
              <a:spLocks noChangeArrowheads="1"/>
            </p:cNvSpPr>
            <p:nvPr/>
          </p:nvSpPr>
          <p:spPr bwMode="auto">
            <a:xfrm>
              <a:off x="1036" y="2928"/>
              <a:ext cx="452" cy="3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41" name="Rectangle 49"/>
            <p:cNvSpPr>
              <a:spLocks noChangeArrowheads="1"/>
            </p:cNvSpPr>
            <p:nvPr/>
          </p:nvSpPr>
          <p:spPr bwMode="auto">
            <a:xfrm>
              <a:off x="960" y="2990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42" name="Rectangle 50"/>
            <p:cNvSpPr>
              <a:spLocks noChangeArrowheads="1"/>
            </p:cNvSpPr>
            <p:nvPr/>
          </p:nvSpPr>
          <p:spPr bwMode="auto">
            <a:xfrm>
              <a:off x="960" y="3121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1243" name="Rectangle 51"/>
            <p:cNvSpPr>
              <a:spLocks noChangeArrowheads="1"/>
            </p:cNvSpPr>
            <p:nvPr/>
          </p:nvSpPr>
          <p:spPr bwMode="auto">
            <a:xfrm>
              <a:off x="1198" y="3013"/>
              <a:ext cx="128" cy="15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UI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cxnSp>
        <p:nvCxnSpPr>
          <p:cNvPr id="51237" name="AutoShape 52"/>
          <p:cNvCxnSpPr>
            <a:cxnSpLocks noChangeShapeType="1"/>
          </p:cNvCxnSpPr>
          <p:nvPr/>
        </p:nvCxnSpPr>
        <p:spPr bwMode="auto">
          <a:xfrm>
            <a:off x="1981200" y="3657600"/>
            <a:ext cx="1588" cy="809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38" name="AutoShape 53"/>
          <p:cNvCxnSpPr>
            <a:cxnSpLocks noChangeShapeType="1"/>
          </p:cNvCxnSpPr>
          <p:nvPr/>
        </p:nvCxnSpPr>
        <p:spPr bwMode="auto">
          <a:xfrm>
            <a:off x="4572000" y="3657600"/>
            <a:ext cx="1588" cy="809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39" name="AutoShape 54"/>
          <p:cNvCxnSpPr>
            <a:cxnSpLocks noChangeShapeType="1"/>
            <a:stCxn id="51227" idx="1"/>
          </p:cNvCxnSpPr>
          <p:nvPr/>
        </p:nvCxnSpPr>
        <p:spPr bwMode="auto">
          <a:xfrm flipV="1">
            <a:off x="4216400" y="4457700"/>
            <a:ext cx="1588" cy="660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Environment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35BD-1746-4592-BCFD-0E91B6358761}" type="slidenum">
              <a:rPr lang="en-GB" altLang="en-US" smtClean="0"/>
              <a:pPr/>
              <a:t>11</a:t>
            </a:fld>
            <a:endParaRPr lang="en-GB" altLang="en-US"/>
          </a:p>
        </p:txBody>
      </p:sp>
      <p:pic>
        <p:nvPicPr>
          <p:cNvPr id="187394" name="Picture 2" descr="Several execution environments nested into server devi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44824"/>
            <a:ext cx="2381250" cy="230505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0950" y="2233327"/>
            <a:ext cx="6247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Georgia" panose="02040502050405020303" pitchFamily="18" charset="0"/>
                <a:hlinkClick r:id="rId3"/>
              </a:rPr>
              <a:t>Deployment Diagrams may show the </a:t>
            </a:r>
          </a:p>
          <a:p>
            <a:r>
              <a:rPr lang="en-GB" dirty="0">
                <a:latin typeface="Georgia" panose="02040502050405020303" pitchFamily="18" charset="0"/>
                <a:hlinkClick r:id="rId3"/>
              </a:rPr>
              <a:t>Execution environment</a:t>
            </a:r>
            <a:r>
              <a:rPr lang="en-GB" dirty="0">
                <a:latin typeface="Georgia" panose="02040502050405020303" pitchFamily="18" charset="0"/>
              </a:rPr>
              <a:t> of a general </a:t>
            </a:r>
            <a:r>
              <a:rPr lang="en-GB" b="1" i="0" u="none" strike="noStrike" dirty="0" smtClean="0">
                <a:solidFill>
                  <a:srgbClr val="008000"/>
                </a:solidFill>
                <a:effectLst/>
                <a:latin typeface="Georgia" panose="02040502050405020303" pitchFamily="18" charset="0"/>
                <a:hlinkClick r:id="rId4"/>
              </a:rPr>
              <a:t>node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 or </a:t>
            </a:r>
            <a:r>
              <a:rPr lang="en-GB" b="1" i="0" u="none" strike="noStrike" dirty="0" smtClean="0">
                <a:solidFill>
                  <a:srgbClr val="008000"/>
                </a:solidFill>
                <a:effectLst/>
                <a:latin typeface="Georgia" panose="02040502050405020303" pitchFamily="18" charset="0"/>
                <a:hlinkClick r:id="rId5"/>
              </a:rPr>
              <a:t>«device»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 which </a:t>
            </a:r>
            <a:r>
              <a:rPr lang="en-GB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represents.</a:t>
            </a:r>
            <a:br>
              <a:rPr lang="en-GB" dirty="0" smtClean="0">
                <a:solidFill>
                  <a:srgbClr val="000000"/>
                </a:solidFill>
                <a:latin typeface="Georgia" panose="02040502050405020303" pitchFamily="18" charset="0"/>
              </a:rPr>
            </a:br>
            <a:r>
              <a:rPr lang="en-GB" dirty="0" smtClean="0">
                <a:solidFill>
                  <a:srgbClr val="000000"/>
                </a:solidFill>
                <a:latin typeface="Georgia" panose="02040502050405020303" pitchFamily="18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Georgia" panose="02040502050405020303" pitchFamily="18" charset="0"/>
              </a:rPr>
            </a:br>
            <a:r>
              <a:rPr lang="en-GB" dirty="0" smtClean="0">
                <a:solidFill>
                  <a:srgbClr val="000000"/>
                </a:solidFill>
                <a:latin typeface="Georgia" panose="02040502050405020303" pitchFamily="18" charset="0"/>
              </a:rPr>
              <a:t>Execution 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environments can be </a:t>
            </a:r>
            <a:r>
              <a:rPr lang="en-GB" b="1" dirty="0">
                <a:solidFill>
                  <a:srgbClr val="000000"/>
                </a:solidFill>
                <a:latin typeface="Georgia" panose="02040502050405020303" pitchFamily="18" charset="0"/>
              </a:rPr>
              <a:t>nested</a:t>
            </a:r>
            <a:r>
              <a:rPr lang="en-GB" dirty="0">
                <a:solidFill>
                  <a:srgbClr val="000000"/>
                </a:solidFill>
                <a:latin typeface="Georgia" panose="02040502050405020303" pitchFamily="18" charset="0"/>
              </a:rPr>
              <a:t> (e.g., a database execution environment may be nested in an operating system execution environment).</a:t>
            </a: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1224682"/>
          </a:xfrm>
        </p:spPr>
        <p:txBody>
          <a:bodyPr/>
          <a:lstStyle/>
          <a:p>
            <a:r>
              <a:rPr lang="en-US" sz="3200" b="1" dirty="0" smtClean="0"/>
              <a:t>Deployment = </a:t>
            </a:r>
            <a:br>
              <a:rPr lang="en-US" sz="3200" b="1" dirty="0" smtClean="0"/>
            </a:br>
            <a:r>
              <a:rPr lang="en-US" sz="3200" b="1" dirty="0" smtClean="0"/>
              <a:t>Structural View onto Hardware/Infrastructure</a:t>
            </a:r>
            <a:endParaRPr lang="en-GB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35BD-1746-4592-BCFD-0E91B6358761}" type="slidenum">
              <a:rPr lang="en-GB" altLang="en-US" smtClean="0"/>
              <a:pPr/>
              <a:t>12</a:t>
            </a:fld>
            <a:endParaRPr lang="en-GB" altLang="en-US"/>
          </a:p>
        </p:txBody>
      </p:sp>
      <p:pic>
        <p:nvPicPr>
          <p:cNvPr id="215042" name="Picture 2" descr="[image[5].png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37719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60032" y="1988840"/>
            <a:ext cx="40324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Depending on your purpose you may show component-dependencies.</a:t>
            </a:r>
          </a:p>
          <a:p>
            <a:endParaRPr lang="en-US" dirty="0"/>
          </a:p>
          <a:p>
            <a:r>
              <a:rPr lang="en-US" dirty="0" smtClean="0"/>
              <a:t>I prefer </a:t>
            </a:r>
            <a:r>
              <a:rPr lang="en-US" sz="3200" b="1" i="1" dirty="0" smtClean="0"/>
              <a:t>not</a:t>
            </a:r>
            <a:r>
              <a:rPr lang="en-US" sz="3200" dirty="0" smtClean="0"/>
              <a:t> to do this </a:t>
            </a:r>
            <a:r>
              <a:rPr lang="en-US" dirty="0" smtClean="0"/>
              <a:t>because these are already shown in structural view.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35BD-1746-4592-BCFD-0E91B6358761}" type="slidenum">
              <a:rPr lang="en-GB" altLang="en-US" smtClean="0"/>
              <a:pPr/>
              <a:t>13</a:t>
            </a:fld>
            <a:endParaRPr lang="en-GB" altLang="en-US"/>
          </a:p>
        </p:txBody>
      </p:sp>
      <p:pic>
        <p:nvPicPr>
          <p:cNvPr id="216066" name="Picture 2" descr="Specification level deployment diagram - web application deployed to Tomcat JSP server and database schemas - to database syste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30177"/>
            <a:ext cx="7847856" cy="421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4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nice </a:t>
            </a:r>
            <a:r>
              <a:rPr lang="en-US" dirty="0" err="1" smtClean="0"/>
              <a:t>colours</a:t>
            </a:r>
            <a:r>
              <a:rPr lang="en-US" dirty="0" smtClean="0"/>
              <a:t>!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35BD-1746-4592-BCFD-0E91B6358761}" type="slidenum">
              <a:rPr lang="en-GB" altLang="en-US" smtClean="0"/>
              <a:pPr/>
              <a:t>14</a:t>
            </a:fld>
            <a:endParaRPr lang="en-GB" altLang="en-US"/>
          </a:p>
        </p:txBody>
      </p:sp>
      <p:pic>
        <p:nvPicPr>
          <p:cNvPr id="217090" name="Picture 2" descr="Image result for deployment  uml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77" y="1878520"/>
            <a:ext cx="6039271" cy="436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8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9CE0EFAC-42F4-4AED-AEE2-EBE593AC7FDD}" type="slidenum">
              <a:rPr lang="en-GB" altLang="en-US" sz="1400"/>
              <a:pPr eaLnBrk="1" hangingPunct="1"/>
              <a:t>15</a:t>
            </a:fld>
            <a:endParaRPr lang="en-GB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0400"/>
            <a:ext cx="7772400" cy="67945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Case: Web shop</a:t>
            </a:r>
            <a:endParaRPr lang="en-US" altLang="en-US" sz="3600" smtClean="0"/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392113" y="3116263"/>
            <a:ext cx="722312" cy="914400"/>
            <a:chOff x="480" y="1296"/>
            <a:chExt cx="720" cy="912"/>
          </a:xfrm>
        </p:grpSpPr>
        <p:sp>
          <p:nvSpPr>
            <p:cNvPr id="31800" name="Rectangle 4"/>
            <p:cNvSpPr>
              <a:spLocks noChangeArrowheads="1"/>
            </p:cNvSpPr>
            <p:nvPr/>
          </p:nvSpPr>
          <p:spPr bwMode="auto">
            <a:xfrm>
              <a:off x="816" y="1488"/>
              <a:ext cx="48" cy="6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801" name="Rectangle 5"/>
            <p:cNvSpPr>
              <a:spLocks noChangeArrowheads="1"/>
            </p:cNvSpPr>
            <p:nvPr/>
          </p:nvSpPr>
          <p:spPr bwMode="auto">
            <a:xfrm rot="2700000">
              <a:off x="672" y="1968"/>
              <a:ext cx="48" cy="4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802" name="Rectangle 6"/>
            <p:cNvSpPr>
              <a:spLocks noChangeArrowheads="1"/>
            </p:cNvSpPr>
            <p:nvPr/>
          </p:nvSpPr>
          <p:spPr bwMode="auto">
            <a:xfrm rot="18900000" flipH="1">
              <a:off x="960" y="1968"/>
              <a:ext cx="48" cy="4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803" name="Rectangle 7"/>
            <p:cNvSpPr>
              <a:spLocks noChangeArrowheads="1"/>
            </p:cNvSpPr>
            <p:nvPr/>
          </p:nvSpPr>
          <p:spPr bwMode="auto">
            <a:xfrm rot="5400000">
              <a:off x="816" y="1392"/>
              <a:ext cx="48" cy="6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804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103188" y="4195763"/>
            <a:ext cx="156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/>
              <a:t>customer</a:t>
            </a:r>
          </a:p>
        </p:txBody>
      </p:sp>
      <p:sp>
        <p:nvSpPr>
          <p:cNvPr id="31750" name="Rectangle 10"/>
          <p:cNvSpPr>
            <a:spLocks noChangeArrowheads="1"/>
          </p:cNvSpPr>
          <p:nvPr/>
        </p:nvSpPr>
        <p:spPr bwMode="auto">
          <a:xfrm>
            <a:off x="1547813" y="1484313"/>
            <a:ext cx="5688012" cy="51133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grpSp>
        <p:nvGrpSpPr>
          <p:cNvPr id="31751" name="Group 11"/>
          <p:cNvGrpSpPr>
            <a:grpSpLocks/>
          </p:cNvGrpSpPr>
          <p:nvPr/>
        </p:nvGrpSpPr>
        <p:grpSpPr bwMode="auto">
          <a:xfrm>
            <a:off x="7597775" y="3116263"/>
            <a:ext cx="722313" cy="914400"/>
            <a:chOff x="480" y="1296"/>
            <a:chExt cx="720" cy="912"/>
          </a:xfrm>
        </p:grpSpPr>
        <p:sp>
          <p:nvSpPr>
            <p:cNvPr id="31795" name="Rectangle 12"/>
            <p:cNvSpPr>
              <a:spLocks noChangeArrowheads="1"/>
            </p:cNvSpPr>
            <p:nvPr/>
          </p:nvSpPr>
          <p:spPr bwMode="auto">
            <a:xfrm>
              <a:off x="816" y="1488"/>
              <a:ext cx="48" cy="6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96" name="Rectangle 13"/>
            <p:cNvSpPr>
              <a:spLocks noChangeArrowheads="1"/>
            </p:cNvSpPr>
            <p:nvPr/>
          </p:nvSpPr>
          <p:spPr bwMode="auto">
            <a:xfrm rot="2700000">
              <a:off x="672" y="1968"/>
              <a:ext cx="48" cy="4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97" name="Rectangle 14"/>
            <p:cNvSpPr>
              <a:spLocks noChangeArrowheads="1"/>
            </p:cNvSpPr>
            <p:nvPr/>
          </p:nvSpPr>
          <p:spPr bwMode="auto">
            <a:xfrm rot="18900000" flipH="1">
              <a:off x="960" y="1968"/>
              <a:ext cx="48" cy="4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98" name="Rectangle 15"/>
            <p:cNvSpPr>
              <a:spLocks noChangeArrowheads="1"/>
            </p:cNvSpPr>
            <p:nvPr/>
          </p:nvSpPr>
          <p:spPr bwMode="auto">
            <a:xfrm rot="5400000">
              <a:off x="816" y="1392"/>
              <a:ext cx="48" cy="6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99" name="Oval 16"/>
            <p:cNvSpPr>
              <a:spLocks noChangeArrowheads="1"/>
            </p:cNvSpPr>
            <p:nvPr/>
          </p:nvSpPr>
          <p:spPr bwMode="auto">
            <a:xfrm>
              <a:off x="720" y="1296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sp>
        <p:nvSpPr>
          <p:cNvPr id="31752" name="Text Box 17"/>
          <p:cNvSpPr txBox="1">
            <a:spLocks noChangeArrowheads="1"/>
          </p:cNvSpPr>
          <p:nvPr/>
        </p:nvSpPr>
        <p:spPr bwMode="auto">
          <a:xfrm>
            <a:off x="7308850" y="4195763"/>
            <a:ext cx="191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/>
              <a:t>shop owner</a:t>
            </a:r>
          </a:p>
        </p:txBody>
      </p:sp>
      <p:grpSp>
        <p:nvGrpSpPr>
          <p:cNvPr id="31753" name="Group 18"/>
          <p:cNvGrpSpPr>
            <a:grpSpLocks/>
          </p:cNvGrpSpPr>
          <p:nvPr/>
        </p:nvGrpSpPr>
        <p:grpSpPr bwMode="auto">
          <a:xfrm>
            <a:off x="1692275" y="1698625"/>
            <a:ext cx="1512888" cy="504825"/>
            <a:chOff x="1066" y="798"/>
            <a:chExt cx="953" cy="318"/>
          </a:xfrm>
        </p:grpSpPr>
        <p:sp>
          <p:nvSpPr>
            <p:cNvPr id="31793" name="Oval 19"/>
            <p:cNvSpPr>
              <a:spLocks noChangeArrowheads="1"/>
            </p:cNvSpPr>
            <p:nvPr/>
          </p:nvSpPr>
          <p:spPr bwMode="auto">
            <a:xfrm>
              <a:off x="1066" y="798"/>
              <a:ext cx="95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94" name="Text Box 20"/>
            <p:cNvSpPr txBox="1">
              <a:spLocks noChangeArrowheads="1"/>
            </p:cNvSpPr>
            <p:nvPr/>
          </p:nvSpPr>
          <p:spPr bwMode="auto">
            <a:xfrm>
              <a:off x="1245" y="820"/>
              <a:ext cx="7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2000"/>
                <a:t>register</a:t>
              </a:r>
            </a:p>
          </p:txBody>
        </p:sp>
      </p:grpSp>
      <p:grpSp>
        <p:nvGrpSpPr>
          <p:cNvPr id="31754" name="Group 21"/>
          <p:cNvGrpSpPr>
            <a:grpSpLocks/>
          </p:cNvGrpSpPr>
          <p:nvPr/>
        </p:nvGrpSpPr>
        <p:grpSpPr bwMode="auto">
          <a:xfrm>
            <a:off x="2844800" y="2708275"/>
            <a:ext cx="1512888" cy="504825"/>
            <a:chOff x="1845" y="1624"/>
            <a:chExt cx="953" cy="318"/>
          </a:xfrm>
        </p:grpSpPr>
        <p:sp>
          <p:nvSpPr>
            <p:cNvPr id="31791" name="Oval 22"/>
            <p:cNvSpPr>
              <a:spLocks noChangeArrowheads="1"/>
            </p:cNvSpPr>
            <p:nvPr/>
          </p:nvSpPr>
          <p:spPr bwMode="auto">
            <a:xfrm>
              <a:off x="1845" y="1624"/>
              <a:ext cx="95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92" name="Text Box 23"/>
            <p:cNvSpPr txBox="1">
              <a:spLocks noChangeArrowheads="1"/>
            </p:cNvSpPr>
            <p:nvPr/>
          </p:nvSpPr>
          <p:spPr bwMode="auto">
            <a:xfrm>
              <a:off x="2059" y="1658"/>
              <a:ext cx="6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2000"/>
                <a:t>search</a:t>
              </a:r>
            </a:p>
          </p:txBody>
        </p:sp>
      </p:grpSp>
      <p:grpSp>
        <p:nvGrpSpPr>
          <p:cNvPr id="31755" name="Group 24"/>
          <p:cNvGrpSpPr>
            <a:grpSpLocks/>
          </p:cNvGrpSpPr>
          <p:nvPr/>
        </p:nvGrpSpPr>
        <p:grpSpPr bwMode="auto">
          <a:xfrm>
            <a:off x="1979613" y="3500438"/>
            <a:ext cx="2239962" cy="504825"/>
            <a:chOff x="1157" y="1796"/>
            <a:chExt cx="1411" cy="318"/>
          </a:xfrm>
        </p:grpSpPr>
        <p:sp>
          <p:nvSpPr>
            <p:cNvPr id="31789" name="Oval 25"/>
            <p:cNvSpPr>
              <a:spLocks noChangeArrowheads="1"/>
            </p:cNvSpPr>
            <p:nvPr/>
          </p:nvSpPr>
          <p:spPr bwMode="auto">
            <a:xfrm>
              <a:off x="1157" y="1796"/>
              <a:ext cx="1224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90" name="Text Box 26"/>
            <p:cNvSpPr txBox="1">
              <a:spLocks noChangeArrowheads="1"/>
            </p:cNvSpPr>
            <p:nvPr/>
          </p:nvSpPr>
          <p:spPr bwMode="auto">
            <a:xfrm>
              <a:off x="1212" y="1830"/>
              <a:ext cx="1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2000"/>
                <a:t>add item to cart</a:t>
              </a:r>
            </a:p>
          </p:txBody>
        </p:sp>
      </p:grpSp>
      <p:grpSp>
        <p:nvGrpSpPr>
          <p:cNvPr id="31756" name="Group 27"/>
          <p:cNvGrpSpPr>
            <a:grpSpLocks/>
          </p:cNvGrpSpPr>
          <p:nvPr/>
        </p:nvGrpSpPr>
        <p:grpSpPr bwMode="auto">
          <a:xfrm>
            <a:off x="1908175" y="4365625"/>
            <a:ext cx="2967038" cy="504825"/>
            <a:chOff x="1112" y="2250"/>
            <a:chExt cx="1869" cy="318"/>
          </a:xfrm>
        </p:grpSpPr>
        <p:sp>
          <p:nvSpPr>
            <p:cNvPr id="31787" name="Oval 28"/>
            <p:cNvSpPr>
              <a:spLocks noChangeArrowheads="1"/>
            </p:cNvSpPr>
            <p:nvPr/>
          </p:nvSpPr>
          <p:spPr bwMode="auto">
            <a:xfrm>
              <a:off x="1112" y="2250"/>
              <a:ext cx="15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88" name="Text Box 29"/>
            <p:cNvSpPr txBox="1">
              <a:spLocks noChangeArrowheads="1"/>
            </p:cNvSpPr>
            <p:nvPr/>
          </p:nvSpPr>
          <p:spPr bwMode="auto">
            <a:xfrm>
              <a:off x="1129" y="2284"/>
              <a:ext cx="18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2000"/>
                <a:t>remove item from cart</a:t>
              </a:r>
            </a:p>
          </p:txBody>
        </p:sp>
      </p:grpSp>
      <p:grpSp>
        <p:nvGrpSpPr>
          <p:cNvPr id="31757" name="Group 30"/>
          <p:cNvGrpSpPr>
            <a:grpSpLocks/>
          </p:cNvGrpSpPr>
          <p:nvPr/>
        </p:nvGrpSpPr>
        <p:grpSpPr bwMode="auto">
          <a:xfrm>
            <a:off x="3779838" y="1771650"/>
            <a:ext cx="1512887" cy="504825"/>
            <a:chOff x="1845" y="1171"/>
            <a:chExt cx="953" cy="318"/>
          </a:xfrm>
        </p:grpSpPr>
        <p:sp>
          <p:nvSpPr>
            <p:cNvPr id="31785" name="Oval 31"/>
            <p:cNvSpPr>
              <a:spLocks noChangeArrowheads="1"/>
            </p:cNvSpPr>
            <p:nvPr/>
          </p:nvSpPr>
          <p:spPr bwMode="auto">
            <a:xfrm>
              <a:off x="1845" y="1171"/>
              <a:ext cx="95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86" name="Text Box 32"/>
            <p:cNvSpPr txBox="1">
              <a:spLocks noChangeArrowheads="1"/>
            </p:cNvSpPr>
            <p:nvPr/>
          </p:nvSpPr>
          <p:spPr bwMode="auto">
            <a:xfrm>
              <a:off x="2099" y="1205"/>
              <a:ext cx="5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2000"/>
                <a:t>login</a:t>
              </a:r>
            </a:p>
          </p:txBody>
        </p:sp>
      </p:grpSp>
      <p:grpSp>
        <p:nvGrpSpPr>
          <p:cNvPr id="31758" name="Group 33"/>
          <p:cNvGrpSpPr>
            <a:grpSpLocks/>
          </p:cNvGrpSpPr>
          <p:nvPr/>
        </p:nvGrpSpPr>
        <p:grpSpPr bwMode="auto">
          <a:xfrm>
            <a:off x="2339975" y="5443538"/>
            <a:ext cx="2339975" cy="504825"/>
            <a:chOff x="1474" y="2659"/>
            <a:chExt cx="1474" cy="318"/>
          </a:xfrm>
        </p:grpSpPr>
        <p:sp>
          <p:nvSpPr>
            <p:cNvPr id="31783" name="Oval 34"/>
            <p:cNvSpPr>
              <a:spLocks noChangeArrowheads="1"/>
            </p:cNvSpPr>
            <p:nvPr/>
          </p:nvSpPr>
          <p:spPr bwMode="auto">
            <a:xfrm>
              <a:off x="1474" y="2659"/>
              <a:ext cx="1315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84" name="Text Box 35"/>
            <p:cNvSpPr txBox="1">
              <a:spLocks noChangeArrowheads="1"/>
            </p:cNvSpPr>
            <p:nvPr/>
          </p:nvSpPr>
          <p:spPr bwMode="auto">
            <a:xfrm>
              <a:off x="1540" y="2693"/>
              <a:ext cx="1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2000"/>
                <a:t>pay items in cart</a:t>
              </a:r>
            </a:p>
          </p:txBody>
        </p:sp>
      </p:grpSp>
      <p:grpSp>
        <p:nvGrpSpPr>
          <p:cNvPr id="31759" name="Group 36"/>
          <p:cNvGrpSpPr>
            <a:grpSpLocks/>
          </p:cNvGrpSpPr>
          <p:nvPr/>
        </p:nvGrpSpPr>
        <p:grpSpPr bwMode="auto">
          <a:xfrm>
            <a:off x="4521200" y="2708275"/>
            <a:ext cx="1922463" cy="685800"/>
            <a:chOff x="2848" y="1434"/>
            <a:chExt cx="1211" cy="432"/>
          </a:xfrm>
        </p:grpSpPr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2848" y="1434"/>
              <a:ext cx="1211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82" name="Text Box 38"/>
            <p:cNvSpPr txBox="1">
              <a:spLocks noChangeArrowheads="1"/>
            </p:cNvSpPr>
            <p:nvPr/>
          </p:nvSpPr>
          <p:spPr bwMode="auto">
            <a:xfrm>
              <a:off x="2948" y="1458"/>
              <a:ext cx="101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2000"/>
                <a:t>add item to</a:t>
              </a:r>
            </a:p>
            <a:p>
              <a:pPr algn="ctr">
                <a:lnSpc>
                  <a:spcPct val="70000"/>
                </a:lnSpc>
              </a:pPr>
              <a:r>
                <a:rPr lang="nl-NL" altLang="en-US" sz="2000"/>
                <a:t>catalogue</a:t>
              </a:r>
            </a:p>
          </p:txBody>
        </p:sp>
      </p:grpSp>
      <p:grpSp>
        <p:nvGrpSpPr>
          <p:cNvPr id="31760" name="Group 39"/>
          <p:cNvGrpSpPr>
            <a:grpSpLocks/>
          </p:cNvGrpSpPr>
          <p:nvPr/>
        </p:nvGrpSpPr>
        <p:grpSpPr bwMode="auto">
          <a:xfrm>
            <a:off x="4178300" y="3644900"/>
            <a:ext cx="2627313" cy="720725"/>
            <a:chOff x="2632" y="2024"/>
            <a:chExt cx="1655" cy="454"/>
          </a:xfrm>
        </p:grpSpPr>
        <p:sp>
          <p:nvSpPr>
            <p:cNvPr id="31779" name="Oval 40"/>
            <p:cNvSpPr>
              <a:spLocks noChangeArrowheads="1"/>
            </p:cNvSpPr>
            <p:nvPr/>
          </p:nvSpPr>
          <p:spPr bwMode="auto">
            <a:xfrm>
              <a:off x="2789" y="2024"/>
              <a:ext cx="1270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80" name="Text Box 41"/>
            <p:cNvSpPr txBox="1">
              <a:spLocks noChangeArrowheads="1"/>
            </p:cNvSpPr>
            <p:nvPr/>
          </p:nvSpPr>
          <p:spPr bwMode="auto">
            <a:xfrm>
              <a:off x="2632" y="2060"/>
              <a:ext cx="165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nl-NL" altLang="en-US" sz="2000"/>
                <a:t>remove item </a:t>
              </a:r>
            </a:p>
            <a:p>
              <a:pPr algn="ctr">
                <a:lnSpc>
                  <a:spcPct val="80000"/>
                </a:lnSpc>
              </a:pPr>
              <a:r>
                <a:rPr lang="nl-NL" altLang="en-US" sz="2000"/>
                <a:t>from catalogue</a:t>
              </a:r>
            </a:p>
          </p:txBody>
        </p:sp>
      </p:grpSp>
      <p:grpSp>
        <p:nvGrpSpPr>
          <p:cNvPr id="31761" name="Group 42"/>
          <p:cNvGrpSpPr>
            <a:grpSpLocks/>
          </p:cNvGrpSpPr>
          <p:nvPr/>
        </p:nvGrpSpPr>
        <p:grpSpPr bwMode="auto">
          <a:xfrm>
            <a:off x="5386388" y="5678488"/>
            <a:ext cx="2078037" cy="504825"/>
            <a:chOff x="3393" y="3305"/>
            <a:chExt cx="1309" cy="318"/>
          </a:xfrm>
        </p:grpSpPr>
        <p:sp>
          <p:nvSpPr>
            <p:cNvPr id="31777" name="Oval 43"/>
            <p:cNvSpPr>
              <a:spLocks noChangeArrowheads="1"/>
            </p:cNvSpPr>
            <p:nvPr/>
          </p:nvSpPr>
          <p:spPr bwMode="auto">
            <a:xfrm>
              <a:off x="3393" y="3305"/>
              <a:ext cx="1126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78" name="Text Box 44"/>
            <p:cNvSpPr txBox="1">
              <a:spLocks noChangeArrowheads="1"/>
            </p:cNvSpPr>
            <p:nvPr/>
          </p:nvSpPr>
          <p:spPr bwMode="auto">
            <a:xfrm>
              <a:off x="3402" y="3339"/>
              <a:ext cx="13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2000"/>
                <a:t>package &amp; ship</a:t>
              </a:r>
            </a:p>
          </p:txBody>
        </p:sp>
      </p:grpSp>
      <p:cxnSp>
        <p:nvCxnSpPr>
          <p:cNvPr id="31762" name="AutoShape 45"/>
          <p:cNvCxnSpPr>
            <a:cxnSpLocks noChangeShapeType="1"/>
            <a:stCxn id="31803" idx="0"/>
            <a:endCxn id="31793" idx="4"/>
          </p:cNvCxnSpPr>
          <p:nvPr/>
        </p:nvCxnSpPr>
        <p:spPr bwMode="auto">
          <a:xfrm flipV="1">
            <a:off x="1068388" y="2203450"/>
            <a:ext cx="1381125" cy="132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AutoShape 46"/>
          <p:cNvCxnSpPr>
            <a:cxnSpLocks noChangeShapeType="1"/>
            <a:stCxn id="31803" idx="0"/>
            <a:endCxn id="31785" idx="2"/>
          </p:cNvCxnSpPr>
          <p:nvPr/>
        </p:nvCxnSpPr>
        <p:spPr bwMode="auto">
          <a:xfrm flipV="1">
            <a:off x="1068388" y="2024063"/>
            <a:ext cx="2711450" cy="1503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AutoShape 47"/>
          <p:cNvCxnSpPr>
            <a:cxnSpLocks noChangeShapeType="1"/>
            <a:stCxn id="31803" idx="0"/>
            <a:endCxn id="31791" idx="2"/>
          </p:cNvCxnSpPr>
          <p:nvPr/>
        </p:nvCxnSpPr>
        <p:spPr bwMode="auto">
          <a:xfrm flipV="1">
            <a:off x="1068388" y="2960688"/>
            <a:ext cx="1776412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AutoShape 48"/>
          <p:cNvCxnSpPr>
            <a:cxnSpLocks noChangeShapeType="1"/>
            <a:stCxn id="31803" idx="0"/>
            <a:endCxn id="31789" idx="2"/>
          </p:cNvCxnSpPr>
          <p:nvPr/>
        </p:nvCxnSpPr>
        <p:spPr bwMode="auto">
          <a:xfrm>
            <a:off x="1068388" y="3527425"/>
            <a:ext cx="911225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AutoShape 49"/>
          <p:cNvCxnSpPr>
            <a:cxnSpLocks noChangeShapeType="1"/>
            <a:stCxn id="31803" idx="0"/>
            <a:endCxn id="31787" idx="2"/>
          </p:cNvCxnSpPr>
          <p:nvPr/>
        </p:nvCxnSpPr>
        <p:spPr bwMode="auto">
          <a:xfrm>
            <a:off x="1068388" y="3527425"/>
            <a:ext cx="839787" cy="1090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7" name="AutoShape 50"/>
          <p:cNvCxnSpPr>
            <a:cxnSpLocks noChangeShapeType="1"/>
            <a:stCxn id="31803" idx="0"/>
            <a:endCxn id="31783" idx="2"/>
          </p:cNvCxnSpPr>
          <p:nvPr/>
        </p:nvCxnSpPr>
        <p:spPr bwMode="auto">
          <a:xfrm>
            <a:off x="1068388" y="3527425"/>
            <a:ext cx="1271587" cy="216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8" name="AutoShape 51"/>
          <p:cNvCxnSpPr>
            <a:cxnSpLocks noChangeShapeType="1"/>
            <a:stCxn id="31785" idx="6"/>
            <a:endCxn id="31798" idx="2"/>
          </p:cNvCxnSpPr>
          <p:nvPr/>
        </p:nvCxnSpPr>
        <p:spPr bwMode="auto">
          <a:xfrm>
            <a:off x="5292725" y="2024063"/>
            <a:ext cx="2354263" cy="1503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9" name="AutoShape 52"/>
          <p:cNvCxnSpPr>
            <a:cxnSpLocks noChangeShapeType="1"/>
            <a:stCxn id="31781" idx="6"/>
            <a:endCxn id="31798" idx="2"/>
          </p:cNvCxnSpPr>
          <p:nvPr/>
        </p:nvCxnSpPr>
        <p:spPr bwMode="auto">
          <a:xfrm>
            <a:off x="6443663" y="3051175"/>
            <a:ext cx="1203325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0" name="AutoShape 53"/>
          <p:cNvCxnSpPr>
            <a:cxnSpLocks noChangeShapeType="1"/>
            <a:stCxn id="31779" idx="7"/>
            <a:endCxn id="31798" idx="2"/>
          </p:cNvCxnSpPr>
          <p:nvPr/>
        </p:nvCxnSpPr>
        <p:spPr bwMode="auto">
          <a:xfrm flipV="1">
            <a:off x="6148388" y="3527425"/>
            <a:ext cx="149860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1" name="AutoShape 54"/>
          <p:cNvCxnSpPr>
            <a:cxnSpLocks noChangeShapeType="1"/>
            <a:stCxn id="31777" idx="7"/>
            <a:endCxn id="31798" idx="2"/>
          </p:cNvCxnSpPr>
          <p:nvPr/>
        </p:nvCxnSpPr>
        <p:spPr bwMode="auto">
          <a:xfrm flipV="1">
            <a:off x="6911975" y="3527425"/>
            <a:ext cx="735013" cy="2225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2" name="AutoShape 55"/>
          <p:cNvCxnSpPr>
            <a:cxnSpLocks noChangeShapeType="1"/>
            <a:stCxn id="31783" idx="6"/>
            <a:endCxn id="31798" idx="2"/>
          </p:cNvCxnSpPr>
          <p:nvPr/>
        </p:nvCxnSpPr>
        <p:spPr bwMode="auto">
          <a:xfrm flipV="1">
            <a:off x="4427538" y="3527425"/>
            <a:ext cx="3219450" cy="216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773" name="Group 56"/>
          <p:cNvGrpSpPr>
            <a:grpSpLocks/>
          </p:cNvGrpSpPr>
          <p:nvPr/>
        </p:nvGrpSpPr>
        <p:grpSpPr bwMode="auto">
          <a:xfrm>
            <a:off x="5334000" y="4941888"/>
            <a:ext cx="1798638" cy="503237"/>
            <a:chOff x="3360" y="2841"/>
            <a:chExt cx="1133" cy="317"/>
          </a:xfrm>
        </p:grpSpPr>
        <p:sp>
          <p:nvSpPr>
            <p:cNvPr id="31775" name="Oval 57"/>
            <p:cNvSpPr>
              <a:spLocks noChangeArrowheads="1"/>
            </p:cNvSpPr>
            <p:nvPr/>
          </p:nvSpPr>
          <p:spPr bwMode="auto">
            <a:xfrm>
              <a:off x="3472" y="2841"/>
              <a:ext cx="90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1776" name="Rectangle 58"/>
            <p:cNvSpPr>
              <a:spLocks noChangeArrowheads="1"/>
            </p:cNvSpPr>
            <p:nvPr/>
          </p:nvSpPr>
          <p:spPr bwMode="auto">
            <a:xfrm>
              <a:off x="3360" y="2875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2000"/>
                <a:t>add to stock </a:t>
              </a:r>
            </a:p>
          </p:txBody>
        </p:sp>
      </p:grpSp>
      <p:cxnSp>
        <p:nvCxnSpPr>
          <p:cNvPr id="31774" name="AutoShape 59"/>
          <p:cNvCxnSpPr>
            <a:cxnSpLocks noChangeShapeType="1"/>
            <a:stCxn id="31798" idx="2"/>
            <a:endCxn id="31775" idx="0"/>
          </p:cNvCxnSpPr>
          <p:nvPr/>
        </p:nvCxnSpPr>
        <p:spPr bwMode="auto">
          <a:xfrm flipH="1">
            <a:off x="6232525" y="3527425"/>
            <a:ext cx="1414463" cy="141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4F980451-E8A1-43AD-85FC-3A73691B92F4}" type="slidenum">
              <a:rPr lang="en-GB" altLang="en-US" sz="1400"/>
              <a:pPr eaLnBrk="1" hangingPunct="1"/>
              <a:t>16</a:t>
            </a:fld>
            <a:endParaRPr lang="en-GB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5963"/>
            <a:ext cx="7772400" cy="80327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Structure Diagram</a:t>
            </a:r>
            <a:endParaRPr lang="en-US" alt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66938"/>
            <a:ext cx="7772400" cy="4357687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Defines subsystems of functionality</a:t>
            </a:r>
          </a:p>
          <a:p>
            <a:pPr eaLnBrk="1" hangingPunct="1"/>
            <a:r>
              <a:rPr lang="en-US" altLang="en-US" smtClean="0"/>
              <a:t>Purpose</a:t>
            </a:r>
          </a:p>
          <a:p>
            <a:pPr lvl="1" eaLnBrk="1" hangingPunct="1"/>
            <a:r>
              <a:rPr lang="en-US" altLang="en-US" smtClean="0"/>
              <a:t>Define decomposition into subsystems</a:t>
            </a:r>
          </a:p>
          <a:p>
            <a:pPr lvl="1" eaLnBrk="1" hangingPunct="1"/>
            <a:r>
              <a:rPr lang="en-US" altLang="en-US" smtClean="0"/>
              <a:t>Provide support for use-cases</a:t>
            </a:r>
          </a:p>
          <a:p>
            <a:pPr eaLnBrk="1" hangingPunct="1"/>
            <a:r>
              <a:rPr lang="en-US" altLang="en-US" smtClean="0"/>
              <a:t>Use Component (or Class) diagram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6D60F0EA-3B86-4AD0-89D9-CB8AEA47229A}" type="slidenum">
              <a:rPr lang="en-GB" altLang="en-US" sz="1400"/>
              <a:pPr eaLnBrk="1" hangingPunct="1"/>
              <a:t>17</a:t>
            </a:fld>
            <a:endParaRPr lang="en-GB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6613"/>
            <a:ext cx="8062913" cy="803275"/>
          </a:xfrm>
        </p:spPr>
        <p:txBody>
          <a:bodyPr/>
          <a:lstStyle/>
          <a:p>
            <a:pPr eaLnBrk="1" hangingPunct="1"/>
            <a:r>
              <a:rPr lang="nl-NL" altLang="en-US" sz="3600" smtClean="0"/>
              <a:t>Web Shop: Functional Areas (V0.1)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2339975" y="1882775"/>
            <a:ext cx="1655763" cy="9350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600" b="1"/>
              <a:t>Customer</a:t>
            </a:r>
          </a:p>
          <a:p>
            <a:pPr algn="ctr"/>
            <a:r>
              <a:rPr lang="nl-NL" altLang="en-US" sz="1600" b="1"/>
              <a:t>Registration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4675188" y="1882775"/>
            <a:ext cx="1655762" cy="9350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600" b="1"/>
              <a:t>Shop Owner</a:t>
            </a:r>
          </a:p>
          <a:p>
            <a:pPr algn="ctr"/>
            <a:r>
              <a:rPr lang="nl-NL" altLang="en-US" sz="1600" b="1"/>
              <a:t>Registration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4675188" y="3286125"/>
            <a:ext cx="2128837" cy="9350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600" b="1"/>
              <a:t>Product Catalogue </a:t>
            </a:r>
          </a:p>
          <a:p>
            <a:pPr algn="ctr"/>
            <a:r>
              <a:rPr lang="nl-NL" altLang="en-US" sz="1600" b="1"/>
              <a:t>Maintenance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1866900" y="3286125"/>
            <a:ext cx="2128838" cy="9350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600" b="1"/>
              <a:t>Shop User Interface</a:t>
            </a:r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2457450" y="4652963"/>
            <a:ext cx="1538288" cy="7921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600" b="1"/>
              <a:t>Payment</a:t>
            </a:r>
          </a:p>
        </p:txBody>
      </p:sp>
      <p:sp>
        <p:nvSpPr>
          <p:cNvPr id="33801" name="Rectangle 8"/>
          <p:cNvSpPr>
            <a:spLocks noChangeArrowheads="1"/>
          </p:cNvSpPr>
          <p:nvPr/>
        </p:nvSpPr>
        <p:spPr bwMode="auto">
          <a:xfrm>
            <a:off x="4675188" y="4654550"/>
            <a:ext cx="1655762" cy="7905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600" b="1"/>
              <a:t>Stock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BAF9BC2E-EB27-43B1-8902-E54D0E3062F0}" type="slidenum">
              <a:rPr lang="en-GB" altLang="en-US" sz="1400"/>
              <a:pPr eaLnBrk="1" hangingPunct="1"/>
              <a:t>18</a:t>
            </a:fld>
            <a:endParaRPr lang="en-GB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00100"/>
            <a:ext cx="8713788" cy="576263"/>
          </a:xfrm>
        </p:spPr>
        <p:txBody>
          <a:bodyPr/>
          <a:lstStyle/>
          <a:p>
            <a:pPr eaLnBrk="1" hangingPunct="1"/>
            <a:r>
              <a:rPr lang="nl-NL" altLang="en-US" sz="3200" smtClean="0"/>
              <a:t>Check Use Cases Against Functional Areas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339975" y="1846263"/>
            <a:ext cx="1655763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4675188" y="1846263"/>
            <a:ext cx="1655762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Owner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4675188" y="3249613"/>
            <a:ext cx="2128837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Product Catalogue </a:t>
            </a:r>
          </a:p>
          <a:p>
            <a:pPr algn="ctr"/>
            <a:r>
              <a:rPr lang="nl-NL" altLang="en-US" sz="1800"/>
              <a:t>Maintenance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1866900" y="3249613"/>
            <a:ext cx="2128838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UI</a:t>
            </a:r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2457450" y="4616450"/>
            <a:ext cx="1538288" cy="7921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Payment</a:t>
            </a:r>
          </a:p>
        </p:txBody>
      </p:sp>
      <p:grpSp>
        <p:nvGrpSpPr>
          <p:cNvPr id="34825" name="Group 8"/>
          <p:cNvGrpSpPr>
            <a:grpSpLocks/>
          </p:cNvGrpSpPr>
          <p:nvPr/>
        </p:nvGrpSpPr>
        <p:grpSpPr bwMode="auto">
          <a:xfrm>
            <a:off x="393700" y="2455863"/>
            <a:ext cx="1225550" cy="504825"/>
            <a:chOff x="611" y="889"/>
            <a:chExt cx="772" cy="318"/>
          </a:xfrm>
        </p:grpSpPr>
        <p:sp>
          <p:nvSpPr>
            <p:cNvPr id="34871" name="Oval 9"/>
            <p:cNvSpPr>
              <a:spLocks noChangeArrowheads="1"/>
            </p:cNvSpPr>
            <p:nvPr/>
          </p:nvSpPr>
          <p:spPr bwMode="auto">
            <a:xfrm>
              <a:off x="611" y="889"/>
              <a:ext cx="772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72" name="Text Box 10"/>
            <p:cNvSpPr txBox="1">
              <a:spLocks noChangeArrowheads="1"/>
            </p:cNvSpPr>
            <p:nvPr/>
          </p:nvSpPr>
          <p:spPr bwMode="auto">
            <a:xfrm>
              <a:off x="700" y="924"/>
              <a:ext cx="6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register</a:t>
              </a:r>
            </a:p>
          </p:txBody>
        </p:sp>
      </p:grpSp>
      <p:grpSp>
        <p:nvGrpSpPr>
          <p:cNvPr id="34826" name="Group 11"/>
          <p:cNvGrpSpPr>
            <a:grpSpLocks/>
          </p:cNvGrpSpPr>
          <p:nvPr/>
        </p:nvGrpSpPr>
        <p:grpSpPr bwMode="auto">
          <a:xfrm>
            <a:off x="503238" y="3140075"/>
            <a:ext cx="1116012" cy="504825"/>
            <a:chOff x="0" y="2205"/>
            <a:chExt cx="703" cy="318"/>
          </a:xfrm>
        </p:grpSpPr>
        <p:sp>
          <p:nvSpPr>
            <p:cNvPr id="34869" name="Oval 12"/>
            <p:cNvSpPr>
              <a:spLocks noChangeArrowheads="1"/>
            </p:cNvSpPr>
            <p:nvPr/>
          </p:nvSpPr>
          <p:spPr bwMode="auto">
            <a:xfrm>
              <a:off x="0" y="2205"/>
              <a:ext cx="70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70" name="Text Box 13"/>
            <p:cNvSpPr txBox="1">
              <a:spLocks noChangeArrowheads="1"/>
            </p:cNvSpPr>
            <p:nvPr/>
          </p:nvSpPr>
          <p:spPr bwMode="auto">
            <a:xfrm>
              <a:off x="90" y="2252"/>
              <a:ext cx="5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search</a:t>
              </a:r>
            </a:p>
          </p:txBody>
        </p:sp>
      </p:grpSp>
      <p:grpSp>
        <p:nvGrpSpPr>
          <p:cNvPr id="34827" name="Group 14"/>
          <p:cNvGrpSpPr>
            <a:grpSpLocks/>
          </p:cNvGrpSpPr>
          <p:nvPr/>
        </p:nvGrpSpPr>
        <p:grpSpPr bwMode="auto">
          <a:xfrm>
            <a:off x="2195513" y="6092825"/>
            <a:ext cx="2047875" cy="504825"/>
            <a:chOff x="1157" y="1796"/>
            <a:chExt cx="1290" cy="318"/>
          </a:xfrm>
        </p:grpSpPr>
        <p:sp>
          <p:nvSpPr>
            <p:cNvPr id="34867" name="Oval 15"/>
            <p:cNvSpPr>
              <a:spLocks noChangeArrowheads="1"/>
            </p:cNvSpPr>
            <p:nvPr/>
          </p:nvSpPr>
          <p:spPr bwMode="auto">
            <a:xfrm>
              <a:off x="1157" y="1796"/>
              <a:ext cx="1224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68" name="Text Box 16"/>
            <p:cNvSpPr txBox="1">
              <a:spLocks noChangeArrowheads="1"/>
            </p:cNvSpPr>
            <p:nvPr/>
          </p:nvSpPr>
          <p:spPr bwMode="auto">
            <a:xfrm>
              <a:off x="1212" y="1843"/>
              <a:ext cx="1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add item to cart</a:t>
              </a:r>
            </a:p>
          </p:txBody>
        </p:sp>
      </p:grpSp>
      <p:grpSp>
        <p:nvGrpSpPr>
          <p:cNvPr id="34828" name="Group 17"/>
          <p:cNvGrpSpPr>
            <a:grpSpLocks/>
          </p:cNvGrpSpPr>
          <p:nvPr/>
        </p:nvGrpSpPr>
        <p:grpSpPr bwMode="auto">
          <a:xfrm>
            <a:off x="4356100" y="6092825"/>
            <a:ext cx="2695575" cy="504825"/>
            <a:chOff x="1112" y="2250"/>
            <a:chExt cx="1698" cy="318"/>
          </a:xfrm>
        </p:grpSpPr>
        <p:sp>
          <p:nvSpPr>
            <p:cNvPr id="34865" name="Oval 18"/>
            <p:cNvSpPr>
              <a:spLocks noChangeArrowheads="1"/>
            </p:cNvSpPr>
            <p:nvPr/>
          </p:nvSpPr>
          <p:spPr bwMode="auto">
            <a:xfrm>
              <a:off x="1112" y="2250"/>
              <a:ext cx="15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66" name="Text Box 19"/>
            <p:cNvSpPr txBox="1">
              <a:spLocks noChangeArrowheads="1"/>
            </p:cNvSpPr>
            <p:nvPr/>
          </p:nvSpPr>
          <p:spPr bwMode="auto">
            <a:xfrm>
              <a:off x="1129" y="2297"/>
              <a:ext cx="1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remove item from cart</a:t>
              </a:r>
            </a:p>
          </p:txBody>
        </p:sp>
      </p:grpSp>
      <p:grpSp>
        <p:nvGrpSpPr>
          <p:cNvPr id="34829" name="Group 20"/>
          <p:cNvGrpSpPr>
            <a:grpSpLocks/>
          </p:cNvGrpSpPr>
          <p:nvPr/>
        </p:nvGrpSpPr>
        <p:grpSpPr bwMode="auto">
          <a:xfrm>
            <a:off x="466725" y="1808163"/>
            <a:ext cx="1079500" cy="504825"/>
            <a:chOff x="122" y="1117"/>
            <a:chExt cx="680" cy="318"/>
          </a:xfrm>
        </p:grpSpPr>
        <p:sp>
          <p:nvSpPr>
            <p:cNvPr id="34863" name="Oval 21"/>
            <p:cNvSpPr>
              <a:spLocks noChangeArrowheads="1"/>
            </p:cNvSpPr>
            <p:nvPr/>
          </p:nvSpPr>
          <p:spPr bwMode="auto">
            <a:xfrm>
              <a:off x="122" y="1117"/>
              <a:ext cx="680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64" name="Text Box 22"/>
            <p:cNvSpPr txBox="1">
              <a:spLocks noChangeArrowheads="1"/>
            </p:cNvSpPr>
            <p:nvPr/>
          </p:nvSpPr>
          <p:spPr bwMode="auto">
            <a:xfrm>
              <a:off x="240" y="1164"/>
              <a:ext cx="4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login</a:t>
              </a:r>
            </a:p>
          </p:txBody>
        </p:sp>
      </p:grpSp>
      <p:grpSp>
        <p:nvGrpSpPr>
          <p:cNvPr id="34830" name="Group 23"/>
          <p:cNvGrpSpPr>
            <a:grpSpLocks/>
          </p:cNvGrpSpPr>
          <p:nvPr/>
        </p:nvGrpSpPr>
        <p:grpSpPr bwMode="auto">
          <a:xfrm>
            <a:off x="0" y="4691063"/>
            <a:ext cx="2138363" cy="504825"/>
            <a:chOff x="1474" y="2659"/>
            <a:chExt cx="1347" cy="318"/>
          </a:xfrm>
        </p:grpSpPr>
        <p:sp>
          <p:nvSpPr>
            <p:cNvPr id="34861" name="Oval 24"/>
            <p:cNvSpPr>
              <a:spLocks noChangeArrowheads="1"/>
            </p:cNvSpPr>
            <p:nvPr/>
          </p:nvSpPr>
          <p:spPr bwMode="auto">
            <a:xfrm>
              <a:off x="1474" y="2659"/>
              <a:ext cx="1315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62" name="Text Box 25"/>
            <p:cNvSpPr txBox="1">
              <a:spLocks noChangeArrowheads="1"/>
            </p:cNvSpPr>
            <p:nvPr/>
          </p:nvSpPr>
          <p:spPr bwMode="auto">
            <a:xfrm>
              <a:off x="1540" y="2706"/>
              <a:ext cx="12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pay items in cart</a:t>
              </a:r>
            </a:p>
          </p:txBody>
        </p:sp>
      </p:grpSp>
      <p:grpSp>
        <p:nvGrpSpPr>
          <p:cNvPr id="34831" name="Group 26"/>
          <p:cNvGrpSpPr>
            <a:grpSpLocks/>
          </p:cNvGrpSpPr>
          <p:nvPr/>
        </p:nvGrpSpPr>
        <p:grpSpPr bwMode="auto">
          <a:xfrm>
            <a:off x="7069138" y="2924175"/>
            <a:ext cx="1922462" cy="685800"/>
            <a:chOff x="2848" y="1434"/>
            <a:chExt cx="1211" cy="432"/>
          </a:xfrm>
        </p:grpSpPr>
        <p:sp>
          <p:nvSpPr>
            <p:cNvPr id="34859" name="Oval 27"/>
            <p:cNvSpPr>
              <a:spLocks noChangeArrowheads="1"/>
            </p:cNvSpPr>
            <p:nvPr/>
          </p:nvSpPr>
          <p:spPr bwMode="auto">
            <a:xfrm>
              <a:off x="2848" y="1434"/>
              <a:ext cx="1211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60" name="Text Box 28"/>
            <p:cNvSpPr txBox="1">
              <a:spLocks noChangeArrowheads="1"/>
            </p:cNvSpPr>
            <p:nvPr/>
          </p:nvSpPr>
          <p:spPr bwMode="auto">
            <a:xfrm>
              <a:off x="2992" y="1471"/>
              <a:ext cx="92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1800"/>
                <a:t>add item to</a:t>
              </a:r>
            </a:p>
            <a:p>
              <a:pPr algn="ctr">
                <a:lnSpc>
                  <a:spcPct val="70000"/>
                </a:lnSpc>
              </a:pPr>
              <a:r>
                <a:rPr lang="nl-NL" altLang="en-US" sz="1800"/>
                <a:t>catalogue</a:t>
              </a:r>
            </a:p>
          </p:txBody>
        </p:sp>
      </p:grpSp>
      <p:cxnSp>
        <p:nvCxnSpPr>
          <p:cNvPr id="34832" name="AutoShape 29"/>
          <p:cNvCxnSpPr>
            <a:cxnSpLocks noChangeShapeType="1"/>
            <a:stCxn id="34820" idx="1"/>
            <a:endCxn id="34871" idx="6"/>
          </p:cNvCxnSpPr>
          <p:nvPr/>
        </p:nvCxnSpPr>
        <p:spPr bwMode="auto">
          <a:xfrm flipH="1">
            <a:off x="1619250" y="2314575"/>
            <a:ext cx="720725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3" name="AutoShape 30"/>
          <p:cNvCxnSpPr>
            <a:cxnSpLocks noChangeShapeType="1"/>
            <a:stCxn id="34820" idx="1"/>
            <a:endCxn id="34863" idx="5"/>
          </p:cNvCxnSpPr>
          <p:nvPr/>
        </p:nvCxnSpPr>
        <p:spPr bwMode="auto">
          <a:xfrm flipH="1" flipV="1">
            <a:off x="1387475" y="2238375"/>
            <a:ext cx="9525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4" name="AutoShape 31"/>
          <p:cNvCxnSpPr>
            <a:cxnSpLocks noChangeShapeType="1"/>
            <a:stCxn id="34822" idx="1"/>
            <a:endCxn id="34869" idx="7"/>
          </p:cNvCxnSpPr>
          <p:nvPr/>
        </p:nvCxnSpPr>
        <p:spPr bwMode="auto">
          <a:xfrm flipH="1" flipV="1">
            <a:off x="1455738" y="3214688"/>
            <a:ext cx="3219450" cy="503237"/>
          </a:xfrm>
          <a:prstGeom prst="straightConnector1">
            <a:avLst/>
          </a:prstGeom>
          <a:noFill/>
          <a:ln w="9525">
            <a:solidFill>
              <a:srgbClr val="000000">
                <a:alpha val="59999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5" name="AutoShape 32"/>
          <p:cNvCxnSpPr>
            <a:cxnSpLocks noChangeShapeType="1"/>
            <a:endCxn id="34867" idx="0"/>
          </p:cNvCxnSpPr>
          <p:nvPr/>
        </p:nvCxnSpPr>
        <p:spPr bwMode="auto">
          <a:xfrm flipH="1">
            <a:off x="3167063" y="5805488"/>
            <a:ext cx="973137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6" name="AutoShape 33"/>
          <p:cNvCxnSpPr>
            <a:cxnSpLocks noChangeShapeType="1"/>
            <a:endCxn id="34865" idx="0"/>
          </p:cNvCxnSpPr>
          <p:nvPr/>
        </p:nvCxnSpPr>
        <p:spPr bwMode="auto">
          <a:xfrm>
            <a:off x="4572000" y="5840413"/>
            <a:ext cx="1039813" cy="252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7" name="AutoShape 34"/>
          <p:cNvCxnSpPr>
            <a:cxnSpLocks noChangeShapeType="1"/>
            <a:stCxn id="34824" idx="1"/>
            <a:endCxn id="34861" idx="6"/>
          </p:cNvCxnSpPr>
          <p:nvPr/>
        </p:nvCxnSpPr>
        <p:spPr bwMode="auto">
          <a:xfrm flipH="1" flipV="1">
            <a:off x="2087563" y="4943475"/>
            <a:ext cx="369887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8" name="AutoShape 35"/>
          <p:cNvCxnSpPr>
            <a:cxnSpLocks noChangeShapeType="1"/>
            <a:stCxn id="34851" idx="2"/>
            <a:endCxn id="34821" idx="3"/>
          </p:cNvCxnSpPr>
          <p:nvPr/>
        </p:nvCxnSpPr>
        <p:spPr bwMode="auto">
          <a:xfrm flipH="1">
            <a:off x="6330950" y="2206625"/>
            <a:ext cx="942975" cy="107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39" name="AutoShape 36"/>
          <p:cNvCxnSpPr>
            <a:cxnSpLocks noChangeShapeType="1"/>
            <a:stCxn id="34859" idx="2"/>
            <a:endCxn id="34822" idx="3"/>
          </p:cNvCxnSpPr>
          <p:nvPr/>
        </p:nvCxnSpPr>
        <p:spPr bwMode="auto">
          <a:xfrm flipH="1">
            <a:off x="6804025" y="3267075"/>
            <a:ext cx="265113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0" name="AutoShape 37"/>
          <p:cNvCxnSpPr>
            <a:cxnSpLocks noChangeShapeType="1"/>
            <a:stCxn id="34822" idx="3"/>
            <a:endCxn id="34854" idx="2"/>
          </p:cNvCxnSpPr>
          <p:nvPr/>
        </p:nvCxnSpPr>
        <p:spPr bwMode="auto">
          <a:xfrm>
            <a:off x="6804025" y="3717925"/>
            <a:ext cx="217488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41" name="Rectangle 38"/>
          <p:cNvSpPr>
            <a:spLocks noChangeArrowheads="1"/>
          </p:cNvSpPr>
          <p:nvPr/>
        </p:nvSpPr>
        <p:spPr bwMode="auto">
          <a:xfrm>
            <a:off x="4675188" y="4618038"/>
            <a:ext cx="1655762" cy="7905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Stock Control</a:t>
            </a:r>
          </a:p>
        </p:txBody>
      </p:sp>
      <p:grpSp>
        <p:nvGrpSpPr>
          <p:cNvPr id="34842" name="Group 39"/>
          <p:cNvGrpSpPr>
            <a:grpSpLocks/>
          </p:cNvGrpSpPr>
          <p:nvPr/>
        </p:nvGrpSpPr>
        <p:grpSpPr bwMode="auto">
          <a:xfrm>
            <a:off x="7135813" y="5408613"/>
            <a:ext cx="1890712" cy="504825"/>
            <a:chOff x="3393" y="3305"/>
            <a:chExt cx="1191" cy="318"/>
          </a:xfrm>
        </p:grpSpPr>
        <p:sp>
          <p:nvSpPr>
            <p:cNvPr id="34857" name="Oval 40"/>
            <p:cNvSpPr>
              <a:spLocks noChangeArrowheads="1"/>
            </p:cNvSpPr>
            <p:nvPr/>
          </p:nvSpPr>
          <p:spPr bwMode="auto">
            <a:xfrm>
              <a:off x="3393" y="3305"/>
              <a:ext cx="1126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58" name="Text Box 41"/>
            <p:cNvSpPr txBox="1">
              <a:spLocks noChangeArrowheads="1"/>
            </p:cNvSpPr>
            <p:nvPr/>
          </p:nvSpPr>
          <p:spPr bwMode="auto">
            <a:xfrm>
              <a:off x="3402" y="3352"/>
              <a:ext cx="1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package &amp; ship</a:t>
              </a:r>
            </a:p>
          </p:txBody>
        </p:sp>
      </p:grpSp>
      <p:cxnSp>
        <p:nvCxnSpPr>
          <p:cNvPr id="34843" name="AutoShape 42"/>
          <p:cNvCxnSpPr>
            <a:cxnSpLocks noChangeShapeType="1"/>
            <a:stCxn id="34858" idx="1"/>
            <a:endCxn id="34841" idx="3"/>
          </p:cNvCxnSpPr>
          <p:nvPr/>
        </p:nvCxnSpPr>
        <p:spPr bwMode="auto">
          <a:xfrm flipH="1" flipV="1">
            <a:off x="6330950" y="5013325"/>
            <a:ext cx="8191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844" name="Group 43"/>
          <p:cNvGrpSpPr>
            <a:grpSpLocks/>
          </p:cNvGrpSpPr>
          <p:nvPr/>
        </p:nvGrpSpPr>
        <p:grpSpPr bwMode="auto">
          <a:xfrm>
            <a:off x="7194550" y="4762500"/>
            <a:ext cx="1636713" cy="503238"/>
            <a:chOff x="3411" y="2841"/>
            <a:chExt cx="1031" cy="317"/>
          </a:xfrm>
        </p:grpSpPr>
        <p:sp>
          <p:nvSpPr>
            <p:cNvPr id="34855" name="Oval 44"/>
            <p:cNvSpPr>
              <a:spLocks noChangeArrowheads="1"/>
            </p:cNvSpPr>
            <p:nvPr/>
          </p:nvSpPr>
          <p:spPr bwMode="auto">
            <a:xfrm>
              <a:off x="3472" y="2841"/>
              <a:ext cx="90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56" name="Rectangle 45"/>
            <p:cNvSpPr>
              <a:spLocks noChangeArrowheads="1"/>
            </p:cNvSpPr>
            <p:nvPr/>
          </p:nvSpPr>
          <p:spPr bwMode="auto">
            <a:xfrm>
              <a:off x="3411" y="2888"/>
              <a:ext cx="10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1800"/>
                <a:t>add to stock </a:t>
              </a:r>
            </a:p>
          </p:txBody>
        </p:sp>
      </p:grpSp>
      <p:cxnSp>
        <p:nvCxnSpPr>
          <p:cNvPr id="34845" name="AutoShape 46"/>
          <p:cNvCxnSpPr>
            <a:cxnSpLocks noChangeShapeType="1"/>
            <a:stCxn id="34841" idx="3"/>
            <a:endCxn id="34856" idx="1"/>
          </p:cNvCxnSpPr>
          <p:nvPr/>
        </p:nvCxnSpPr>
        <p:spPr bwMode="auto">
          <a:xfrm>
            <a:off x="6330950" y="5013325"/>
            <a:ext cx="8636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846" name="Group 47"/>
          <p:cNvGrpSpPr>
            <a:grpSpLocks/>
          </p:cNvGrpSpPr>
          <p:nvPr/>
        </p:nvGrpSpPr>
        <p:grpSpPr bwMode="auto">
          <a:xfrm>
            <a:off x="6732588" y="3679825"/>
            <a:ext cx="2627312" cy="720725"/>
            <a:chOff x="4241" y="2160"/>
            <a:chExt cx="1655" cy="454"/>
          </a:xfrm>
        </p:grpSpPr>
        <p:sp>
          <p:nvSpPr>
            <p:cNvPr id="34853" name="Text Box 48"/>
            <p:cNvSpPr txBox="1">
              <a:spLocks noChangeArrowheads="1"/>
            </p:cNvSpPr>
            <p:nvPr/>
          </p:nvSpPr>
          <p:spPr bwMode="auto">
            <a:xfrm>
              <a:off x="4241" y="2196"/>
              <a:ext cx="165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nl-NL" altLang="en-US" sz="1800"/>
                <a:t>remove item </a:t>
              </a:r>
            </a:p>
            <a:p>
              <a:pPr algn="ctr">
                <a:lnSpc>
                  <a:spcPct val="80000"/>
                </a:lnSpc>
              </a:pPr>
              <a:r>
                <a:rPr lang="nl-NL" altLang="en-US" sz="1800"/>
                <a:t>from catalogue</a:t>
              </a:r>
            </a:p>
          </p:txBody>
        </p:sp>
        <p:sp>
          <p:nvSpPr>
            <p:cNvPr id="34854" name="Oval 49"/>
            <p:cNvSpPr>
              <a:spLocks noChangeArrowheads="1"/>
            </p:cNvSpPr>
            <p:nvPr/>
          </p:nvSpPr>
          <p:spPr bwMode="auto">
            <a:xfrm>
              <a:off x="4423" y="2160"/>
              <a:ext cx="1270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grpSp>
        <p:nvGrpSpPr>
          <p:cNvPr id="34847" name="Group 50"/>
          <p:cNvGrpSpPr>
            <a:grpSpLocks/>
          </p:cNvGrpSpPr>
          <p:nvPr/>
        </p:nvGrpSpPr>
        <p:grpSpPr bwMode="auto">
          <a:xfrm>
            <a:off x="7273925" y="1954213"/>
            <a:ext cx="1512888" cy="504825"/>
            <a:chOff x="1845" y="1171"/>
            <a:chExt cx="953" cy="318"/>
          </a:xfrm>
        </p:grpSpPr>
        <p:sp>
          <p:nvSpPr>
            <p:cNvPr id="34851" name="Oval 51"/>
            <p:cNvSpPr>
              <a:spLocks noChangeArrowheads="1"/>
            </p:cNvSpPr>
            <p:nvPr/>
          </p:nvSpPr>
          <p:spPr bwMode="auto">
            <a:xfrm>
              <a:off x="1845" y="1171"/>
              <a:ext cx="95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4852" name="Text Box 52"/>
            <p:cNvSpPr txBox="1">
              <a:spLocks noChangeArrowheads="1"/>
            </p:cNvSpPr>
            <p:nvPr/>
          </p:nvSpPr>
          <p:spPr bwMode="auto">
            <a:xfrm>
              <a:off x="2099" y="1218"/>
              <a:ext cx="4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login</a:t>
              </a:r>
            </a:p>
          </p:txBody>
        </p:sp>
      </p:grpSp>
      <p:sp>
        <p:nvSpPr>
          <p:cNvPr id="34848" name="WordArt 53"/>
          <p:cNvSpPr>
            <a:spLocks noChangeArrowheads="1" noChangeShapeType="1" noTextEdit="1"/>
          </p:cNvSpPr>
          <p:nvPr/>
        </p:nvSpPr>
        <p:spPr bwMode="auto">
          <a:xfrm>
            <a:off x="4211638" y="5337175"/>
            <a:ext cx="276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3676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</a:p>
        </p:txBody>
      </p:sp>
      <p:cxnSp>
        <p:nvCxnSpPr>
          <p:cNvPr id="34849" name="AutoShape 54"/>
          <p:cNvCxnSpPr>
            <a:cxnSpLocks noChangeShapeType="1"/>
            <a:stCxn id="34841" idx="1"/>
            <a:endCxn id="34869" idx="5"/>
          </p:cNvCxnSpPr>
          <p:nvPr/>
        </p:nvCxnSpPr>
        <p:spPr bwMode="auto">
          <a:xfrm flipH="1" flipV="1">
            <a:off x="1455738" y="3570288"/>
            <a:ext cx="3219450" cy="1443037"/>
          </a:xfrm>
          <a:prstGeom prst="straightConnector1">
            <a:avLst/>
          </a:prstGeom>
          <a:noFill/>
          <a:ln w="9525">
            <a:solidFill>
              <a:srgbClr val="000000">
                <a:alpha val="59999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0" name="AutoShape 55"/>
          <p:cNvCxnSpPr>
            <a:cxnSpLocks noChangeShapeType="1"/>
          </p:cNvCxnSpPr>
          <p:nvPr/>
        </p:nvCxnSpPr>
        <p:spPr bwMode="auto">
          <a:xfrm flipH="1" flipV="1">
            <a:off x="1628775" y="3436938"/>
            <a:ext cx="215900" cy="73025"/>
          </a:xfrm>
          <a:prstGeom prst="straightConnector1">
            <a:avLst/>
          </a:prstGeom>
          <a:noFill/>
          <a:ln w="9525">
            <a:solidFill>
              <a:srgbClr val="000000">
                <a:alpha val="59999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096EAE1D-3970-405A-9C82-668ED7430FC7}" type="slidenum">
              <a:rPr lang="en-GB" altLang="en-US" sz="1400"/>
              <a:pPr eaLnBrk="1" hangingPunct="1"/>
              <a:t>19</a:t>
            </a:fld>
            <a:endParaRPr lang="en-GB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38163"/>
            <a:ext cx="8280400" cy="803275"/>
          </a:xfrm>
        </p:spPr>
        <p:txBody>
          <a:bodyPr/>
          <a:lstStyle/>
          <a:p>
            <a:pPr eaLnBrk="1" hangingPunct="1"/>
            <a:r>
              <a:rPr lang="nl-NL" altLang="en-US" sz="3600" smtClean="0"/>
              <a:t>Web Shop: Functional Areas (V0.2)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2339975" y="1522413"/>
            <a:ext cx="1655763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4675188" y="1522413"/>
            <a:ext cx="1655762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Owner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4675188" y="2925763"/>
            <a:ext cx="2128837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Product Catalogue </a:t>
            </a:r>
          </a:p>
          <a:p>
            <a:pPr algn="ctr"/>
            <a:r>
              <a:rPr lang="nl-NL" altLang="en-US" sz="1800"/>
              <a:t>Maintenance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1866900" y="2925763"/>
            <a:ext cx="2128838" cy="9350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UI</a:t>
            </a:r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2411413" y="4149725"/>
            <a:ext cx="1538287" cy="7921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Payment</a:t>
            </a:r>
          </a:p>
        </p:txBody>
      </p:sp>
      <p:grpSp>
        <p:nvGrpSpPr>
          <p:cNvPr id="35849" name="Group 8"/>
          <p:cNvGrpSpPr>
            <a:grpSpLocks/>
          </p:cNvGrpSpPr>
          <p:nvPr/>
        </p:nvGrpSpPr>
        <p:grpSpPr bwMode="auto">
          <a:xfrm>
            <a:off x="393700" y="2132013"/>
            <a:ext cx="1225550" cy="504825"/>
            <a:chOff x="611" y="889"/>
            <a:chExt cx="772" cy="318"/>
          </a:xfrm>
        </p:grpSpPr>
        <p:sp>
          <p:nvSpPr>
            <p:cNvPr id="35895" name="Oval 9"/>
            <p:cNvSpPr>
              <a:spLocks noChangeArrowheads="1"/>
            </p:cNvSpPr>
            <p:nvPr/>
          </p:nvSpPr>
          <p:spPr bwMode="auto">
            <a:xfrm>
              <a:off x="611" y="889"/>
              <a:ext cx="772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96" name="Text Box 10"/>
            <p:cNvSpPr txBox="1">
              <a:spLocks noChangeArrowheads="1"/>
            </p:cNvSpPr>
            <p:nvPr/>
          </p:nvSpPr>
          <p:spPr bwMode="auto">
            <a:xfrm>
              <a:off x="700" y="924"/>
              <a:ext cx="6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register</a:t>
              </a:r>
            </a:p>
          </p:txBody>
        </p:sp>
      </p:grpSp>
      <p:grpSp>
        <p:nvGrpSpPr>
          <p:cNvPr id="35850" name="Group 11"/>
          <p:cNvGrpSpPr>
            <a:grpSpLocks/>
          </p:cNvGrpSpPr>
          <p:nvPr/>
        </p:nvGrpSpPr>
        <p:grpSpPr bwMode="auto">
          <a:xfrm>
            <a:off x="215900" y="3140075"/>
            <a:ext cx="1116013" cy="504825"/>
            <a:chOff x="0" y="2205"/>
            <a:chExt cx="703" cy="318"/>
          </a:xfrm>
        </p:grpSpPr>
        <p:sp>
          <p:nvSpPr>
            <p:cNvPr id="35893" name="Oval 12"/>
            <p:cNvSpPr>
              <a:spLocks noChangeArrowheads="1"/>
            </p:cNvSpPr>
            <p:nvPr/>
          </p:nvSpPr>
          <p:spPr bwMode="auto">
            <a:xfrm>
              <a:off x="0" y="2205"/>
              <a:ext cx="70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94" name="Text Box 13"/>
            <p:cNvSpPr txBox="1">
              <a:spLocks noChangeArrowheads="1"/>
            </p:cNvSpPr>
            <p:nvPr/>
          </p:nvSpPr>
          <p:spPr bwMode="auto">
            <a:xfrm>
              <a:off x="90" y="2252"/>
              <a:ext cx="5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search</a:t>
              </a:r>
            </a:p>
          </p:txBody>
        </p:sp>
      </p:grpSp>
      <p:grpSp>
        <p:nvGrpSpPr>
          <p:cNvPr id="35851" name="Group 14"/>
          <p:cNvGrpSpPr>
            <a:grpSpLocks/>
          </p:cNvGrpSpPr>
          <p:nvPr/>
        </p:nvGrpSpPr>
        <p:grpSpPr bwMode="auto">
          <a:xfrm>
            <a:off x="461963" y="5157788"/>
            <a:ext cx="2047875" cy="504825"/>
            <a:chOff x="1157" y="1796"/>
            <a:chExt cx="1290" cy="318"/>
          </a:xfrm>
        </p:grpSpPr>
        <p:sp>
          <p:nvSpPr>
            <p:cNvPr id="35891" name="Oval 15"/>
            <p:cNvSpPr>
              <a:spLocks noChangeArrowheads="1"/>
            </p:cNvSpPr>
            <p:nvPr/>
          </p:nvSpPr>
          <p:spPr bwMode="auto">
            <a:xfrm>
              <a:off x="1157" y="1796"/>
              <a:ext cx="1224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92" name="Text Box 16"/>
            <p:cNvSpPr txBox="1">
              <a:spLocks noChangeArrowheads="1"/>
            </p:cNvSpPr>
            <p:nvPr/>
          </p:nvSpPr>
          <p:spPr bwMode="auto">
            <a:xfrm>
              <a:off x="1212" y="1843"/>
              <a:ext cx="12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add item to cart</a:t>
              </a:r>
            </a:p>
          </p:txBody>
        </p:sp>
      </p:grpSp>
      <p:grpSp>
        <p:nvGrpSpPr>
          <p:cNvPr id="35852" name="Group 17"/>
          <p:cNvGrpSpPr>
            <a:grpSpLocks/>
          </p:cNvGrpSpPr>
          <p:nvPr/>
        </p:nvGrpSpPr>
        <p:grpSpPr bwMode="auto">
          <a:xfrm>
            <a:off x="179388" y="5876925"/>
            <a:ext cx="2695575" cy="504825"/>
            <a:chOff x="1112" y="2250"/>
            <a:chExt cx="1698" cy="318"/>
          </a:xfrm>
        </p:grpSpPr>
        <p:sp>
          <p:nvSpPr>
            <p:cNvPr id="35889" name="Oval 18"/>
            <p:cNvSpPr>
              <a:spLocks noChangeArrowheads="1"/>
            </p:cNvSpPr>
            <p:nvPr/>
          </p:nvSpPr>
          <p:spPr bwMode="auto">
            <a:xfrm>
              <a:off x="1112" y="2250"/>
              <a:ext cx="15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90" name="Text Box 19"/>
            <p:cNvSpPr txBox="1">
              <a:spLocks noChangeArrowheads="1"/>
            </p:cNvSpPr>
            <p:nvPr/>
          </p:nvSpPr>
          <p:spPr bwMode="auto">
            <a:xfrm>
              <a:off x="1129" y="2297"/>
              <a:ext cx="1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remove item from cart</a:t>
              </a:r>
            </a:p>
          </p:txBody>
        </p:sp>
      </p:grpSp>
      <p:grpSp>
        <p:nvGrpSpPr>
          <p:cNvPr id="35853" name="Group 20"/>
          <p:cNvGrpSpPr>
            <a:grpSpLocks/>
          </p:cNvGrpSpPr>
          <p:nvPr/>
        </p:nvGrpSpPr>
        <p:grpSpPr bwMode="auto">
          <a:xfrm>
            <a:off x="466725" y="1484313"/>
            <a:ext cx="1079500" cy="504825"/>
            <a:chOff x="122" y="1117"/>
            <a:chExt cx="680" cy="318"/>
          </a:xfrm>
        </p:grpSpPr>
        <p:sp>
          <p:nvSpPr>
            <p:cNvPr id="35887" name="Oval 21"/>
            <p:cNvSpPr>
              <a:spLocks noChangeArrowheads="1"/>
            </p:cNvSpPr>
            <p:nvPr/>
          </p:nvSpPr>
          <p:spPr bwMode="auto">
            <a:xfrm>
              <a:off x="122" y="1117"/>
              <a:ext cx="680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88" name="Text Box 22"/>
            <p:cNvSpPr txBox="1">
              <a:spLocks noChangeArrowheads="1"/>
            </p:cNvSpPr>
            <p:nvPr/>
          </p:nvSpPr>
          <p:spPr bwMode="auto">
            <a:xfrm>
              <a:off x="240" y="1164"/>
              <a:ext cx="4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login</a:t>
              </a:r>
            </a:p>
          </p:txBody>
        </p:sp>
      </p:grpSp>
      <p:grpSp>
        <p:nvGrpSpPr>
          <p:cNvPr id="35854" name="Group 23"/>
          <p:cNvGrpSpPr>
            <a:grpSpLocks/>
          </p:cNvGrpSpPr>
          <p:nvPr/>
        </p:nvGrpSpPr>
        <p:grpSpPr bwMode="auto">
          <a:xfrm>
            <a:off x="0" y="4367213"/>
            <a:ext cx="2138363" cy="504825"/>
            <a:chOff x="1474" y="2659"/>
            <a:chExt cx="1347" cy="318"/>
          </a:xfrm>
        </p:grpSpPr>
        <p:sp>
          <p:nvSpPr>
            <p:cNvPr id="35885" name="Oval 24"/>
            <p:cNvSpPr>
              <a:spLocks noChangeArrowheads="1"/>
            </p:cNvSpPr>
            <p:nvPr/>
          </p:nvSpPr>
          <p:spPr bwMode="auto">
            <a:xfrm>
              <a:off x="1474" y="2659"/>
              <a:ext cx="1315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86" name="Text Box 25"/>
            <p:cNvSpPr txBox="1">
              <a:spLocks noChangeArrowheads="1"/>
            </p:cNvSpPr>
            <p:nvPr/>
          </p:nvSpPr>
          <p:spPr bwMode="auto">
            <a:xfrm>
              <a:off x="1540" y="2706"/>
              <a:ext cx="12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pay items in cart</a:t>
              </a:r>
            </a:p>
          </p:txBody>
        </p:sp>
      </p:grpSp>
      <p:grpSp>
        <p:nvGrpSpPr>
          <p:cNvPr id="35855" name="Group 26"/>
          <p:cNvGrpSpPr>
            <a:grpSpLocks/>
          </p:cNvGrpSpPr>
          <p:nvPr/>
        </p:nvGrpSpPr>
        <p:grpSpPr bwMode="auto">
          <a:xfrm>
            <a:off x="7069138" y="2600325"/>
            <a:ext cx="1922462" cy="685800"/>
            <a:chOff x="2848" y="1434"/>
            <a:chExt cx="1211" cy="432"/>
          </a:xfrm>
        </p:grpSpPr>
        <p:sp>
          <p:nvSpPr>
            <p:cNvPr id="35883" name="Oval 27"/>
            <p:cNvSpPr>
              <a:spLocks noChangeArrowheads="1"/>
            </p:cNvSpPr>
            <p:nvPr/>
          </p:nvSpPr>
          <p:spPr bwMode="auto">
            <a:xfrm>
              <a:off x="2848" y="1434"/>
              <a:ext cx="1211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84" name="Text Box 28"/>
            <p:cNvSpPr txBox="1">
              <a:spLocks noChangeArrowheads="1"/>
            </p:cNvSpPr>
            <p:nvPr/>
          </p:nvSpPr>
          <p:spPr bwMode="auto">
            <a:xfrm>
              <a:off x="2992" y="1471"/>
              <a:ext cx="92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1800"/>
                <a:t>add item to</a:t>
              </a:r>
            </a:p>
            <a:p>
              <a:pPr algn="ctr">
                <a:lnSpc>
                  <a:spcPct val="70000"/>
                </a:lnSpc>
              </a:pPr>
              <a:r>
                <a:rPr lang="nl-NL" altLang="en-US" sz="1800"/>
                <a:t>catalogue</a:t>
              </a:r>
            </a:p>
          </p:txBody>
        </p:sp>
      </p:grpSp>
      <p:cxnSp>
        <p:nvCxnSpPr>
          <p:cNvPr id="35856" name="AutoShape 29"/>
          <p:cNvCxnSpPr>
            <a:cxnSpLocks noChangeShapeType="1"/>
            <a:stCxn id="35844" idx="1"/>
            <a:endCxn id="35895" idx="6"/>
          </p:cNvCxnSpPr>
          <p:nvPr/>
        </p:nvCxnSpPr>
        <p:spPr bwMode="auto">
          <a:xfrm flipH="1">
            <a:off x="1619250" y="1990725"/>
            <a:ext cx="720725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7" name="AutoShape 30"/>
          <p:cNvCxnSpPr>
            <a:cxnSpLocks noChangeShapeType="1"/>
            <a:stCxn id="35844" idx="1"/>
            <a:endCxn id="35887" idx="5"/>
          </p:cNvCxnSpPr>
          <p:nvPr/>
        </p:nvCxnSpPr>
        <p:spPr bwMode="auto">
          <a:xfrm flipH="1" flipV="1">
            <a:off x="1387475" y="1914525"/>
            <a:ext cx="9525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8" name="AutoShape 31"/>
          <p:cNvCxnSpPr>
            <a:cxnSpLocks noChangeShapeType="1"/>
            <a:stCxn id="35847" idx="1"/>
            <a:endCxn id="35893" idx="6"/>
          </p:cNvCxnSpPr>
          <p:nvPr/>
        </p:nvCxnSpPr>
        <p:spPr bwMode="auto">
          <a:xfrm flipH="1" flipV="1">
            <a:off x="1331913" y="3392488"/>
            <a:ext cx="5349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9" name="AutoShape 32"/>
          <p:cNvCxnSpPr>
            <a:cxnSpLocks noChangeShapeType="1"/>
            <a:stCxn id="35872" idx="1"/>
            <a:endCxn id="35891" idx="6"/>
          </p:cNvCxnSpPr>
          <p:nvPr/>
        </p:nvCxnSpPr>
        <p:spPr bwMode="auto">
          <a:xfrm flipH="1" flipV="1">
            <a:off x="2405063" y="5410200"/>
            <a:ext cx="915987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0" name="AutoShape 33"/>
          <p:cNvCxnSpPr>
            <a:cxnSpLocks noChangeShapeType="1"/>
            <a:stCxn id="35872" idx="1"/>
            <a:endCxn id="35889" idx="6"/>
          </p:cNvCxnSpPr>
          <p:nvPr/>
        </p:nvCxnSpPr>
        <p:spPr bwMode="auto">
          <a:xfrm flipH="1">
            <a:off x="2689225" y="5807075"/>
            <a:ext cx="631825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1" name="AutoShape 34"/>
          <p:cNvCxnSpPr>
            <a:cxnSpLocks noChangeShapeType="1"/>
            <a:stCxn id="35848" idx="1"/>
            <a:endCxn id="35885" idx="6"/>
          </p:cNvCxnSpPr>
          <p:nvPr/>
        </p:nvCxnSpPr>
        <p:spPr bwMode="auto">
          <a:xfrm flipH="1">
            <a:off x="2087563" y="4546600"/>
            <a:ext cx="32385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2" name="AutoShape 35"/>
          <p:cNvCxnSpPr>
            <a:cxnSpLocks noChangeShapeType="1"/>
            <a:stCxn id="35875" idx="2"/>
            <a:endCxn id="35845" idx="3"/>
          </p:cNvCxnSpPr>
          <p:nvPr/>
        </p:nvCxnSpPr>
        <p:spPr bwMode="auto">
          <a:xfrm flipH="1">
            <a:off x="6330950" y="1882775"/>
            <a:ext cx="942975" cy="107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3" name="AutoShape 36"/>
          <p:cNvCxnSpPr>
            <a:cxnSpLocks noChangeShapeType="1"/>
            <a:stCxn id="35883" idx="2"/>
            <a:endCxn id="35846" idx="3"/>
          </p:cNvCxnSpPr>
          <p:nvPr/>
        </p:nvCxnSpPr>
        <p:spPr bwMode="auto">
          <a:xfrm flipH="1">
            <a:off x="6804025" y="2943225"/>
            <a:ext cx="265113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4" name="AutoShape 37"/>
          <p:cNvCxnSpPr>
            <a:cxnSpLocks noChangeShapeType="1"/>
            <a:stCxn id="35846" idx="3"/>
            <a:endCxn id="35878" idx="2"/>
          </p:cNvCxnSpPr>
          <p:nvPr/>
        </p:nvCxnSpPr>
        <p:spPr bwMode="auto">
          <a:xfrm>
            <a:off x="6804025" y="3394075"/>
            <a:ext cx="217488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65" name="Rectangle 38"/>
          <p:cNvSpPr>
            <a:spLocks noChangeArrowheads="1"/>
          </p:cNvSpPr>
          <p:nvPr/>
        </p:nvSpPr>
        <p:spPr bwMode="auto">
          <a:xfrm>
            <a:off x="4675188" y="4294188"/>
            <a:ext cx="1655762" cy="7905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Stock Control</a:t>
            </a:r>
          </a:p>
        </p:txBody>
      </p:sp>
      <p:grpSp>
        <p:nvGrpSpPr>
          <p:cNvPr id="35866" name="Group 39"/>
          <p:cNvGrpSpPr>
            <a:grpSpLocks/>
          </p:cNvGrpSpPr>
          <p:nvPr/>
        </p:nvGrpSpPr>
        <p:grpSpPr bwMode="auto">
          <a:xfrm>
            <a:off x="7135813" y="5084763"/>
            <a:ext cx="1890712" cy="504825"/>
            <a:chOff x="3393" y="3305"/>
            <a:chExt cx="1191" cy="318"/>
          </a:xfrm>
        </p:grpSpPr>
        <p:sp>
          <p:nvSpPr>
            <p:cNvPr id="35881" name="Oval 40"/>
            <p:cNvSpPr>
              <a:spLocks noChangeArrowheads="1"/>
            </p:cNvSpPr>
            <p:nvPr/>
          </p:nvSpPr>
          <p:spPr bwMode="auto">
            <a:xfrm>
              <a:off x="3393" y="3305"/>
              <a:ext cx="1126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82" name="Text Box 41"/>
            <p:cNvSpPr txBox="1">
              <a:spLocks noChangeArrowheads="1"/>
            </p:cNvSpPr>
            <p:nvPr/>
          </p:nvSpPr>
          <p:spPr bwMode="auto">
            <a:xfrm>
              <a:off x="3402" y="3352"/>
              <a:ext cx="1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package &amp; ship</a:t>
              </a:r>
            </a:p>
          </p:txBody>
        </p:sp>
      </p:grpSp>
      <p:cxnSp>
        <p:nvCxnSpPr>
          <p:cNvPr id="35867" name="AutoShape 42"/>
          <p:cNvCxnSpPr>
            <a:cxnSpLocks noChangeShapeType="1"/>
            <a:stCxn id="35882" idx="1"/>
            <a:endCxn id="35865" idx="3"/>
          </p:cNvCxnSpPr>
          <p:nvPr/>
        </p:nvCxnSpPr>
        <p:spPr bwMode="auto">
          <a:xfrm flipH="1" flipV="1">
            <a:off x="6330950" y="4689475"/>
            <a:ext cx="8191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868" name="Group 43"/>
          <p:cNvGrpSpPr>
            <a:grpSpLocks/>
          </p:cNvGrpSpPr>
          <p:nvPr/>
        </p:nvGrpSpPr>
        <p:grpSpPr bwMode="auto">
          <a:xfrm>
            <a:off x="7194550" y="4438650"/>
            <a:ext cx="1636713" cy="503238"/>
            <a:chOff x="3411" y="2841"/>
            <a:chExt cx="1031" cy="317"/>
          </a:xfrm>
        </p:grpSpPr>
        <p:sp>
          <p:nvSpPr>
            <p:cNvPr id="35879" name="Oval 44"/>
            <p:cNvSpPr>
              <a:spLocks noChangeArrowheads="1"/>
            </p:cNvSpPr>
            <p:nvPr/>
          </p:nvSpPr>
          <p:spPr bwMode="auto">
            <a:xfrm>
              <a:off x="3472" y="2841"/>
              <a:ext cx="90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80" name="Rectangle 45"/>
            <p:cNvSpPr>
              <a:spLocks noChangeArrowheads="1"/>
            </p:cNvSpPr>
            <p:nvPr/>
          </p:nvSpPr>
          <p:spPr bwMode="auto">
            <a:xfrm>
              <a:off x="3411" y="2888"/>
              <a:ext cx="10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1800"/>
                <a:t>add to stock </a:t>
              </a:r>
            </a:p>
          </p:txBody>
        </p:sp>
      </p:grpSp>
      <p:cxnSp>
        <p:nvCxnSpPr>
          <p:cNvPr id="35869" name="AutoShape 46"/>
          <p:cNvCxnSpPr>
            <a:cxnSpLocks noChangeShapeType="1"/>
            <a:stCxn id="35865" idx="3"/>
            <a:endCxn id="35880" idx="1"/>
          </p:cNvCxnSpPr>
          <p:nvPr/>
        </p:nvCxnSpPr>
        <p:spPr bwMode="auto">
          <a:xfrm>
            <a:off x="6330950" y="4689475"/>
            <a:ext cx="8636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870" name="Group 47"/>
          <p:cNvGrpSpPr>
            <a:grpSpLocks/>
          </p:cNvGrpSpPr>
          <p:nvPr/>
        </p:nvGrpSpPr>
        <p:grpSpPr bwMode="auto">
          <a:xfrm>
            <a:off x="6732588" y="3355975"/>
            <a:ext cx="2627312" cy="720725"/>
            <a:chOff x="4241" y="2160"/>
            <a:chExt cx="1655" cy="454"/>
          </a:xfrm>
        </p:grpSpPr>
        <p:sp>
          <p:nvSpPr>
            <p:cNvPr id="35877" name="Text Box 48"/>
            <p:cNvSpPr txBox="1">
              <a:spLocks noChangeArrowheads="1"/>
            </p:cNvSpPr>
            <p:nvPr/>
          </p:nvSpPr>
          <p:spPr bwMode="auto">
            <a:xfrm>
              <a:off x="4241" y="2196"/>
              <a:ext cx="165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nl-NL" altLang="en-US" sz="1800"/>
                <a:t>remove item </a:t>
              </a:r>
            </a:p>
            <a:p>
              <a:pPr algn="ctr">
                <a:lnSpc>
                  <a:spcPct val="80000"/>
                </a:lnSpc>
              </a:pPr>
              <a:r>
                <a:rPr lang="nl-NL" altLang="en-US" sz="1800"/>
                <a:t>from catalogue</a:t>
              </a:r>
            </a:p>
          </p:txBody>
        </p:sp>
        <p:sp>
          <p:nvSpPr>
            <p:cNvPr id="35878" name="Oval 49"/>
            <p:cNvSpPr>
              <a:spLocks noChangeArrowheads="1"/>
            </p:cNvSpPr>
            <p:nvPr/>
          </p:nvSpPr>
          <p:spPr bwMode="auto">
            <a:xfrm>
              <a:off x="4423" y="2160"/>
              <a:ext cx="1270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grpSp>
        <p:nvGrpSpPr>
          <p:cNvPr id="35871" name="Group 50"/>
          <p:cNvGrpSpPr>
            <a:grpSpLocks/>
          </p:cNvGrpSpPr>
          <p:nvPr/>
        </p:nvGrpSpPr>
        <p:grpSpPr bwMode="auto">
          <a:xfrm>
            <a:off x="7273925" y="1630363"/>
            <a:ext cx="1512888" cy="504825"/>
            <a:chOff x="1845" y="1171"/>
            <a:chExt cx="953" cy="318"/>
          </a:xfrm>
        </p:grpSpPr>
        <p:sp>
          <p:nvSpPr>
            <p:cNvPr id="35875" name="Oval 51"/>
            <p:cNvSpPr>
              <a:spLocks noChangeArrowheads="1"/>
            </p:cNvSpPr>
            <p:nvPr/>
          </p:nvSpPr>
          <p:spPr bwMode="auto">
            <a:xfrm>
              <a:off x="1845" y="1171"/>
              <a:ext cx="95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5876" name="Text Box 52"/>
            <p:cNvSpPr txBox="1">
              <a:spLocks noChangeArrowheads="1"/>
            </p:cNvSpPr>
            <p:nvPr/>
          </p:nvSpPr>
          <p:spPr bwMode="auto">
            <a:xfrm>
              <a:off x="2099" y="1218"/>
              <a:ext cx="4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nl-NL" altLang="en-US" sz="1800"/>
                <a:t>login</a:t>
              </a:r>
            </a:p>
          </p:txBody>
        </p:sp>
      </p:grpSp>
      <p:sp>
        <p:nvSpPr>
          <p:cNvPr id="35872" name="Rectangle 53"/>
          <p:cNvSpPr>
            <a:spLocks noChangeArrowheads="1"/>
          </p:cNvSpPr>
          <p:nvPr/>
        </p:nvSpPr>
        <p:spPr bwMode="auto">
          <a:xfrm>
            <a:off x="3321050" y="5446713"/>
            <a:ext cx="2403475" cy="7191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 Selection </a:t>
            </a:r>
          </a:p>
          <a:p>
            <a:pPr algn="ctr"/>
            <a:r>
              <a:rPr lang="nl-NL" altLang="en-US" sz="1800"/>
              <a:t>Management</a:t>
            </a:r>
          </a:p>
        </p:txBody>
      </p:sp>
      <p:cxnSp>
        <p:nvCxnSpPr>
          <p:cNvPr id="35873" name="AutoShape 54"/>
          <p:cNvCxnSpPr>
            <a:cxnSpLocks noChangeShapeType="1"/>
            <a:stCxn id="35885" idx="5"/>
            <a:endCxn id="35872" idx="1"/>
          </p:cNvCxnSpPr>
          <p:nvPr/>
        </p:nvCxnSpPr>
        <p:spPr bwMode="auto">
          <a:xfrm>
            <a:off x="1781175" y="4797425"/>
            <a:ext cx="1539875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951" name="AutoShape 55"/>
          <p:cNvSpPr>
            <a:spLocks noChangeArrowheads="1"/>
          </p:cNvSpPr>
          <p:nvPr/>
        </p:nvSpPr>
        <p:spPr bwMode="auto">
          <a:xfrm>
            <a:off x="5508625" y="5084763"/>
            <a:ext cx="3455988" cy="1439862"/>
          </a:xfrm>
          <a:prstGeom prst="wedgeRectCallout">
            <a:avLst>
              <a:gd name="adj1" fmla="val -35944"/>
              <a:gd name="adj2" fmla="val 74037"/>
            </a:avLst>
          </a:prstGeom>
          <a:solidFill>
            <a:srgbClr val="99CCFF">
              <a:alpha val="749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Excluded from example</a:t>
            </a:r>
          </a:p>
          <a:p>
            <a:pPr>
              <a:buFontTx/>
              <a:buChar char="•"/>
            </a:pPr>
            <a:r>
              <a:rPr lang="nl-NL" altLang="en-US" sz="2000"/>
              <a:t>Payment adm</a:t>
            </a:r>
          </a:p>
          <a:p>
            <a:pPr>
              <a:buFontTx/>
              <a:buChar char="•"/>
            </a:pPr>
            <a:r>
              <a:rPr lang="nl-NL" altLang="en-US" sz="2000"/>
              <a:t>Shop staff salary adm</a:t>
            </a:r>
          </a:p>
          <a:p>
            <a:pPr>
              <a:buFontTx/>
              <a:buChar char="•"/>
            </a:pPr>
            <a:r>
              <a:rPr lang="nl-NL" altLang="en-US" sz="200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89FDF-DD59-47E5-AFC2-D04F846B99F1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4888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also:</a:t>
            </a:r>
          </a:p>
          <a:p>
            <a:endParaRPr lang="en-US" dirty="0" smtClean="0"/>
          </a:p>
          <a:p>
            <a:r>
              <a:rPr lang="en-GB" dirty="0" smtClean="0">
                <a:hlinkClick r:id="rId2"/>
              </a:rPr>
              <a:t>https://www.uml-diagrams.org/deployment-diagrams.html</a:t>
            </a:r>
            <a:endParaRPr lang="en-US" dirty="0"/>
          </a:p>
          <a:p>
            <a:endParaRPr lang="en-US" dirty="0" smtClean="0"/>
          </a:p>
          <a:p>
            <a:r>
              <a:rPr lang="en-GB" dirty="0" smtClean="0">
                <a:hlinkClick r:id="rId3"/>
              </a:rPr>
              <a:t>http://aviadezra.blogspot.com/2009/09/uml-deployment-component-diagrams.html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EBC0EF31-30A3-45B2-844C-A12E419D016F}" type="slidenum">
              <a:rPr lang="en-GB" altLang="en-US" sz="1400"/>
              <a:pPr eaLnBrk="1" hangingPunct="1"/>
              <a:t>20</a:t>
            </a:fld>
            <a:endParaRPr lang="en-GB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2625"/>
            <a:ext cx="7772400" cy="658813"/>
          </a:xfrm>
        </p:spPr>
        <p:txBody>
          <a:bodyPr/>
          <a:lstStyle/>
          <a:p>
            <a:pPr eaLnBrk="1" hangingPunct="1"/>
            <a:r>
              <a:rPr lang="nl-NL" altLang="en-US" sz="3600" smtClean="0"/>
              <a:t>Web Shop: Responsabilities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95288" y="1558925"/>
            <a:ext cx="3095625" cy="5032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Customer Registration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95288" y="2349500"/>
            <a:ext cx="3311525" cy="5032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Shop Owner Registration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395288" y="3917950"/>
            <a:ext cx="3240087" cy="4619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Prod. Cat. Maintenance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395288" y="3141663"/>
            <a:ext cx="2736850" cy="50482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Shop UI</a:t>
            </a: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395288" y="5341938"/>
            <a:ext cx="1512887" cy="5032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Payment</a:t>
            </a:r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95288" y="6092825"/>
            <a:ext cx="1871662" cy="50482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Stock Control</a:t>
            </a:r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3781425" y="1627188"/>
            <a:ext cx="4929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Entry, storage &amp; retrieval of customers</a:t>
            </a:r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3781425" y="2393950"/>
            <a:ext cx="4886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Entry, storage &amp; retrieval of shop staff</a:t>
            </a:r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3781425" y="3883025"/>
            <a:ext cx="5237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Entry, storage &amp; retrieval of product data</a:t>
            </a:r>
          </a:p>
        </p:txBody>
      </p:sp>
      <p:sp>
        <p:nvSpPr>
          <p:cNvPr id="36877" name="Text Box 12"/>
          <p:cNvSpPr txBox="1">
            <a:spLocks noChangeArrowheads="1"/>
          </p:cNvSpPr>
          <p:nvPr/>
        </p:nvSpPr>
        <p:spPr bwMode="auto">
          <a:xfrm>
            <a:off x="3781425" y="3160713"/>
            <a:ext cx="532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Provide customers access to product data</a:t>
            </a:r>
          </a:p>
        </p:txBody>
      </p:sp>
      <p:sp>
        <p:nvSpPr>
          <p:cNvPr id="36878" name="Text Box 13"/>
          <p:cNvSpPr txBox="1">
            <a:spLocks noChangeArrowheads="1"/>
          </p:cNvSpPr>
          <p:nvPr/>
        </p:nvSpPr>
        <p:spPr bwMode="auto">
          <a:xfrm>
            <a:off x="3276600" y="5408613"/>
            <a:ext cx="578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Handle transaction between customer &amp; shop</a:t>
            </a:r>
          </a:p>
        </p:txBody>
      </p:sp>
      <p:sp>
        <p:nvSpPr>
          <p:cNvPr id="36879" name="Text Box 14"/>
          <p:cNvSpPr txBox="1">
            <a:spLocks noChangeArrowheads="1"/>
          </p:cNvSpPr>
          <p:nvPr/>
        </p:nvSpPr>
        <p:spPr bwMode="auto">
          <a:xfrm>
            <a:off x="3781425" y="6161088"/>
            <a:ext cx="4565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Register available products in stock</a:t>
            </a:r>
          </a:p>
        </p:txBody>
      </p:sp>
      <p:sp>
        <p:nvSpPr>
          <p:cNvPr id="36880" name="Rectangle 15"/>
          <p:cNvSpPr>
            <a:spLocks noChangeArrowheads="1"/>
          </p:cNvSpPr>
          <p:nvPr/>
        </p:nvSpPr>
        <p:spPr bwMode="auto">
          <a:xfrm>
            <a:off x="395288" y="4627563"/>
            <a:ext cx="3240087" cy="5032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Cust. Selection Mngmt.</a:t>
            </a:r>
          </a:p>
        </p:txBody>
      </p:sp>
      <p:sp>
        <p:nvSpPr>
          <p:cNvPr id="36881" name="Text Box 16"/>
          <p:cNvSpPr txBox="1">
            <a:spLocks noChangeArrowheads="1"/>
          </p:cNvSpPr>
          <p:nvPr/>
        </p:nvSpPr>
        <p:spPr bwMode="auto">
          <a:xfrm>
            <a:off x="3781425" y="4694238"/>
            <a:ext cx="4638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Register customer product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05B3E87A-9C49-4D86-8A24-14908D98072D}" type="slidenum">
              <a:rPr lang="en-GB" altLang="en-US" sz="1400"/>
              <a:pPr eaLnBrk="1" hangingPunct="1"/>
              <a:t>21</a:t>
            </a:fld>
            <a:endParaRPr lang="en-GB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0863"/>
            <a:ext cx="7772400" cy="863600"/>
          </a:xfrm>
        </p:spPr>
        <p:txBody>
          <a:bodyPr/>
          <a:lstStyle/>
          <a:p>
            <a:pPr eaLnBrk="1" hangingPunct="1"/>
            <a:r>
              <a:rPr lang="nl-NL" altLang="en-US" smtClean="0"/>
              <a:t>Identification of Data Domains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395288" y="1435100"/>
            <a:ext cx="3095625" cy="5032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Customer Registration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95288" y="2278063"/>
            <a:ext cx="3311525" cy="50323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Shop Staff Registration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395288" y="3846513"/>
            <a:ext cx="3240087" cy="461962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Prod. Cat. Maintenance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395288" y="3070225"/>
            <a:ext cx="2736850" cy="5048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Shop UI</a:t>
            </a: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395288" y="5270500"/>
            <a:ext cx="1512887" cy="503238"/>
          </a:xfrm>
          <a:prstGeom prst="rect">
            <a:avLst/>
          </a:prstGeom>
          <a:solidFill>
            <a:srgbClr val="FFFFFF">
              <a:alpha val="20000"/>
            </a:srgbClr>
          </a:solidFill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Payment</a:t>
            </a: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395288" y="6021388"/>
            <a:ext cx="1871662" cy="50482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Stock Control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395288" y="4556125"/>
            <a:ext cx="3240087" cy="503238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Cust. Selection Mngmt.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4211638" y="1414463"/>
            <a:ext cx="4032250" cy="863600"/>
          </a:xfrm>
          <a:prstGeom prst="can">
            <a:avLst>
              <a:gd name="adj" fmla="val 36579"/>
            </a:avLst>
          </a:prstGeom>
          <a:gradFill rotWithShape="1">
            <a:gsLst>
              <a:gs pos="0">
                <a:srgbClr val="478EB2"/>
              </a:gs>
              <a:gs pos="50000">
                <a:srgbClr val="66CCFF"/>
              </a:gs>
              <a:gs pos="100000">
                <a:srgbClr val="478EB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873500" y="1385888"/>
            <a:ext cx="4462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Customer data </a:t>
            </a:r>
          </a:p>
          <a:p>
            <a:pPr algn="ctr"/>
            <a:r>
              <a:rPr lang="nl-NL" altLang="en-US" sz="2000"/>
              <a:t>	(name+address, authentication)</a:t>
            </a:r>
          </a:p>
        </p:txBody>
      </p:sp>
      <p:grpSp>
        <p:nvGrpSpPr>
          <p:cNvPr id="37901" name="Group 13"/>
          <p:cNvGrpSpPr>
            <a:grpSpLocks/>
          </p:cNvGrpSpPr>
          <p:nvPr/>
        </p:nvGrpSpPr>
        <p:grpSpPr bwMode="auto">
          <a:xfrm>
            <a:off x="4149725" y="5849938"/>
            <a:ext cx="4032250" cy="892175"/>
            <a:chOff x="2683" y="1326"/>
            <a:chExt cx="2540" cy="562"/>
          </a:xfrm>
        </p:grpSpPr>
        <p:sp>
          <p:nvSpPr>
            <p:cNvPr id="37918" name="AutoShape 14"/>
            <p:cNvSpPr>
              <a:spLocks noChangeArrowheads="1"/>
            </p:cNvSpPr>
            <p:nvPr/>
          </p:nvSpPr>
          <p:spPr bwMode="auto">
            <a:xfrm>
              <a:off x="2683" y="1344"/>
              <a:ext cx="2540" cy="544"/>
            </a:xfrm>
            <a:prstGeom prst="can">
              <a:avLst>
                <a:gd name="adj" fmla="val 36579"/>
              </a:avLst>
            </a:prstGeom>
            <a:gradFill rotWithShape="1">
              <a:gsLst>
                <a:gs pos="0">
                  <a:srgbClr val="478EB2"/>
                </a:gs>
                <a:gs pos="50000">
                  <a:srgbClr val="66CCFF"/>
                </a:gs>
                <a:gs pos="100000">
                  <a:srgbClr val="478EB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7919" name="Text Box 15"/>
            <p:cNvSpPr txBox="1">
              <a:spLocks noChangeArrowheads="1"/>
            </p:cNvSpPr>
            <p:nvPr/>
          </p:nvSpPr>
          <p:spPr bwMode="auto">
            <a:xfrm>
              <a:off x="2949" y="1326"/>
              <a:ext cx="202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2000"/>
                <a:t>Stock data </a:t>
              </a:r>
            </a:p>
            <a:p>
              <a:pPr algn="ctr"/>
              <a:r>
                <a:rPr lang="nl-NL" altLang="en-US" sz="2000"/>
                <a:t>	(product-id, quantity)</a:t>
              </a:r>
            </a:p>
          </p:txBody>
        </p:sp>
      </p:grpSp>
      <p:grpSp>
        <p:nvGrpSpPr>
          <p:cNvPr id="37902" name="Group 16"/>
          <p:cNvGrpSpPr>
            <a:grpSpLocks/>
          </p:cNvGrpSpPr>
          <p:nvPr/>
        </p:nvGrpSpPr>
        <p:grpSpPr bwMode="auto">
          <a:xfrm>
            <a:off x="4273550" y="2465388"/>
            <a:ext cx="4032250" cy="892175"/>
            <a:chOff x="2683" y="1326"/>
            <a:chExt cx="2540" cy="562"/>
          </a:xfrm>
        </p:grpSpPr>
        <p:sp>
          <p:nvSpPr>
            <p:cNvPr id="37916" name="AutoShape 17"/>
            <p:cNvSpPr>
              <a:spLocks noChangeArrowheads="1"/>
            </p:cNvSpPr>
            <p:nvPr/>
          </p:nvSpPr>
          <p:spPr bwMode="auto">
            <a:xfrm>
              <a:off x="2683" y="1344"/>
              <a:ext cx="2540" cy="544"/>
            </a:xfrm>
            <a:prstGeom prst="can">
              <a:avLst>
                <a:gd name="adj" fmla="val 36579"/>
              </a:avLst>
            </a:prstGeom>
            <a:gradFill rotWithShape="1">
              <a:gsLst>
                <a:gs pos="0">
                  <a:srgbClr val="478EB2"/>
                </a:gs>
                <a:gs pos="50000">
                  <a:srgbClr val="66CCFF"/>
                </a:gs>
                <a:gs pos="100000">
                  <a:srgbClr val="478EB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7917" name="Text Box 18"/>
            <p:cNvSpPr txBox="1">
              <a:spLocks noChangeArrowheads="1"/>
            </p:cNvSpPr>
            <p:nvPr/>
          </p:nvSpPr>
          <p:spPr bwMode="auto">
            <a:xfrm>
              <a:off x="2916" y="1326"/>
              <a:ext cx="20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2000"/>
                <a:t>Shop staff</a:t>
              </a:r>
            </a:p>
            <a:p>
              <a:pPr algn="ctr"/>
              <a:r>
                <a:rPr lang="nl-NL" altLang="en-US" sz="2000"/>
                <a:t>	(name, authentication)</a:t>
              </a:r>
            </a:p>
          </p:txBody>
        </p:sp>
      </p:grpSp>
      <p:grpSp>
        <p:nvGrpSpPr>
          <p:cNvPr id="37903" name="Group 19"/>
          <p:cNvGrpSpPr>
            <a:grpSpLocks/>
          </p:cNvGrpSpPr>
          <p:nvPr/>
        </p:nvGrpSpPr>
        <p:grpSpPr bwMode="auto">
          <a:xfrm>
            <a:off x="4273550" y="3546475"/>
            <a:ext cx="4032250" cy="892175"/>
            <a:chOff x="2683" y="1326"/>
            <a:chExt cx="2540" cy="562"/>
          </a:xfrm>
        </p:grpSpPr>
        <p:sp>
          <p:nvSpPr>
            <p:cNvPr id="37914" name="AutoShape 20"/>
            <p:cNvSpPr>
              <a:spLocks noChangeArrowheads="1"/>
            </p:cNvSpPr>
            <p:nvPr/>
          </p:nvSpPr>
          <p:spPr bwMode="auto">
            <a:xfrm>
              <a:off x="2683" y="1344"/>
              <a:ext cx="2540" cy="544"/>
            </a:xfrm>
            <a:prstGeom prst="can">
              <a:avLst>
                <a:gd name="adj" fmla="val 36579"/>
              </a:avLst>
            </a:prstGeom>
            <a:gradFill rotWithShape="1">
              <a:gsLst>
                <a:gs pos="0">
                  <a:srgbClr val="478EB2"/>
                </a:gs>
                <a:gs pos="50000">
                  <a:srgbClr val="66CCFF"/>
                </a:gs>
                <a:gs pos="100000">
                  <a:srgbClr val="478EB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37915" name="Text Box 21"/>
            <p:cNvSpPr txBox="1">
              <a:spLocks noChangeArrowheads="1"/>
            </p:cNvSpPr>
            <p:nvPr/>
          </p:nvSpPr>
          <p:spPr bwMode="auto">
            <a:xfrm>
              <a:off x="3071" y="1326"/>
              <a:ext cx="176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2000"/>
                <a:t>Product Catalogue</a:t>
              </a:r>
            </a:p>
            <a:p>
              <a:pPr algn="ctr"/>
              <a:r>
                <a:rPr lang="nl-NL" altLang="en-US" sz="2000"/>
                <a:t>	(product-id, price)</a:t>
              </a:r>
            </a:p>
          </p:txBody>
        </p:sp>
      </p:grpSp>
      <p:sp>
        <p:nvSpPr>
          <p:cNvPr id="37904" name="AutoShape 22" descr="Papyrus"/>
          <p:cNvSpPr>
            <a:spLocks noChangeArrowheads="1"/>
          </p:cNvSpPr>
          <p:nvPr/>
        </p:nvSpPr>
        <p:spPr bwMode="auto">
          <a:xfrm>
            <a:off x="4273550" y="4654550"/>
            <a:ext cx="4032250" cy="863600"/>
          </a:xfrm>
          <a:prstGeom prst="can">
            <a:avLst>
              <a:gd name="adj" fmla="val 36579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37905" name="Text Box 23" descr="Papyrus"/>
          <p:cNvSpPr txBox="1">
            <a:spLocks noChangeArrowheads="1"/>
          </p:cNvSpPr>
          <p:nvPr/>
        </p:nvSpPr>
        <p:spPr bwMode="auto">
          <a:xfrm>
            <a:off x="4870450" y="4625975"/>
            <a:ext cx="2865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2000"/>
              <a:t>Cart</a:t>
            </a:r>
          </a:p>
          <a:p>
            <a:pPr algn="ctr"/>
            <a:r>
              <a:rPr lang="nl-NL" altLang="en-US" sz="2000"/>
              <a:t>(product-id, quantity)</a:t>
            </a:r>
          </a:p>
        </p:txBody>
      </p:sp>
      <p:cxnSp>
        <p:nvCxnSpPr>
          <p:cNvPr id="37906" name="AutoShape 24"/>
          <p:cNvCxnSpPr>
            <a:cxnSpLocks noChangeShapeType="1"/>
            <a:stCxn id="37892" idx="3"/>
          </p:cNvCxnSpPr>
          <p:nvPr/>
        </p:nvCxnSpPr>
        <p:spPr bwMode="auto">
          <a:xfrm>
            <a:off x="3490913" y="1687513"/>
            <a:ext cx="720725" cy="157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7" name="AutoShape 25"/>
          <p:cNvCxnSpPr>
            <a:cxnSpLocks noChangeShapeType="1"/>
            <a:stCxn id="37893" idx="3"/>
            <a:endCxn id="37916" idx="2"/>
          </p:cNvCxnSpPr>
          <p:nvPr/>
        </p:nvCxnSpPr>
        <p:spPr bwMode="auto">
          <a:xfrm>
            <a:off x="3706813" y="2530475"/>
            <a:ext cx="566737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8" name="AutoShape 26"/>
          <p:cNvCxnSpPr>
            <a:cxnSpLocks noChangeShapeType="1"/>
            <a:stCxn id="37894" idx="3"/>
            <a:endCxn id="37914" idx="2"/>
          </p:cNvCxnSpPr>
          <p:nvPr/>
        </p:nvCxnSpPr>
        <p:spPr bwMode="auto">
          <a:xfrm flipV="1">
            <a:off x="3635375" y="4006850"/>
            <a:ext cx="638175" cy="71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9" name="AutoShape 27"/>
          <p:cNvCxnSpPr>
            <a:cxnSpLocks noChangeShapeType="1"/>
            <a:stCxn id="37898" idx="3"/>
            <a:endCxn id="37904" idx="2"/>
          </p:cNvCxnSpPr>
          <p:nvPr/>
        </p:nvCxnSpPr>
        <p:spPr bwMode="auto">
          <a:xfrm>
            <a:off x="3635375" y="4808538"/>
            <a:ext cx="638175" cy="27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0" name="AutoShape 28"/>
          <p:cNvCxnSpPr>
            <a:cxnSpLocks noChangeShapeType="1"/>
            <a:stCxn id="37897" idx="3"/>
            <a:endCxn id="37918" idx="2"/>
          </p:cNvCxnSpPr>
          <p:nvPr/>
        </p:nvCxnSpPr>
        <p:spPr bwMode="auto">
          <a:xfrm>
            <a:off x="2266950" y="6273800"/>
            <a:ext cx="1882775" cy="36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997" name="AutoShape 29"/>
          <p:cNvSpPr>
            <a:spLocks noChangeArrowheads="1"/>
          </p:cNvSpPr>
          <p:nvPr/>
        </p:nvSpPr>
        <p:spPr bwMode="auto">
          <a:xfrm>
            <a:off x="7740650" y="5086350"/>
            <a:ext cx="1403350" cy="719138"/>
          </a:xfrm>
          <a:prstGeom prst="wedgeRoundRectCallout">
            <a:avLst>
              <a:gd name="adj1" fmla="val -68667"/>
              <a:gd name="adj2" fmla="val -82894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volatile &amp;</a:t>
            </a:r>
          </a:p>
          <a:p>
            <a:pPr algn="ctr"/>
            <a:r>
              <a:rPr lang="nl-NL" altLang="en-US" sz="1800"/>
              <a:t>derived</a:t>
            </a:r>
          </a:p>
        </p:txBody>
      </p:sp>
      <p:sp>
        <p:nvSpPr>
          <p:cNvPr id="339998" name="AutoShape 30"/>
          <p:cNvSpPr>
            <a:spLocks noChangeArrowheads="1"/>
          </p:cNvSpPr>
          <p:nvPr/>
        </p:nvSpPr>
        <p:spPr bwMode="auto">
          <a:xfrm>
            <a:off x="2771775" y="3070225"/>
            <a:ext cx="1655763" cy="720725"/>
          </a:xfrm>
          <a:prstGeom prst="wedgeRoundRectCallout">
            <a:avLst>
              <a:gd name="adj1" fmla="val -92380"/>
              <a:gd name="adj2" fmla="val 2204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interface</a:t>
            </a:r>
          </a:p>
          <a:p>
            <a:pPr algn="ctr"/>
            <a:r>
              <a:rPr lang="nl-NL" altLang="en-US" sz="1800"/>
              <a:t>issues only</a:t>
            </a:r>
          </a:p>
        </p:txBody>
      </p:sp>
      <p:sp>
        <p:nvSpPr>
          <p:cNvPr id="339999" name="AutoShape 31"/>
          <p:cNvSpPr>
            <a:spLocks noChangeArrowheads="1"/>
          </p:cNvSpPr>
          <p:nvPr/>
        </p:nvSpPr>
        <p:spPr bwMode="auto">
          <a:xfrm>
            <a:off x="2484438" y="5302250"/>
            <a:ext cx="1295400" cy="431800"/>
          </a:xfrm>
          <a:prstGeom prst="wedgeRoundRectCallout">
            <a:avLst>
              <a:gd name="adj1" fmla="val -92032"/>
              <a:gd name="adj2" fmla="val -10662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volatile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97" grpId="0" animBg="1"/>
      <p:bldP spid="339998" grpId="0" animBg="1"/>
      <p:bldP spid="33999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1B08F8C7-5A1F-4F22-B0BF-4D35F2356822}" type="slidenum">
              <a:rPr lang="en-GB" altLang="en-US" sz="1400"/>
              <a:pPr eaLnBrk="1" hangingPunct="1"/>
              <a:t>22</a:t>
            </a:fld>
            <a:endParaRPr lang="en-GB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Some Concrete Examples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sz="2000" smtClean="0"/>
          </a:p>
          <a:p>
            <a:pPr eaLnBrk="1" hangingPunct="1"/>
            <a:r>
              <a:rPr lang="en-GB" altLang="en-US" sz="2000" smtClean="0">
                <a:hlinkClick r:id="rId3"/>
              </a:rPr>
              <a:t>http://www.nkictarchitectuur.nl/2006/index.htm</a:t>
            </a:r>
            <a:r>
              <a:rPr lang="en-GB" altLang="en-US" smtClean="0"/>
              <a:t> </a:t>
            </a:r>
          </a:p>
          <a:p>
            <a:pPr lvl="1" eaLnBrk="1" hangingPunct="1"/>
            <a:r>
              <a:rPr lang="en-GB" altLang="en-US" smtClean="0"/>
              <a:t>Rabobank, Belastingdienst, Ahold, FEI, Schiphol, Elsevier, …</a:t>
            </a:r>
          </a:p>
        </p:txBody>
      </p:sp>
    </p:spTree>
    <p:extLst>
      <p:ext uri="{BB962C8B-B14F-4D97-AF65-F5344CB8AC3E}">
        <p14:creationId xmlns:p14="http://schemas.microsoft.com/office/powerpoint/2010/main" val="41933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C4F7E5E2-E8A8-483F-9FB6-911D0B62DAE7}" type="slidenum">
              <a:rPr lang="en-GB" altLang="en-US" sz="1400"/>
              <a:pPr eaLnBrk="1" hangingPunct="1"/>
              <a:t>23</a:t>
            </a:fld>
            <a:endParaRPr lang="en-GB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2300"/>
            <a:ext cx="7772400" cy="863600"/>
          </a:xfrm>
        </p:spPr>
        <p:txBody>
          <a:bodyPr/>
          <a:lstStyle/>
          <a:p>
            <a:pPr eaLnBrk="1" hangingPunct="1"/>
            <a:r>
              <a:rPr lang="nl-NL" altLang="en-US" smtClean="0"/>
              <a:t>Identification of Dependencies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4086225" y="2886075"/>
            <a:ext cx="1138238" cy="863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Payment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692275" y="2886075"/>
            <a:ext cx="1076325" cy="86201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Cust. Sel.</a:t>
            </a:r>
          </a:p>
          <a:p>
            <a:pPr algn="ctr"/>
            <a:r>
              <a:rPr lang="nl-NL" altLang="en-US" sz="1800"/>
              <a:t> Mngmt.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82563" y="2863850"/>
            <a:ext cx="1366837" cy="906463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219075" y="4500563"/>
            <a:ext cx="1292225" cy="650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</a:t>
            </a:r>
          </a:p>
          <a:p>
            <a:pPr algn="ctr"/>
            <a:r>
              <a:rPr lang="nl-NL" altLang="en-US" sz="1800"/>
              <a:t>data</a:t>
            </a: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7667625" y="2897188"/>
            <a:ext cx="1296988" cy="83978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Staff 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7710488" y="4500563"/>
            <a:ext cx="1209675" cy="9255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</a:t>
            </a:r>
          </a:p>
          <a:p>
            <a:pPr algn="ctr"/>
            <a:r>
              <a:rPr lang="nl-NL" altLang="en-US" sz="1800"/>
              <a:t>Staff</a:t>
            </a:r>
          </a:p>
          <a:p>
            <a:pPr algn="ctr"/>
            <a:r>
              <a:rPr lang="nl-NL" altLang="en-US" sz="1800"/>
              <a:t> data</a:t>
            </a:r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179388" y="1757363"/>
            <a:ext cx="5040312" cy="5048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UI</a:t>
            </a:r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6688138" y="2897188"/>
            <a:ext cx="866775" cy="83978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Stock </a:t>
            </a:r>
          </a:p>
          <a:p>
            <a:pPr algn="ctr"/>
            <a:r>
              <a:rPr lang="nl-NL" altLang="en-US" sz="1800"/>
              <a:t>Control</a:t>
            </a:r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6678613" y="4510088"/>
            <a:ext cx="885825" cy="7191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Stock </a:t>
            </a:r>
          </a:p>
          <a:p>
            <a:pPr algn="ctr"/>
            <a:r>
              <a:rPr lang="nl-NL" altLang="en-US" sz="1800"/>
              <a:t>data </a:t>
            </a:r>
          </a:p>
        </p:txBody>
      </p:sp>
      <p:sp>
        <p:nvSpPr>
          <p:cNvPr id="39949" name="Rectangle 12"/>
          <p:cNvSpPr>
            <a:spLocks noChangeArrowheads="1"/>
          </p:cNvSpPr>
          <p:nvPr/>
        </p:nvSpPr>
        <p:spPr bwMode="auto">
          <a:xfrm>
            <a:off x="5292725" y="2897188"/>
            <a:ext cx="1295400" cy="839787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Prod. Catal.</a:t>
            </a:r>
          </a:p>
          <a:p>
            <a:pPr algn="ctr"/>
            <a:r>
              <a:rPr lang="nl-NL" altLang="en-US" sz="1800"/>
              <a:t>Maint.</a:t>
            </a:r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2752725" y="4500563"/>
            <a:ext cx="1358900" cy="650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Product </a:t>
            </a:r>
          </a:p>
          <a:p>
            <a:pPr algn="ctr"/>
            <a:r>
              <a:rPr lang="nl-NL" altLang="en-US" sz="1800"/>
              <a:t>Catalogue</a:t>
            </a:r>
          </a:p>
        </p:txBody>
      </p:sp>
      <p:sp>
        <p:nvSpPr>
          <p:cNvPr id="39951" name="Text Box 14"/>
          <p:cNvSpPr txBox="1">
            <a:spLocks noChangeArrowheads="1"/>
          </p:cNvSpPr>
          <p:nvPr/>
        </p:nvSpPr>
        <p:spPr bwMode="auto">
          <a:xfrm>
            <a:off x="3005138" y="2881313"/>
            <a:ext cx="854075" cy="863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Cart-</a:t>
            </a:r>
          </a:p>
          <a:p>
            <a:pPr algn="ctr"/>
            <a:r>
              <a:rPr lang="nl-NL" altLang="en-US" sz="1800"/>
              <a:t>data</a:t>
            </a:r>
          </a:p>
        </p:txBody>
      </p:sp>
      <p:cxnSp>
        <p:nvCxnSpPr>
          <p:cNvPr id="39952" name="AutoShape 15"/>
          <p:cNvCxnSpPr>
            <a:cxnSpLocks noChangeShapeType="1"/>
            <a:stCxn id="39946" idx="2"/>
            <a:endCxn id="39951" idx="0"/>
          </p:cNvCxnSpPr>
          <p:nvPr/>
        </p:nvCxnSpPr>
        <p:spPr bwMode="auto">
          <a:xfrm>
            <a:off x="2700338" y="2262188"/>
            <a:ext cx="731837" cy="619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3" name="AutoShape 16"/>
          <p:cNvCxnSpPr>
            <a:cxnSpLocks noChangeShapeType="1"/>
            <a:stCxn id="39946" idx="2"/>
            <a:endCxn id="39940" idx="0"/>
          </p:cNvCxnSpPr>
          <p:nvPr/>
        </p:nvCxnSpPr>
        <p:spPr bwMode="auto">
          <a:xfrm>
            <a:off x="2700338" y="2262188"/>
            <a:ext cx="1955800" cy="623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AutoShape 17"/>
          <p:cNvCxnSpPr>
            <a:cxnSpLocks noChangeShapeType="1"/>
            <a:stCxn id="39946" idx="2"/>
            <a:endCxn id="39941" idx="0"/>
          </p:cNvCxnSpPr>
          <p:nvPr/>
        </p:nvCxnSpPr>
        <p:spPr bwMode="auto">
          <a:xfrm flipH="1">
            <a:off x="2230438" y="2262188"/>
            <a:ext cx="469900" cy="623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5" name="AutoShape 18"/>
          <p:cNvCxnSpPr>
            <a:cxnSpLocks noChangeShapeType="1"/>
            <a:stCxn id="39942" idx="2"/>
            <a:endCxn id="39943" idx="0"/>
          </p:cNvCxnSpPr>
          <p:nvPr/>
        </p:nvCxnSpPr>
        <p:spPr bwMode="auto">
          <a:xfrm flipH="1">
            <a:off x="865188" y="3770313"/>
            <a:ext cx="1587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6" name="AutoShape 19"/>
          <p:cNvCxnSpPr>
            <a:cxnSpLocks noChangeShapeType="1"/>
            <a:stCxn id="39947" idx="2"/>
            <a:endCxn id="39948" idx="0"/>
          </p:cNvCxnSpPr>
          <p:nvPr/>
        </p:nvCxnSpPr>
        <p:spPr bwMode="auto">
          <a:xfrm>
            <a:off x="7121525" y="3736975"/>
            <a:ext cx="0" cy="773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7" name="AutoShape 20"/>
          <p:cNvCxnSpPr>
            <a:cxnSpLocks noChangeShapeType="1"/>
            <a:stCxn id="39944" idx="2"/>
            <a:endCxn id="39945" idx="0"/>
          </p:cNvCxnSpPr>
          <p:nvPr/>
        </p:nvCxnSpPr>
        <p:spPr bwMode="auto">
          <a:xfrm flipH="1">
            <a:off x="8315325" y="3736975"/>
            <a:ext cx="1588" cy="763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8" name="AutoShape 21"/>
          <p:cNvCxnSpPr>
            <a:cxnSpLocks noChangeShapeType="1"/>
            <a:stCxn id="39946" idx="2"/>
            <a:endCxn id="39942" idx="0"/>
          </p:cNvCxnSpPr>
          <p:nvPr/>
        </p:nvCxnSpPr>
        <p:spPr bwMode="auto">
          <a:xfrm flipH="1">
            <a:off x="866775" y="2262188"/>
            <a:ext cx="1833563" cy="601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9" name="AutoShape 22"/>
          <p:cNvCxnSpPr>
            <a:cxnSpLocks noChangeShapeType="1"/>
            <a:stCxn id="39941" idx="2"/>
            <a:endCxn id="39950" idx="0"/>
          </p:cNvCxnSpPr>
          <p:nvPr/>
        </p:nvCxnSpPr>
        <p:spPr bwMode="auto">
          <a:xfrm>
            <a:off x="2230438" y="3748088"/>
            <a:ext cx="1201737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0" name="AutoShape 23"/>
          <p:cNvCxnSpPr>
            <a:cxnSpLocks noChangeShapeType="1"/>
            <a:stCxn id="39941" idx="3"/>
            <a:endCxn id="39951" idx="1"/>
          </p:cNvCxnSpPr>
          <p:nvPr/>
        </p:nvCxnSpPr>
        <p:spPr bwMode="auto">
          <a:xfrm flipV="1">
            <a:off x="2768600" y="3313113"/>
            <a:ext cx="236538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1" name="AutoShape 24"/>
          <p:cNvCxnSpPr>
            <a:cxnSpLocks noChangeShapeType="1"/>
            <a:stCxn id="39940" idx="1"/>
            <a:endCxn id="39951" idx="3"/>
          </p:cNvCxnSpPr>
          <p:nvPr/>
        </p:nvCxnSpPr>
        <p:spPr bwMode="auto">
          <a:xfrm flipH="1" flipV="1">
            <a:off x="3859213" y="3313113"/>
            <a:ext cx="227012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62" name="AutoShape 25"/>
          <p:cNvCxnSpPr>
            <a:cxnSpLocks noChangeShapeType="1"/>
            <a:stCxn id="39940" idx="2"/>
            <a:endCxn id="39948" idx="0"/>
          </p:cNvCxnSpPr>
          <p:nvPr/>
        </p:nvCxnSpPr>
        <p:spPr bwMode="auto">
          <a:xfrm>
            <a:off x="4656138" y="3749675"/>
            <a:ext cx="2465387" cy="760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1018" name="Group 26"/>
          <p:cNvGrpSpPr>
            <a:grpSpLocks/>
          </p:cNvGrpSpPr>
          <p:nvPr/>
        </p:nvGrpSpPr>
        <p:grpSpPr bwMode="auto">
          <a:xfrm>
            <a:off x="5292725" y="1757363"/>
            <a:ext cx="3671888" cy="1139825"/>
            <a:chOff x="3334" y="1651"/>
            <a:chExt cx="2313" cy="718"/>
          </a:xfrm>
        </p:grpSpPr>
        <p:sp>
          <p:nvSpPr>
            <p:cNvPr id="39974" name="Rectangle 27"/>
            <p:cNvSpPr>
              <a:spLocks noChangeArrowheads="1"/>
            </p:cNvSpPr>
            <p:nvPr/>
          </p:nvSpPr>
          <p:spPr bwMode="auto">
            <a:xfrm>
              <a:off x="3334" y="1651"/>
              <a:ext cx="2313" cy="318"/>
            </a:xfrm>
            <a:prstGeom prst="rect">
              <a:avLst/>
            </a:prstGeom>
            <a:solidFill>
              <a:schemeClr val="bg1">
                <a:alpha val="25098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1800"/>
                <a:t>Staff Shop UI</a:t>
              </a:r>
            </a:p>
          </p:txBody>
        </p:sp>
        <p:cxnSp>
          <p:nvCxnSpPr>
            <p:cNvPr id="39975" name="AutoShape 28"/>
            <p:cNvCxnSpPr>
              <a:cxnSpLocks noChangeShapeType="1"/>
              <a:stCxn id="39974" idx="2"/>
              <a:endCxn id="39944" idx="0"/>
            </p:cNvCxnSpPr>
            <p:nvPr/>
          </p:nvCxnSpPr>
          <p:spPr bwMode="auto">
            <a:xfrm>
              <a:off x="4491" y="1969"/>
              <a:ext cx="748" cy="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76" name="AutoShape 29"/>
            <p:cNvCxnSpPr>
              <a:cxnSpLocks noChangeShapeType="1"/>
              <a:stCxn id="39974" idx="2"/>
              <a:endCxn id="39947" idx="0"/>
            </p:cNvCxnSpPr>
            <p:nvPr/>
          </p:nvCxnSpPr>
          <p:spPr bwMode="auto">
            <a:xfrm flipH="1">
              <a:off x="4486" y="1969"/>
              <a:ext cx="5" cy="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77" name="AutoShape 30"/>
            <p:cNvCxnSpPr>
              <a:cxnSpLocks noChangeShapeType="1"/>
              <a:stCxn id="39974" idx="2"/>
              <a:endCxn id="39949" idx="0"/>
            </p:cNvCxnSpPr>
            <p:nvPr/>
          </p:nvCxnSpPr>
          <p:spPr bwMode="auto">
            <a:xfrm flipH="1">
              <a:off x="3742" y="1969"/>
              <a:ext cx="749" cy="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9964" name="AutoShape 31"/>
          <p:cNvCxnSpPr>
            <a:cxnSpLocks noChangeShapeType="1"/>
            <a:stCxn id="39949" idx="2"/>
            <a:endCxn id="39950" idx="0"/>
          </p:cNvCxnSpPr>
          <p:nvPr/>
        </p:nvCxnSpPr>
        <p:spPr bwMode="auto">
          <a:xfrm flipH="1">
            <a:off x="3432175" y="3736975"/>
            <a:ext cx="2508250" cy="763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65" name="Rectangle 32"/>
          <p:cNvSpPr>
            <a:spLocks noChangeArrowheads="1"/>
          </p:cNvSpPr>
          <p:nvPr/>
        </p:nvSpPr>
        <p:spPr bwMode="auto">
          <a:xfrm>
            <a:off x="250825" y="5734050"/>
            <a:ext cx="2952750" cy="9366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nl-NL" altLang="en-US" sz="2000"/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1836738" y="6022975"/>
            <a:ext cx="1222375" cy="503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400"/>
              <a:t>Subsystem </a:t>
            </a:r>
          </a:p>
        </p:txBody>
      </p:sp>
      <p:cxnSp>
        <p:nvCxnSpPr>
          <p:cNvPr id="39967" name="AutoShape 34"/>
          <p:cNvCxnSpPr>
            <a:cxnSpLocks noChangeShapeType="1"/>
          </p:cNvCxnSpPr>
          <p:nvPr/>
        </p:nvCxnSpPr>
        <p:spPr bwMode="auto">
          <a:xfrm>
            <a:off x="468313" y="6372225"/>
            <a:ext cx="1152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68" name="Rectangle 35"/>
          <p:cNvSpPr>
            <a:spLocks noChangeArrowheads="1"/>
          </p:cNvSpPr>
          <p:nvPr/>
        </p:nvSpPr>
        <p:spPr bwMode="auto">
          <a:xfrm>
            <a:off x="757238" y="6045200"/>
            <a:ext cx="574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400"/>
              <a:t>uses</a:t>
            </a:r>
          </a:p>
        </p:txBody>
      </p:sp>
      <p:sp>
        <p:nvSpPr>
          <p:cNvPr id="341028" name="Rectangle 36"/>
          <p:cNvSpPr>
            <a:spLocks noChangeArrowheads="1"/>
          </p:cNvSpPr>
          <p:nvPr/>
        </p:nvSpPr>
        <p:spPr bwMode="auto">
          <a:xfrm>
            <a:off x="1271588" y="5799138"/>
            <a:ext cx="563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>
              <a:defRPr/>
            </a:pPr>
            <a:r>
              <a:rPr lang="nl-NL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key</a:t>
            </a:r>
          </a:p>
        </p:txBody>
      </p:sp>
      <p:sp>
        <p:nvSpPr>
          <p:cNvPr id="39970" name="Rectangle 42"/>
          <p:cNvSpPr>
            <a:spLocks noChangeArrowheads="1"/>
          </p:cNvSpPr>
          <p:nvPr/>
        </p:nvSpPr>
        <p:spPr bwMode="auto">
          <a:xfrm>
            <a:off x="3549650" y="5805488"/>
            <a:ext cx="442913" cy="15081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39971" name="Rectangle 41"/>
          <p:cNvSpPr>
            <a:spLocks noChangeArrowheads="1"/>
          </p:cNvSpPr>
          <p:nvPr/>
        </p:nvSpPr>
        <p:spPr bwMode="auto">
          <a:xfrm>
            <a:off x="3549650" y="5949950"/>
            <a:ext cx="1238250" cy="4222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39972" name="Rectangle 46"/>
          <p:cNvSpPr>
            <a:spLocks noChangeArrowheads="1"/>
          </p:cNvSpPr>
          <p:nvPr/>
        </p:nvSpPr>
        <p:spPr bwMode="auto">
          <a:xfrm>
            <a:off x="3635375" y="6381750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nl-NL" altLang="en-US" sz="1400"/>
              <a:t>package</a:t>
            </a:r>
            <a:endParaRPr lang="en-GB" altLang="en-US" sz="1400"/>
          </a:p>
        </p:txBody>
      </p:sp>
      <p:sp>
        <p:nvSpPr>
          <p:cNvPr id="39973" name="Rectangle 47"/>
          <p:cNvSpPr>
            <a:spLocks noChangeArrowheads="1"/>
          </p:cNvSpPr>
          <p:nvPr/>
        </p:nvSpPr>
        <p:spPr bwMode="auto">
          <a:xfrm>
            <a:off x="3549650" y="6008688"/>
            <a:ext cx="1174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nl-NL" altLang="en-US" sz="900"/>
              <a:t>&lt;&lt; subsystem&gt;&gt;</a:t>
            </a:r>
            <a:endParaRPr lang="en-GB" altLang="en-US" sz="900"/>
          </a:p>
        </p:txBody>
      </p:sp>
    </p:spTree>
    <p:extLst>
      <p:ext uri="{BB962C8B-B14F-4D97-AF65-F5344CB8AC3E}">
        <p14:creationId xmlns:p14="http://schemas.microsoft.com/office/powerpoint/2010/main" val="9749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91E97C9D-C156-4824-B179-3B9F58462E33}" type="slidenum">
              <a:rPr lang="en-GB" altLang="en-US" sz="1400"/>
              <a:pPr eaLnBrk="1" hangingPunct="1"/>
              <a:t>24</a:t>
            </a:fld>
            <a:endParaRPr lang="en-GB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863600"/>
          </a:xfrm>
        </p:spPr>
        <p:txBody>
          <a:bodyPr/>
          <a:lstStyle/>
          <a:p>
            <a:pPr eaLnBrk="1" hangingPunct="1"/>
            <a:r>
              <a:rPr lang="nl-NL" altLang="en-US" smtClean="0"/>
              <a:t>Identification of Active Processes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4086225" y="2957513"/>
            <a:ext cx="1138238" cy="863600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Payment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692275" y="2957513"/>
            <a:ext cx="1076325" cy="862012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Cust. Sel.</a:t>
            </a:r>
          </a:p>
          <a:p>
            <a:pPr algn="ctr"/>
            <a:r>
              <a:rPr lang="nl-NL" altLang="en-US" sz="1800"/>
              <a:t> Mngmt.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82563" y="2935288"/>
            <a:ext cx="1366837" cy="906462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223838" y="4572000"/>
            <a:ext cx="1292225" cy="650875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</a:t>
            </a:r>
          </a:p>
          <a:p>
            <a:pPr algn="ctr"/>
            <a:r>
              <a:rPr lang="nl-NL" altLang="en-US" sz="1800"/>
              <a:t>data</a:t>
            </a: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7667625" y="2968625"/>
            <a:ext cx="1296988" cy="839788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Staff </a:t>
            </a:r>
          </a:p>
          <a:p>
            <a:pPr algn="ctr"/>
            <a:r>
              <a:rPr lang="nl-NL" altLang="en-US" sz="1800"/>
              <a:t>Registration</a:t>
            </a: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7710488" y="4572000"/>
            <a:ext cx="1209675" cy="925513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</a:t>
            </a:r>
          </a:p>
          <a:p>
            <a:pPr algn="ctr"/>
            <a:r>
              <a:rPr lang="nl-NL" altLang="en-US" sz="1800"/>
              <a:t>Staff data</a:t>
            </a:r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179388" y="1828800"/>
            <a:ext cx="5040312" cy="504825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UI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6688138" y="2968625"/>
            <a:ext cx="866775" cy="839788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Stock </a:t>
            </a:r>
          </a:p>
          <a:p>
            <a:pPr algn="ctr"/>
            <a:r>
              <a:rPr lang="nl-NL" altLang="en-US" sz="1800"/>
              <a:t>Control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6678613" y="4581525"/>
            <a:ext cx="885825" cy="719138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Stock </a:t>
            </a:r>
          </a:p>
          <a:p>
            <a:pPr algn="ctr"/>
            <a:r>
              <a:rPr lang="nl-NL" altLang="en-US" sz="1800"/>
              <a:t>data </a:t>
            </a: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5292725" y="2968625"/>
            <a:ext cx="1295400" cy="839788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Prod. Catal.</a:t>
            </a:r>
          </a:p>
          <a:p>
            <a:pPr algn="ctr"/>
            <a:r>
              <a:rPr lang="nl-NL" altLang="en-US" sz="1800"/>
              <a:t>Maint.</a:t>
            </a: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2752725" y="4572000"/>
            <a:ext cx="1358900" cy="650875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Product </a:t>
            </a:r>
          </a:p>
          <a:p>
            <a:pPr algn="ctr"/>
            <a:r>
              <a:rPr lang="nl-NL" altLang="en-US" sz="1800"/>
              <a:t>Catalogue</a:t>
            </a: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3005138" y="2952750"/>
            <a:ext cx="854075" cy="863600"/>
          </a:xfrm>
          <a:prstGeom prst="rect">
            <a:avLst/>
          </a:prstGeom>
          <a:solidFill>
            <a:srgbClr val="F8F8F8">
              <a:alpha val="25098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Cart-</a:t>
            </a:r>
          </a:p>
          <a:p>
            <a:pPr algn="ctr"/>
            <a:r>
              <a:rPr lang="nl-NL" altLang="en-US" sz="1800"/>
              <a:t>data</a:t>
            </a:r>
          </a:p>
        </p:txBody>
      </p:sp>
      <p:cxnSp>
        <p:nvCxnSpPr>
          <p:cNvPr id="40976" name="AutoShape 15"/>
          <p:cNvCxnSpPr>
            <a:cxnSpLocks noChangeShapeType="1"/>
            <a:stCxn id="40970" idx="2"/>
            <a:endCxn id="40975" idx="0"/>
          </p:cNvCxnSpPr>
          <p:nvPr/>
        </p:nvCxnSpPr>
        <p:spPr bwMode="auto">
          <a:xfrm>
            <a:off x="2700338" y="2352675"/>
            <a:ext cx="731837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7" name="AutoShape 16"/>
          <p:cNvCxnSpPr>
            <a:cxnSpLocks noChangeShapeType="1"/>
            <a:stCxn id="40970" idx="2"/>
            <a:endCxn id="40964" idx="0"/>
          </p:cNvCxnSpPr>
          <p:nvPr/>
        </p:nvCxnSpPr>
        <p:spPr bwMode="auto">
          <a:xfrm>
            <a:off x="2700338" y="2352675"/>
            <a:ext cx="1955800" cy="604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AutoShape 17"/>
          <p:cNvCxnSpPr>
            <a:cxnSpLocks noChangeShapeType="1"/>
            <a:stCxn id="40970" idx="2"/>
            <a:endCxn id="40965" idx="0"/>
          </p:cNvCxnSpPr>
          <p:nvPr/>
        </p:nvCxnSpPr>
        <p:spPr bwMode="auto">
          <a:xfrm flipH="1">
            <a:off x="2230438" y="2352675"/>
            <a:ext cx="469900" cy="604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9" name="AutoShape 18"/>
          <p:cNvCxnSpPr>
            <a:cxnSpLocks noChangeShapeType="1"/>
            <a:stCxn id="40966" idx="2"/>
            <a:endCxn id="40967" idx="0"/>
          </p:cNvCxnSpPr>
          <p:nvPr/>
        </p:nvCxnSpPr>
        <p:spPr bwMode="auto">
          <a:xfrm>
            <a:off x="866775" y="3841750"/>
            <a:ext cx="3175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0" name="AutoShape 19"/>
          <p:cNvCxnSpPr>
            <a:cxnSpLocks noChangeShapeType="1"/>
            <a:stCxn id="40971" idx="2"/>
            <a:endCxn id="40972" idx="0"/>
          </p:cNvCxnSpPr>
          <p:nvPr/>
        </p:nvCxnSpPr>
        <p:spPr bwMode="auto">
          <a:xfrm>
            <a:off x="7121525" y="3808413"/>
            <a:ext cx="0" cy="773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1" name="AutoShape 20"/>
          <p:cNvCxnSpPr>
            <a:cxnSpLocks noChangeShapeType="1"/>
            <a:stCxn id="40968" idx="2"/>
            <a:endCxn id="40969" idx="0"/>
          </p:cNvCxnSpPr>
          <p:nvPr/>
        </p:nvCxnSpPr>
        <p:spPr bwMode="auto">
          <a:xfrm flipH="1">
            <a:off x="8315325" y="3808413"/>
            <a:ext cx="1588" cy="763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2" name="AutoShape 21"/>
          <p:cNvCxnSpPr>
            <a:cxnSpLocks noChangeShapeType="1"/>
            <a:stCxn id="40970" idx="2"/>
            <a:endCxn id="40966" idx="0"/>
          </p:cNvCxnSpPr>
          <p:nvPr/>
        </p:nvCxnSpPr>
        <p:spPr bwMode="auto">
          <a:xfrm flipH="1">
            <a:off x="866775" y="2352675"/>
            <a:ext cx="1833563" cy="582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AutoShape 22"/>
          <p:cNvCxnSpPr>
            <a:cxnSpLocks noChangeShapeType="1"/>
            <a:stCxn id="40965" idx="2"/>
            <a:endCxn id="40974" idx="0"/>
          </p:cNvCxnSpPr>
          <p:nvPr/>
        </p:nvCxnSpPr>
        <p:spPr bwMode="auto">
          <a:xfrm>
            <a:off x="2230438" y="3819525"/>
            <a:ext cx="1201737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AutoShape 23"/>
          <p:cNvCxnSpPr>
            <a:cxnSpLocks noChangeShapeType="1"/>
            <a:stCxn id="40965" idx="3"/>
            <a:endCxn id="40975" idx="1"/>
          </p:cNvCxnSpPr>
          <p:nvPr/>
        </p:nvCxnSpPr>
        <p:spPr bwMode="auto">
          <a:xfrm flipV="1">
            <a:off x="2768600" y="3384550"/>
            <a:ext cx="236538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5" name="AutoShape 24"/>
          <p:cNvCxnSpPr>
            <a:cxnSpLocks noChangeShapeType="1"/>
            <a:stCxn id="40964" idx="1"/>
            <a:endCxn id="40975" idx="3"/>
          </p:cNvCxnSpPr>
          <p:nvPr/>
        </p:nvCxnSpPr>
        <p:spPr bwMode="auto">
          <a:xfrm flipH="1" flipV="1">
            <a:off x="3859213" y="3384550"/>
            <a:ext cx="227012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6" name="AutoShape 25"/>
          <p:cNvCxnSpPr>
            <a:cxnSpLocks noChangeShapeType="1"/>
            <a:stCxn id="40964" idx="2"/>
            <a:endCxn id="40972" idx="0"/>
          </p:cNvCxnSpPr>
          <p:nvPr/>
        </p:nvCxnSpPr>
        <p:spPr bwMode="auto">
          <a:xfrm>
            <a:off x="4656138" y="3821113"/>
            <a:ext cx="2465387" cy="760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066" name="Rectangle 26"/>
          <p:cNvSpPr>
            <a:spLocks noChangeArrowheads="1"/>
          </p:cNvSpPr>
          <p:nvPr/>
        </p:nvSpPr>
        <p:spPr bwMode="auto">
          <a:xfrm>
            <a:off x="5292725" y="1828800"/>
            <a:ext cx="3671888" cy="5048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defRPr/>
            </a:pPr>
            <a:r>
              <a:rPr lang="nl-NL" sz="1800"/>
              <a:t>Staff Shop UI</a:t>
            </a:r>
          </a:p>
        </p:txBody>
      </p:sp>
      <p:cxnSp>
        <p:nvCxnSpPr>
          <p:cNvPr id="40988" name="AutoShape 27"/>
          <p:cNvCxnSpPr>
            <a:cxnSpLocks noChangeShapeType="1"/>
            <a:stCxn id="343066" idx="2"/>
            <a:endCxn id="40968" idx="0"/>
          </p:cNvCxnSpPr>
          <p:nvPr/>
        </p:nvCxnSpPr>
        <p:spPr bwMode="auto">
          <a:xfrm>
            <a:off x="7129463" y="2352675"/>
            <a:ext cx="1187450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9" name="AutoShape 28"/>
          <p:cNvCxnSpPr>
            <a:cxnSpLocks noChangeShapeType="1"/>
            <a:stCxn id="343066" idx="2"/>
            <a:endCxn id="40971" idx="0"/>
          </p:cNvCxnSpPr>
          <p:nvPr/>
        </p:nvCxnSpPr>
        <p:spPr bwMode="auto">
          <a:xfrm flipH="1">
            <a:off x="7121525" y="2352675"/>
            <a:ext cx="7938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0" name="AutoShape 29"/>
          <p:cNvCxnSpPr>
            <a:cxnSpLocks noChangeShapeType="1"/>
            <a:stCxn id="343066" idx="2"/>
            <a:endCxn id="40973" idx="0"/>
          </p:cNvCxnSpPr>
          <p:nvPr/>
        </p:nvCxnSpPr>
        <p:spPr bwMode="auto">
          <a:xfrm flipH="1">
            <a:off x="5940425" y="2352675"/>
            <a:ext cx="1189038" cy="615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91" name="AutoShape 30"/>
          <p:cNvCxnSpPr>
            <a:cxnSpLocks noChangeShapeType="1"/>
            <a:stCxn id="40973" idx="2"/>
            <a:endCxn id="40974" idx="0"/>
          </p:cNvCxnSpPr>
          <p:nvPr/>
        </p:nvCxnSpPr>
        <p:spPr bwMode="auto">
          <a:xfrm flipH="1">
            <a:off x="3432175" y="3808413"/>
            <a:ext cx="2508250" cy="763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92" name="Rectangle 31"/>
          <p:cNvSpPr>
            <a:spLocks noChangeArrowheads="1"/>
          </p:cNvSpPr>
          <p:nvPr/>
        </p:nvSpPr>
        <p:spPr bwMode="auto">
          <a:xfrm>
            <a:off x="2339975" y="5661025"/>
            <a:ext cx="4608513" cy="1081088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nl-NL" altLang="en-US" sz="2000"/>
          </a:p>
        </p:txBody>
      </p:sp>
      <p:sp>
        <p:nvSpPr>
          <p:cNvPr id="40993" name="Text Box 32"/>
          <p:cNvSpPr txBox="1">
            <a:spLocks noChangeArrowheads="1"/>
          </p:cNvSpPr>
          <p:nvPr/>
        </p:nvSpPr>
        <p:spPr bwMode="auto">
          <a:xfrm>
            <a:off x="5435600" y="6094413"/>
            <a:ext cx="1298575" cy="5032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400"/>
              <a:t>Passive</a:t>
            </a:r>
          </a:p>
          <a:p>
            <a:pPr algn="ctr"/>
            <a:r>
              <a:rPr lang="nl-NL" altLang="en-US" sz="1400"/>
              <a:t>Component </a:t>
            </a:r>
          </a:p>
        </p:txBody>
      </p:sp>
      <p:grpSp>
        <p:nvGrpSpPr>
          <p:cNvPr id="40994" name="Group 33"/>
          <p:cNvGrpSpPr>
            <a:grpSpLocks/>
          </p:cNvGrpSpPr>
          <p:nvPr/>
        </p:nvGrpSpPr>
        <p:grpSpPr bwMode="auto">
          <a:xfrm>
            <a:off x="2555875" y="6116638"/>
            <a:ext cx="1152525" cy="327025"/>
            <a:chOff x="3606" y="3360"/>
            <a:chExt cx="726" cy="206"/>
          </a:xfrm>
        </p:grpSpPr>
        <p:cxnSp>
          <p:nvCxnSpPr>
            <p:cNvPr id="40997" name="AutoShape 34"/>
            <p:cNvCxnSpPr>
              <a:cxnSpLocks noChangeShapeType="1"/>
            </p:cNvCxnSpPr>
            <p:nvPr/>
          </p:nvCxnSpPr>
          <p:spPr bwMode="auto">
            <a:xfrm>
              <a:off x="3606" y="3566"/>
              <a:ext cx="7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998" name="Rectangle 35"/>
            <p:cNvSpPr>
              <a:spLocks noChangeArrowheads="1"/>
            </p:cNvSpPr>
            <p:nvPr/>
          </p:nvSpPr>
          <p:spPr bwMode="auto">
            <a:xfrm>
              <a:off x="3788" y="3360"/>
              <a:ext cx="3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nl-NL" altLang="en-US" sz="1400"/>
                <a:t>uses</a:t>
              </a:r>
            </a:p>
          </p:txBody>
        </p:sp>
      </p:grpSp>
      <p:sp>
        <p:nvSpPr>
          <p:cNvPr id="343076" name="Rectangle 36"/>
          <p:cNvSpPr>
            <a:spLocks noChangeArrowheads="1"/>
          </p:cNvSpPr>
          <p:nvPr/>
        </p:nvSpPr>
        <p:spPr bwMode="auto">
          <a:xfrm>
            <a:off x="4364038" y="5621338"/>
            <a:ext cx="563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 eaLnBrk="0" hangingPunct="0">
              <a:defRPr/>
            </a:pPr>
            <a:r>
              <a:rPr lang="nl-NL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key</a:t>
            </a:r>
          </a:p>
        </p:txBody>
      </p:sp>
      <p:sp>
        <p:nvSpPr>
          <p:cNvPr id="40996" name="Text Box 37"/>
          <p:cNvSpPr txBox="1">
            <a:spLocks noChangeArrowheads="1"/>
          </p:cNvSpPr>
          <p:nvPr/>
        </p:nvSpPr>
        <p:spPr bwMode="auto">
          <a:xfrm>
            <a:off x="4068763" y="6094413"/>
            <a:ext cx="1152525" cy="503237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400"/>
              <a:t>Active </a:t>
            </a:r>
          </a:p>
          <a:p>
            <a:pPr algn="ctr"/>
            <a:r>
              <a:rPr lang="nl-NL" altLang="en-US" sz="1400"/>
              <a:t>Component </a:t>
            </a:r>
          </a:p>
        </p:txBody>
      </p:sp>
    </p:spTree>
    <p:extLst>
      <p:ext uri="{BB962C8B-B14F-4D97-AF65-F5344CB8AC3E}">
        <p14:creationId xmlns:p14="http://schemas.microsoft.com/office/powerpoint/2010/main" val="21120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09AD8A9C-AFAA-4796-82D3-BF7DFDBF5513}" type="slidenum">
              <a:rPr lang="en-GB" altLang="en-US" sz="1400"/>
              <a:pPr eaLnBrk="1" hangingPunct="1"/>
              <a:t>25</a:t>
            </a:fld>
            <a:endParaRPr lang="en-GB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Sequence Diagram</a:t>
            </a:r>
            <a:endParaRPr lang="en-US" altLang="en-US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78812" cy="2735262"/>
          </a:xfrm>
        </p:spPr>
        <p:txBody>
          <a:bodyPr/>
          <a:lstStyle/>
          <a:p>
            <a:pPr eaLnBrk="1" hangingPunct="1"/>
            <a:r>
              <a:rPr lang="en-US" altLang="en-US" smtClean="0"/>
              <a:t>Captures interaction between components</a:t>
            </a:r>
          </a:p>
          <a:p>
            <a:pPr eaLnBrk="1" hangingPunct="1"/>
            <a:r>
              <a:rPr lang="en-US" altLang="en-US" smtClean="0"/>
              <a:t>Purpose</a:t>
            </a:r>
          </a:p>
          <a:p>
            <a:pPr lvl="1" eaLnBrk="1" hangingPunct="1"/>
            <a:r>
              <a:rPr lang="en-US" altLang="en-US" smtClean="0"/>
              <a:t>Model flow of control</a:t>
            </a:r>
          </a:p>
          <a:p>
            <a:pPr lvl="1" eaLnBrk="1" hangingPunct="1"/>
            <a:r>
              <a:rPr lang="en-US" altLang="en-US" smtClean="0"/>
              <a:t>Identify synchronization</a:t>
            </a:r>
          </a:p>
          <a:p>
            <a:pPr lvl="1" eaLnBrk="1" hangingPunct="1"/>
            <a:r>
              <a:rPr lang="en-US" altLang="en-US" smtClean="0"/>
              <a:t>Illustrate typical scenarios</a:t>
            </a:r>
          </a:p>
        </p:txBody>
      </p:sp>
    </p:spTree>
    <p:extLst>
      <p:ext uri="{BB962C8B-B14F-4D97-AF65-F5344CB8AC3E}">
        <p14:creationId xmlns:p14="http://schemas.microsoft.com/office/powerpoint/2010/main" val="2521614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8AE414EF-B440-4EE6-B25E-E8F1CC61FD65}" type="slidenum">
              <a:rPr lang="en-GB" altLang="en-US" sz="1400"/>
              <a:pPr eaLnBrk="1" hangingPunct="1"/>
              <a:t>26</a:t>
            </a:fld>
            <a:endParaRPr lang="en-GB" altLang="en-US" sz="1400"/>
          </a:p>
        </p:txBody>
      </p:sp>
      <p:sp>
        <p:nvSpPr>
          <p:cNvPr id="43011" name="Rectangle 25"/>
          <p:cNvSpPr>
            <a:spLocks noChangeArrowheads="1"/>
          </p:cNvSpPr>
          <p:nvPr/>
        </p:nvSpPr>
        <p:spPr bwMode="auto">
          <a:xfrm>
            <a:off x="2619375" y="1716088"/>
            <a:ext cx="574675" cy="144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43012" name="Rectangle 26"/>
          <p:cNvSpPr>
            <a:spLocks noChangeArrowheads="1"/>
          </p:cNvSpPr>
          <p:nvPr/>
        </p:nvSpPr>
        <p:spPr bwMode="auto">
          <a:xfrm>
            <a:off x="4556125" y="1668463"/>
            <a:ext cx="574675" cy="144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43013" name="Rectangle 24"/>
          <p:cNvSpPr>
            <a:spLocks noChangeArrowheads="1"/>
          </p:cNvSpPr>
          <p:nvPr/>
        </p:nvSpPr>
        <p:spPr bwMode="auto">
          <a:xfrm>
            <a:off x="658813" y="1716088"/>
            <a:ext cx="574675" cy="144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717550"/>
            <a:ext cx="8569325" cy="863600"/>
          </a:xfrm>
        </p:spPr>
        <p:txBody>
          <a:bodyPr/>
          <a:lstStyle/>
          <a:p>
            <a:pPr eaLnBrk="1" hangingPunct="1"/>
            <a:r>
              <a:rPr lang="nl-NL" altLang="en-US" sz="3600" smtClean="0"/>
              <a:t>Design System Dynamics: Scenario’s</a:t>
            </a:r>
          </a:p>
        </p:txBody>
      </p:sp>
      <p:cxnSp>
        <p:nvCxnSpPr>
          <p:cNvPr id="43015" name="AutoShape 3"/>
          <p:cNvCxnSpPr>
            <a:cxnSpLocks noChangeShapeType="1"/>
            <a:stCxn id="43016" idx="2"/>
          </p:cNvCxnSpPr>
          <p:nvPr/>
        </p:nvCxnSpPr>
        <p:spPr bwMode="auto">
          <a:xfrm>
            <a:off x="3298825" y="2493963"/>
            <a:ext cx="36513" cy="3262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6" name="Text Box 4"/>
          <p:cNvSpPr txBox="1">
            <a:spLocks noChangeArrowheads="1"/>
          </p:cNvSpPr>
          <p:nvPr/>
        </p:nvSpPr>
        <p:spPr bwMode="auto">
          <a:xfrm>
            <a:off x="2619375" y="1843088"/>
            <a:ext cx="1358900" cy="650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Product </a:t>
            </a:r>
          </a:p>
          <a:p>
            <a:pPr algn="ctr"/>
            <a:r>
              <a:rPr lang="nl-NL" altLang="en-US" sz="1800"/>
              <a:t>Catalogue</a:t>
            </a:r>
          </a:p>
        </p:txBody>
      </p:sp>
      <p:sp>
        <p:nvSpPr>
          <p:cNvPr id="43017" name="Rectangle 5"/>
          <p:cNvSpPr>
            <a:spLocks noChangeArrowheads="1"/>
          </p:cNvSpPr>
          <p:nvPr/>
        </p:nvSpPr>
        <p:spPr bwMode="auto">
          <a:xfrm>
            <a:off x="671513" y="1863725"/>
            <a:ext cx="1368425" cy="666750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Shop UI</a:t>
            </a:r>
          </a:p>
        </p:txBody>
      </p:sp>
      <p:cxnSp>
        <p:nvCxnSpPr>
          <p:cNvPr id="43018" name="AutoShape 6"/>
          <p:cNvCxnSpPr>
            <a:cxnSpLocks noChangeShapeType="1"/>
          </p:cNvCxnSpPr>
          <p:nvPr/>
        </p:nvCxnSpPr>
        <p:spPr bwMode="auto">
          <a:xfrm>
            <a:off x="1317625" y="2549525"/>
            <a:ext cx="36513" cy="3346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19" name="Rectangle 7"/>
          <p:cNvSpPr>
            <a:spLocks noChangeArrowheads="1"/>
          </p:cNvSpPr>
          <p:nvPr/>
        </p:nvSpPr>
        <p:spPr bwMode="auto">
          <a:xfrm>
            <a:off x="4557713" y="1797050"/>
            <a:ext cx="2087562" cy="7778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Customer Selection</a:t>
            </a:r>
          </a:p>
          <a:p>
            <a:pPr algn="ctr"/>
            <a:r>
              <a:rPr lang="nl-NL" altLang="en-US" sz="1800"/>
              <a:t> Management</a:t>
            </a:r>
          </a:p>
        </p:txBody>
      </p:sp>
      <p:cxnSp>
        <p:nvCxnSpPr>
          <p:cNvPr id="43020" name="AutoShape 8"/>
          <p:cNvCxnSpPr>
            <a:cxnSpLocks noChangeShapeType="1"/>
          </p:cNvCxnSpPr>
          <p:nvPr/>
        </p:nvCxnSpPr>
        <p:spPr bwMode="auto">
          <a:xfrm>
            <a:off x="5564188" y="2574925"/>
            <a:ext cx="0" cy="3270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1" name="Text Box 9"/>
          <p:cNvSpPr txBox="1">
            <a:spLocks noChangeArrowheads="1"/>
          </p:cNvSpPr>
          <p:nvPr/>
        </p:nvSpPr>
        <p:spPr bwMode="auto">
          <a:xfrm>
            <a:off x="7224713" y="1868488"/>
            <a:ext cx="1439862" cy="657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Cart-data</a:t>
            </a:r>
          </a:p>
        </p:txBody>
      </p:sp>
      <p:cxnSp>
        <p:nvCxnSpPr>
          <p:cNvPr id="43022" name="AutoShape 10"/>
          <p:cNvCxnSpPr>
            <a:cxnSpLocks noChangeShapeType="1"/>
            <a:stCxn id="43021" idx="2"/>
          </p:cNvCxnSpPr>
          <p:nvPr/>
        </p:nvCxnSpPr>
        <p:spPr bwMode="auto">
          <a:xfrm>
            <a:off x="7945438" y="2525713"/>
            <a:ext cx="0" cy="3448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3" name="AutoShape 11"/>
          <p:cNvCxnSpPr>
            <a:cxnSpLocks noChangeShapeType="1"/>
          </p:cNvCxnSpPr>
          <p:nvPr/>
        </p:nvCxnSpPr>
        <p:spPr bwMode="auto">
          <a:xfrm>
            <a:off x="1357313" y="3252788"/>
            <a:ext cx="19446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4" name="Rectangle 12"/>
          <p:cNvSpPr>
            <a:spLocks noChangeArrowheads="1"/>
          </p:cNvSpPr>
          <p:nvPr/>
        </p:nvSpPr>
        <p:spPr bwMode="auto">
          <a:xfrm>
            <a:off x="1543050" y="2867025"/>
            <a:ext cx="1550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Enter search</a:t>
            </a:r>
          </a:p>
        </p:txBody>
      </p:sp>
      <p:cxnSp>
        <p:nvCxnSpPr>
          <p:cNvPr id="43025" name="AutoShape 13"/>
          <p:cNvCxnSpPr>
            <a:cxnSpLocks noChangeShapeType="1"/>
          </p:cNvCxnSpPr>
          <p:nvPr/>
        </p:nvCxnSpPr>
        <p:spPr bwMode="auto">
          <a:xfrm>
            <a:off x="1347788" y="3829050"/>
            <a:ext cx="19446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6" name="Rectangle 14"/>
          <p:cNvSpPr>
            <a:spLocks noChangeArrowheads="1"/>
          </p:cNvSpPr>
          <p:nvPr/>
        </p:nvSpPr>
        <p:spPr bwMode="auto">
          <a:xfrm>
            <a:off x="1217613" y="3443288"/>
            <a:ext cx="226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Matches of search </a:t>
            </a:r>
          </a:p>
        </p:txBody>
      </p:sp>
      <p:cxnSp>
        <p:nvCxnSpPr>
          <p:cNvPr id="43027" name="AutoShape 15"/>
          <p:cNvCxnSpPr>
            <a:cxnSpLocks noChangeShapeType="1"/>
          </p:cNvCxnSpPr>
          <p:nvPr/>
        </p:nvCxnSpPr>
        <p:spPr bwMode="auto">
          <a:xfrm>
            <a:off x="1344613" y="4175125"/>
            <a:ext cx="1587" cy="341313"/>
          </a:xfrm>
          <a:prstGeom prst="bentConnector3">
            <a:avLst>
              <a:gd name="adj1" fmla="val 1440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8" name="Rectangle 16"/>
          <p:cNvSpPr>
            <a:spLocks noChangeArrowheads="1"/>
          </p:cNvSpPr>
          <p:nvPr/>
        </p:nvSpPr>
        <p:spPr bwMode="auto">
          <a:xfrm>
            <a:off x="1619250" y="4151313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Select item</a:t>
            </a:r>
          </a:p>
        </p:txBody>
      </p:sp>
      <p:cxnSp>
        <p:nvCxnSpPr>
          <p:cNvPr id="43029" name="AutoShape 17"/>
          <p:cNvCxnSpPr>
            <a:cxnSpLocks noChangeShapeType="1"/>
          </p:cNvCxnSpPr>
          <p:nvPr/>
        </p:nvCxnSpPr>
        <p:spPr bwMode="auto">
          <a:xfrm>
            <a:off x="1357313" y="5053013"/>
            <a:ext cx="42116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0" name="Rectangle 18"/>
          <p:cNvSpPr>
            <a:spLocks noChangeArrowheads="1"/>
          </p:cNvSpPr>
          <p:nvPr/>
        </p:nvSpPr>
        <p:spPr bwMode="auto">
          <a:xfrm>
            <a:off x="2384425" y="4667250"/>
            <a:ext cx="203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Update selection</a:t>
            </a:r>
          </a:p>
        </p:txBody>
      </p:sp>
      <p:cxnSp>
        <p:nvCxnSpPr>
          <p:cNvPr id="43031" name="AutoShape 19"/>
          <p:cNvCxnSpPr>
            <a:cxnSpLocks noChangeShapeType="1"/>
          </p:cNvCxnSpPr>
          <p:nvPr/>
        </p:nvCxnSpPr>
        <p:spPr bwMode="auto">
          <a:xfrm>
            <a:off x="5568950" y="5268913"/>
            <a:ext cx="23749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2" name="Rectangle 20"/>
          <p:cNvSpPr>
            <a:spLocks noChangeArrowheads="1"/>
          </p:cNvSpPr>
          <p:nvPr/>
        </p:nvSpPr>
        <p:spPr bwMode="auto">
          <a:xfrm>
            <a:off x="5911850" y="4914900"/>
            <a:ext cx="181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nl-NL" altLang="en-US" sz="1800"/>
              <a:t>Store selection</a:t>
            </a:r>
          </a:p>
        </p:txBody>
      </p:sp>
      <p:sp>
        <p:nvSpPr>
          <p:cNvPr id="43033" name="Rectangle 21"/>
          <p:cNvSpPr>
            <a:spLocks noChangeArrowheads="1"/>
          </p:cNvSpPr>
          <p:nvPr/>
        </p:nvSpPr>
        <p:spPr bwMode="auto">
          <a:xfrm>
            <a:off x="347663" y="6256338"/>
            <a:ext cx="714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nl-NL" altLang="en-US" sz="2000"/>
              <a:t>Scenario’s describe the interaction between components</a:t>
            </a:r>
          </a:p>
        </p:txBody>
      </p:sp>
      <p:cxnSp>
        <p:nvCxnSpPr>
          <p:cNvPr id="43034" name="AutoShape 22"/>
          <p:cNvCxnSpPr>
            <a:cxnSpLocks noChangeShapeType="1"/>
          </p:cNvCxnSpPr>
          <p:nvPr/>
        </p:nvCxnSpPr>
        <p:spPr bwMode="auto">
          <a:xfrm>
            <a:off x="1104900" y="3252788"/>
            <a:ext cx="0" cy="57626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5" name="Rectangle 23"/>
          <p:cNvSpPr>
            <a:spLocks noChangeArrowheads="1"/>
          </p:cNvSpPr>
          <p:nvPr/>
        </p:nvSpPr>
        <p:spPr bwMode="auto">
          <a:xfrm rot="-5400000">
            <a:off x="-93663" y="3198813"/>
            <a:ext cx="1584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nl-NL" altLang="en-US" sz="1800"/>
              <a:t>e2e deadline</a:t>
            </a:r>
          </a:p>
          <a:p>
            <a:pPr algn="ctr">
              <a:lnSpc>
                <a:spcPct val="80000"/>
              </a:lnSpc>
            </a:pPr>
            <a:r>
              <a:rPr lang="nl-NL" altLang="en-US" sz="1800"/>
              <a:t>1,0 sec.</a:t>
            </a:r>
          </a:p>
        </p:txBody>
      </p:sp>
      <p:sp>
        <p:nvSpPr>
          <p:cNvPr id="43036" name="Rectangle 27"/>
          <p:cNvSpPr>
            <a:spLocks noChangeArrowheads="1"/>
          </p:cNvSpPr>
          <p:nvPr/>
        </p:nvSpPr>
        <p:spPr bwMode="auto">
          <a:xfrm>
            <a:off x="7224713" y="1724025"/>
            <a:ext cx="574675" cy="14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314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73F63546-157C-4DED-8D8D-2D7B27E76541}" type="slidenum">
              <a:rPr lang="en-GB" altLang="en-US" sz="1400"/>
              <a:pPr eaLnBrk="1" hangingPunct="1"/>
              <a:t>27</a:t>
            </a:fld>
            <a:endParaRPr lang="en-GB" altLang="en-US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02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Sequence Diagram</a:t>
            </a:r>
            <a:endParaRPr lang="en-US" altLang="en-US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9425"/>
            <a:ext cx="82788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Captures interaction between components</a:t>
            </a:r>
          </a:p>
        </p:txBody>
      </p:sp>
      <p:pic>
        <p:nvPicPr>
          <p:cNvPr id="349188" name="Picture 4" descr="FIGURE_A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597150"/>
            <a:ext cx="550545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358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165C15D2-81F0-458D-AA32-2D174E0EE2AA}" type="slidenum">
              <a:rPr lang="en-GB" altLang="en-US" sz="1400"/>
              <a:pPr eaLnBrk="1" hangingPunct="1"/>
              <a:t>3</a:t>
            </a:fld>
            <a:endParaRPr lang="en-GB" altLang="en-US" sz="14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Deployment Diagram</a:t>
            </a:r>
            <a:endParaRPr lang="en-US" altLang="en-US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Captures the topology of a system’s hardware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Specify the distribution of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performance bottlenecks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Developed by architects, networking engineers, and system engineers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CA7A8F88-27AF-4F8A-8172-E8E5E8CC8315}" type="slidenum">
              <a:rPr lang="en-GB" altLang="en-US" sz="1400"/>
              <a:pPr eaLnBrk="1" hangingPunct="1"/>
              <a:t>4</a:t>
            </a:fld>
            <a:endParaRPr lang="en-GB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27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Deployment Diagram</a:t>
            </a:r>
            <a:endParaRPr lang="en-US" altLang="en-US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448" y="1772816"/>
            <a:ext cx="773196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smtClean="0"/>
              <a:t>A deployment diagram models: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smtClean="0"/>
              <a:t>The topology </a:t>
            </a:r>
            <a:r>
              <a:rPr lang="en-US" altLang="en-US" sz="2400" dirty="0" smtClean="0"/>
              <a:t>of a system’s </a:t>
            </a:r>
            <a:r>
              <a:rPr lang="en-US" altLang="en-US" sz="2400" dirty="0" smtClean="0"/>
              <a:t>physical hardware</a:t>
            </a:r>
            <a:br>
              <a:rPr lang="en-US" altLang="en-US" sz="2400" dirty="0" smtClean="0"/>
            </a:br>
            <a:r>
              <a:rPr lang="en-US" altLang="en-US" sz="2400" dirty="0" smtClean="0"/>
              <a:t>i.e. computing-devices and network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smtClean="0"/>
              <a:t>the mapping </a:t>
            </a:r>
            <a:r>
              <a:rPr lang="en-US" altLang="en-US" sz="2400" dirty="0" smtClean="0"/>
              <a:t>of </a:t>
            </a:r>
            <a:r>
              <a:rPr lang="en-US" altLang="en-US" sz="2400" dirty="0" smtClean="0"/>
              <a:t>logical (structural) </a:t>
            </a:r>
            <a:r>
              <a:rPr lang="en-US" altLang="en-US" sz="2400" dirty="0" smtClean="0"/>
              <a:t>view </a:t>
            </a:r>
            <a:r>
              <a:rPr lang="en-US" altLang="en-US" sz="2400" dirty="0" smtClean="0"/>
              <a:t>to the physical hardware</a:t>
            </a:r>
            <a:endParaRPr lang="en-US" altLang="en-US" sz="2400" dirty="0" smtClean="0"/>
          </a:p>
        </p:txBody>
      </p:sp>
      <p:pic>
        <p:nvPicPr>
          <p:cNvPr id="362500" name="Picture 4" descr="FIGURE_30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69704"/>
            <a:ext cx="3420067" cy="262852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6456" y="4653136"/>
            <a:ext cx="43172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This diagram is an example</a:t>
            </a:r>
            <a:br>
              <a:rPr lang="en-US" altLang="en-US" dirty="0" smtClean="0"/>
            </a:br>
            <a:r>
              <a:rPr lang="en-US" altLang="en-US" dirty="0" smtClean="0"/>
              <a:t>of only the hardware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239"/>
            <a:ext cx="7772400" cy="1799778"/>
          </a:xfrm>
        </p:spPr>
        <p:txBody>
          <a:bodyPr/>
          <a:lstStyle/>
          <a:p>
            <a:r>
              <a:rPr lang="en-GB" sz="2400" b="1" dirty="0" smtClean="0"/>
              <a:t>Node</a:t>
            </a:r>
            <a:r>
              <a:rPr lang="en-GB" sz="2400" dirty="0" smtClean="0"/>
              <a:t> is a </a:t>
            </a:r>
            <a:r>
              <a:rPr lang="en-GB" sz="2400" b="1" dirty="0" smtClean="0">
                <a:hlinkClick r:id="rId2"/>
              </a:rPr>
              <a:t>deployment target</a:t>
            </a:r>
            <a:r>
              <a:rPr lang="en-GB" sz="2400" dirty="0" smtClean="0"/>
              <a:t> which represents computational resource upon which </a:t>
            </a:r>
            <a:r>
              <a:rPr lang="en-GB" sz="2400" b="1" dirty="0" err="1" smtClean="0">
                <a:hlinkClick r:id="rId3"/>
              </a:rPr>
              <a:t>artifacts</a:t>
            </a:r>
            <a:r>
              <a:rPr lang="en-GB" sz="2400" dirty="0" smtClean="0"/>
              <a:t> may be deployed for execution.</a:t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6DA48-CA36-4859-982F-3BDCCEDB60F6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Rectangle 4"/>
          <p:cNvSpPr/>
          <p:nvPr/>
        </p:nvSpPr>
        <p:spPr>
          <a:xfrm>
            <a:off x="1143013" y="3510796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+mj-lt"/>
              </a:rPr>
              <a:t>Examples of devices 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are: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«application server»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«client workstation»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«mobile device»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j-lt"/>
              </a:rPr>
              <a:t>«embedded device»</a:t>
            </a:r>
          </a:p>
        </p:txBody>
      </p:sp>
      <p:pic>
        <p:nvPicPr>
          <p:cNvPr id="211972" name="Picture 4" descr="Device is notated by a perspective view of a cube tagged with the keyword devic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68204"/>
            <a:ext cx="13335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974" name="Picture 6" descr="Computer stereotype with tags applied to Device clas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024" y="3175366"/>
            <a:ext cx="17145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976" name="Picture 8" descr="Mobile smartphone device depicted using custom icon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21" y="4244082"/>
            <a:ext cx="9525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Communication </a:t>
            </a:r>
            <a:r>
              <a:rPr lang="en-GB" b="1" i="1" dirty="0" smtClean="0"/>
              <a:t>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3238"/>
            <a:ext cx="8062664" cy="4968875"/>
          </a:xfrm>
        </p:spPr>
        <p:txBody>
          <a:bodyPr/>
          <a:lstStyle/>
          <a:p>
            <a:r>
              <a:rPr lang="en-GB" dirty="0"/>
              <a:t>A </a:t>
            </a:r>
            <a:r>
              <a:rPr lang="en-GB" b="1" dirty="0" smtClean="0"/>
              <a:t>communication path </a:t>
            </a:r>
            <a:r>
              <a:rPr lang="en-GB" dirty="0" smtClean="0"/>
              <a:t>is an</a:t>
            </a:r>
            <a:r>
              <a:rPr lang="en-GB" dirty="0"/>
              <a:t> </a:t>
            </a:r>
            <a:r>
              <a:rPr lang="en-GB" b="1" dirty="0">
                <a:hlinkClick r:id="rId2"/>
              </a:rPr>
              <a:t>association</a:t>
            </a:r>
            <a:r>
              <a:rPr lang="en-GB" dirty="0"/>
              <a:t> between two </a:t>
            </a:r>
            <a:r>
              <a:rPr lang="en-GB" b="1" dirty="0">
                <a:hlinkClick r:id="rId3"/>
              </a:rPr>
              <a:t>deployment targets</a:t>
            </a:r>
            <a:r>
              <a:rPr lang="en-GB" dirty="0"/>
              <a:t>, through which they are able to exchange signals and messages.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paths are parts of the hardware/infrastructure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6DA48-CA36-4859-982F-3BDCCEDB60F6}" type="slidenum">
              <a:rPr lang="en-GB" altLang="en-US" smtClean="0"/>
              <a:pPr/>
              <a:t>6</a:t>
            </a:fld>
            <a:endParaRPr lang="en-GB" altLang="en-US"/>
          </a:p>
        </p:txBody>
      </p:sp>
      <p:pic>
        <p:nvPicPr>
          <p:cNvPr id="212994" name="Picture 2" descr="Communication path shown as association between two deployment target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748084"/>
            <a:ext cx="3403331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996" name="Picture 4" descr="Gigabit Ethernet as communication path between application and database server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844" y="4645022"/>
            <a:ext cx="3362598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998" name="Picture 6" descr="TCP/IP protocol as communication path between J2EE server and database system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15" y="5157192"/>
            <a:ext cx="3333750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7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534D584E-D6D2-4F6A-98FB-DD6F79BE57FF}" type="slidenum">
              <a:rPr lang="en-GB" altLang="en-US" sz="1400"/>
              <a:pPr eaLnBrk="1" hangingPunct="1"/>
              <a:t>7</a:t>
            </a:fld>
            <a:endParaRPr lang="en-GB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en-US" smtClean="0"/>
              <a:t>Deployment Diagram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468313" y="1549400"/>
            <a:ext cx="8066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Deployment view: physical model + mapping</a:t>
            </a:r>
          </a:p>
        </p:txBody>
      </p:sp>
      <p:sp>
        <p:nvSpPr>
          <p:cNvPr id="50181" name="Rectangle 16"/>
          <p:cNvSpPr>
            <a:spLocks noChangeArrowheads="1"/>
          </p:cNvSpPr>
          <p:nvPr/>
        </p:nvSpPr>
        <p:spPr bwMode="auto">
          <a:xfrm>
            <a:off x="395288" y="4292600"/>
            <a:ext cx="7556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2800"/>
              <a:t>Basis for analyzing throughput, availability</a:t>
            </a:r>
            <a:endParaRPr lang="en-GB" altLang="en-US" sz="2800"/>
          </a:p>
        </p:txBody>
      </p:sp>
      <p:grpSp>
        <p:nvGrpSpPr>
          <p:cNvPr id="50182" name="Group 51"/>
          <p:cNvGrpSpPr>
            <a:grpSpLocks/>
          </p:cNvGrpSpPr>
          <p:nvPr/>
        </p:nvGrpSpPr>
        <p:grpSpPr bwMode="auto">
          <a:xfrm>
            <a:off x="1258888" y="2571750"/>
            <a:ext cx="3048000" cy="1433513"/>
            <a:chOff x="1728" y="1393"/>
            <a:chExt cx="1920" cy="903"/>
          </a:xfrm>
        </p:grpSpPr>
        <p:sp>
          <p:nvSpPr>
            <p:cNvPr id="50198" name="AutoShape 4"/>
            <p:cNvSpPr>
              <a:spLocks noChangeArrowheads="1"/>
            </p:cNvSpPr>
            <p:nvPr/>
          </p:nvSpPr>
          <p:spPr bwMode="auto">
            <a:xfrm>
              <a:off x="1728" y="1393"/>
              <a:ext cx="576" cy="672"/>
            </a:xfrm>
            <a:prstGeom prst="cube">
              <a:avLst>
                <a:gd name="adj" fmla="val 25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0199" name="AutoShape 5"/>
            <p:cNvSpPr>
              <a:spLocks noChangeArrowheads="1"/>
            </p:cNvSpPr>
            <p:nvPr/>
          </p:nvSpPr>
          <p:spPr bwMode="auto">
            <a:xfrm>
              <a:off x="2400" y="1393"/>
              <a:ext cx="576" cy="672"/>
            </a:xfrm>
            <a:prstGeom prst="cube">
              <a:avLst>
                <a:gd name="adj" fmla="val 25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0200" name="AutoShape 6"/>
            <p:cNvSpPr>
              <a:spLocks noChangeArrowheads="1"/>
            </p:cNvSpPr>
            <p:nvPr/>
          </p:nvSpPr>
          <p:spPr bwMode="auto">
            <a:xfrm>
              <a:off x="3072" y="1393"/>
              <a:ext cx="576" cy="672"/>
            </a:xfrm>
            <a:prstGeom prst="cube">
              <a:avLst>
                <a:gd name="adj" fmla="val 25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0201" name="Rectangle 7"/>
            <p:cNvSpPr>
              <a:spLocks noChangeArrowheads="1"/>
            </p:cNvSpPr>
            <p:nvPr/>
          </p:nvSpPr>
          <p:spPr bwMode="auto">
            <a:xfrm>
              <a:off x="1831" y="1585"/>
              <a:ext cx="278" cy="19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A</a:t>
              </a:r>
              <a:endParaRPr lang="en-GB" altLang="en-US" b="1"/>
            </a:p>
          </p:txBody>
        </p:sp>
        <p:sp>
          <p:nvSpPr>
            <p:cNvPr id="50202" name="Rectangle 8"/>
            <p:cNvSpPr>
              <a:spLocks noChangeArrowheads="1"/>
            </p:cNvSpPr>
            <p:nvPr/>
          </p:nvSpPr>
          <p:spPr bwMode="auto">
            <a:xfrm>
              <a:off x="1831" y="1807"/>
              <a:ext cx="278" cy="19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B</a:t>
              </a:r>
              <a:endParaRPr lang="en-GB" altLang="en-US" b="1"/>
            </a:p>
          </p:txBody>
        </p:sp>
        <p:sp>
          <p:nvSpPr>
            <p:cNvPr id="50203" name="Rectangle 9"/>
            <p:cNvSpPr>
              <a:spLocks noChangeArrowheads="1"/>
            </p:cNvSpPr>
            <p:nvPr/>
          </p:nvSpPr>
          <p:spPr bwMode="auto">
            <a:xfrm>
              <a:off x="2478" y="1680"/>
              <a:ext cx="278" cy="19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C</a:t>
              </a:r>
              <a:endParaRPr lang="en-GB" altLang="en-US" b="1"/>
            </a:p>
          </p:txBody>
        </p:sp>
        <p:sp>
          <p:nvSpPr>
            <p:cNvPr id="50204" name="Rectangle 10"/>
            <p:cNvSpPr>
              <a:spLocks noChangeArrowheads="1"/>
            </p:cNvSpPr>
            <p:nvPr/>
          </p:nvSpPr>
          <p:spPr bwMode="auto">
            <a:xfrm>
              <a:off x="3155" y="1675"/>
              <a:ext cx="278" cy="19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/>
              <a:r>
                <a:rPr lang="en-US" altLang="en-US" b="1"/>
                <a:t>D</a:t>
              </a:r>
              <a:endParaRPr lang="en-GB" altLang="en-US" b="1"/>
            </a:p>
          </p:txBody>
        </p:sp>
        <p:grpSp>
          <p:nvGrpSpPr>
            <p:cNvPr id="50205" name="Group 11"/>
            <p:cNvGrpSpPr>
              <a:grpSpLocks/>
            </p:cNvGrpSpPr>
            <p:nvPr/>
          </p:nvGrpSpPr>
          <p:grpSpPr bwMode="auto">
            <a:xfrm>
              <a:off x="1728" y="2065"/>
              <a:ext cx="1872" cy="192"/>
              <a:chOff x="3360" y="3552"/>
              <a:chExt cx="1872" cy="288"/>
            </a:xfrm>
          </p:grpSpPr>
          <p:sp>
            <p:nvSpPr>
              <p:cNvPr id="50219" name="Line 12"/>
              <p:cNvSpPr>
                <a:spLocks noChangeShapeType="1"/>
              </p:cNvSpPr>
              <p:nvPr/>
            </p:nvSpPr>
            <p:spPr bwMode="auto">
              <a:xfrm>
                <a:off x="3360" y="3840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220" name="Line 13"/>
              <p:cNvSpPr>
                <a:spLocks noChangeShapeType="1"/>
              </p:cNvSpPr>
              <p:nvPr/>
            </p:nvSpPr>
            <p:spPr bwMode="auto">
              <a:xfrm>
                <a:off x="3552" y="355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221" name="Line 14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222" name="Line 15"/>
              <p:cNvSpPr>
                <a:spLocks noChangeShapeType="1"/>
              </p:cNvSpPr>
              <p:nvPr/>
            </p:nvSpPr>
            <p:spPr bwMode="auto">
              <a:xfrm>
                <a:off x="4896" y="355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0206" name="Rectangle 17"/>
            <p:cNvSpPr>
              <a:spLocks noChangeArrowheads="1"/>
            </p:cNvSpPr>
            <p:nvPr/>
          </p:nvSpPr>
          <p:spPr bwMode="auto">
            <a:xfrm>
              <a:off x="2022" y="2065"/>
              <a:ext cx="16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r>
                <a:rPr lang="en-US" altLang="en-US" sz="1800" b="1"/>
                <a:t> TCP/IP over Ethernet</a:t>
              </a:r>
              <a:endParaRPr lang="en-GB" altLang="en-US" sz="1800" b="1"/>
            </a:p>
          </p:txBody>
        </p:sp>
        <p:grpSp>
          <p:nvGrpSpPr>
            <p:cNvPr id="50207" name="Group 25"/>
            <p:cNvGrpSpPr>
              <a:grpSpLocks/>
            </p:cNvGrpSpPr>
            <p:nvPr/>
          </p:nvGrpSpPr>
          <p:grpSpPr bwMode="auto">
            <a:xfrm>
              <a:off x="1791" y="1612"/>
              <a:ext cx="85" cy="146"/>
              <a:chOff x="1791" y="2160"/>
              <a:chExt cx="85" cy="146"/>
            </a:xfrm>
          </p:grpSpPr>
          <p:sp>
            <p:nvSpPr>
              <p:cNvPr id="50217" name="Rectangle 23"/>
              <p:cNvSpPr>
                <a:spLocks noChangeArrowheads="1"/>
              </p:cNvSpPr>
              <p:nvPr/>
            </p:nvSpPr>
            <p:spPr bwMode="auto">
              <a:xfrm>
                <a:off x="1791" y="2160"/>
                <a:ext cx="85" cy="64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  <p:sp>
            <p:nvSpPr>
              <p:cNvPr id="50218" name="Rectangle 24"/>
              <p:cNvSpPr>
                <a:spLocks noChangeArrowheads="1"/>
              </p:cNvSpPr>
              <p:nvPr/>
            </p:nvSpPr>
            <p:spPr bwMode="auto">
              <a:xfrm>
                <a:off x="1791" y="2247"/>
                <a:ext cx="85" cy="59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</p:grpSp>
        <p:grpSp>
          <p:nvGrpSpPr>
            <p:cNvPr id="50208" name="Group 26"/>
            <p:cNvGrpSpPr>
              <a:grpSpLocks/>
            </p:cNvGrpSpPr>
            <p:nvPr/>
          </p:nvGrpSpPr>
          <p:grpSpPr bwMode="auto">
            <a:xfrm>
              <a:off x="1791" y="1839"/>
              <a:ext cx="85" cy="146"/>
              <a:chOff x="1791" y="2160"/>
              <a:chExt cx="85" cy="146"/>
            </a:xfrm>
          </p:grpSpPr>
          <p:sp>
            <p:nvSpPr>
              <p:cNvPr id="50215" name="Rectangle 27"/>
              <p:cNvSpPr>
                <a:spLocks noChangeArrowheads="1"/>
              </p:cNvSpPr>
              <p:nvPr/>
            </p:nvSpPr>
            <p:spPr bwMode="auto">
              <a:xfrm>
                <a:off x="1791" y="2160"/>
                <a:ext cx="85" cy="64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  <p:sp>
            <p:nvSpPr>
              <p:cNvPr id="50216" name="Rectangle 28"/>
              <p:cNvSpPr>
                <a:spLocks noChangeArrowheads="1"/>
              </p:cNvSpPr>
              <p:nvPr/>
            </p:nvSpPr>
            <p:spPr bwMode="auto">
              <a:xfrm>
                <a:off x="1791" y="2247"/>
                <a:ext cx="85" cy="59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</p:grpSp>
        <p:grpSp>
          <p:nvGrpSpPr>
            <p:cNvPr id="50209" name="Group 29"/>
            <p:cNvGrpSpPr>
              <a:grpSpLocks/>
            </p:cNvGrpSpPr>
            <p:nvPr/>
          </p:nvGrpSpPr>
          <p:grpSpPr bwMode="auto">
            <a:xfrm>
              <a:off x="2426" y="1703"/>
              <a:ext cx="85" cy="146"/>
              <a:chOff x="1791" y="2160"/>
              <a:chExt cx="85" cy="146"/>
            </a:xfrm>
          </p:grpSpPr>
          <p:sp>
            <p:nvSpPr>
              <p:cNvPr id="50213" name="Rectangle 30"/>
              <p:cNvSpPr>
                <a:spLocks noChangeArrowheads="1"/>
              </p:cNvSpPr>
              <p:nvPr/>
            </p:nvSpPr>
            <p:spPr bwMode="auto">
              <a:xfrm>
                <a:off x="1791" y="2160"/>
                <a:ext cx="85" cy="64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  <p:sp>
            <p:nvSpPr>
              <p:cNvPr id="50214" name="Rectangle 31"/>
              <p:cNvSpPr>
                <a:spLocks noChangeArrowheads="1"/>
              </p:cNvSpPr>
              <p:nvPr/>
            </p:nvSpPr>
            <p:spPr bwMode="auto">
              <a:xfrm>
                <a:off x="1791" y="2247"/>
                <a:ext cx="85" cy="59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</p:grpSp>
        <p:grpSp>
          <p:nvGrpSpPr>
            <p:cNvPr id="50210" name="Group 32"/>
            <p:cNvGrpSpPr>
              <a:grpSpLocks/>
            </p:cNvGrpSpPr>
            <p:nvPr/>
          </p:nvGrpSpPr>
          <p:grpSpPr bwMode="auto">
            <a:xfrm>
              <a:off x="3107" y="1698"/>
              <a:ext cx="85" cy="146"/>
              <a:chOff x="1791" y="2160"/>
              <a:chExt cx="85" cy="146"/>
            </a:xfrm>
          </p:grpSpPr>
          <p:sp>
            <p:nvSpPr>
              <p:cNvPr id="50211" name="Rectangle 33"/>
              <p:cNvSpPr>
                <a:spLocks noChangeArrowheads="1"/>
              </p:cNvSpPr>
              <p:nvPr/>
            </p:nvSpPr>
            <p:spPr bwMode="auto">
              <a:xfrm>
                <a:off x="1791" y="2160"/>
                <a:ext cx="85" cy="64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  <p:sp>
            <p:nvSpPr>
              <p:cNvPr id="50212" name="Rectangle 34"/>
              <p:cNvSpPr>
                <a:spLocks noChangeArrowheads="1"/>
              </p:cNvSpPr>
              <p:nvPr/>
            </p:nvSpPr>
            <p:spPr bwMode="auto">
              <a:xfrm>
                <a:off x="1791" y="2247"/>
                <a:ext cx="85" cy="59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</p:grpSp>
      </p:grpSp>
      <p:grpSp>
        <p:nvGrpSpPr>
          <p:cNvPr id="50183" name="Group 50"/>
          <p:cNvGrpSpPr>
            <a:grpSpLocks/>
          </p:cNvGrpSpPr>
          <p:nvPr/>
        </p:nvGrpSpPr>
        <p:grpSpPr bwMode="auto">
          <a:xfrm>
            <a:off x="5291138" y="2616200"/>
            <a:ext cx="2965450" cy="1346200"/>
            <a:chOff x="3470" y="2976"/>
            <a:chExt cx="1868" cy="848"/>
          </a:xfrm>
        </p:grpSpPr>
        <p:sp>
          <p:nvSpPr>
            <p:cNvPr id="50185" name="Rectangle 35"/>
            <p:cNvSpPr>
              <a:spLocks noChangeArrowheads="1"/>
            </p:cNvSpPr>
            <p:nvPr/>
          </p:nvSpPr>
          <p:spPr bwMode="auto">
            <a:xfrm>
              <a:off x="3936" y="2979"/>
              <a:ext cx="278" cy="19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/>
                <a:t>...</a:t>
              </a:r>
              <a:endParaRPr lang="en-GB" altLang="en-US" sz="1600" b="1"/>
            </a:p>
          </p:txBody>
        </p:sp>
        <p:grpSp>
          <p:nvGrpSpPr>
            <p:cNvPr id="50186" name="Group 36"/>
            <p:cNvGrpSpPr>
              <a:grpSpLocks/>
            </p:cNvGrpSpPr>
            <p:nvPr/>
          </p:nvGrpSpPr>
          <p:grpSpPr bwMode="auto">
            <a:xfrm>
              <a:off x="3888" y="3002"/>
              <a:ext cx="85" cy="146"/>
              <a:chOff x="1791" y="2160"/>
              <a:chExt cx="85" cy="146"/>
            </a:xfrm>
          </p:grpSpPr>
          <p:sp>
            <p:nvSpPr>
              <p:cNvPr id="50196" name="Rectangle 37"/>
              <p:cNvSpPr>
                <a:spLocks noChangeArrowheads="1"/>
              </p:cNvSpPr>
              <p:nvPr/>
            </p:nvSpPr>
            <p:spPr bwMode="auto">
              <a:xfrm>
                <a:off x="1791" y="2160"/>
                <a:ext cx="85" cy="64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  <p:sp>
            <p:nvSpPr>
              <p:cNvPr id="50197" name="Rectangle 38"/>
              <p:cNvSpPr>
                <a:spLocks noChangeArrowheads="1"/>
              </p:cNvSpPr>
              <p:nvPr/>
            </p:nvSpPr>
            <p:spPr bwMode="auto">
              <a:xfrm>
                <a:off x="1791" y="2247"/>
                <a:ext cx="85" cy="59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/>
                <a:endParaRPr lang="sv-SE" altLang="en-US"/>
              </a:p>
            </p:txBody>
          </p:sp>
        </p:grpSp>
        <p:sp>
          <p:nvSpPr>
            <p:cNvPr id="50187" name="Text Box 40"/>
            <p:cNvSpPr txBox="1">
              <a:spLocks noChangeArrowheads="1"/>
            </p:cNvSpPr>
            <p:nvPr/>
          </p:nvSpPr>
          <p:spPr bwMode="auto">
            <a:xfrm>
              <a:off x="4286" y="2976"/>
              <a:ext cx="8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component</a:t>
              </a:r>
              <a:endParaRPr lang="en-GB" altLang="en-US" sz="1600"/>
            </a:p>
          </p:txBody>
        </p:sp>
        <p:sp>
          <p:nvSpPr>
            <p:cNvPr id="50188" name="AutoShape 41"/>
            <p:cNvSpPr>
              <a:spLocks noChangeArrowheads="1"/>
            </p:cNvSpPr>
            <p:nvPr/>
          </p:nvSpPr>
          <p:spPr bwMode="auto">
            <a:xfrm>
              <a:off x="3923" y="3294"/>
              <a:ext cx="258" cy="272"/>
            </a:xfrm>
            <a:prstGeom prst="cube">
              <a:avLst>
                <a:gd name="adj" fmla="val 25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grpSp>
          <p:nvGrpSpPr>
            <p:cNvPr id="50189" name="Group 42"/>
            <p:cNvGrpSpPr>
              <a:grpSpLocks/>
            </p:cNvGrpSpPr>
            <p:nvPr/>
          </p:nvGrpSpPr>
          <p:grpSpPr bwMode="auto">
            <a:xfrm>
              <a:off x="3470" y="3702"/>
              <a:ext cx="829" cy="56"/>
              <a:chOff x="3360" y="3552"/>
              <a:chExt cx="1872" cy="288"/>
            </a:xfrm>
          </p:grpSpPr>
          <p:sp>
            <p:nvSpPr>
              <p:cNvPr id="50192" name="Line 43"/>
              <p:cNvSpPr>
                <a:spLocks noChangeShapeType="1"/>
              </p:cNvSpPr>
              <p:nvPr/>
            </p:nvSpPr>
            <p:spPr bwMode="auto">
              <a:xfrm>
                <a:off x="3360" y="3840"/>
                <a:ext cx="18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193" name="Line 44"/>
              <p:cNvSpPr>
                <a:spLocks noChangeShapeType="1"/>
              </p:cNvSpPr>
              <p:nvPr/>
            </p:nvSpPr>
            <p:spPr bwMode="auto">
              <a:xfrm>
                <a:off x="3552" y="355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194" name="Line 45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195" name="Line 46"/>
              <p:cNvSpPr>
                <a:spLocks noChangeShapeType="1"/>
              </p:cNvSpPr>
              <p:nvPr/>
            </p:nvSpPr>
            <p:spPr bwMode="auto">
              <a:xfrm>
                <a:off x="4896" y="355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0190" name="Text Box 47"/>
            <p:cNvSpPr txBox="1">
              <a:spLocks noChangeArrowheads="1"/>
            </p:cNvSpPr>
            <p:nvPr/>
          </p:nvSpPr>
          <p:spPr bwMode="auto">
            <a:xfrm>
              <a:off x="4286" y="3339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physical device</a:t>
              </a:r>
              <a:endParaRPr lang="en-GB" altLang="en-US" sz="1600"/>
            </a:p>
          </p:txBody>
        </p:sp>
        <p:sp>
          <p:nvSpPr>
            <p:cNvPr id="50191" name="Text Box 48"/>
            <p:cNvSpPr txBox="1">
              <a:spLocks noChangeArrowheads="1"/>
            </p:cNvSpPr>
            <p:nvPr/>
          </p:nvSpPr>
          <p:spPr bwMode="auto">
            <a:xfrm>
              <a:off x="4348" y="3612"/>
              <a:ext cx="61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network</a:t>
              </a:r>
              <a:endParaRPr lang="en-GB" altLang="en-US" sz="1600"/>
            </a:p>
          </p:txBody>
        </p:sp>
      </p:grpSp>
      <p:sp>
        <p:nvSpPr>
          <p:cNvPr id="50184" name="Text Box 49"/>
          <p:cNvSpPr txBox="1">
            <a:spLocks noChangeArrowheads="1"/>
          </p:cNvSpPr>
          <p:nvPr/>
        </p:nvSpPr>
        <p:spPr bwMode="auto">
          <a:xfrm>
            <a:off x="539750" y="5041900"/>
            <a:ext cx="7920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2000"/>
              <a:t>Separation of Concerns in diagrams: the deployment diagram does not show the dependencies between components</a:t>
            </a:r>
            <a:endParaRPr lang="en-GB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6DA48-CA36-4859-982F-3BDCCEDB60F6}" type="slidenum">
              <a:rPr lang="en-GB" altLang="en-US" smtClean="0"/>
              <a:pPr/>
              <a:t>8</a:t>
            </a:fld>
            <a:endParaRPr lang="en-GB" altLang="en-US"/>
          </a:p>
        </p:txBody>
      </p:sp>
      <p:pic>
        <p:nvPicPr>
          <p:cNvPr id="214018" name="Picture 2" descr="https://e53c10c1-a-62cb3a1a-s-sites.googlegroups.com/site/kampaaniad2016/3-projekt/3-6-uml-deployment-diagram/Deployment%20diagram.png?attachauth=ANoY7cq39h9KL5ZC3JicHe5mBKFkrQehEmThF5p8RyDSUyTgUc_h2EF19mDnzpcHpZeu8816V2na142blhkVC4rqTGEHQYQm30jGURM_571h5BPnn0E6ByjofY9zYDbIEGWmCoOxpMwtTEVAX17Fr-FJ_gZDDZRbad585Qwli60A4wyFXiN4daDyfoYWVDy1Yjiouu-RgYD9sJo8BSPEOqW_WpT4KtVH0KvWhyr2PQAqaL3kI3oIXBBNDEPYSz_3MZyQ15T_EmTNv6DT2u9av0j8OXWi1AvjpA%3D%3D&amp;attredirects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" y="142458"/>
            <a:ext cx="8269287" cy="67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9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fld id="{6DAAB33E-99FE-4FB4-ACEE-73717DDFFADB}" type="slidenum">
              <a:rPr lang="en-GB" altLang="en-US" sz="1400"/>
              <a:pPr eaLnBrk="1" hangingPunct="1"/>
              <a:t>9</a:t>
            </a:fld>
            <a:endParaRPr lang="en-GB" altLang="en-US" sz="1400"/>
          </a:p>
        </p:txBody>
      </p:sp>
      <p:grpSp>
        <p:nvGrpSpPr>
          <p:cNvPr id="52227" name="Group 2"/>
          <p:cNvGrpSpPr>
            <a:grpSpLocks/>
          </p:cNvGrpSpPr>
          <p:nvPr/>
        </p:nvGrpSpPr>
        <p:grpSpPr bwMode="auto">
          <a:xfrm>
            <a:off x="6324600" y="5637213"/>
            <a:ext cx="1371600" cy="942975"/>
            <a:chOff x="864" y="3342"/>
            <a:chExt cx="864" cy="594"/>
          </a:xfrm>
        </p:grpSpPr>
        <p:sp>
          <p:nvSpPr>
            <p:cNvPr id="52301" name="Rectangle 3"/>
            <p:cNvSpPr>
              <a:spLocks noChangeArrowheads="1"/>
            </p:cNvSpPr>
            <p:nvPr/>
          </p:nvSpPr>
          <p:spPr bwMode="auto">
            <a:xfrm>
              <a:off x="1296" y="3528"/>
              <a:ext cx="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endParaRPr lang="sv-SE" altLang="en-US" sz="1800" b="1"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302" name="AutoShape 4"/>
            <p:cNvSpPr>
              <a:spLocks noChangeArrowheads="1"/>
            </p:cNvSpPr>
            <p:nvPr/>
          </p:nvSpPr>
          <p:spPr bwMode="auto">
            <a:xfrm>
              <a:off x="864" y="3342"/>
              <a:ext cx="864" cy="594"/>
            </a:xfrm>
            <a:prstGeom prst="flowChartMagneticDisk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sp>
        <p:nvSpPr>
          <p:cNvPr id="52228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062912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 Shop Deployment Diagram</a:t>
            </a:r>
            <a:endParaRPr lang="en-GB" altLang="en-US" smtClean="0"/>
          </a:p>
        </p:txBody>
      </p:sp>
      <p:sp>
        <p:nvSpPr>
          <p:cNvPr id="52229" name="AutoShape 6"/>
          <p:cNvSpPr>
            <a:spLocks noChangeArrowheads="1"/>
          </p:cNvSpPr>
          <p:nvPr/>
        </p:nvSpPr>
        <p:spPr bwMode="auto">
          <a:xfrm>
            <a:off x="381000" y="2132013"/>
            <a:ext cx="3581400" cy="2209800"/>
          </a:xfrm>
          <a:prstGeom prst="cube">
            <a:avLst>
              <a:gd name="adj" fmla="val 805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838200" y="1674813"/>
            <a:ext cx="1785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800"/>
              <a:t>Shop Terminal</a:t>
            </a:r>
            <a:endParaRPr lang="en-GB" altLang="en-US" sz="1800"/>
          </a:p>
        </p:txBody>
      </p:sp>
      <p:sp>
        <p:nvSpPr>
          <p:cNvPr id="52231" name="AutoShape 8"/>
          <p:cNvSpPr>
            <a:spLocks noChangeArrowheads="1"/>
          </p:cNvSpPr>
          <p:nvPr/>
        </p:nvSpPr>
        <p:spPr bwMode="auto">
          <a:xfrm>
            <a:off x="5181600" y="1903413"/>
            <a:ext cx="3733800" cy="2133600"/>
          </a:xfrm>
          <a:prstGeom prst="cube">
            <a:avLst>
              <a:gd name="adj" fmla="val 75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6324600" y="1522413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800"/>
              <a:t>Internet Client</a:t>
            </a:r>
            <a:endParaRPr lang="en-GB" altLang="en-US" sz="1800"/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1524000" y="4722813"/>
            <a:ext cx="2332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800"/>
              <a:t>Local Area Network</a:t>
            </a:r>
            <a:endParaRPr lang="en-GB" altLang="en-US" sz="1800"/>
          </a:p>
        </p:txBody>
      </p:sp>
      <p:cxnSp>
        <p:nvCxnSpPr>
          <p:cNvPr id="52234" name="AutoShape 11"/>
          <p:cNvCxnSpPr>
            <a:cxnSpLocks noChangeShapeType="1"/>
            <a:stCxn id="52237" idx="1"/>
            <a:endCxn id="52231" idx="3"/>
          </p:cNvCxnSpPr>
          <p:nvPr/>
        </p:nvCxnSpPr>
        <p:spPr bwMode="auto">
          <a:xfrm flipH="1" flipV="1">
            <a:off x="6969125" y="4051300"/>
            <a:ext cx="546100" cy="4873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35" name="Text Box 12"/>
          <p:cNvSpPr txBox="1">
            <a:spLocks noChangeArrowheads="1"/>
          </p:cNvSpPr>
          <p:nvPr/>
        </p:nvSpPr>
        <p:spPr bwMode="auto">
          <a:xfrm>
            <a:off x="7239000" y="4037013"/>
            <a:ext cx="1050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800"/>
              <a:t>Internet</a:t>
            </a:r>
            <a:endParaRPr lang="en-GB" altLang="en-US" sz="1800"/>
          </a:p>
        </p:txBody>
      </p:sp>
      <p:grpSp>
        <p:nvGrpSpPr>
          <p:cNvPr id="52236" name="Group 13"/>
          <p:cNvGrpSpPr>
            <a:grpSpLocks/>
          </p:cNvGrpSpPr>
          <p:nvPr/>
        </p:nvGrpSpPr>
        <p:grpSpPr bwMode="auto">
          <a:xfrm>
            <a:off x="517525" y="2436813"/>
            <a:ext cx="1539875" cy="514350"/>
            <a:chOff x="288" y="1164"/>
            <a:chExt cx="970" cy="324"/>
          </a:xfrm>
        </p:grpSpPr>
        <p:sp>
          <p:nvSpPr>
            <p:cNvPr id="52297" name="Rectangle 14"/>
            <p:cNvSpPr>
              <a:spLocks noChangeArrowheads="1"/>
            </p:cNvSpPr>
            <p:nvPr/>
          </p:nvSpPr>
          <p:spPr bwMode="auto">
            <a:xfrm>
              <a:off x="364" y="1164"/>
              <a:ext cx="894" cy="3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98" name="Rectangle 15"/>
            <p:cNvSpPr>
              <a:spLocks noChangeArrowheads="1"/>
            </p:cNvSpPr>
            <p:nvPr/>
          </p:nvSpPr>
          <p:spPr bwMode="auto">
            <a:xfrm>
              <a:off x="288" y="1226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99" name="Rectangle 16"/>
            <p:cNvSpPr>
              <a:spLocks noChangeArrowheads="1"/>
            </p:cNvSpPr>
            <p:nvPr/>
          </p:nvSpPr>
          <p:spPr bwMode="auto">
            <a:xfrm>
              <a:off x="288" y="1357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300" name="Rectangle 17"/>
            <p:cNvSpPr>
              <a:spLocks noChangeArrowheads="1"/>
            </p:cNvSpPr>
            <p:nvPr/>
          </p:nvSpPr>
          <p:spPr bwMode="auto">
            <a:xfrm>
              <a:off x="466" y="1249"/>
              <a:ext cx="762" cy="15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Staff Shop UI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52237" name="AutoShape 18"/>
          <p:cNvSpPr>
            <a:spLocks noChangeArrowheads="1"/>
          </p:cNvSpPr>
          <p:nvPr/>
        </p:nvSpPr>
        <p:spPr bwMode="auto">
          <a:xfrm>
            <a:off x="6629400" y="4418013"/>
            <a:ext cx="1905000" cy="914400"/>
          </a:xfrm>
          <a:prstGeom prst="cube">
            <a:avLst>
              <a:gd name="adj" fmla="val 1471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38" name="Text Box 19"/>
          <p:cNvSpPr txBox="1">
            <a:spLocks noChangeArrowheads="1"/>
          </p:cNvSpPr>
          <p:nvPr/>
        </p:nvSpPr>
        <p:spPr bwMode="auto">
          <a:xfrm>
            <a:off x="5437188" y="46529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en-US" altLang="en-US" sz="1800"/>
              <a:t>Gateway</a:t>
            </a:r>
            <a:endParaRPr lang="en-GB" altLang="en-US" sz="1800"/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6821488" y="4694238"/>
            <a:ext cx="1403350" cy="5143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40" name="Rectangle 21"/>
          <p:cNvSpPr>
            <a:spLocks noChangeArrowheads="1"/>
          </p:cNvSpPr>
          <p:nvPr/>
        </p:nvSpPr>
        <p:spPr bwMode="auto">
          <a:xfrm>
            <a:off x="6704013" y="4792663"/>
            <a:ext cx="241300" cy="11906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41" name="Rectangle 22"/>
          <p:cNvSpPr>
            <a:spLocks noChangeArrowheads="1"/>
          </p:cNvSpPr>
          <p:nvPr/>
        </p:nvSpPr>
        <p:spPr bwMode="auto">
          <a:xfrm>
            <a:off x="6704013" y="5000625"/>
            <a:ext cx="241300" cy="10953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42" name="Rectangle 23"/>
          <p:cNvSpPr>
            <a:spLocks noChangeArrowheads="1"/>
          </p:cNvSpPr>
          <p:nvPr/>
        </p:nvSpPr>
        <p:spPr bwMode="auto">
          <a:xfrm>
            <a:off x="7010400" y="4829175"/>
            <a:ext cx="696913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Firewall</a:t>
            </a:r>
            <a:endParaRPr lang="en-GB" altLang="en-US" sz="160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52243" name="Group 24"/>
          <p:cNvGrpSpPr>
            <a:grpSpLocks/>
          </p:cNvGrpSpPr>
          <p:nvPr/>
        </p:nvGrpSpPr>
        <p:grpSpPr bwMode="auto">
          <a:xfrm>
            <a:off x="5334000" y="2179638"/>
            <a:ext cx="1143000" cy="514350"/>
            <a:chOff x="3726" y="864"/>
            <a:chExt cx="720" cy="324"/>
          </a:xfrm>
        </p:grpSpPr>
        <p:sp>
          <p:nvSpPr>
            <p:cNvPr id="52293" name="Rectangle 25"/>
            <p:cNvSpPr>
              <a:spLocks noChangeArrowheads="1"/>
            </p:cNvSpPr>
            <p:nvPr/>
          </p:nvSpPr>
          <p:spPr bwMode="auto">
            <a:xfrm>
              <a:off x="3802" y="864"/>
              <a:ext cx="644" cy="3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94" name="Rectangle 26"/>
            <p:cNvSpPr>
              <a:spLocks noChangeArrowheads="1"/>
            </p:cNvSpPr>
            <p:nvPr/>
          </p:nvSpPr>
          <p:spPr bwMode="auto">
            <a:xfrm>
              <a:off x="3726" y="926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95" name="Rectangle 27"/>
            <p:cNvSpPr>
              <a:spLocks noChangeArrowheads="1"/>
            </p:cNvSpPr>
            <p:nvPr/>
          </p:nvSpPr>
          <p:spPr bwMode="auto">
            <a:xfrm>
              <a:off x="3726" y="1057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96" name="Rectangle 28"/>
            <p:cNvSpPr>
              <a:spLocks noChangeArrowheads="1"/>
            </p:cNvSpPr>
            <p:nvPr/>
          </p:nvSpPr>
          <p:spPr bwMode="auto">
            <a:xfrm>
              <a:off x="3918" y="949"/>
              <a:ext cx="462" cy="15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Shop UI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cxnSp>
        <p:nvCxnSpPr>
          <p:cNvPr id="52244" name="AutoShape 29"/>
          <p:cNvCxnSpPr>
            <a:cxnSpLocks noChangeShapeType="1"/>
          </p:cNvCxnSpPr>
          <p:nvPr/>
        </p:nvCxnSpPr>
        <p:spPr bwMode="auto">
          <a:xfrm>
            <a:off x="1217613" y="4341813"/>
            <a:ext cx="1587" cy="809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245" name="Group 30"/>
          <p:cNvGrpSpPr>
            <a:grpSpLocks/>
          </p:cNvGrpSpPr>
          <p:nvPr/>
        </p:nvGrpSpPr>
        <p:grpSpPr bwMode="auto">
          <a:xfrm>
            <a:off x="2489200" y="5865813"/>
            <a:ext cx="1371600" cy="942975"/>
            <a:chOff x="2064" y="3264"/>
            <a:chExt cx="864" cy="594"/>
          </a:xfrm>
        </p:grpSpPr>
        <p:sp>
          <p:nvSpPr>
            <p:cNvPr id="52291" name="Rectangle 31"/>
            <p:cNvSpPr>
              <a:spLocks noChangeArrowheads="1"/>
            </p:cNvSpPr>
            <p:nvPr/>
          </p:nvSpPr>
          <p:spPr bwMode="auto">
            <a:xfrm>
              <a:off x="2307" y="3523"/>
              <a:ext cx="37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en-US" altLang="en-US" sz="1800" b="1"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Stock</a:t>
              </a:r>
              <a:endParaRPr lang="en-GB" altLang="en-US" sz="1800" b="1"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292" name="AutoShape 32"/>
            <p:cNvSpPr>
              <a:spLocks noChangeArrowheads="1"/>
            </p:cNvSpPr>
            <p:nvPr/>
          </p:nvSpPr>
          <p:spPr bwMode="auto">
            <a:xfrm>
              <a:off x="2064" y="3264"/>
              <a:ext cx="864" cy="594"/>
            </a:xfrm>
            <a:prstGeom prst="flowChartMagneticDisk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grpSp>
        <p:nvGrpSpPr>
          <p:cNvPr id="52246" name="Group 33"/>
          <p:cNvGrpSpPr>
            <a:grpSpLocks/>
          </p:cNvGrpSpPr>
          <p:nvPr/>
        </p:nvGrpSpPr>
        <p:grpSpPr bwMode="auto">
          <a:xfrm>
            <a:off x="4343400" y="5865813"/>
            <a:ext cx="1371600" cy="942975"/>
            <a:chOff x="864" y="3342"/>
            <a:chExt cx="864" cy="594"/>
          </a:xfrm>
        </p:grpSpPr>
        <p:sp>
          <p:nvSpPr>
            <p:cNvPr id="52289" name="Rectangle 34"/>
            <p:cNvSpPr>
              <a:spLocks noChangeArrowheads="1"/>
            </p:cNvSpPr>
            <p:nvPr/>
          </p:nvSpPr>
          <p:spPr bwMode="auto">
            <a:xfrm>
              <a:off x="957" y="3528"/>
              <a:ext cx="67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en-US" altLang="en-US" sz="1800" b="1"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Customer</a:t>
              </a:r>
            </a:p>
            <a:p>
              <a:pPr algn="ctr"/>
              <a:r>
                <a:rPr lang="en-US" altLang="en-US" sz="1800" b="1"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DB</a:t>
              </a:r>
              <a:endParaRPr lang="en-GB" altLang="en-US" sz="1800" b="1"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290" name="AutoShape 35"/>
            <p:cNvSpPr>
              <a:spLocks noChangeArrowheads="1"/>
            </p:cNvSpPr>
            <p:nvPr/>
          </p:nvSpPr>
          <p:spPr bwMode="auto">
            <a:xfrm>
              <a:off x="864" y="3342"/>
              <a:ext cx="864" cy="594"/>
            </a:xfrm>
            <a:prstGeom prst="flowChartMagneticDisk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grpSp>
        <p:nvGrpSpPr>
          <p:cNvPr id="52247" name="Group 36"/>
          <p:cNvGrpSpPr>
            <a:grpSpLocks/>
          </p:cNvGrpSpPr>
          <p:nvPr/>
        </p:nvGrpSpPr>
        <p:grpSpPr bwMode="auto">
          <a:xfrm>
            <a:off x="762000" y="5865813"/>
            <a:ext cx="1371600" cy="942975"/>
            <a:chOff x="1008" y="3312"/>
            <a:chExt cx="864" cy="594"/>
          </a:xfrm>
        </p:grpSpPr>
        <p:sp>
          <p:nvSpPr>
            <p:cNvPr id="52287" name="Rectangle 37"/>
            <p:cNvSpPr>
              <a:spLocks noChangeArrowheads="1"/>
            </p:cNvSpPr>
            <p:nvPr/>
          </p:nvSpPr>
          <p:spPr bwMode="auto">
            <a:xfrm>
              <a:off x="1085" y="3577"/>
              <a:ext cx="7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en-US" altLang="en-US" sz="1800" b="1"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Shop Staff</a:t>
              </a:r>
              <a:endParaRPr lang="en-GB" altLang="en-US" sz="1800" b="1"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288" name="AutoShape 38"/>
            <p:cNvSpPr>
              <a:spLocks noChangeArrowheads="1"/>
            </p:cNvSpPr>
            <p:nvPr/>
          </p:nvSpPr>
          <p:spPr bwMode="auto">
            <a:xfrm>
              <a:off x="1008" y="3312"/>
              <a:ext cx="864" cy="594"/>
            </a:xfrm>
            <a:prstGeom prst="flowChartMagneticDisk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cxnSp>
        <p:nvCxnSpPr>
          <p:cNvPr id="52248" name="AutoShape 39"/>
          <p:cNvCxnSpPr>
            <a:cxnSpLocks noChangeShapeType="1"/>
          </p:cNvCxnSpPr>
          <p:nvPr/>
        </p:nvCxnSpPr>
        <p:spPr bwMode="auto">
          <a:xfrm>
            <a:off x="3200400" y="5151438"/>
            <a:ext cx="1588" cy="809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49" name="AutoShape 40"/>
          <p:cNvCxnSpPr>
            <a:cxnSpLocks noChangeShapeType="1"/>
          </p:cNvCxnSpPr>
          <p:nvPr/>
        </p:nvCxnSpPr>
        <p:spPr bwMode="auto">
          <a:xfrm>
            <a:off x="1447800" y="5151438"/>
            <a:ext cx="1588" cy="809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250" name="Group 41"/>
          <p:cNvGrpSpPr>
            <a:grpSpLocks/>
          </p:cNvGrpSpPr>
          <p:nvPr/>
        </p:nvGrpSpPr>
        <p:grpSpPr bwMode="auto">
          <a:xfrm>
            <a:off x="533400" y="3351213"/>
            <a:ext cx="1539875" cy="514350"/>
            <a:chOff x="422" y="1872"/>
            <a:chExt cx="970" cy="324"/>
          </a:xfrm>
        </p:grpSpPr>
        <p:sp>
          <p:nvSpPr>
            <p:cNvPr id="52283" name="Rectangle 42"/>
            <p:cNvSpPr>
              <a:spLocks noChangeArrowheads="1"/>
            </p:cNvSpPr>
            <p:nvPr/>
          </p:nvSpPr>
          <p:spPr bwMode="auto">
            <a:xfrm>
              <a:off x="498" y="1872"/>
              <a:ext cx="894" cy="3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84" name="Rectangle 43"/>
            <p:cNvSpPr>
              <a:spLocks noChangeArrowheads="1"/>
            </p:cNvSpPr>
            <p:nvPr/>
          </p:nvSpPr>
          <p:spPr bwMode="auto">
            <a:xfrm>
              <a:off x="422" y="1934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85" name="Rectangle 44"/>
            <p:cNvSpPr>
              <a:spLocks noChangeArrowheads="1"/>
            </p:cNvSpPr>
            <p:nvPr/>
          </p:nvSpPr>
          <p:spPr bwMode="auto">
            <a:xfrm>
              <a:off x="422" y="2065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86" name="Rectangle 45"/>
            <p:cNvSpPr>
              <a:spLocks noChangeArrowheads="1"/>
            </p:cNvSpPr>
            <p:nvPr/>
          </p:nvSpPr>
          <p:spPr bwMode="auto">
            <a:xfrm>
              <a:off x="600" y="1957"/>
              <a:ext cx="768" cy="15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Stock Control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grpSp>
        <p:nvGrpSpPr>
          <p:cNvPr id="52251" name="Group 46"/>
          <p:cNvGrpSpPr>
            <a:grpSpLocks/>
          </p:cNvGrpSpPr>
          <p:nvPr/>
        </p:nvGrpSpPr>
        <p:grpSpPr bwMode="auto">
          <a:xfrm>
            <a:off x="2133600" y="3351213"/>
            <a:ext cx="1524000" cy="819150"/>
            <a:chOff x="336" y="1680"/>
            <a:chExt cx="960" cy="516"/>
          </a:xfrm>
        </p:grpSpPr>
        <p:sp>
          <p:nvSpPr>
            <p:cNvPr id="52279" name="Rectangle 47"/>
            <p:cNvSpPr>
              <a:spLocks noChangeArrowheads="1"/>
            </p:cNvSpPr>
            <p:nvPr/>
          </p:nvSpPr>
          <p:spPr bwMode="auto">
            <a:xfrm>
              <a:off x="402" y="1680"/>
              <a:ext cx="894" cy="516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80" name="Rectangle 48"/>
            <p:cNvSpPr>
              <a:spLocks noChangeArrowheads="1"/>
            </p:cNvSpPr>
            <p:nvPr/>
          </p:nvSpPr>
          <p:spPr bwMode="auto">
            <a:xfrm>
              <a:off x="580" y="1776"/>
              <a:ext cx="620" cy="30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/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Product</a:t>
              </a:r>
            </a:p>
            <a:p>
              <a:pPr algn="ctr"/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Cat. Maint.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281" name="Rectangle 49"/>
            <p:cNvSpPr>
              <a:spLocks noChangeArrowheads="1"/>
            </p:cNvSpPr>
            <p:nvPr/>
          </p:nvSpPr>
          <p:spPr bwMode="auto">
            <a:xfrm>
              <a:off x="336" y="1837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82" name="Rectangle 50"/>
            <p:cNvSpPr>
              <a:spLocks noChangeArrowheads="1"/>
            </p:cNvSpPr>
            <p:nvPr/>
          </p:nvSpPr>
          <p:spPr bwMode="auto">
            <a:xfrm>
              <a:off x="336" y="1968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grpSp>
        <p:nvGrpSpPr>
          <p:cNvPr id="52252" name="Group 51"/>
          <p:cNvGrpSpPr>
            <a:grpSpLocks/>
          </p:cNvGrpSpPr>
          <p:nvPr/>
        </p:nvGrpSpPr>
        <p:grpSpPr bwMode="auto">
          <a:xfrm>
            <a:off x="2133600" y="2436813"/>
            <a:ext cx="1539875" cy="754062"/>
            <a:chOff x="1344" y="1104"/>
            <a:chExt cx="970" cy="475"/>
          </a:xfrm>
        </p:grpSpPr>
        <p:sp>
          <p:nvSpPr>
            <p:cNvPr id="52275" name="Rectangle 52"/>
            <p:cNvSpPr>
              <a:spLocks noChangeArrowheads="1"/>
            </p:cNvSpPr>
            <p:nvPr/>
          </p:nvSpPr>
          <p:spPr bwMode="auto">
            <a:xfrm>
              <a:off x="1420" y="1104"/>
              <a:ext cx="894" cy="4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76" name="Rectangle 53"/>
            <p:cNvSpPr>
              <a:spLocks noChangeArrowheads="1"/>
            </p:cNvSpPr>
            <p:nvPr/>
          </p:nvSpPr>
          <p:spPr bwMode="auto">
            <a:xfrm>
              <a:off x="1552" y="1181"/>
              <a:ext cx="682" cy="30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Staff Shop </a:t>
              </a:r>
            </a:p>
            <a:p>
              <a:r>
                <a:rPr lang="en-US" altLang="en-US" sz="1600"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Registration</a:t>
              </a:r>
              <a:endParaRPr lang="en-GB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277" name="Rectangle 54"/>
            <p:cNvSpPr>
              <a:spLocks noChangeArrowheads="1"/>
            </p:cNvSpPr>
            <p:nvPr/>
          </p:nvSpPr>
          <p:spPr bwMode="auto">
            <a:xfrm>
              <a:off x="1344" y="1213"/>
              <a:ext cx="152" cy="7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  <p:sp>
          <p:nvSpPr>
            <p:cNvPr id="52278" name="Rectangle 55"/>
            <p:cNvSpPr>
              <a:spLocks noChangeArrowheads="1"/>
            </p:cNvSpPr>
            <p:nvPr/>
          </p:nvSpPr>
          <p:spPr bwMode="auto">
            <a:xfrm>
              <a:off x="1344" y="1344"/>
              <a:ext cx="152" cy="6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/>
              <a:endParaRPr lang="sv-SE" altLang="en-US"/>
            </a:p>
          </p:txBody>
        </p:sp>
      </p:grpSp>
      <p:sp>
        <p:nvSpPr>
          <p:cNvPr id="52253" name="Line 56"/>
          <p:cNvSpPr>
            <a:spLocks noChangeShapeType="1"/>
          </p:cNvSpPr>
          <p:nvPr/>
        </p:nvSpPr>
        <p:spPr bwMode="auto">
          <a:xfrm>
            <a:off x="304800" y="5141913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2254" name="AutoShape 57"/>
          <p:cNvCxnSpPr>
            <a:cxnSpLocks noChangeShapeType="1"/>
          </p:cNvCxnSpPr>
          <p:nvPr/>
        </p:nvCxnSpPr>
        <p:spPr bwMode="auto">
          <a:xfrm>
            <a:off x="5029200" y="5151438"/>
            <a:ext cx="1588" cy="809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5" name="AutoShape 58"/>
          <p:cNvCxnSpPr>
            <a:cxnSpLocks noChangeShapeType="1"/>
            <a:stCxn id="52302" idx="1"/>
            <a:endCxn id="52237" idx="3"/>
          </p:cNvCxnSpPr>
          <p:nvPr/>
        </p:nvCxnSpPr>
        <p:spPr bwMode="auto">
          <a:xfrm flipV="1">
            <a:off x="7010400" y="5346700"/>
            <a:ext cx="504825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56" name="AutoShape 59"/>
          <p:cNvSpPr>
            <a:spLocks noChangeArrowheads="1"/>
          </p:cNvSpPr>
          <p:nvPr/>
        </p:nvSpPr>
        <p:spPr bwMode="auto">
          <a:xfrm>
            <a:off x="6096000" y="5865813"/>
            <a:ext cx="1371600" cy="942975"/>
          </a:xfrm>
          <a:prstGeom prst="flowChartMagneticDisk">
            <a:avLst/>
          </a:prstGeom>
          <a:solidFill>
            <a:srgbClr val="BBE5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57" name="Rectangle 60" descr="Stationery"/>
          <p:cNvSpPr>
            <a:spLocks noChangeArrowheads="1"/>
          </p:cNvSpPr>
          <p:nvPr/>
        </p:nvSpPr>
        <p:spPr bwMode="auto">
          <a:xfrm>
            <a:off x="6223000" y="6189663"/>
            <a:ext cx="111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en-US" altLang="en-US" sz="1800" b="1">
                <a:ea typeface="Lucida Sans Unicode" panose="020B0602030504020204" pitchFamily="34" charset="0"/>
                <a:cs typeface="Lucida Sans Unicode" panose="020B0602030504020204" pitchFamily="34" charset="0"/>
              </a:rPr>
              <a:t>Product </a:t>
            </a:r>
          </a:p>
          <a:p>
            <a:pPr algn="ctr"/>
            <a:r>
              <a:rPr lang="en-US" altLang="en-US" sz="1800" b="1">
                <a:ea typeface="Lucida Sans Unicode" panose="020B0602030504020204" pitchFamily="34" charset="0"/>
                <a:cs typeface="Lucida Sans Unicode" panose="020B0602030504020204" pitchFamily="34" charset="0"/>
              </a:rPr>
              <a:t>Catalogue</a:t>
            </a:r>
            <a:endParaRPr lang="en-GB" altLang="en-US" sz="1800" b="1"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52258" name="AutoShape 61"/>
          <p:cNvCxnSpPr>
            <a:cxnSpLocks noChangeShapeType="1"/>
            <a:stCxn id="52253" idx="1"/>
            <a:endCxn id="52256" idx="0"/>
          </p:cNvCxnSpPr>
          <p:nvPr/>
        </p:nvCxnSpPr>
        <p:spPr bwMode="auto">
          <a:xfrm>
            <a:off x="6477000" y="5156200"/>
            <a:ext cx="304800" cy="992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59" name="Rectangle 62"/>
          <p:cNvSpPr>
            <a:spLocks noChangeArrowheads="1"/>
          </p:cNvSpPr>
          <p:nvPr/>
        </p:nvSpPr>
        <p:spPr bwMode="auto">
          <a:xfrm>
            <a:off x="5454650" y="2751138"/>
            <a:ext cx="1479550" cy="60801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60" name="Rectangle 63"/>
          <p:cNvSpPr>
            <a:spLocks noChangeArrowheads="1"/>
          </p:cNvSpPr>
          <p:nvPr/>
        </p:nvSpPr>
        <p:spPr bwMode="auto">
          <a:xfrm>
            <a:off x="5534025" y="2817813"/>
            <a:ext cx="1365250" cy="4889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Cust. Selection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Management</a:t>
            </a:r>
            <a:endParaRPr lang="en-GB" altLang="en-US" sz="160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2261" name="Rectangle 64"/>
          <p:cNvSpPr>
            <a:spLocks noChangeArrowheads="1"/>
          </p:cNvSpPr>
          <p:nvPr/>
        </p:nvSpPr>
        <p:spPr bwMode="auto">
          <a:xfrm>
            <a:off x="7131050" y="3417888"/>
            <a:ext cx="1479550" cy="5143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62" name="Rectangle 65"/>
          <p:cNvSpPr>
            <a:spLocks noChangeArrowheads="1"/>
          </p:cNvSpPr>
          <p:nvPr/>
        </p:nvSpPr>
        <p:spPr bwMode="auto">
          <a:xfrm>
            <a:off x="7010400" y="3516313"/>
            <a:ext cx="241300" cy="11906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63" name="Rectangle 66"/>
          <p:cNvSpPr>
            <a:spLocks noChangeArrowheads="1"/>
          </p:cNvSpPr>
          <p:nvPr/>
        </p:nvSpPr>
        <p:spPr bwMode="auto">
          <a:xfrm>
            <a:off x="7010400" y="3724275"/>
            <a:ext cx="241300" cy="10953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64" name="Rectangle 67"/>
          <p:cNvSpPr>
            <a:spLocks noChangeArrowheads="1"/>
          </p:cNvSpPr>
          <p:nvPr/>
        </p:nvSpPr>
        <p:spPr bwMode="auto">
          <a:xfrm>
            <a:off x="7427913" y="3552825"/>
            <a:ext cx="801687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Payment</a:t>
            </a:r>
            <a:endParaRPr lang="en-GB" altLang="en-US" sz="160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2265" name="Rectangle 68"/>
          <p:cNvSpPr>
            <a:spLocks noChangeArrowheads="1"/>
          </p:cNvSpPr>
          <p:nvPr/>
        </p:nvSpPr>
        <p:spPr bwMode="auto">
          <a:xfrm>
            <a:off x="5454650" y="3417888"/>
            <a:ext cx="1479550" cy="5143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66" name="Rectangle 69"/>
          <p:cNvSpPr>
            <a:spLocks noChangeArrowheads="1"/>
          </p:cNvSpPr>
          <p:nvPr/>
        </p:nvSpPr>
        <p:spPr bwMode="auto">
          <a:xfrm>
            <a:off x="5334000" y="3516313"/>
            <a:ext cx="269875" cy="11906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67" name="Rectangle 70"/>
          <p:cNvSpPr>
            <a:spLocks noChangeArrowheads="1"/>
          </p:cNvSpPr>
          <p:nvPr/>
        </p:nvSpPr>
        <p:spPr bwMode="auto">
          <a:xfrm>
            <a:off x="5334000" y="3724275"/>
            <a:ext cx="269875" cy="10953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68" name="Rectangle 71"/>
          <p:cNvSpPr>
            <a:spLocks noChangeArrowheads="1"/>
          </p:cNvSpPr>
          <p:nvPr/>
        </p:nvSpPr>
        <p:spPr bwMode="auto">
          <a:xfrm>
            <a:off x="5759450" y="3552825"/>
            <a:ext cx="869950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Cart Data</a:t>
            </a:r>
            <a:endParaRPr lang="en-GB" altLang="en-US" sz="160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2269" name="Rectangle 72"/>
          <p:cNvSpPr>
            <a:spLocks noChangeArrowheads="1"/>
          </p:cNvSpPr>
          <p:nvPr/>
        </p:nvSpPr>
        <p:spPr bwMode="auto">
          <a:xfrm>
            <a:off x="7131050" y="2751138"/>
            <a:ext cx="1479550" cy="60801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70" name="Rectangle 73"/>
          <p:cNvSpPr>
            <a:spLocks noChangeArrowheads="1"/>
          </p:cNvSpPr>
          <p:nvPr/>
        </p:nvSpPr>
        <p:spPr bwMode="auto">
          <a:xfrm>
            <a:off x="7010400" y="2943225"/>
            <a:ext cx="241300" cy="11906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71" name="Rectangle 74"/>
          <p:cNvSpPr>
            <a:spLocks noChangeArrowheads="1"/>
          </p:cNvSpPr>
          <p:nvPr/>
        </p:nvSpPr>
        <p:spPr bwMode="auto">
          <a:xfrm>
            <a:off x="7010400" y="3151188"/>
            <a:ext cx="241300" cy="10953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72" name="Rectangle 75"/>
          <p:cNvSpPr>
            <a:spLocks noChangeArrowheads="1"/>
          </p:cNvSpPr>
          <p:nvPr/>
        </p:nvSpPr>
        <p:spPr bwMode="auto">
          <a:xfrm>
            <a:off x="7375525" y="2827338"/>
            <a:ext cx="1082675" cy="4889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Customer</a:t>
            </a:r>
          </a:p>
          <a:p>
            <a:r>
              <a:rPr lang="en-US" altLang="en-US" sz="1600"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Registration</a:t>
            </a:r>
            <a:endParaRPr lang="en-GB" altLang="en-US" sz="1600">
              <a:latin typeface="Arial" panose="020B0604020202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2273" name="Rectangle 76"/>
          <p:cNvSpPr>
            <a:spLocks noChangeArrowheads="1"/>
          </p:cNvSpPr>
          <p:nvPr/>
        </p:nvSpPr>
        <p:spPr bwMode="auto">
          <a:xfrm>
            <a:off x="5334000" y="2943225"/>
            <a:ext cx="241300" cy="11906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  <p:sp>
        <p:nvSpPr>
          <p:cNvPr id="52274" name="Rectangle 77"/>
          <p:cNvSpPr>
            <a:spLocks noChangeArrowheads="1"/>
          </p:cNvSpPr>
          <p:nvPr/>
        </p:nvSpPr>
        <p:spPr bwMode="auto">
          <a:xfrm>
            <a:off x="5334000" y="3151188"/>
            <a:ext cx="241300" cy="10953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sv-S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CC"/>
      </a:hlink>
      <a:folHlink>
        <a:srgbClr val="000099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4385</TotalTime>
  <Words>826</Words>
  <Application>Microsoft Office PowerPoint</Application>
  <PresentationFormat>On-screen Show (4:3)</PresentationFormat>
  <Paragraphs>354</Paragraphs>
  <Slides>27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Lucida Sans Unicode</vt:lpstr>
      <vt:lpstr>Arial</vt:lpstr>
      <vt:lpstr>Courier New</vt:lpstr>
      <vt:lpstr>Times New Roman</vt:lpstr>
      <vt:lpstr>Gulim</vt:lpstr>
      <vt:lpstr>Arial Narrow</vt:lpstr>
      <vt:lpstr>Comic Sans MS</vt:lpstr>
      <vt:lpstr>Times</vt:lpstr>
      <vt:lpstr>Symbol</vt:lpstr>
      <vt:lpstr>Myriad Web</vt:lpstr>
      <vt:lpstr>Wingdings 3</vt:lpstr>
      <vt:lpstr>Wingdings 2</vt:lpstr>
      <vt:lpstr>Default Design</vt:lpstr>
      <vt:lpstr>Deployment Diagrams M.R.V. Chaudron </vt:lpstr>
      <vt:lpstr>PowerPoint Presentation</vt:lpstr>
      <vt:lpstr>Deployment Diagram</vt:lpstr>
      <vt:lpstr>Deployment Diagram</vt:lpstr>
      <vt:lpstr>PowerPoint Presentation</vt:lpstr>
      <vt:lpstr>Communication Path</vt:lpstr>
      <vt:lpstr>Deployment Diagram</vt:lpstr>
      <vt:lpstr>PowerPoint Presentation</vt:lpstr>
      <vt:lpstr>Web Shop Deployment Diagram</vt:lpstr>
      <vt:lpstr>Deployment Example</vt:lpstr>
      <vt:lpstr>Execution Environment</vt:lpstr>
      <vt:lpstr>Deployment =  Structural View onto Hardware/Infrastructure</vt:lpstr>
      <vt:lpstr>One more example</vt:lpstr>
      <vt:lpstr>Use nice colours!</vt:lpstr>
      <vt:lpstr>Case: Web shop</vt:lpstr>
      <vt:lpstr>Structure Diagram</vt:lpstr>
      <vt:lpstr>Web Shop: Functional Areas (V0.1)</vt:lpstr>
      <vt:lpstr>Check Use Cases Against Functional Areas</vt:lpstr>
      <vt:lpstr>Web Shop: Functional Areas (V0.2)</vt:lpstr>
      <vt:lpstr>Web Shop: Responsabilities</vt:lpstr>
      <vt:lpstr>Identification of Data Domains</vt:lpstr>
      <vt:lpstr>Some Concrete Examples</vt:lpstr>
      <vt:lpstr>Identification of Dependencies</vt:lpstr>
      <vt:lpstr>Identification of Active Processes</vt:lpstr>
      <vt:lpstr>Sequence Diagram</vt:lpstr>
      <vt:lpstr>Design System Dynamics: Scenario’s</vt:lpstr>
      <vt:lpstr>Sequence Diagram</vt:lpstr>
    </vt:vector>
  </TitlesOfParts>
  <Company>TU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Architecture 2001-2002  M.R.V. Chaudron m.r.v.chaudron@tue.nl 040 - 2474449  HG 6.87  www.win.tue.nl/~mchaudro/swads</dc:title>
  <dc:creator>Michel Chaudron</dc:creator>
  <cp:lastModifiedBy>Michel Chaudron</cp:lastModifiedBy>
  <cp:revision>162</cp:revision>
  <dcterms:created xsi:type="dcterms:W3CDTF">2001-09-05T10:22:10Z</dcterms:created>
  <dcterms:modified xsi:type="dcterms:W3CDTF">2019-10-17T08:46:57Z</dcterms:modified>
</cp:coreProperties>
</file>