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  <p:sldMasterId id="2147483746" r:id="rId2"/>
    <p:sldMasterId id="2147483759" r:id="rId3"/>
    <p:sldMasterId id="2147483774" r:id="rId4"/>
    <p:sldMasterId id="2147483786" r:id="rId5"/>
  </p:sldMasterIdLst>
  <p:notesMasterIdLst>
    <p:notesMasterId r:id="rId120"/>
  </p:notesMasterIdLst>
  <p:handoutMasterIdLst>
    <p:handoutMasterId r:id="rId121"/>
  </p:handoutMasterIdLst>
  <p:sldIdLst>
    <p:sldId id="604" r:id="rId6"/>
    <p:sldId id="941" r:id="rId7"/>
    <p:sldId id="819" r:id="rId8"/>
    <p:sldId id="931" r:id="rId9"/>
    <p:sldId id="943" r:id="rId10"/>
    <p:sldId id="932" r:id="rId11"/>
    <p:sldId id="933" r:id="rId12"/>
    <p:sldId id="944" r:id="rId13"/>
    <p:sldId id="945" r:id="rId14"/>
    <p:sldId id="934" r:id="rId15"/>
    <p:sldId id="940" r:id="rId16"/>
    <p:sldId id="954" r:id="rId17"/>
    <p:sldId id="955" r:id="rId18"/>
    <p:sldId id="947" r:id="rId19"/>
    <p:sldId id="948" r:id="rId20"/>
    <p:sldId id="865" r:id="rId21"/>
    <p:sldId id="860" r:id="rId22"/>
    <p:sldId id="861" r:id="rId23"/>
    <p:sldId id="935" r:id="rId24"/>
    <p:sldId id="891" r:id="rId25"/>
    <p:sldId id="866" r:id="rId26"/>
    <p:sldId id="822" r:id="rId27"/>
    <p:sldId id="823" r:id="rId28"/>
    <p:sldId id="824" r:id="rId29"/>
    <p:sldId id="892" r:id="rId30"/>
    <p:sldId id="825" r:id="rId31"/>
    <p:sldId id="862" r:id="rId32"/>
    <p:sldId id="826" r:id="rId33"/>
    <p:sldId id="863" r:id="rId34"/>
    <p:sldId id="827" r:id="rId35"/>
    <p:sldId id="854" r:id="rId36"/>
    <p:sldId id="828" r:id="rId37"/>
    <p:sldId id="830" r:id="rId38"/>
    <p:sldId id="831" r:id="rId39"/>
    <p:sldId id="832" r:id="rId40"/>
    <p:sldId id="833" r:id="rId41"/>
    <p:sldId id="958" r:id="rId42"/>
    <p:sldId id="834" r:id="rId43"/>
    <p:sldId id="835" r:id="rId44"/>
    <p:sldId id="837" r:id="rId45"/>
    <p:sldId id="838" r:id="rId46"/>
    <p:sldId id="888" r:id="rId47"/>
    <p:sldId id="856" r:id="rId48"/>
    <p:sldId id="857" r:id="rId49"/>
    <p:sldId id="898" r:id="rId50"/>
    <p:sldId id="853" r:id="rId51"/>
    <p:sldId id="848" r:id="rId52"/>
    <p:sldId id="849" r:id="rId53"/>
    <p:sldId id="841" r:id="rId54"/>
    <p:sldId id="842" r:id="rId55"/>
    <p:sldId id="843" r:id="rId56"/>
    <p:sldId id="844" r:id="rId57"/>
    <p:sldId id="845" r:id="rId58"/>
    <p:sldId id="846" r:id="rId59"/>
    <p:sldId id="847" r:id="rId60"/>
    <p:sldId id="852" r:id="rId61"/>
    <p:sldId id="855" r:id="rId62"/>
    <p:sldId id="896" r:id="rId63"/>
    <p:sldId id="897" r:id="rId64"/>
    <p:sldId id="850" r:id="rId65"/>
    <p:sldId id="951" r:id="rId66"/>
    <p:sldId id="868" r:id="rId67"/>
    <p:sldId id="880" r:id="rId68"/>
    <p:sldId id="903" r:id="rId69"/>
    <p:sldId id="870" r:id="rId70"/>
    <p:sldId id="902" r:id="rId71"/>
    <p:sldId id="953" r:id="rId72"/>
    <p:sldId id="952" r:id="rId73"/>
    <p:sldId id="939" r:id="rId74"/>
    <p:sldId id="922" r:id="rId75"/>
    <p:sldId id="938" r:id="rId76"/>
    <p:sldId id="929" r:id="rId77"/>
    <p:sldId id="946" r:id="rId78"/>
    <p:sldId id="876" r:id="rId79"/>
    <p:sldId id="873" r:id="rId80"/>
    <p:sldId id="785" r:id="rId81"/>
    <p:sldId id="942" r:id="rId82"/>
    <p:sldId id="936" r:id="rId83"/>
    <p:sldId id="937" r:id="rId84"/>
    <p:sldId id="788" r:id="rId85"/>
    <p:sldId id="765" r:id="rId86"/>
    <p:sldId id="766" r:id="rId87"/>
    <p:sldId id="796" r:id="rId88"/>
    <p:sldId id="767" r:id="rId89"/>
    <p:sldId id="768" r:id="rId90"/>
    <p:sldId id="771" r:id="rId91"/>
    <p:sldId id="789" r:id="rId92"/>
    <p:sldId id="790" r:id="rId93"/>
    <p:sldId id="774" r:id="rId94"/>
    <p:sldId id="859" r:id="rId95"/>
    <p:sldId id="858" r:id="rId96"/>
    <p:sldId id="881" r:id="rId97"/>
    <p:sldId id="882" r:id="rId98"/>
    <p:sldId id="776" r:id="rId99"/>
    <p:sldId id="777" r:id="rId100"/>
    <p:sldId id="778" r:id="rId101"/>
    <p:sldId id="779" r:id="rId102"/>
    <p:sldId id="851" r:id="rId103"/>
    <p:sldId id="883" r:id="rId104"/>
    <p:sldId id="791" r:id="rId105"/>
    <p:sldId id="792" r:id="rId106"/>
    <p:sldId id="793" r:id="rId107"/>
    <p:sldId id="878" r:id="rId108"/>
    <p:sldId id="908" r:id="rId109"/>
    <p:sldId id="887" r:id="rId110"/>
    <p:sldId id="956" r:id="rId111"/>
    <p:sldId id="957" r:id="rId112"/>
    <p:sldId id="889" r:id="rId113"/>
    <p:sldId id="900" r:id="rId114"/>
    <p:sldId id="915" r:id="rId115"/>
    <p:sldId id="924" r:id="rId116"/>
    <p:sldId id="925" r:id="rId117"/>
    <p:sldId id="949" r:id="rId118"/>
    <p:sldId id="950" r:id="rId119"/>
  </p:sldIdLst>
  <p:sldSz cx="9144000" cy="6858000" type="screen4x3"/>
  <p:notesSz cx="6858000" cy="9296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87933F7-02EC-48A7-B792-5368B1DB75BB}">
          <p14:sldIdLst>
            <p14:sldId id="604"/>
            <p14:sldId id="941"/>
            <p14:sldId id="819"/>
          </p14:sldIdLst>
        </p14:section>
        <p14:section name="Tactics" id="{BDE967A5-216B-4BDF-AF24-7A1C4FD266B8}">
          <p14:sldIdLst>
            <p14:sldId id="931"/>
            <p14:sldId id="943"/>
            <p14:sldId id="932"/>
            <p14:sldId id="933"/>
            <p14:sldId id="944"/>
            <p14:sldId id="945"/>
            <p14:sldId id="934"/>
            <p14:sldId id="940"/>
            <p14:sldId id="954"/>
            <p14:sldId id="955"/>
            <p14:sldId id="947"/>
          </p14:sldIdLst>
        </p14:section>
        <p14:section name="Software Archeology" id="{2DFFA835-9A96-46E0-AE2A-95E998DFF973}">
          <p14:sldIdLst>
            <p14:sldId id="948"/>
            <p14:sldId id="865"/>
            <p14:sldId id="860"/>
            <p14:sldId id="861"/>
            <p14:sldId id="935"/>
            <p14:sldId id="891"/>
            <p14:sldId id="866"/>
            <p14:sldId id="822"/>
            <p14:sldId id="823"/>
            <p14:sldId id="824"/>
            <p14:sldId id="892"/>
            <p14:sldId id="825"/>
            <p14:sldId id="862"/>
            <p14:sldId id="826"/>
            <p14:sldId id="863"/>
            <p14:sldId id="827"/>
            <p14:sldId id="854"/>
            <p14:sldId id="828"/>
            <p14:sldId id="830"/>
            <p14:sldId id="831"/>
            <p14:sldId id="832"/>
            <p14:sldId id="833"/>
            <p14:sldId id="958"/>
          </p14:sldIdLst>
        </p14:section>
        <p14:section name="Visualisation" id="{AFDAE1D0-403C-49BD-91B6-F7884CD492E4}">
          <p14:sldIdLst>
            <p14:sldId id="834"/>
            <p14:sldId id="835"/>
            <p14:sldId id="837"/>
            <p14:sldId id="838"/>
            <p14:sldId id="888"/>
            <p14:sldId id="856"/>
            <p14:sldId id="857"/>
            <p14:sldId id="898"/>
            <p14:sldId id="853"/>
            <p14:sldId id="848"/>
            <p14:sldId id="849"/>
            <p14:sldId id="841"/>
            <p14:sldId id="842"/>
            <p14:sldId id="843"/>
            <p14:sldId id="844"/>
            <p14:sldId id="845"/>
            <p14:sldId id="846"/>
            <p14:sldId id="847"/>
            <p14:sldId id="852"/>
            <p14:sldId id="855"/>
            <p14:sldId id="896"/>
            <p14:sldId id="897"/>
            <p14:sldId id="850"/>
            <p14:sldId id="951"/>
            <p14:sldId id="868"/>
            <p14:sldId id="880"/>
            <p14:sldId id="903"/>
            <p14:sldId id="870"/>
            <p14:sldId id="902"/>
            <p14:sldId id="953"/>
            <p14:sldId id="952"/>
            <p14:sldId id="939"/>
            <p14:sldId id="922"/>
            <p14:sldId id="938"/>
            <p14:sldId id="929"/>
            <p14:sldId id="946"/>
            <p14:sldId id="876"/>
            <p14:sldId id="873"/>
          </p14:sldIdLst>
        </p14:section>
        <p14:section name="Design - Code correspondence" id="{63CD5BD9-EF5A-4412-B2DB-906046B44431}">
          <p14:sldIdLst>
            <p14:sldId id="785"/>
            <p14:sldId id="942"/>
            <p14:sldId id="936"/>
            <p14:sldId id="937"/>
            <p14:sldId id="788"/>
            <p14:sldId id="765"/>
            <p14:sldId id="766"/>
            <p14:sldId id="796"/>
            <p14:sldId id="767"/>
            <p14:sldId id="768"/>
            <p14:sldId id="771"/>
            <p14:sldId id="789"/>
            <p14:sldId id="790"/>
            <p14:sldId id="774"/>
            <p14:sldId id="859"/>
            <p14:sldId id="858"/>
            <p14:sldId id="881"/>
            <p14:sldId id="882"/>
            <p14:sldId id="776"/>
            <p14:sldId id="777"/>
            <p14:sldId id="778"/>
            <p14:sldId id="779"/>
            <p14:sldId id="851"/>
            <p14:sldId id="883"/>
            <p14:sldId id="791"/>
            <p14:sldId id="792"/>
            <p14:sldId id="793"/>
            <p14:sldId id="878"/>
            <p14:sldId id="908"/>
            <p14:sldId id="887"/>
          </p14:sldIdLst>
        </p14:section>
        <p14:section name="Untitled Section" id="{3115AA3D-5A58-4507-8538-6A0C6CAB5A2D}">
          <p14:sldIdLst>
            <p14:sldId id="956"/>
            <p14:sldId id="957"/>
            <p14:sldId id="889"/>
            <p14:sldId id="900"/>
            <p14:sldId id="915"/>
          </p14:sldIdLst>
        </p14:section>
        <p14:section name="Untitled Section" id="{76D83613-18CA-47B4-B581-8491D414E1DE}">
          <p14:sldIdLst>
            <p14:sldId id="924"/>
            <p14:sldId id="925"/>
            <p14:sldId id="949"/>
            <p14:sldId id="9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3F9FA"/>
    <a:srgbClr val="E7F3F4"/>
    <a:srgbClr val="FF69FF"/>
    <a:srgbClr val="FFFFCC"/>
    <a:srgbClr val="000000"/>
    <a:srgbClr val="18B0FC"/>
    <a:srgbClr val="FF9933"/>
    <a:srgbClr val="F61E3D"/>
    <a:srgbClr val="372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0303" autoAdjust="0"/>
  </p:normalViewPr>
  <p:slideViewPr>
    <p:cSldViewPr>
      <p:cViewPr varScale="1">
        <p:scale>
          <a:sx n="80" d="100"/>
          <a:sy n="80" d="100"/>
        </p:scale>
        <p:origin x="152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75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453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theme" Target="theme/theme1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EF2AA5F-6F46-4896-9688-92B0DEEDEE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950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44AC4A7-E3CA-475C-B651-3EDAFC6F79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491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6AEE3C-E6A1-4033-8BAA-224F489617FE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871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CEB55DBB-F08F-472A-8049-82A73A0BA674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733425"/>
            <a:ext cx="4592637" cy="34448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3513" y="4398179"/>
            <a:ext cx="5025163" cy="4176461"/>
          </a:xfrm>
          <a:noFill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090156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CB8CB979-85C2-4BA5-B57F-B2B3C0525525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733425"/>
            <a:ext cx="4592637" cy="3444875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3513" y="4398179"/>
            <a:ext cx="5025163" cy="4176461"/>
          </a:xfrm>
          <a:noFill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065392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F0CF5B6B-E178-4173-B81E-F96780324FCA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733425"/>
            <a:ext cx="4592637" cy="344487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3513" y="4398179"/>
            <a:ext cx="5025163" cy="4176461"/>
          </a:xfrm>
          <a:noFill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30343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0ACCBEF5-588C-4FE4-AA52-DF40A59E50BB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733425"/>
            <a:ext cx="4592637" cy="3444875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3513" y="4398179"/>
            <a:ext cx="5025163" cy="4176461"/>
          </a:xfrm>
          <a:noFill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957255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664AEA86-4FA7-42BA-939F-811FDFF903D1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733425"/>
            <a:ext cx="4592637" cy="3444875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3513" y="4398179"/>
            <a:ext cx="5025163" cy="4176461"/>
          </a:xfrm>
          <a:noFill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833520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71AAEE7D-23F1-4465-9E03-95C24AA9D2E0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733425"/>
            <a:ext cx="4592637" cy="3444875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3513" y="4398179"/>
            <a:ext cx="5025163" cy="4176461"/>
          </a:xfrm>
          <a:noFill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7090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4BDBCF76-5BE5-4675-8A11-EB00E049CA74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733425"/>
            <a:ext cx="4592637" cy="3444875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3513" y="4398179"/>
            <a:ext cx="5025163" cy="4176461"/>
          </a:xfrm>
          <a:noFill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377278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4AC4A7-E3CA-475C-B651-3EDAFC6F799C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541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2777B-EE42-44DA-894C-CB83E2C41BE2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336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55df5cf214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55df5cf214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470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2019: other</a:t>
            </a:r>
            <a:r>
              <a:rPr lang="en-US" baseline="0" dirty="0" smtClean="0"/>
              <a:t> topics that could be added:</a:t>
            </a:r>
          </a:p>
          <a:p>
            <a:r>
              <a:rPr lang="en-US" baseline="0" dirty="0" smtClean="0"/>
              <a:t>- Risk management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595939-95CF-4980-8327-028470FC0C6A}" type="slidenum">
              <a:rPr lang="en-GB" alt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246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564c4866b8_4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564c4866b8_4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65989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Mehdi </a:t>
            </a:r>
            <a:r>
              <a:rPr lang="en-US" dirty="0" err="1" smtClean="0"/>
              <a:t>Mirakorli</a:t>
            </a:r>
            <a:r>
              <a:rPr lang="en-US" dirty="0" smtClean="0"/>
              <a:t> &amp; Jane Cleland-Huang, ICSE 2011</a:t>
            </a:r>
            <a:r>
              <a:rPr lang="en-US" baseline="0" dirty="0" smtClean="0"/>
              <a:t> Hawai’i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4AC4A7-E3CA-475C-B651-3EDAFC6F799C}" type="slidenum">
              <a:rPr lang="en-GB" smtClean="0"/>
              <a:pPr>
                <a:defRPr/>
              </a:pPr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7793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122" indent="-2888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5573" indent="-23111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7802" indent="-23111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031" indent="-23111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1B0C37-27FF-40FC-AFAD-3D8DDC7598B4}" type="slidenum">
              <a:rPr lang="en-GB" smtClean="0"/>
              <a:pPr eaLnBrk="1" hangingPunct="1"/>
              <a:t>75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4126177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4AC4A7-E3CA-475C-B651-3EDAFC6F799C}" type="slidenum">
              <a:rPr lang="en-GB" smtClean="0"/>
              <a:pPr>
                <a:defRPr/>
              </a:pPr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912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4AC4A7-E3CA-475C-B651-3EDAFC6F799C}" type="slidenum">
              <a:rPr lang="en-GB" smtClean="0"/>
              <a:pPr>
                <a:defRPr/>
              </a:pPr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6972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10E389-1AAF-4F4A-A472-47A171FAE920}" type="slidenum">
              <a:rPr lang="en-GB"/>
              <a:pPr/>
              <a:t>81</a:t>
            </a:fld>
            <a:endParaRPr lang="en-GB"/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706438"/>
            <a:ext cx="4618038" cy="3465512"/>
          </a:xfrm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9" y="4383511"/>
            <a:ext cx="5038725" cy="4243097"/>
          </a:xfrm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791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643DB6-01C0-4C7C-8736-DAB7D180A621}" type="slidenum">
              <a:rPr lang="en-GB"/>
              <a:pPr/>
              <a:t>82</a:t>
            </a:fld>
            <a:endParaRPr lang="en-GB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706438"/>
            <a:ext cx="4618038" cy="3465512"/>
          </a:xfrm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9" y="4383511"/>
            <a:ext cx="5038725" cy="4243097"/>
          </a:xfrm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749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4AC4A7-E3CA-475C-B651-3EDAFC6F799C}" type="slidenum">
              <a:rPr lang="en-GB" smtClean="0"/>
              <a:pPr>
                <a:defRPr/>
              </a:pPr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5912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B24E0-6F35-45D2-8116-F8C6C4113D8B}" type="slidenum">
              <a:rPr lang="en-GB" smtClean="0"/>
              <a:pPr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1669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B24E0-6F35-45D2-8116-F8C6C4113D8B}" type="slidenum">
              <a:rPr lang="en-GB" smtClean="0"/>
              <a:pPr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605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/>
            <a:fld id="{115724D4-7F36-4B04-9FA5-4821B1616B70}" type="slidenum">
              <a:rPr lang="en-GB" sz="1200">
                <a:solidFill>
                  <a:prstClr val="black"/>
                </a:solidFill>
              </a:rPr>
              <a:pPr eaLnBrk="1" hangingPunct="1"/>
              <a:t>4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320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1174630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B24E0-6F35-45D2-8116-F8C6C4113D8B}" type="slidenum">
              <a:rPr lang="en-GB" smtClean="0"/>
              <a:pPr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9313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B24E0-6F35-45D2-8116-F8C6C4113D8B}" type="slidenum">
              <a:rPr lang="en-GB" smtClean="0"/>
              <a:pPr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5186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B24E0-6F35-45D2-8116-F8C6C4113D8B}" type="slidenum">
              <a:rPr lang="en-GB" smtClean="0"/>
              <a:pPr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409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8703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8D4B10-9918-4452-B2BC-233681A706CC}" type="slidenum">
              <a:rPr lang="en-US"/>
              <a:pPr/>
              <a:t>90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5790"/>
            <a:ext cx="5029200" cy="41833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2885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B24E0-6F35-45D2-8116-F8C6C4113D8B}" type="slidenum">
              <a:rPr lang="en-GB" smtClean="0"/>
              <a:pPr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7657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B24E0-6F35-45D2-8116-F8C6C4113D8B}" type="slidenum">
              <a:rPr lang="en-GB" smtClean="0"/>
              <a:pPr/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481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6667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8267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599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Q: what do you imagine the sequence diagram for ‘passive’ redundancy looks like?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4AC4A7-E3CA-475C-B651-3EDAFC6F799C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558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5347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4AC4A7-E3CA-475C-B651-3EDAFC6F799C}" type="slidenum">
              <a:rPr lang="en-GB" smtClean="0"/>
              <a:pPr>
                <a:defRPr/>
              </a:pPr>
              <a:t>99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1750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06B-CF16-45F0-845B-3A15AC42BD05}" type="slidenum">
              <a:rPr lang="en-GB" smtClean="0"/>
              <a:pPr/>
              <a:t>100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0969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4316FC-704B-406E-853D-B3E53EFBAA03}" type="slidenum">
              <a:rPr lang="en-US"/>
              <a:pPr/>
              <a:t>101</a:t>
            </a:fld>
            <a:endParaRPr lang="en-US"/>
          </a:p>
        </p:txBody>
      </p:sp>
      <p:sp>
        <p:nvSpPr>
          <p:cNvPr id="107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0469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06B-CF16-45F0-845B-3A15AC42BD05}" type="slidenum">
              <a:rPr lang="en-GB" smtClean="0"/>
              <a:pPr/>
              <a:t>102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4065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fld id="{2189870A-F6FA-4DC9-8894-FB1AD97372A0}" type="slidenum">
              <a:rPr lang="en-GB" altLang="en-US" sz="1200" smtClean="0"/>
              <a:pPr/>
              <a:t>106</a:t>
            </a:fld>
            <a:endParaRPr lang="en-GB" altLang="en-US" sz="1200" smtClean="0"/>
          </a:p>
        </p:txBody>
      </p:sp>
      <p:sp>
        <p:nvSpPr>
          <p:cNvPr id="849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0714369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fld id="{BDF868CA-E163-46D6-8A74-2495676DB78B}" type="slidenum">
              <a:rPr lang="en-GB" altLang="en-US" sz="1200" smtClean="0"/>
              <a:pPr/>
              <a:t>107</a:t>
            </a:fld>
            <a:endParaRPr lang="en-GB" altLang="en-US" sz="1200" smtClean="0"/>
          </a:p>
        </p:txBody>
      </p:sp>
      <p:sp>
        <p:nvSpPr>
          <p:cNvPr id="174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7759745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5A6D6-5E04-41DC-8736-C9013053AD68}" type="slidenum">
              <a:rPr lang="en-GB" smtClean="0"/>
              <a:pPr/>
              <a:t>113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4914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8143D-FF1A-481E-AF71-5CA579C63A32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02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fld id="{79CB615C-2385-4379-8023-A113901EE6BC}" type="slidenum">
              <a:rPr lang="en-GB" altLang="en-US" sz="1200" smtClean="0"/>
              <a:pPr/>
              <a:t>12</a:t>
            </a:fld>
            <a:endParaRPr lang="en-GB" altLang="en-US" sz="1200" smtClean="0"/>
          </a:p>
        </p:txBody>
      </p:sp>
      <p:sp>
        <p:nvSpPr>
          <p:cNvPr id="665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216019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fld id="{1A19F6E5-3A1A-4449-B007-0A85282368A5}" type="slidenum">
              <a:rPr lang="en-GB" altLang="en-US" sz="1200" smtClean="0"/>
              <a:pPr/>
              <a:t>13</a:t>
            </a:fld>
            <a:endParaRPr lang="en-GB" altLang="en-US" sz="1200" smtClean="0"/>
          </a:p>
        </p:txBody>
      </p:sp>
      <p:sp>
        <p:nvSpPr>
          <p:cNvPr id="747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163653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A710CE1-AC20-4E16-99F6-C363B73A3319}" type="slidenum">
              <a:rPr lang="en-US" sz="1200">
                <a:solidFill>
                  <a:prstClr val="black"/>
                </a:solidFill>
              </a:rPr>
              <a:pPr/>
              <a:t>16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356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6BA65B9F-6EE0-448A-9404-9D1153444700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Ask for structures in their systems</a:t>
            </a:r>
          </a:p>
        </p:txBody>
      </p:sp>
    </p:spTree>
    <p:extLst>
      <p:ext uri="{BB962C8B-B14F-4D97-AF65-F5344CB8AC3E}">
        <p14:creationId xmlns:p14="http://schemas.microsoft.com/office/powerpoint/2010/main" val="3684049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2C0A7385-0793-410A-B9BC-9A1ED05895AB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how achieved</a:t>
            </a:r>
          </a:p>
          <a:p>
            <a:endParaRPr lang="en-US" dirty="0" smtClean="0"/>
          </a:p>
          <a:p>
            <a:r>
              <a:rPr lang="en-US" dirty="0" smtClean="0"/>
              <a:t>code reading</a:t>
            </a:r>
          </a:p>
          <a:p>
            <a:r>
              <a:rPr lang="en-US" dirty="0" smtClean="0"/>
              <a:t>meaningful names</a:t>
            </a:r>
          </a:p>
          <a:p>
            <a:r>
              <a:rPr lang="en-US" dirty="0" smtClean="0"/>
              <a:t>short names</a:t>
            </a:r>
          </a:p>
          <a:p>
            <a:r>
              <a:rPr lang="en-US" dirty="0" smtClean="0"/>
              <a:t>no smells.</a:t>
            </a:r>
          </a:p>
          <a:p>
            <a:endParaRPr lang="en-US" dirty="0" smtClean="0"/>
          </a:p>
          <a:p>
            <a:r>
              <a:rPr lang="en-US" dirty="0" smtClean="0"/>
              <a:t>software visualization</a:t>
            </a:r>
          </a:p>
          <a:p>
            <a:endParaRPr lang="en-US" dirty="0" smtClean="0"/>
          </a:p>
          <a:p>
            <a:r>
              <a:rPr lang="en-US" dirty="0" smtClean="0"/>
              <a:t>code is written only once, but read many times.</a:t>
            </a:r>
          </a:p>
        </p:txBody>
      </p:sp>
    </p:spTree>
    <p:extLst>
      <p:ext uri="{BB962C8B-B14F-4D97-AF65-F5344CB8AC3E}">
        <p14:creationId xmlns:p14="http://schemas.microsoft.com/office/powerpoint/2010/main" val="1774251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-1342" y="1"/>
            <a:ext cx="9144000" cy="6857999"/>
          </a:xfrm>
          <a:prstGeom prst="rect">
            <a:avLst/>
          </a:prstGeom>
          <a:solidFill>
            <a:srgbClr val="0C257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02" tIns="45702" rIns="91402" bIns="45702" anchor="ctr"/>
          <a:lstStyle/>
          <a:p>
            <a:pPr algn="ctr">
              <a:buFontTx/>
              <a:buChar char="•"/>
            </a:pPr>
            <a:endParaRPr lang="nl-NL" sz="18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508501"/>
            <a:ext cx="5472112" cy="360363"/>
          </a:xfrm>
        </p:spPr>
        <p:txBody>
          <a:bodyPr/>
          <a:lstStyle>
            <a:lvl1pPr marL="0" indent="0">
              <a:buFont typeface="Arial" charset="0"/>
              <a:buNone/>
              <a:defRPr sz="20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170" name="Rectangle 50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084889" y="4511675"/>
            <a:ext cx="26130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lang="nl-NL" sz="200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268413"/>
            <a:ext cx="7916862" cy="14398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0671" y="333375"/>
            <a:ext cx="2033587" cy="5543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333375"/>
            <a:ext cx="5949950" cy="5543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19100"/>
            <a:ext cx="7620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295400"/>
            <a:ext cx="37338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295400"/>
            <a:ext cx="37338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828800" y="6248400"/>
            <a:ext cx="44958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/>
              <a:t>Dennis van Opzeeland</a:t>
            </a:r>
            <a:endParaRPr lang="en-US"/>
          </a:p>
          <a:p>
            <a:r>
              <a:rPr lang="en-GB"/>
              <a:t>TU/e Computer Science, System Architecture and Networking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Arie van Deursen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94E98-6116-4F96-A799-D842AF7980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98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(c) Arie van Deursen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49D5BB-029A-48A9-B099-86C659E2463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049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(c) Arie van Deursen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9F9C9E-783D-44D4-BCF3-C0E2702B958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739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(c) Arie van Deursen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E3F12E-02F2-4874-B4AB-BA8D8ED4120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389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(c) Arie van Deursen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7D92B-3A83-4919-998B-F31C5C9D812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35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 lang="en-GB" sz="3200" dirty="0">
                <a:solidFill>
                  <a:srgbClr val="0C2577"/>
                </a:solidFill>
                <a:latin typeface="Calibri" pitchFamily="34" charset="0"/>
                <a:ea typeface="+mn-ea"/>
                <a:cs typeface="+mn-cs"/>
              </a:defRPr>
            </a:lvl2pPr>
            <a:lvl3pPr>
              <a:defRPr>
                <a:solidFill>
                  <a:schemeClr val="accent6"/>
                </a:solidFill>
                <a:latin typeface="Calibri" pitchFamily="34" charset="0"/>
              </a:defRPr>
            </a:lvl3pPr>
            <a:lvl4pPr>
              <a:defRPr>
                <a:solidFill>
                  <a:schemeClr val="accent6"/>
                </a:solidFill>
                <a:latin typeface="Calibri" pitchFamily="34" charset="0"/>
              </a:defRPr>
            </a:lvl4pPr>
            <a:lvl5pPr>
              <a:defRPr>
                <a:solidFill>
                  <a:schemeClr val="accent6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marL="1142530" lvl="2" indent="-28563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</a:pPr>
            <a:r>
              <a:rPr lang="en-US" dirty="0" smtClean="0"/>
              <a:t>Third level</a:t>
            </a:r>
          </a:p>
          <a:p>
            <a:pPr marL="1599544" lvl="3" indent="-28563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</a:pPr>
            <a:r>
              <a:rPr lang="en-US" dirty="0" smtClean="0"/>
              <a:t>Fourth level</a:t>
            </a:r>
          </a:p>
          <a:p>
            <a:pPr marL="2056560" lvl="4" indent="-28563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</a:pPr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58179" y="6529671"/>
            <a:ext cx="1223335" cy="338518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r>
              <a:rPr lang="en-US" sz="1600" b="0" dirty="0" smtClean="0"/>
              <a:t>Michel </a:t>
            </a:r>
            <a:r>
              <a:rPr lang="en-US" sz="1600" b="0" dirty="0" err="1" smtClean="0"/>
              <a:t>Chaudron</a:t>
            </a:r>
            <a:endParaRPr lang="en-GB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(c) Arie van Deursen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A2191-BCFE-4548-B5FC-85B6DB3CA7F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67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(c) Arie van Deursen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38DC2-2AA3-4429-892D-8C407B69C5E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27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(c) Arie van Deursen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BBF904-8172-4693-A59B-5582A14967F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62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(c) Arie van Deursen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9DA44D-4225-47A7-BF38-55360BFFA54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90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(c) Arie van Deursen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7A259-8660-44F9-97ED-FD9EBBCFF54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805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(c) Arie van Deursen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6CC2D-18CF-4BB7-8E81-85B5FC69500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44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571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45799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95536" y="1412776"/>
            <a:ext cx="8424936" cy="5256584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-36512" y="6623774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Arial"/>
              </a:rPr>
              <a:t>Michel </a:t>
            </a:r>
            <a:r>
              <a:rPr lang="en-US" sz="1100" dirty="0" err="1" smtClean="0">
                <a:solidFill>
                  <a:srgbClr val="000000"/>
                </a:solidFill>
                <a:latin typeface="Arial"/>
              </a:rPr>
              <a:t>Chaudron</a:t>
            </a:r>
            <a:endParaRPr lang="sv-SE" sz="11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6355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9331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2745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80105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27873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0748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4021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sv-SE" noProof="0" dirty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367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90214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724650" y="838200"/>
            <a:ext cx="21526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66700" y="838200"/>
            <a:ext cx="63055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9959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127500" y="260350"/>
            <a:ext cx="4657725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06513" y="923925"/>
            <a:ext cx="3692525" cy="2608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51438" y="923925"/>
            <a:ext cx="3694112" cy="2608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306513" y="3684588"/>
            <a:ext cx="3692525" cy="2608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1438" y="3684588"/>
            <a:ext cx="3694112" cy="2608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665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509587"/>
            <a:ext cx="8135937" cy="633413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8313" y="1639888"/>
            <a:ext cx="8135937" cy="4608512"/>
          </a:xfrm>
        </p:spPr>
        <p:txBody>
          <a:bodyPr/>
          <a:lstStyle>
            <a:lvl1pPr marL="342900" indent="-342900">
              <a:buClrTx/>
              <a:buSzPct val="100000"/>
              <a:buFont typeface="Arial" pitchFamily="34" charset="0"/>
              <a:buChar char="•"/>
              <a:defRPr sz="2400">
                <a:latin typeface="Calibri" pitchFamily="34" charset="0"/>
              </a:defRPr>
            </a:lvl1pPr>
            <a:lvl2pPr marL="742950" indent="-285750">
              <a:buClrTx/>
              <a:buSzPct val="100000"/>
              <a:buFont typeface="Arial" pitchFamily="34" charset="0"/>
              <a:buChar char="•"/>
              <a:defRPr lang="en-GB" sz="2000" baseline="0" dirty="0">
                <a:solidFill>
                  <a:srgbClr val="0C2577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>
              <a:buClrTx/>
              <a:buSzPct val="100000"/>
              <a:buFont typeface="Arial" pitchFamily="34" charset="0"/>
              <a:buChar char="•"/>
              <a:defRPr>
                <a:solidFill>
                  <a:schemeClr val="accent6"/>
                </a:solidFill>
                <a:latin typeface="Calibri" pitchFamily="34" charset="0"/>
              </a:defRPr>
            </a:lvl3pPr>
            <a:lvl4pPr marL="1600200" indent="-228600">
              <a:buClrTx/>
              <a:buSzPct val="100000"/>
              <a:buFont typeface="Arial" pitchFamily="34" charset="0"/>
              <a:buChar char="•"/>
              <a:defRPr>
                <a:solidFill>
                  <a:schemeClr val="accent6"/>
                </a:solidFill>
                <a:latin typeface="Calibri" pitchFamily="34" charset="0"/>
              </a:defRPr>
            </a:lvl4pPr>
            <a:lvl5pPr marL="2057400" indent="-228600">
              <a:buClrTx/>
              <a:buSzPct val="100000"/>
              <a:buFont typeface="Arial" pitchFamily="34" charset="0"/>
              <a:buChar char="•"/>
              <a:defRPr>
                <a:solidFill>
                  <a:schemeClr val="accent6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ext Box 57"/>
          <p:cNvSpPr txBox="1">
            <a:spLocks noChangeArrowheads="1"/>
          </p:cNvSpPr>
          <p:nvPr userDrawn="1"/>
        </p:nvSpPr>
        <p:spPr bwMode="auto">
          <a:xfrm>
            <a:off x="18177" y="6527800"/>
            <a:ext cx="31822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FFFFFF"/>
                </a:solidFill>
                <a:latin typeface="Arial"/>
              </a:rPr>
              <a:t>M. R.V. Chaudron – May 2011</a:t>
            </a:r>
            <a:endParaRPr lang="en-US" sz="1200" b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454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21" y="1268413"/>
            <a:ext cx="3990975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688" y="1268413"/>
            <a:ext cx="3992562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9406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6D00-28FA-7340-9D73-2AA2D6C6B3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20-Oct-19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12476-F501-1848-B18E-68A1688C5459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402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6D00-28FA-7340-9D73-2AA2D6C6B3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20-Oct-19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12476-F501-1848-B18E-68A1688C5459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859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6D00-28FA-7340-9D73-2AA2D6C6B3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20-Oct-19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12476-F501-1848-B18E-68A1688C5459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844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6D00-28FA-7340-9D73-2AA2D6C6B3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20-Oct-19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12476-F501-1848-B18E-68A1688C5459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400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6D00-28FA-7340-9D73-2AA2D6C6B3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20-Oct-19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12476-F501-1848-B18E-68A1688C5459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349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6D00-28FA-7340-9D73-2AA2D6C6B3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20-Oct-19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12476-F501-1848-B18E-68A1688C5459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5609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6D00-28FA-7340-9D73-2AA2D6C6B3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20-Oct-19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12476-F501-1848-B18E-68A1688C5459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393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6D00-28FA-7340-9D73-2AA2D6C6B3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20-Oct-19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12476-F501-1848-B18E-68A1688C5459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5250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6D00-28FA-7340-9D73-2AA2D6C6B3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20-Oct-19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12476-F501-1848-B18E-68A1688C5459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91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6D00-28FA-7340-9D73-2AA2D6C6B3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20-Oct-19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12476-F501-1848-B18E-68A1688C5459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274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6D00-28FA-7340-9D73-2AA2D6C6B3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20-Oct-19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12476-F501-1848-B18E-68A1688C5459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81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73870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06896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FF0000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93097"/>
            <a:ext cx="6400800" cy="35877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smtClean="0"/>
              <a:t>Click to edit Master credits style</a:t>
            </a:r>
          </a:p>
        </p:txBody>
      </p:sp>
    </p:spTree>
    <p:extLst>
      <p:ext uri="{BB962C8B-B14F-4D97-AF65-F5344CB8AC3E}">
        <p14:creationId xmlns:p14="http://schemas.microsoft.com/office/powerpoint/2010/main" val="566885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1628800"/>
            <a:ext cx="7772400" cy="4848200"/>
          </a:xfrm>
        </p:spPr>
        <p:txBody>
          <a:bodyPr/>
          <a:lstStyle>
            <a:lvl1pPr>
              <a:buClrTx/>
              <a:buSzPct val="100000"/>
              <a:defRPr sz="1500">
                <a:latin typeface="Verdana "/>
              </a:defRPr>
            </a:lvl1pPr>
            <a:lvl2pPr>
              <a:buClrTx/>
              <a:buSzPct val="100000"/>
              <a:defRPr sz="1350"/>
            </a:lvl2pPr>
            <a:lvl3pPr>
              <a:buClrTx/>
              <a:buSzPct val="100000"/>
              <a:defRPr sz="1200"/>
            </a:lvl3pPr>
            <a:lvl4pPr>
              <a:buClrTx/>
              <a:buSzPct val="100000"/>
              <a:defRPr/>
            </a:lvl4pPr>
            <a:lvl5pPr>
              <a:buClrTx/>
              <a:buSzPct val="10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29847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0106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495800"/>
          </a:xfrm>
        </p:spPr>
        <p:txBody>
          <a:bodyPr/>
          <a:lstStyle>
            <a:lvl1pPr>
              <a:buClrTx/>
              <a:defRPr sz="2100"/>
            </a:lvl1pPr>
            <a:lvl2pPr>
              <a:buClrTx/>
              <a:defRPr sz="1800"/>
            </a:lvl2pPr>
            <a:lvl3pPr>
              <a:buClrTx/>
              <a:defRPr sz="1500"/>
            </a:lvl3pPr>
            <a:lvl4pPr>
              <a:buClrTx/>
              <a:defRPr sz="1350"/>
            </a:lvl4pPr>
            <a:lvl5pPr>
              <a:buClrTx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495800"/>
          </a:xfrm>
        </p:spPr>
        <p:txBody>
          <a:bodyPr/>
          <a:lstStyle>
            <a:lvl1pPr>
              <a:buClrTx/>
              <a:defRPr sz="2100"/>
            </a:lvl1pPr>
            <a:lvl2pPr>
              <a:buClrTx/>
              <a:defRPr sz="1800"/>
            </a:lvl2pPr>
            <a:lvl3pPr>
              <a:buClrTx/>
              <a:defRPr sz="1500"/>
            </a:lvl3pPr>
            <a:lvl4pPr>
              <a:buClrTx/>
              <a:defRPr sz="1350"/>
            </a:lvl4pPr>
            <a:lvl5pPr>
              <a:buClrTx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14453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4735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7498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516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875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sv-SE" noProof="0" dirty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5100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07712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724650" y="838200"/>
            <a:ext cx="21526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66700" y="838200"/>
            <a:ext cx="6305550" cy="56388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93303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849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261" y="1681"/>
          <a:ext cx="1259" cy="1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12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61" y="1681"/>
                        <a:ext cx="1259" cy="1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29573" y="616886"/>
            <a:ext cx="8013479" cy="1139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16" name="Text Placeholder 2"/>
          <p:cNvSpPr>
            <a:spLocks noGrp="1"/>
          </p:cNvSpPr>
          <p:nvPr>
            <p:ph idx="1"/>
          </p:nvPr>
        </p:nvSpPr>
        <p:spPr>
          <a:xfrm>
            <a:off x="529572" y="1760922"/>
            <a:ext cx="8013480" cy="4337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6451" lvl="0" indent="-186451" algn="l" rtl="0" fontAlgn="base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Font typeface="Symbol" pitchFamily="18" charset="2"/>
              <a:buChar char="·"/>
            </a:pPr>
            <a:r>
              <a:rPr lang="en-US" noProof="0" smtClean="0"/>
              <a:t>Click to edit Master text styles</a:t>
            </a:r>
          </a:p>
          <a:p>
            <a:pPr marL="186451" lvl="1" indent="-186451" algn="l" rtl="0" fontAlgn="base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Font typeface="Symbol" pitchFamily="18" charset="2"/>
              <a:buChar char="·"/>
            </a:pPr>
            <a:r>
              <a:rPr lang="en-US" noProof="0" smtClean="0"/>
              <a:t>Second level</a:t>
            </a:r>
          </a:p>
          <a:p>
            <a:pPr marL="186451" lvl="2" indent="-186451" algn="l" rtl="0" fontAlgn="base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Font typeface="Symbol" pitchFamily="18" charset="2"/>
              <a:buChar char="·"/>
            </a:pPr>
            <a:r>
              <a:rPr lang="en-US" noProof="0" smtClean="0"/>
              <a:t>Third level</a:t>
            </a:r>
          </a:p>
          <a:p>
            <a:pPr marL="186451" lvl="3" indent="-186451" algn="l" rtl="0" fontAlgn="base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Font typeface="Symbol" pitchFamily="18" charset="2"/>
              <a:buChar char="·"/>
            </a:pPr>
            <a:r>
              <a:rPr lang="en-US" noProof="0" smtClean="0"/>
              <a:t>Fourth level</a:t>
            </a:r>
          </a:p>
          <a:p>
            <a:pPr marL="186451" lvl="4" indent="-186451" algn="l" rtl="0" fontAlgn="base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Font typeface="Symbol" pitchFamily="18" charset="2"/>
              <a:buChar char="·"/>
            </a:pPr>
            <a:r>
              <a:rPr lang="en-US" noProof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49823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33375"/>
            <a:ext cx="8135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268413"/>
            <a:ext cx="813593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Opsomming van tekst</a:t>
            </a:r>
          </a:p>
          <a:p>
            <a:pPr lvl="0"/>
            <a:r>
              <a:rPr lang="en-US" smtClean="0"/>
              <a:t>Opsomming van tekst</a:t>
            </a:r>
          </a:p>
          <a:p>
            <a:pPr lvl="0"/>
            <a:r>
              <a:rPr lang="en-US" smtClean="0"/>
              <a:t>Opsomming van tekst</a:t>
            </a:r>
          </a:p>
          <a:p>
            <a:pPr lvl="0"/>
            <a:r>
              <a:rPr lang="en-US" smtClean="0"/>
              <a:t>Opsomming van tekst</a:t>
            </a:r>
          </a:p>
          <a:p>
            <a:pPr lvl="0"/>
            <a:r>
              <a:rPr lang="en-US" smtClean="0"/>
              <a:t>Opsomming van tekst</a:t>
            </a:r>
          </a:p>
          <a:p>
            <a:pPr lvl="0"/>
            <a:r>
              <a:rPr lang="en-US" smtClean="0"/>
              <a:t>Opsomming van tekst</a:t>
            </a:r>
          </a:p>
          <a:p>
            <a:pPr lvl="0"/>
            <a:r>
              <a:rPr lang="en-US" smtClean="0"/>
              <a:t>Opsomming van tekst</a:t>
            </a:r>
          </a:p>
        </p:txBody>
      </p:sp>
      <p:sp>
        <p:nvSpPr>
          <p:cNvPr id="1075" name="Rectangle 51"/>
          <p:cNvSpPr>
            <a:spLocks noChangeArrowheads="1"/>
          </p:cNvSpPr>
          <p:nvPr/>
        </p:nvSpPr>
        <p:spPr bwMode="auto">
          <a:xfrm>
            <a:off x="8" y="6497638"/>
            <a:ext cx="9143992" cy="360362"/>
          </a:xfrm>
          <a:prstGeom prst="rect">
            <a:avLst/>
          </a:prstGeom>
          <a:solidFill>
            <a:srgbClr val="0C25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8" r:id="rId13"/>
    <p:sldLayoutId id="2147483709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C2577"/>
          </a:solidFill>
          <a:latin typeface="Calibri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C2577"/>
          </a:solidFill>
          <a:latin typeface="Minion" pitchFamily="2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C2577"/>
          </a:solidFill>
          <a:latin typeface="Minion" pitchFamily="2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C2577"/>
          </a:solidFill>
          <a:latin typeface="Minion" pitchFamily="2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C2577"/>
          </a:solidFill>
          <a:latin typeface="Minion" pitchFamily="2" charset="0"/>
        </a:defRPr>
      </a:lvl5pPr>
      <a:lvl6pPr marL="457011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C2577"/>
          </a:solidFill>
          <a:latin typeface="Minion" pitchFamily="2" charset="0"/>
        </a:defRPr>
      </a:lvl6pPr>
      <a:lvl7pPr marL="914024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C2577"/>
          </a:solidFill>
          <a:latin typeface="Minion" pitchFamily="2" charset="0"/>
        </a:defRPr>
      </a:lvl7pPr>
      <a:lvl8pPr marL="137104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C2577"/>
          </a:solidFill>
          <a:latin typeface="Minion" pitchFamily="2" charset="0"/>
        </a:defRPr>
      </a:lvl8pPr>
      <a:lvl9pPr marL="1828052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C2577"/>
          </a:solidFill>
          <a:latin typeface="Minion" pitchFamily="2" charset="0"/>
        </a:defRPr>
      </a:lvl9pPr>
    </p:titleStyle>
    <p:bodyStyle>
      <a:lvl1pPr marL="342761" indent="-342761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buFont typeface="Arial" charset="0"/>
        <a:buChar char="-"/>
        <a:defRPr sz="3200">
          <a:solidFill>
            <a:srgbClr val="0C2577"/>
          </a:solidFill>
          <a:latin typeface="Calibri" pitchFamily="34" charset="0"/>
          <a:ea typeface="+mn-ea"/>
          <a:cs typeface="+mn-cs"/>
        </a:defRPr>
      </a:lvl1pPr>
      <a:lvl2pPr marL="742646" indent="-28563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 sz="3200">
          <a:solidFill>
            <a:schemeClr val="bg1"/>
          </a:solidFill>
          <a:latin typeface="+mn-lt"/>
        </a:defRPr>
      </a:lvl2pPr>
      <a:lvl3pPr marL="1142530" indent="-22850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9544" indent="-228505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6560" indent="-22850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3573" indent="-22850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0584" indent="-22850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7598" indent="-22850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4609" indent="-22850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nl-NL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1B7A7-EB31-4E9F-B09A-5DF9AFFF4F13}" type="datetimeFigureOut">
              <a:rPr lang="sv-SE" smtClean="0"/>
              <a:t>2019-10-20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65D2F-C0E8-46B6-8DF8-25EBDA9945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146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0" y="838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02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pic>
        <p:nvPicPr>
          <p:cNvPr id="10" name="Bildobjekt 9" descr="Chalmers Univ logo_svart.emf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70728"/>
            <a:ext cx="1105544" cy="213446"/>
          </a:xfrm>
          <a:prstGeom prst="rect">
            <a:avLst/>
          </a:prstGeom>
        </p:spPr>
      </p:pic>
      <p:cxnSp>
        <p:nvCxnSpPr>
          <p:cNvPr id="12" name="Rak 11"/>
          <p:cNvCxnSpPr/>
          <p:nvPr/>
        </p:nvCxnSpPr>
        <p:spPr bwMode="auto">
          <a:xfrm>
            <a:off x="0" y="457200"/>
            <a:ext cx="9144000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Bildobjekt 8" descr="Logo GUeng_leftSV.jp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63653"/>
            <a:ext cx="2549834" cy="341012"/>
          </a:xfrm>
          <a:prstGeom prst="rect">
            <a:avLst/>
          </a:prstGeom>
        </p:spPr>
      </p:pic>
      <p:cxnSp>
        <p:nvCxnSpPr>
          <p:cNvPr id="13" name="Rak 12"/>
          <p:cNvCxnSpPr/>
          <p:nvPr/>
        </p:nvCxnSpPr>
        <p:spPr bwMode="auto">
          <a:xfrm rot="5400000">
            <a:off x="1527249" y="240234"/>
            <a:ext cx="184448" cy="39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 userDrawn="1"/>
        </p:nvSpPr>
        <p:spPr>
          <a:xfrm>
            <a:off x="6876256" y="116632"/>
            <a:ext cx="112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>
                    <a:lumMod val="85000"/>
                  </a:srgbClr>
                </a:solidFill>
                <a:latin typeface="Calibri" pitchFamily="34" charset="0"/>
              </a:rPr>
              <a:t>MRV Chaudron</a:t>
            </a:r>
            <a:endParaRPr lang="sv-SE" sz="1200" dirty="0">
              <a:solidFill>
                <a:srgbClr val="FFFFFF">
                  <a:lumMod val="85000"/>
                </a:srgb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69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ＭＳ Ｐゴシック" pitchFamily="96" charset="-128"/>
          <a:cs typeface="Akzidenz-Bd for Chalmer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  <a:ea typeface="ＭＳ Ｐゴシック" pitchFamily="96" charset="-128"/>
          <a:cs typeface="ＭＳ Ｐゴシック" pitchFamily="9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  <a:ea typeface="ＭＳ Ｐゴシック" pitchFamily="96" charset="-128"/>
          <a:cs typeface="ＭＳ Ｐゴシック" pitchFamily="9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  <a:ea typeface="ＭＳ Ｐゴシック" pitchFamily="96" charset="-128"/>
          <a:cs typeface="ＭＳ Ｐゴシック" pitchFamily="9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  <a:ea typeface="ＭＳ Ｐゴシック" pitchFamily="96" charset="-128"/>
          <a:cs typeface="ＭＳ Ｐゴシック" pitchFamily="9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•"/>
        <a:defRPr sz="2000" b="0" i="0">
          <a:solidFill>
            <a:schemeClr val="tx1"/>
          </a:solidFill>
          <a:latin typeface="+mn-lt"/>
          <a:ea typeface="ＭＳ Ｐゴシック" pitchFamily="96" charset="-128"/>
          <a:cs typeface="Akzidenz for Chalmers Regular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–"/>
        <a:defRPr sz="2000" b="0" i="0">
          <a:solidFill>
            <a:schemeClr val="tx1"/>
          </a:solidFill>
          <a:latin typeface="+mn-lt"/>
          <a:ea typeface="ＭＳ Ｐゴシック" pitchFamily="68" charset="-128"/>
          <a:cs typeface="Akzidenz for Chalmers Regular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•"/>
        <a:defRPr sz="2000" b="0" i="0">
          <a:solidFill>
            <a:schemeClr val="tx1"/>
          </a:solidFill>
          <a:latin typeface="+mn-lt"/>
          <a:ea typeface="ＭＳ Ｐゴシック" pitchFamily="68" charset="-128"/>
          <a:cs typeface="Akzidenz for Chalmers Regular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–"/>
        <a:defRPr sz="2000" b="0" i="0">
          <a:solidFill>
            <a:schemeClr val="tx1"/>
          </a:solidFill>
          <a:latin typeface="+mn-lt"/>
          <a:ea typeface="ＭＳ Ｐゴシック" pitchFamily="68" charset="-128"/>
          <a:cs typeface="Akzidenz for Chalmers Regular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 b="0" i="0">
          <a:solidFill>
            <a:schemeClr val="tx1"/>
          </a:solidFill>
          <a:latin typeface="+mn-lt"/>
          <a:ea typeface="ＭＳ Ｐゴシック" pitchFamily="68" charset="-128"/>
          <a:cs typeface="Akzidenz for Chalmers Regular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111" fontAlgn="auto">
              <a:spcBef>
                <a:spcPts val="0"/>
              </a:spcBef>
              <a:spcAft>
                <a:spcPts val="0"/>
              </a:spcAft>
            </a:pPr>
            <a:fld id="{F7086D00-28FA-7340-9D73-2AA2D6C6B3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768111" fontAlgn="auto">
                <a:spcBef>
                  <a:spcPts val="0"/>
                </a:spcBef>
                <a:spcAft>
                  <a:spcPts val="0"/>
                </a:spcAft>
              </a:pPr>
              <a:t>20-Oct-19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11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111" fontAlgn="auto">
              <a:spcBef>
                <a:spcPts val="0"/>
              </a:spcBef>
              <a:spcAft>
                <a:spcPts val="0"/>
              </a:spcAft>
            </a:pPr>
            <a:fld id="{4AC12476-F501-1848-B18E-68A1688C545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76811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2093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800" r:id="rId12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0" y="838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102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cxnSp>
        <p:nvCxnSpPr>
          <p:cNvPr id="12" name="Rak 11"/>
          <p:cNvCxnSpPr/>
          <p:nvPr/>
        </p:nvCxnSpPr>
        <p:spPr bwMode="auto">
          <a:xfrm>
            <a:off x="0" y="457200"/>
            <a:ext cx="9144000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Bildobjekt 9" descr="Chalmers Univ logo_svart.em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508" y="122404"/>
            <a:ext cx="900099" cy="223511"/>
          </a:xfrm>
          <a:prstGeom prst="rect">
            <a:avLst/>
          </a:prstGeom>
        </p:spPr>
      </p:pic>
      <p:pic>
        <p:nvPicPr>
          <p:cNvPr id="9" name="Bildobjekt 8" descr="Logo GUeng_leftSV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1640" y="63652"/>
            <a:ext cx="2034226" cy="341012"/>
          </a:xfrm>
          <a:prstGeom prst="rect">
            <a:avLst/>
          </a:prstGeom>
        </p:spPr>
      </p:pic>
      <p:cxnSp>
        <p:nvCxnSpPr>
          <p:cNvPr id="13" name="Rak 12"/>
          <p:cNvCxnSpPr/>
          <p:nvPr/>
        </p:nvCxnSpPr>
        <p:spPr bwMode="auto">
          <a:xfrm rot="5400000">
            <a:off x="1077597" y="233961"/>
            <a:ext cx="184448" cy="39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1500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ＭＳ Ｐゴシック" pitchFamily="96" charset="-128"/>
          <a:cs typeface="Akzidenz-Bd for Chalmer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 Black" pitchFamily="68" charset="0"/>
          <a:ea typeface="ＭＳ Ｐゴシック" pitchFamily="96" charset="-128"/>
          <a:cs typeface="ＭＳ Ｐゴシック" pitchFamily="9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 Black" pitchFamily="68" charset="0"/>
          <a:ea typeface="ＭＳ Ｐゴシック" pitchFamily="96" charset="-128"/>
          <a:cs typeface="ＭＳ Ｐゴシック" pitchFamily="9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 Black" pitchFamily="68" charset="0"/>
          <a:ea typeface="ＭＳ Ｐゴシック" pitchFamily="96" charset="-128"/>
          <a:cs typeface="ＭＳ Ｐゴシック" pitchFamily="9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 Black" pitchFamily="68" charset="0"/>
          <a:ea typeface="ＭＳ Ｐゴシック" pitchFamily="96" charset="-128"/>
          <a:cs typeface="ＭＳ Ｐゴシック" pitchFamily="96" charset="-128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 Black" pitchFamily="68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 Black" pitchFamily="68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 Black" pitchFamily="68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 Black" pitchFamily="6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•"/>
        <a:defRPr sz="1500" b="0" i="0">
          <a:solidFill>
            <a:schemeClr val="tx1"/>
          </a:solidFill>
          <a:latin typeface="+mn-lt"/>
          <a:ea typeface="ＭＳ Ｐゴシック" pitchFamily="96" charset="-128"/>
          <a:cs typeface="Akzidenz for Chalmers Regular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–"/>
        <a:defRPr sz="1500" b="0" i="0">
          <a:solidFill>
            <a:schemeClr val="tx1"/>
          </a:solidFill>
          <a:latin typeface="+mn-lt"/>
          <a:ea typeface="ＭＳ Ｐゴシック" pitchFamily="68" charset="-128"/>
          <a:cs typeface="Akzidenz for Chalmers Regular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•"/>
        <a:defRPr sz="1500" b="0" i="0">
          <a:solidFill>
            <a:schemeClr val="tx1"/>
          </a:solidFill>
          <a:latin typeface="+mn-lt"/>
          <a:ea typeface="ＭＳ Ｐゴシック" pitchFamily="68" charset="-128"/>
          <a:cs typeface="Akzidenz for Chalmers Regular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–"/>
        <a:defRPr sz="1500" b="0" i="0">
          <a:solidFill>
            <a:schemeClr val="tx1"/>
          </a:solidFill>
          <a:latin typeface="+mn-lt"/>
          <a:ea typeface="ＭＳ Ｐゴシック" pitchFamily="68" charset="-128"/>
          <a:cs typeface="Akzidenz for Chalmers Regular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1500" b="0" i="0">
          <a:solidFill>
            <a:schemeClr val="tx1"/>
          </a:solidFill>
          <a:latin typeface="+mn-lt"/>
          <a:ea typeface="ＭＳ Ｐゴシック" pitchFamily="68" charset="-128"/>
          <a:cs typeface="Akzidenz for Chalmers Regular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1500">
          <a:solidFill>
            <a:schemeClr val="tx1"/>
          </a:solidFill>
          <a:latin typeface="+mn-lt"/>
          <a:ea typeface="ＭＳ Ｐゴシック" pitchFamily="68" charset="-128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1500">
          <a:solidFill>
            <a:schemeClr val="tx1"/>
          </a:solidFill>
          <a:latin typeface="+mn-lt"/>
          <a:ea typeface="ＭＳ Ｐゴシック" pitchFamily="68" charset="-128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1500">
          <a:solidFill>
            <a:schemeClr val="tx1"/>
          </a:solidFill>
          <a:latin typeface="+mn-lt"/>
          <a:ea typeface="ＭＳ Ｐゴシック" pitchFamily="68" charset="-128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1500">
          <a:solidFill>
            <a:schemeClr val="tx1"/>
          </a:solidFill>
          <a:latin typeface="+mn-lt"/>
          <a:ea typeface="ＭＳ Ｐゴシック" pitchFamily="68" charset="-128"/>
        </a:defRPr>
      </a:lvl9pPr>
    </p:bodyStyle>
    <p:otherStyle>
      <a:defPPr>
        <a:defRPr lang="sv-S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ICTools\buildd\ScatterPlotter.exe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next-mod.pdf" TargetMode="Externa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scg.unibe.ch/archive/papers/Lung12b.pd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x.doi.org/10.1016/j.scico.2012.04.007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2.xml"/><Relationship Id="rId6" Type="http://schemas.openxmlformats.org/officeDocument/2006/relationships/hyperlink" Target="http://www.apache.org/licenses/LICENSE-2.0" TargetMode="External"/><Relationship Id="rId5" Type="http://schemas.openxmlformats.org/officeDocument/2006/relationships/hyperlink" Target="https://commons.wikimedia.org/wiki/File:K-9_Mail_512x512.png" TargetMode="External"/><Relationship Id="rId4" Type="http://schemas.openxmlformats.org/officeDocument/2006/relationships/hyperlink" Target="https://github.com/k9mail/k-9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9.wmf"/><Relationship Id="rId4" Type="http://schemas.openxmlformats.org/officeDocument/2006/relationships/oleObject" Target="../embeddings/oleObject2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1.wmf"/><Relationship Id="rId4" Type="http://schemas.openxmlformats.org/officeDocument/2006/relationships/oleObject" Target="../embeddings/oleObject4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2.wmf"/><Relationship Id="rId4" Type="http://schemas.openxmlformats.org/officeDocument/2006/relationships/oleObject" Target="../embeddings/oleObject5.bin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3.wmf"/><Relationship Id="rId4" Type="http://schemas.openxmlformats.org/officeDocument/2006/relationships/oleObject" Target="../embeddings/oleObject6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8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85.wmf"/><Relationship Id="rId4" Type="http://schemas.openxmlformats.org/officeDocument/2006/relationships/oleObject" Target="../embeddings/oleObject8.bin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596" y="302791"/>
            <a:ext cx="8391876" cy="1470025"/>
          </a:xfrm>
        </p:spPr>
        <p:txBody>
          <a:bodyPr/>
          <a:lstStyle/>
          <a:p>
            <a:pPr eaLnBrk="1" hangingPunct="1"/>
            <a:r>
              <a:rPr lang="en-US" sz="3200" dirty="0" smtClean="0"/>
              <a:t>Tactics, Architecture </a:t>
            </a:r>
            <a:r>
              <a:rPr lang="en-US" sz="3200" dirty="0" smtClean="0"/>
              <a:t>Reconstruction &amp;  </a:t>
            </a:r>
            <a:br>
              <a:rPr lang="en-US" sz="3200" dirty="0" smtClean="0"/>
            </a:br>
            <a:r>
              <a:rPr lang="en-US" sz="3200" dirty="0" smtClean="0"/>
              <a:t>Architecture-Implementation Correspondence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88478" y="5877272"/>
            <a:ext cx="5472112" cy="360363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Prof. Dr. Michel </a:t>
            </a:r>
            <a:r>
              <a:rPr lang="en-US" dirty="0" smtClean="0"/>
              <a:t>R.V. Chaudron</a:t>
            </a:r>
            <a:br>
              <a:rPr lang="en-US" dirty="0" smtClean="0"/>
            </a:br>
            <a:r>
              <a:rPr lang="en-US" dirty="0" smtClean="0"/>
              <a:t>Chalmers | Gothenburg University</a:t>
            </a:r>
            <a:endParaRPr lang="en-US" sz="1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932" y="1988840"/>
            <a:ext cx="4761204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303" y="258883"/>
            <a:ext cx="7936868" cy="62865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Availability: Active Redundancy</a:t>
            </a:r>
            <a:endParaRPr lang="en-GB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 14"/>
          <p:cNvSpPr>
            <a:spLocks noChangeArrowheads="1"/>
          </p:cNvSpPr>
          <p:nvPr/>
        </p:nvSpPr>
        <p:spPr bwMode="auto">
          <a:xfrm>
            <a:off x="458303" y="1678491"/>
            <a:ext cx="1574582" cy="1026114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sz="788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" name="Rectangle 15"/>
          <p:cNvSpPr>
            <a:spLocks noChangeArrowheads="1"/>
          </p:cNvSpPr>
          <p:nvPr/>
        </p:nvSpPr>
        <p:spPr bwMode="auto">
          <a:xfrm>
            <a:off x="619159" y="1906588"/>
            <a:ext cx="318220" cy="332583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endParaRPr lang="en-GB" sz="788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1" name="AutoShape 19"/>
          <p:cNvCxnSpPr>
            <a:cxnSpLocks noChangeShapeType="1"/>
          </p:cNvCxnSpPr>
          <p:nvPr/>
        </p:nvCxnSpPr>
        <p:spPr bwMode="auto">
          <a:xfrm>
            <a:off x="944356" y="2056533"/>
            <a:ext cx="267732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6" name="AutoShape 19"/>
          <p:cNvCxnSpPr>
            <a:cxnSpLocks noChangeShapeType="1"/>
          </p:cNvCxnSpPr>
          <p:nvPr/>
        </p:nvCxnSpPr>
        <p:spPr bwMode="auto">
          <a:xfrm>
            <a:off x="1378702" y="2056533"/>
            <a:ext cx="267732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60" name="Rectangle 16"/>
          <p:cNvSpPr>
            <a:spLocks noChangeArrowheads="1"/>
          </p:cNvSpPr>
          <p:nvPr/>
        </p:nvSpPr>
        <p:spPr bwMode="auto">
          <a:xfrm>
            <a:off x="1548438" y="1906588"/>
            <a:ext cx="316318" cy="332583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</a:t>
            </a:r>
            <a:endParaRPr lang="en-GB" sz="1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5" name="Rectangle 16"/>
          <p:cNvSpPr>
            <a:spLocks noChangeArrowheads="1"/>
          </p:cNvSpPr>
          <p:nvPr/>
        </p:nvSpPr>
        <p:spPr bwMode="auto">
          <a:xfrm>
            <a:off x="1090567" y="1909755"/>
            <a:ext cx="316318" cy="332583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</a:t>
            </a:r>
            <a:endParaRPr lang="en-GB" sz="1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5" name="Rectangle 14"/>
          <p:cNvSpPr>
            <a:spLocks noChangeArrowheads="1"/>
          </p:cNvSpPr>
          <p:nvPr/>
        </p:nvSpPr>
        <p:spPr bwMode="auto">
          <a:xfrm>
            <a:off x="6987301" y="1116034"/>
            <a:ext cx="1817425" cy="1674186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sz="788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Cube 55"/>
          <p:cNvSpPr/>
          <p:nvPr/>
        </p:nvSpPr>
        <p:spPr>
          <a:xfrm>
            <a:off x="7298349" y="1259844"/>
            <a:ext cx="599310" cy="487166"/>
          </a:xfrm>
          <a:prstGeom prst="cube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sz="1500" b="1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Rectangle 15"/>
          <p:cNvSpPr>
            <a:spLocks noChangeArrowheads="1"/>
          </p:cNvSpPr>
          <p:nvPr/>
        </p:nvSpPr>
        <p:spPr bwMode="auto">
          <a:xfrm>
            <a:off x="7388315" y="1426840"/>
            <a:ext cx="298954" cy="251855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endParaRPr lang="en-GB" sz="788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72" name="AutoShape 19"/>
          <p:cNvCxnSpPr>
            <a:cxnSpLocks noChangeShapeType="1"/>
            <a:stCxn id="69" idx="2"/>
          </p:cNvCxnSpPr>
          <p:nvPr/>
        </p:nvCxnSpPr>
        <p:spPr bwMode="auto">
          <a:xfrm flipH="1">
            <a:off x="7532331" y="1678695"/>
            <a:ext cx="5461" cy="22081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AutoShape 19"/>
          <p:cNvCxnSpPr>
            <a:cxnSpLocks noChangeShapeType="1"/>
          </p:cNvCxnSpPr>
          <p:nvPr/>
        </p:nvCxnSpPr>
        <p:spPr bwMode="auto">
          <a:xfrm>
            <a:off x="7141520" y="1925071"/>
            <a:ext cx="1511698" cy="87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AutoShape 19"/>
          <p:cNvCxnSpPr>
            <a:cxnSpLocks noChangeShapeType="1"/>
          </p:cNvCxnSpPr>
          <p:nvPr/>
        </p:nvCxnSpPr>
        <p:spPr bwMode="auto">
          <a:xfrm flipH="1">
            <a:off x="8310480" y="1678695"/>
            <a:ext cx="1835" cy="24637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sp>
        <p:nvSpPr>
          <p:cNvPr id="77" name="Cube 76"/>
          <p:cNvSpPr/>
          <p:nvPr/>
        </p:nvSpPr>
        <p:spPr>
          <a:xfrm>
            <a:off x="8135285" y="2116741"/>
            <a:ext cx="563756" cy="487166"/>
          </a:xfrm>
          <a:prstGeom prst="cube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sz="1500" b="1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Rectangle 16"/>
          <p:cNvSpPr>
            <a:spLocks noChangeArrowheads="1"/>
          </p:cNvSpPr>
          <p:nvPr/>
        </p:nvSpPr>
        <p:spPr bwMode="auto">
          <a:xfrm>
            <a:off x="8200291" y="2278759"/>
            <a:ext cx="304084" cy="251855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S2</a:t>
            </a:r>
            <a:endParaRPr lang="en-GB" sz="1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79" name="AutoShape 19"/>
          <p:cNvCxnSpPr>
            <a:cxnSpLocks noChangeShapeType="1"/>
          </p:cNvCxnSpPr>
          <p:nvPr/>
        </p:nvCxnSpPr>
        <p:spPr bwMode="auto">
          <a:xfrm flipH="1">
            <a:off x="8309707" y="1912894"/>
            <a:ext cx="1835" cy="24637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sp>
        <p:nvSpPr>
          <p:cNvPr id="62" name="Rectangle 14"/>
          <p:cNvSpPr>
            <a:spLocks noChangeArrowheads="1"/>
          </p:cNvSpPr>
          <p:nvPr/>
        </p:nvSpPr>
        <p:spPr bwMode="auto">
          <a:xfrm>
            <a:off x="2764406" y="2162648"/>
            <a:ext cx="3577130" cy="2634504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sz="788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Rectangle 15"/>
          <p:cNvSpPr>
            <a:spLocks noChangeArrowheads="1"/>
          </p:cNvSpPr>
          <p:nvPr/>
        </p:nvSpPr>
        <p:spPr bwMode="auto">
          <a:xfrm>
            <a:off x="2930228" y="2332618"/>
            <a:ext cx="549490" cy="405922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endParaRPr lang="en-GB" sz="788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" name="Rectangle 16"/>
          <p:cNvSpPr>
            <a:spLocks noChangeArrowheads="1"/>
          </p:cNvSpPr>
          <p:nvPr/>
        </p:nvSpPr>
        <p:spPr bwMode="auto">
          <a:xfrm>
            <a:off x="3706385" y="2332618"/>
            <a:ext cx="701832" cy="405922"/>
          </a:xfrm>
          <a:prstGeom prst="rect">
            <a:avLst/>
          </a:prstGeom>
          <a:solidFill>
            <a:srgbClr val="EAEAEA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</a:t>
            </a:r>
            <a:endParaRPr lang="en-GB" sz="1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5" name="AutoShape 19"/>
          <p:cNvCxnSpPr>
            <a:cxnSpLocks noChangeShapeType="1"/>
          </p:cNvCxnSpPr>
          <p:nvPr/>
        </p:nvCxnSpPr>
        <p:spPr bwMode="auto">
          <a:xfrm>
            <a:off x="3283996" y="2868824"/>
            <a:ext cx="729315" cy="7598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68" name="AutoShape 19"/>
          <p:cNvCxnSpPr>
            <a:cxnSpLocks noChangeShapeType="1"/>
          </p:cNvCxnSpPr>
          <p:nvPr/>
        </p:nvCxnSpPr>
        <p:spPr bwMode="auto">
          <a:xfrm flipH="1">
            <a:off x="3283996" y="4174502"/>
            <a:ext cx="713010" cy="4658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81" name="Rectangle 16"/>
          <p:cNvSpPr>
            <a:spLocks noChangeArrowheads="1"/>
          </p:cNvSpPr>
          <p:nvPr/>
        </p:nvSpPr>
        <p:spPr bwMode="auto">
          <a:xfrm>
            <a:off x="5403468" y="2332618"/>
            <a:ext cx="679801" cy="405922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S2</a:t>
            </a:r>
            <a:endParaRPr lang="en-GB" sz="1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6" name="AutoShape 19"/>
          <p:cNvCxnSpPr>
            <a:cxnSpLocks noChangeShapeType="1"/>
          </p:cNvCxnSpPr>
          <p:nvPr/>
        </p:nvCxnSpPr>
        <p:spPr bwMode="auto">
          <a:xfrm>
            <a:off x="3284769" y="2738538"/>
            <a:ext cx="0" cy="187123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AutoShape 19"/>
          <p:cNvCxnSpPr>
            <a:cxnSpLocks noChangeShapeType="1"/>
          </p:cNvCxnSpPr>
          <p:nvPr/>
        </p:nvCxnSpPr>
        <p:spPr bwMode="auto">
          <a:xfrm>
            <a:off x="4014084" y="2738538"/>
            <a:ext cx="0" cy="187123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AutoShape 19"/>
          <p:cNvCxnSpPr>
            <a:cxnSpLocks noChangeShapeType="1"/>
          </p:cNvCxnSpPr>
          <p:nvPr/>
        </p:nvCxnSpPr>
        <p:spPr bwMode="auto">
          <a:xfrm>
            <a:off x="5689139" y="2738538"/>
            <a:ext cx="0" cy="187123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sp>
        <p:nvSpPr>
          <p:cNvPr id="94" name="Rectangle 16"/>
          <p:cNvSpPr>
            <a:spLocks noChangeArrowheads="1"/>
          </p:cNvSpPr>
          <p:nvPr/>
        </p:nvSpPr>
        <p:spPr bwMode="auto">
          <a:xfrm>
            <a:off x="4573501" y="2332618"/>
            <a:ext cx="679801" cy="405922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S1</a:t>
            </a:r>
            <a:endParaRPr lang="en-GB" sz="1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95" name="AutoShape 19"/>
          <p:cNvCxnSpPr>
            <a:cxnSpLocks noChangeShapeType="1"/>
          </p:cNvCxnSpPr>
          <p:nvPr/>
        </p:nvCxnSpPr>
        <p:spPr bwMode="auto">
          <a:xfrm>
            <a:off x="4859172" y="2738538"/>
            <a:ext cx="0" cy="187123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AutoShape 19"/>
          <p:cNvCxnSpPr>
            <a:cxnSpLocks noChangeShapeType="1"/>
          </p:cNvCxnSpPr>
          <p:nvPr/>
        </p:nvCxnSpPr>
        <p:spPr bwMode="auto">
          <a:xfrm>
            <a:off x="3991295" y="3073179"/>
            <a:ext cx="881219" cy="71281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</p:spPr>
      </p:cxnSp>
      <p:cxnSp>
        <p:nvCxnSpPr>
          <p:cNvPr id="99" name="AutoShape 19"/>
          <p:cNvCxnSpPr>
            <a:cxnSpLocks noChangeShapeType="1"/>
          </p:cNvCxnSpPr>
          <p:nvPr/>
        </p:nvCxnSpPr>
        <p:spPr bwMode="auto">
          <a:xfrm flipH="1">
            <a:off x="3991295" y="3764441"/>
            <a:ext cx="881219" cy="24599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</p:spPr>
      </p:cxnSp>
      <p:sp>
        <p:nvSpPr>
          <p:cNvPr id="111" name="Rectangle 110"/>
          <p:cNvSpPr/>
          <p:nvPr/>
        </p:nvSpPr>
        <p:spPr>
          <a:xfrm>
            <a:off x="4807877" y="3189665"/>
            <a:ext cx="104240" cy="57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40438" y="1052736"/>
            <a:ext cx="1936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Structure Diagram</a:t>
            </a:r>
            <a:endParaRPr lang="en-GB" sz="1800" dirty="0"/>
          </a:p>
        </p:txBody>
      </p:sp>
      <p:sp>
        <p:nvSpPr>
          <p:cNvPr id="53" name="Rectangle 52"/>
          <p:cNvSpPr/>
          <p:nvPr/>
        </p:nvSpPr>
        <p:spPr>
          <a:xfrm>
            <a:off x="6804248" y="692696"/>
            <a:ext cx="2225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Deployment Diagram</a:t>
            </a:r>
            <a:endParaRPr lang="en-GB" sz="1800" dirty="0"/>
          </a:p>
        </p:txBody>
      </p:sp>
      <p:sp>
        <p:nvSpPr>
          <p:cNvPr id="54" name="Rectangle 53"/>
          <p:cNvSpPr/>
          <p:nvPr/>
        </p:nvSpPr>
        <p:spPr>
          <a:xfrm>
            <a:off x="2483768" y="1527806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Sequence Diagram</a:t>
            </a:r>
            <a:endParaRPr lang="en-GB" sz="1800" dirty="0"/>
          </a:p>
        </p:txBody>
      </p:sp>
      <p:sp>
        <p:nvSpPr>
          <p:cNvPr id="57" name="Cube 56"/>
          <p:cNvSpPr/>
          <p:nvPr/>
        </p:nvSpPr>
        <p:spPr>
          <a:xfrm>
            <a:off x="7357201" y="2116016"/>
            <a:ext cx="563756" cy="487166"/>
          </a:xfrm>
          <a:prstGeom prst="cube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sz="1500" b="1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7" name="AutoShape 19"/>
          <p:cNvCxnSpPr>
            <a:cxnSpLocks noChangeShapeType="1"/>
          </p:cNvCxnSpPr>
          <p:nvPr/>
        </p:nvCxnSpPr>
        <p:spPr bwMode="auto">
          <a:xfrm flipH="1">
            <a:off x="7531623" y="1912169"/>
            <a:ext cx="1835" cy="24637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sp>
        <p:nvSpPr>
          <p:cNvPr id="80" name="Rectangle 16"/>
          <p:cNvSpPr>
            <a:spLocks noChangeArrowheads="1"/>
          </p:cNvSpPr>
          <p:nvPr/>
        </p:nvSpPr>
        <p:spPr bwMode="auto">
          <a:xfrm>
            <a:off x="7413157" y="2291915"/>
            <a:ext cx="304084" cy="251855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</a:t>
            </a:r>
            <a:endParaRPr lang="en-GB" sz="1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8" name="Cube 87"/>
          <p:cNvSpPr/>
          <p:nvPr/>
        </p:nvSpPr>
        <p:spPr>
          <a:xfrm>
            <a:off x="8135285" y="1267808"/>
            <a:ext cx="563756" cy="487166"/>
          </a:xfrm>
          <a:prstGeom prst="cube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sz="1500" b="1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Rectangle 16"/>
          <p:cNvSpPr>
            <a:spLocks noChangeArrowheads="1"/>
          </p:cNvSpPr>
          <p:nvPr/>
        </p:nvSpPr>
        <p:spPr bwMode="auto">
          <a:xfrm>
            <a:off x="8200291" y="1429826"/>
            <a:ext cx="304084" cy="251855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S1</a:t>
            </a:r>
            <a:endParaRPr lang="en-GB" sz="1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92" name="AutoShape 19"/>
          <p:cNvCxnSpPr>
            <a:cxnSpLocks noChangeShapeType="1"/>
          </p:cNvCxnSpPr>
          <p:nvPr/>
        </p:nvCxnSpPr>
        <p:spPr bwMode="auto">
          <a:xfrm>
            <a:off x="3988542" y="3244608"/>
            <a:ext cx="1735755" cy="112384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</p:spPr>
      </p:cxnSp>
      <p:cxnSp>
        <p:nvCxnSpPr>
          <p:cNvPr id="103" name="AutoShape 19"/>
          <p:cNvCxnSpPr>
            <a:cxnSpLocks noChangeShapeType="1"/>
          </p:cNvCxnSpPr>
          <p:nvPr/>
        </p:nvCxnSpPr>
        <p:spPr bwMode="auto">
          <a:xfrm flipH="1">
            <a:off x="3988542" y="3938234"/>
            <a:ext cx="1680358" cy="46726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</p:spPr>
      </p:cxnSp>
      <p:sp>
        <p:nvSpPr>
          <p:cNvPr id="104" name="Rectangle 103"/>
          <p:cNvSpPr/>
          <p:nvPr/>
        </p:nvSpPr>
        <p:spPr>
          <a:xfrm>
            <a:off x="5646572" y="3393091"/>
            <a:ext cx="90897" cy="5399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Rounded Rectangular Callout 105"/>
          <p:cNvSpPr/>
          <p:nvPr/>
        </p:nvSpPr>
        <p:spPr>
          <a:xfrm>
            <a:off x="2173894" y="3200642"/>
            <a:ext cx="1462762" cy="261677"/>
          </a:xfrm>
          <a:prstGeom prst="wedgeRoundRectCallout">
            <a:avLst>
              <a:gd name="adj1" fmla="val 52259"/>
              <a:gd name="adj2" fmla="val -125963"/>
              <a:gd name="adj3" fmla="val 16667"/>
            </a:avLst>
          </a:prstGeom>
          <a:solidFill>
            <a:srgbClr val="FFCC9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3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sends a request</a:t>
            </a:r>
            <a:endParaRPr lang="en-GB" sz="13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Rounded Rectangular Callout 104"/>
          <p:cNvSpPr/>
          <p:nvPr/>
        </p:nvSpPr>
        <p:spPr>
          <a:xfrm>
            <a:off x="5470915" y="2996952"/>
            <a:ext cx="1756098" cy="232603"/>
          </a:xfrm>
          <a:prstGeom prst="wedgeRoundRectCallout">
            <a:avLst>
              <a:gd name="adj1" fmla="val -80133"/>
              <a:gd name="adj2" fmla="val 43384"/>
              <a:gd name="adj3" fmla="val 16667"/>
            </a:avLst>
          </a:prstGeom>
          <a:solidFill>
            <a:srgbClr val="FFCC9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3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S1 computes response</a:t>
            </a:r>
            <a:endParaRPr lang="en-GB" sz="13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Rounded Rectangular Callout 106"/>
          <p:cNvSpPr/>
          <p:nvPr/>
        </p:nvSpPr>
        <p:spPr>
          <a:xfrm>
            <a:off x="6341535" y="3598288"/>
            <a:ext cx="2190905" cy="232603"/>
          </a:xfrm>
          <a:prstGeom prst="wedgeRoundRectCallout">
            <a:avLst>
              <a:gd name="adj1" fmla="val -80133"/>
              <a:gd name="adj2" fmla="val 43384"/>
              <a:gd name="adj3" fmla="val 16667"/>
            </a:avLst>
          </a:prstGeom>
          <a:solidFill>
            <a:srgbClr val="FFCC9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3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S2 also computes response</a:t>
            </a:r>
            <a:endParaRPr lang="en-GB" sz="13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3940213" y="3789040"/>
            <a:ext cx="78484" cy="3854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" name="Rounded Rectangular Callout 108"/>
          <p:cNvSpPr/>
          <p:nvPr/>
        </p:nvSpPr>
        <p:spPr>
          <a:xfrm>
            <a:off x="4664462" y="4124079"/>
            <a:ext cx="2190905" cy="232603"/>
          </a:xfrm>
          <a:prstGeom prst="wedgeRoundRectCallout">
            <a:avLst>
              <a:gd name="adj1" fmla="val -80433"/>
              <a:gd name="adj2" fmla="val -61258"/>
              <a:gd name="adj3" fmla="val 16667"/>
            </a:avLst>
          </a:prstGeom>
          <a:solidFill>
            <a:srgbClr val="FFCC9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3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 selects either response</a:t>
            </a:r>
            <a:endParaRPr lang="en-GB" sz="13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762880" y="4869160"/>
            <a:ext cx="6993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S1 and S2 run as separate processes/threads.</a:t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S1 and S2 are active at the same time (in parallel).</a:t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Hence there is no extra waiting time if one of the servers fails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340438" y="5879013"/>
            <a:ext cx="8552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Ideally the AR-module (and hence the AR-mechanism) is transparent (‘invisible’) to the C (and S) components.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80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3568" y="6144344"/>
            <a:ext cx="8358246" cy="381000"/>
          </a:xfrm>
        </p:spPr>
        <p:txBody>
          <a:bodyPr/>
          <a:lstStyle/>
          <a:p>
            <a:pPr algn="r"/>
            <a:r>
              <a:rPr lang="nl-NL" sz="1600" dirty="0" smtClean="0"/>
              <a:t>M.Sc. Thesis Dennis </a:t>
            </a:r>
            <a:r>
              <a:rPr lang="nl-NL" sz="1600" dirty="0"/>
              <a:t>van </a:t>
            </a:r>
            <a:r>
              <a:rPr lang="nl-NL" sz="1600" dirty="0" smtClean="0"/>
              <a:t>Opzeeland </a:t>
            </a:r>
            <a:r>
              <a:rPr lang="en-GB" sz="1600" dirty="0" smtClean="0"/>
              <a:t>TU Eindhoven</a:t>
            </a:r>
            <a:endParaRPr lang="en-US" sz="1600" dirty="0"/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4305300" y="1125538"/>
            <a:ext cx="4597400" cy="4176712"/>
            <a:chOff x="2712" y="709"/>
            <a:chExt cx="2896" cy="2631"/>
          </a:xfrm>
        </p:grpSpPr>
        <p:pic>
          <p:nvPicPr>
            <p:cNvPr id="1126429" name="Picture 29" descr="OpsInh-NM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89" y="709"/>
              <a:ext cx="2819" cy="2566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126431" name="Text Box 31"/>
            <p:cNvSpPr txBox="1">
              <a:spLocks noChangeArrowheads="1"/>
            </p:cNvSpPr>
            <p:nvPr/>
          </p:nvSpPr>
          <p:spPr bwMode="auto">
            <a:xfrm>
              <a:off x="2971" y="3128"/>
              <a:ext cx="2540" cy="21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 algn="ctr">
                <a:buFontTx/>
                <a:buNone/>
              </a:pPr>
              <a:r>
                <a:rPr lang="nl-NL" sz="1600"/>
                <a:t>Design</a:t>
              </a:r>
              <a:endParaRPr lang="en-US" sz="1600"/>
            </a:p>
          </p:txBody>
        </p:sp>
        <p:sp>
          <p:nvSpPr>
            <p:cNvPr id="1126432" name="Text Box 32"/>
            <p:cNvSpPr txBox="1">
              <a:spLocks noChangeArrowheads="1"/>
            </p:cNvSpPr>
            <p:nvPr/>
          </p:nvSpPr>
          <p:spPr bwMode="auto">
            <a:xfrm rot="16200000">
              <a:off x="1729" y="1873"/>
              <a:ext cx="2177" cy="21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 algn="ctr">
                <a:buFontTx/>
                <a:buNone/>
              </a:pPr>
              <a:r>
                <a:rPr lang="nl-NL" sz="1600"/>
                <a:t>Implementation</a:t>
              </a:r>
              <a:endParaRPr lang="en-US" sz="1600"/>
            </a:p>
          </p:txBody>
        </p:sp>
      </p:grpSp>
      <p:sp>
        <p:nvSpPr>
          <p:cNvPr id="1126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214290"/>
            <a:ext cx="8329642" cy="762000"/>
          </a:xfrm>
        </p:spPr>
        <p:txBody>
          <a:bodyPr/>
          <a:lstStyle/>
          <a:p>
            <a:r>
              <a:rPr lang="nl-NL" sz="3600" dirty="0" smtClean="0"/>
              <a:t>Checking Correspondence through metrics</a:t>
            </a:r>
            <a:endParaRPr lang="nl-NL" sz="3600" dirty="0"/>
          </a:p>
        </p:txBody>
      </p:sp>
      <p:sp>
        <p:nvSpPr>
          <p:cNvPr id="1126427" name="Rectangle 27"/>
          <p:cNvSpPr>
            <a:spLocks noGrp="1" noChangeArrowheads="1"/>
          </p:cNvSpPr>
          <p:nvPr>
            <p:ph type="body" sz="half" idx="1"/>
          </p:nvPr>
        </p:nvSpPr>
        <p:spPr>
          <a:xfrm>
            <a:off x="142844" y="1123952"/>
            <a:ext cx="4857784" cy="501969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nl-NL" sz="2800" dirty="0" smtClean="0"/>
              <a:t>Horizontal </a:t>
            </a:r>
            <a:r>
              <a:rPr lang="nl-NL" sz="2800" dirty="0"/>
              <a:t>axis: </a:t>
            </a:r>
            <a:r>
              <a:rPr lang="nl-NL" sz="2800" dirty="0" smtClean="0"/>
              <a:t/>
            </a:r>
            <a:br>
              <a:rPr lang="nl-NL" sz="2800" dirty="0" smtClean="0"/>
            </a:br>
            <a:r>
              <a:rPr lang="nl-NL" sz="2800" dirty="0" smtClean="0"/>
              <a:t>	metric </a:t>
            </a:r>
            <a:r>
              <a:rPr lang="nl-NL" sz="2800" dirty="0"/>
              <a:t>from design</a:t>
            </a:r>
          </a:p>
          <a:p>
            <a:pPr>
              <a:lnSpc>
                <a:spcPct val="150000"/>
              </a:lnSpc>
            </a:pPr>
            <a:r>
              <a:rPr lang="nl-NL" sz="2800" dirty="0"/>
              <a:t>Vertical axis: </a:t>
            </a:r>
            <a:endParaRPr lang="nl-NL" sz="2800" dirty="0" smtClean="0"/>
          </a:p>
          <a:p>
            <a:pPr>
              <a:lnSpc>
                <a:spcPct val="150000"/>
              </a:lnSpc>
              <a:buNone/>
            </a:pPr>
            <a:r>
              <a:rPr lang="nl-NL" sz="2800" dirty="0" smtClean="0"/>
              <a:t>		metric from code</a:t>
            </a:r>
            <a:endParaRPr lang="nl-NL" sz="2800" dirty="0"/>
          </a:p>
          <a:p>
            <a:pPr>
              <a:lnSpc>
                <a:spcPct val="150000"/>
              </a:lnSpc>
            </a:pPr>
            <a:r>
              <a:rPr lang="nl-NL" sz="2800" dirty="0"/>
              <a:t>Dots: </a:t>
            </a:r>
            <a:r>
              <a:rPr lang="nl-NL" sz="2800" dirty="0" smtClean="0"/>
              <a:t/>
            </a:r>
            <a:br>
              <a:rPr lang="nl-NL" sz="2800" dirty="0" smtClean="0"/>
            </a:br>
            <a:r>
              <a:rPr lang="nl-NL" sz="2800" dirty="0" smtClean="0"/>
              <a:t>( </a:t>
            </a:r>
            <a:r>
              <a:rPr lang="nl-NL" sz="2800" i="1" dirty="0" smtClean="0"/>
              <a:t>metric</a:t>
            </a:r>
            <a:r>
              <a:rPr lang="nl-NL" sz="2800" dirty="0" smtClean="0"/>
              <a:t>(class in design),</a:t>
            </a:r>
            <a:br>
              <a:rPr lang="nl-NL" sz="2800" dirty="0" smtClean="0"/>
            </a:br>
            <a:r>
              <a:rPr lang="nl-NL" sz="2800" dirty="0" smtClean="0"/>
              <a:t>  </a:t>
            </a:r>
            <a:r>
              <a:rPr lang="nl-NL" sz="2800" i="1" dirty="0" smtClean="0"/>
              <a:t>metric</a:t>
            </a:r>
            <a:r>
              <a:rPr lang="nl-NL" sz="2800" dirty="0" smtClean="0"/>
              <a:t>(class in code) )</a:t>
            </a:r>
            <a:endParaRPr lang="nl-NL" sz="2800" dirty="0"/>
          </a:p>
          <a:p>
            <a:pPr>
              <a:lnSpc>
                <a:spcPct val="150000"/>
              </a:lnSpc>
            </a:pPr>
            <a:r>
              <a:rPr lang="en-US" sz="2800" dirty="0" smtClean="0"/>
              <a:t>Here: Number of Methods Inherited</a:t>
            </a:r>
            <a:endParaRPr lang="en-US" sz="2800" dirty="0"/>
          </a:p>
        </p:txBody>
      </p:sp>
      <p:sp>
        <p:nvSpPr>
          <p:cNvPr id="1126430" name="Line 30"/>
          <p:cNvSpPr>
            <a:spLocks noChangeShapeType="1"/>
          </p:cNvSpPr>
          <p:nvPr/>
        </p:nvSpPr>
        <p:spPr bwMode="auto">
          <a:xfrm flipV="1">
            <a:off x="4859338" y="1449388"/>
            <a:ext cx="3743325" cy="33131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0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11460"/>
            <a:ext cx="8135937" cy="633413"/>
          </a:xfrm>
        </p:spPr>
        <p:txBody>
          <a:bodyPr/>
          <a:lstStyle/>
          <a:p>
            <a:r>
              <a:rPr lang="en-US"/>
              <a:t>Tool for Correspondence Checking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11560" y="815504"/>
            <a:ext cx="5476875" cy="4467225"/>
            <a:chOff x="486" y="576"/>
            <a:chExt cx="3450" cy="2814"/>
          </a:xfrm>
        </p:grpSpPr>
        <p:pic>
          <p:nvPicPr>
            <p:cNvPr id="1074180" name="Picture 4" descr="interesti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6" y="576"/>
              <a:ext cx="3450" cy="2814"/>
            </a:xfrm>
            <a:prstGeom prst="rect">
              <a:avLst/>
            </a:prstGeom>
            <a:noFill/>
          </p:spPr>
        </p:pic>
        <p:sp>
          <p:nvSpPr>
            <p:cNvPr id="1074181" name="AutoShape 5"/>
            <p:cNvSpPr>
              <a:spLocks noChangeArrowheads="1"/>
            </p:cNvSpPr>
            <p:nvPr/>
          </p:nvSpPr>
          <p:spPr bwMode="auto">
            <a:xfrm>
              <a:off x="1536" y="1536"/>
              <a:ext cx="528" cy="192"/>
            </a:xfrm>
            <a:prstGeom prst="wedgeRoundRectCallout">
              <a:avLst>
                <a:gd name="adj1" fmla="val 104926"/>
                <a:gd name="adj2" fmla="val -204167"/>
                <a:gd name="adj3" fmla="val 16667"/>
              </a:avLst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rgbClr val="FF0000"/>
                </a:buClr>
              </a:pPr>
              <a:r>
                <a:rPr lang="en-US" sz="1400">
                  <a:solidFill>
                    <a:schemeClr val="bg1"/>
                  </a:solidFill>
                </a:rPr>
                <a:t>Outlier</a:t>
              </a:r>
            </a:p>
          </p:txBody>
        </p:sp>
      </p:grpSp>
      <p:sp>
        <p:nvSpPr>
          <p:cNvPr id="1074182" name="Rectangle 6"/>
          <p:cNvSpPr>
            <a:spLocks noChangeArrowheads="1"/>
          </p:cNvSpPr>
          <p:nvPr/>
        </p:nvSpPr>
        <p:spPr bwMode="auto">
          <a:xfrm>
            <a:off x="6261472" y="764704"/>
            <a:ext cx="2667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sz="1800" dirty="0">
                <a:latin typeface="Verdana" pitchFamily="34" charset="0"/>
              </a:rPr>
              <a:t>X-Axis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pPr>
            <a:r>
              <a:rPr lang="en-US" sz="1600" dirty="0">
                <a:latin typeface="Verdana" pitchFamily="34" charset="0"/>
              </a:rPr>
              <a:t>Metrics of Design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sz="1800" dirty="0">
                <a:latin typeface="Verdana" pitchFamily="34" charset="0"/>
              </a:rPr>
              <a:t>Y-Axis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pPr>
            <a:r>
              <a:rPr lang="en-US" sz="1600" dirty="0">
                <a:latin typeface="Verdana" pitchFamily="34" charset="0"/>
              </a:rPr>
              <a:t>Metrics of Implementation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pPr>
            <a:endParaRPr lang="en-US" sz="1600" dirty="0">
              <a:latin typeface="Verdana" pitchFamily="34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sz="1800" dirty="0">
                <a:latin typeface="Verdana" pitchFamily="34" charset="0"/>
              </a:rPr>
              <a:t>Points represent Classes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sz="1800" dirty="0">
                <a:latin typeface="Verdana" pitchFamily="34" charset="0"/>
              </a:rPr>
              <a:t>Points off the diagonal indicate (critical) outliers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Verdana" pitchFamily="34" charset="0"/>
            </a:endParaRPr>
          </a:p>
        </p:txBody>
      </p:sp>
      <p:sp>
        <p:nvSpPr>
          <p:cNvPr id="1074183" name="Line 7"/>
          <p:cNvSpPr>
            <a:spLocks noChangeShapeType="1"/>
          </p:cNvSpPr>
          <p:nvPr/>
        </p:nvSpPr>
        <p:spPr bwMode="auto">
          <a:xfrm flipV="1">
            <a:off x="2248272" y="1574329"/>
            <a:ext cx="3686175" cy="3114675"/>
          </a:xfrm>
          <a:prstGeom prst="line">
            <a:avLst/>
          </a:prstGeom>
          <a:noFill/>
          <a:ln w="9525">
            <a:solidFill>
              <a:srgbClr val="08F2F8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51520" y="5476280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This approach illustrates the ‘magnitude’ of the deviation/mismatch between architecture and implementation (i.e. not ‘binary’ as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Rel.Alg</a:t>
            </a:r>
            <a:r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419100"/>
            <a:ext cx="7620000" cy="762000"/>
          </a:xfrm>
        </p:spPr>
        <p:txBody>
          <a:bodyPr/>
          <a:lstStyle/>
          <a:p>
            <a:r>
              <a:rPr lang="nl-NL"/>
              <a:t>The scatter plotter (screenshot)</a:t>
            </a:r>
            <a:endParaRPr lang="en-US"/>
          </a:p>
        </p:txBody>
      </p:sp>
      <p:pic>
        <p:nvPicPr>
          <p:cNvPr id="1154052" name="Picture 4">
            <a:hlinkClick r:id="rId3" action="ppaction://program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Reverse Architecting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Reverse Architecting </a:t>
            </a:r>
            <a:r>
              <a:rPr lang="en-US" sz="2800" dirty="0" smtClean="0"/>
              <a:t>is a </a:t>
            </a:r>
            <a:r>
              <a:rPr lang="en-US" sz="2800" dirty="0" err="1" smtClean="0"/>
              <a:t>labour</a:t>
            </a:r>
            <a:r>
              <a:rPr lang="en-US" sz="2800" dirty="0" err="1"/>
              <a:t>-</a:t>
            </a:r>
            <a:r>
              <a:rPr lang="en-US" sz="2800" dirty="0" err="1" smtClean="0"/>
              <a:t>intensive</a:t>
            </a:r>
            <a:r>
              <a:rPr lang="en-US" sz="2800" dirty="0" smtClean="0"/>
              <a:t> activity</a:t>
            </a:r>
          </a:p>
          <a:p>
            <a:pPr lvl="1"/>
            <a:r>
              <a:rPr lang="en-US" sz="2800" dirty="0" smtClean="0"/>
              <a:t>Manual (re)discovery of abstractions </a:t>
            </a:r>
          </a:p>
          <a:p>
            <a:pPr lvl="1"/>
            <a:r>
              <a:rPr lang="en-US" sz="2800" dirty="0" smtClean="0"/>
              <a:t>Different stakeholders have different needs</a:t>
            </a:r>
            <a:endParaRPr lang="en-US" sz="2800" dirty="0" smtClean="0"/>
          </a:p>
          <a:p>
            <a:pPr lvl="1"/>
            <a:endParaRPr lang="en-US" sz="2800" dirty="0" smtClean="0"/>
          </a:p>
          <a:p>
            <a:r>
              <a:rPr lang="en-US" sz="2800" dirty="0" smtClean="0"/>
              <a:t>Reverse Architecting is a step in managing:</a:t>
            </a:r>
          </a:p>
          <a:p>
            <a:pPr lvl="1"/>
            <a:r>
              <a:rPr lang="en-US" sz="2800" dirty="0" smtClean="0"/>
              <a:t>conformance of the </a:t>
            </a:r>
            <a:r>
              <a:rPr lang="en-US" sz="2800" dirty="0" smtClean="0"/>
              <a:t>‘as-is’ architecture (of the implementation) </a:t>
            </a:r>
            <a:r>
              <a:rPr lang="en-US" sz="2800" dirty="0" smtClean="0"/>
              <a:t>to the </a:t>
            </a:r>
            <a:r>
              <a:rPr lang="en-US" sz="2800" dirty="0" smtClean="0"/>
              <a:t>‘intended’ architecture</a:t>
            </a:r>
            <a:endParaRPr lang="en-US" sz="2800" dirty="0" smtClean="0"/>
          </a:p>
          <a:p>
            <a:pPr lvl="1"/>
            <a:r>
              <a:rPr lang="en-US" sz="2800" dirty="0"/>
              <a:t>c</a:t>
            </a:r>
            <a:r>
              <a:rPr lang="en-US" sz="2800" dirty="0" smtClean="0"/>
              <a:t>onceptual </a:t>
            </a:r>
            <a:r>
              <a:rPr lang="en-US" sz="2800" dirty="0" smtClean="0"/>
              <a:t>integrity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2418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426" name="Picture 2" descr="https://thumb1.shutterstock.com/display_pic_with_logo/58230/182065664/stock-photo-golden-frame-isolated-included-clipping-path-18206566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6" t="4370" r="6065" b="8233"/>
          <a:stretch/>
        </p:blipFill>
        <p:spPr bwMode="auto">
          <a:xfrm>
            <a:off x="0" y="0"/>
            <a:ext cx="9144000" cy="646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5" y="44624"/>
            <a:ext cx="6120680" cy="720080"/>
          </a:xfrm>
          <a:solidFill>
            <a:schemeClr val="bg1">
              <a:alpha val="72000"/>
            </a:schemeClr>
          </a:solidFill>
        </p:spPr>
        <p:txBody>
          <a:bodyPr/>
          <a:lstStyle/>
          <a:p>
            <a:pPr algn="ctr"/>
            <a:r>
              <a:rPr lang="en-US" dirty="0" smtClean="0"/>
              <a:t>Key Architecting Practices</a:t>
            </a:r>
            <a:endParaRPr lang="en-GB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8068" y="809329"/>
            <a:ext cx="7344332" cy="485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3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732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915150" y="6400800"/>
            <a:ext cx="1905000" cy="3048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B54E478-0F92-43CF-9B3C-B3CD47EBFD75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106</a:t>
            </a:fld>
            <a:endParaRPr lang="en-GB" altLang="en-US" sz="1000" smtClean="0"/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Risk Analysis</a:t>
            </a:r>
            <a:endParaRPr lang="en-GB" altLang="en-US" smtClean="0"/>
          </a:p>
        </p:txBody>
      </p:sp>
      <p:sp>
        <p:nvSpPr>
          <p:cNvPr id="83972" name="Oval 3"/>
          <p:cNvSpPr>
            <a:spLocks noChangeArrowheads="1"/>
          </p:cNvSpPr>
          <p:nvPr/>
        </p:nvSpPr>
        <p:spPr bwMode="auto">
          <a:xfrm>
            <a:off x="6934200" y="4495800"/>
            <a:ext cx="1295400" cy="914400"/>
          </a:xfrm>
          <a:prstGeom prst="ellipse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risk</a:t>
            </a:r>
            <a:endParaRPr lang="en-GB" altLang="en-US" sz="2000">
              <a:latin typeface="Arial" panose="020B0604020202020204" pitchFamily="34" charset="0"/>
            </a:endParaRPr>
          </a:p>
        </p:txBody>
      </p:sp>
      <p:sp>
        <p:nvSpPr>
          <p:cNvPr id="83973" name="Oval 4"/>
          <p:cNvSpPr>
            <a:spLocks noChangeArrowheads="1"/>
          </p:cNvSpPr>
          <p:nvPr/>
        </p:nvSpPr>
        <p:spPr bwMode="auto">
          <a:xfrm>
            <a:off x="2476500" y="2781300"/>
            <a:ext cx="1295400" cy="914400"/>
          </a:xfrm>
          <a:prstGeom prst="ellipse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threat</a:t>
            </a:r>
            <a:endParaRPr lang="en-GB" altLang="en-US" sz="2000">
              <a:latin typeface="Arial" panose="020B0604020202020204" pitchFamily="34" charset="0"/>
            </a:endParaRPr>
          </a:p>
        </p:txBody>
      </p:sp>
      <p:sp>
        <p:nvSpPr>
          <p:cNvPr id="83974" name="Oval 5"/>
          <p:cNvSpPr>
            <a:spLocks noChangeArrowheads="1"/>
          </p:cNvSpPr>
          <p:nvPr/>
        </p:nvSpPr>
        <p:spPr bwMode="auto">
          <a:xfrm>
            <a:off x="3962400" y="3352800"/>
            <a:ext cx="1295400" cy="914400"/>
          </a:xfrm>
          <a:prstGeom prst="ellipse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incident</a:t>
            </a:r>
            <a:endParaRPr lang="en-GB" altLang="en-US" sz="2000">
              <a:latin typeface="Arial" panose="020B0604020202020204" pitchFamily="34" charset="0"/>
            </a:endParaRPr>
          </a:p>
        </p:txBody>
      </p:sp>
      <p:sp>
        <p:nvSpPr>
          <p:cNvPr id="83975" name="Oval 6"/>
          <p:cNvSpPr>
            <a:spLocks noChangeArrowheads="1"/>
          </p:cNvSpPr>
          <p:nvPr/>
        </p:nvSpPr>
        <p:spPr bwMode="auto">
          <a:xfrm>
            <a:off x="5448300" y="3924300"/>
            <a:ext cx="1295400" cy="914400"/>
          </a:xfrm>
          <a:prstGeom prst="ellipse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impact</a:t>
            </a:r>
            <a:endParaRPr lang="en-GB" altLang="en-US" sz="2000">
              <a:latin typeface="Arial" panose="020B0604020202020204" pitchFamily="34" charset="0"/>
            </a:endParaRPr>
          </a:p>
        </p:txBody>
      </p:sp>
      <p:cxnSp>
        <p:nvCxnSpPr>
          <p:cNvPr id="83976" name="AutoShape 7"/>
          <p:cNvCxnSpPr>
            <a:cxnSpLocks noChangeShapeType="1"/>
            <a:stCxn id="83973" idx="6"/>
            <a:endCxn id="83974" idx="1"/>
          </p:cNvCxnSpPr>
          <p:nvPr/>
        </p:nvCxnSpPr>
        <p:spPr bwMode="auto">
          <a:xfrm>
            <a:off x="3771900" y="3238500"/>
            <a:ext cx="379413" cy="247650"/>
          </a:xfrm>
          <a:prstGeom prst="curvedConnector2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977" name="AutoShape 8"/>
          <p:cNvCxnSpPr>
            <a:cxnSpLocks noChangeShapeType="1"/>
            <a:stCxn id="83974" idx="6"/>
            <a:endCxn id="83975" idx="1"/>
          </p:cNvCxnSpPr>
          <p:nvPr/>
        </p:nvCxnSpPr>
        <p:spPr bwMode="auto">
          <a:xfrm>
            <a:off x="5257800" y="3810000"/>
            <a:ext cx="379413" cy="247650"/>
          </a:xfrm>
          <a:prstGeom prst="curvedConnector2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978" name="AutoShape 9"/>
          <p:cNvCxnSpPr>
            <a:cxnSpLocks noChangeShapeType="1"/>
            <a:stCxn id="83975" idx="6"/>
            <a:endCxn id="83972" idx="1"/>
          </p:cNvCxnSpPr>
          <p:nvPr/>
        </p:nvCxnSpPr>
        <p:spPr bwMode="auto">
          <a:xfrm>
            <a:off x="6743700" y="4381500"/>
            <a:ext cx="379413" cy="247650"/>
          </a:xfrm>
          <a:prstGeom prst="curvedConnector2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979" name="Oval 10"/>
          <p:cNvSpPr>
            <a:spLocks noChangeArrowheads="1"/>
          </p:cNvSpPr>
          <p:nvPr/>
        </p:nvSpPr>
        <p:spPr bwMode="auto">
          <a:xfrm>
            <a:off x="990600" y="2209800"/>
            <a:ext cx="1295400" cy="914400"/>
          </a:xfrm>
          <a:prstGeom prst="ellipse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asset</a:t>
            </a:r>
            <a:endParaRPr lang="en-GB" altLang="en-US" sz="2000">
              <a:latin typeface="Arial" panose="020B0604020202020204" pitchFamily="34" charset="0"/>
            </a:endParaRPr>
          </a:p>
        </p:txBody>
      </p:sp>
      <p:cxnSp>
        <p:nvCxnSpPr>
          <p:cNvPr id="83980" name="AutoShape 11"/>
          <p:cNvCxnSpPr>
            <a:cxnSpLocks noChangeShapeType="1"/>
            <a:stCxn id="83979" idx="6"/>
            <a:endCxn id="83973" idx="1"/>
          </p:cNvCxnSpPr>
          <p:nvPr/>
        </p:nvCxnSpPr>
        <p:spPr bwMode="auto">
          <a:xfrm>
            <a:off x="2286000" y="2667000"/>
            <a:ext cx="379413" cy="247650"/>
          </a:xfrm>
          <a:prstGeom prst="curvedConnector2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981" name="Text Box 12"/>
          <p:cNvSpPr txBox="1">
            <a:spLocks noChangeArrowheads="1"/>
          </p:cNvSpPr>
          <p:nvPr/>
        </p:nvSpPr>
        <p:spPr bwMode="auto">
          <a:xfrm>
            <a:off x="2286000" y="1447800"/>
            <a:ext cx="4337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Apply security where needed</a:t>
            </a:r>
            <a:endParaRPr lang="en-GB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83982" name="Text Box 13"/>
          <p:cNvSpPr txBox="1">
            <a:spLocks noChangeArrowheads="1"/>
          </p:cNvSpPr>
          <p:nvPr/>
        </p:nvSpPr>
        <p:spPr bwMode="auto">
          <a:xfrm>
            <a:off x="1219200" y="5638800"/>
            <a:ext cx="65230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Risk analysis helps determine security needs</a:t>
            </a:r>
            <a:endParaRPr lang="en-GB" altLang="en-US" sz="2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6107"/>
      </p:ext>
    </p:extLst>
  </p:cSld>
  <p:clrMapOvr>
    <a:masterClrMapping/>
  </p:clrMapOvr>
  <p:transition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915150" y="6508576"/>
            <a:ext cx="1905000" cy="3048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E551FA-D87D-4A12-9BB8-55839F4D3F07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107</a:t>
            </a:fld>
            <a:endParaRPr lang="en-GB" altLang="en-US" sz="1000" smtClean="0"/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Security Ontology</a:t>
            </a:r>
            <a:endParaRPr lang="nl-NL" altLang="en-US" smtClean="0"/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3646488" y="6057726"/>
            <a:ext cx="1100137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Asset</a:t>
            </a:r>
            <a:endParaRPr lang="nl-NL" altLang="en-US" sz="2000"/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3646488" y="5265564"/>
            <a:ext cx="1100137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Harm</a:t>
            </a:r>
            <a:endParaRPr lang="nl-NL" altLang="en-US" sz="2000"/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3646488" y="4425776"/>
            <a:ext cx="1100137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Attack</a:t>
            </a:r>
            <a:endParaRPr lang="nl-NL" altLang="en-US" sz="2000"/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6877050" y="6057726"/>
            <a:ext cx="1100138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System</a:t>
            </a:r>
            <a:endParaRPr lang="nl-NL" altLang="en-US" sz="2000"/>
          </a:p>
        </p:txBody>
      </p:sp>
      <p:cxnSp>
        <p:nvCxnSpPr>
          <p:cNvPr id="16392" name="AutoShape 9"/>
          <p:cNvCxnSpPr>
            <a:cxnSpLocks noChangeShapeType="1"/>
            <a:stCxn id="16388" idx="3"/>
            <a:endCxn id="16391" idx="1"/>
          </p:cNvCxnSpPr>
          <p:nvPr/>
        </p:nvCxnSpPr>
        <p:spPr bwMode="auto">
          <a:xfrm>
            <a:off x="4746625" y="6260926"/>
            <a:ext cx="21304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5211763" y="6218064"/>
            <a:ext cx="908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exists in</a:t>
            </a:r>
            <a:endParaRPr lang="nl-NL" altLang="en-US" sz="1400"/>
          </a:p>
        </p:txBody>
      </p:sp>
      <p:cxnSp>
        <p:nvCxnSpPr>
          <p:cNvPr id="16394" name="AutoShape 11"/>
          <p:cNvCxnSpPr>
            <a:cxnSpLocks noChangeShapeType="1"/>
            <a:stCxn id="16390" idx="2"/>
            <a:endCxn id="16389" idx="0"/>
          </p:cNvCxnSpPr>
          <p:nvPr/>
        </p:nvCxnSpPr>
        <p:spPr bwMode="auto">
          <a:xfrm>
            <a:off x="4197350" y="4832176"/>
            <a:ext cx="0" cy="4333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4211638" y="4905201"/>
            <a:ext cx="7635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causes</a:t>
            </a:r>
            <a:endParaRPr lang="nl-NL" altLang="en-US" sz="1400"/>
          </a:p>
        </p:txBody>
      </p:sp>
      <p:cxnSp>
        <p:nvCxnSpPr>
          <p:cNvPr id="16396" name="AutoShape 13"/>
          <p:cNvCxnSpPr>
            <a:cxnSpLocks noChangeShapeType="1"/>
            <a:stCxn id="16389" idx="2"/>
            <a:endCxn id="16388" idx="0"/>
          </p:cNvCxnSpPr>
          <p:nvPr/>
        </p:nvCxnSpPr>
        <p:spPr bwMode="auto">
          <a:xfrm>
            <a:off x="4197350" y="5671964"/>
            <a:ext cx="0" cy="3857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97" name="Text Box 14"/>
          <p:cNvSpPr txBox="1">
            <a:spLocks noChangeArrowheads="1"/>
          </p:cNvSpPr>
          <p:nvPr/>
        </p:nvSpPr>
        <p:spPr bwMode="auto">
          <a:xfrm>
            <a:off x="4210050" y="5710064"/>
            <a:ext cx="1212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is caused to</a:t>
            </a:r>
            <a:endParaRPr lang="nl-NL" altLang="en-US" sz="1400"/>
          </a:p>
        </p:txBody>
      </p:sp>
      <p:sp>
        <p:nvSpPr>
          <p:cNvPr id="16398" name="Text Box 15"/>
          <p:cNvSpPr txBox="1">
            <a:spLocks noChangeArrowheads="1"/>
          </p:cNvSpPr>
          <p:nvPr/>
        </p:nvSpPr>
        <p:spPr bwMode="auto">
          <a:xfrm>
            <a:off x="6454775" y="5265564"/>
            <a:ext cx="1944688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Vulnerability</a:t>
            </a:r>
            <a:endParaRPr lang="nl-NL" altLang="en-US" sz="2000"/>
          </a:p>
        </p:txBody>
      </p:sp>
      <p:cxnSp>
        <p:nvCxnSpPr>
          <p:cNvPr id="16399" name="AutoShape 16"/>
          <p:cNvCxnSpPr>
            <a:cxnSpLocks noChangeShapeType="1"/>
            <a:stCxn id="16391" idx="0"/>
            <a:endCxn id="16398" idx="2"/>
          </p:cNvCxnSpPr>
          <p:nvPr/>
        </p:nvCxnSpPr>
        <p:spPr bwMode="auto">
          <a:xfrm flipV="1">
            <a:off x="7427913" y="5671964"/>
            <a:ext cx="0" cy="3857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00" name="Text Box 17"/>
          <p:cNvSpPr txBox="1">
            <a:spLocks noChangeArrowheads="1"/>
          </p:cNvSpPr>
          <p:nvPr/>
        </p:nvSpPr>
        <p:spPr bwMode="auto">
          <a:xfrm>
            <a:off x="3646488" y="3635201"/>
            <a:ext cx="1100137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Threat</a:t>
            </a:r>
            <a:endParaRPr lang="nl-NL" altLang="en-US" sz="2000"/>
          </a:p>
        </p:txBody>
      </p:sp>
      <p:cxnSp>
        <p:nvCxnSpPr>
          <p:cNvPr id="16401" name="AutoShape 18"/>
          <p:cNvCxnSpPr>
            <a:cxnSpLocks noChangeShapeType="1"/>
            <a:stCxn id="16400" idx="2"/>
            <a:endCxn id="16390" idx="0"/>
          </p:cNvCxnSpPr>
          <p:nvPr/>
        </p:nvCxnSpPr>
        <p:spPr bwMode="auto">
          <a:xfrm>
            <a:off x="4197350" y="4041601"/>
            <a:ext cx="0" cy="384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02" name="Text Box 19"/>
          <p:cNvSpPr txBox="1">
            <a:spLocks noChangeArrowheads="1"/>
          </p:cNvSpPr>
          <p:nvPr/>
        </p:nvSpPr>
        <p:spPr bwMode="auto">
          <a:xfrm>
            <a:off x="3563938" y="2465214"/>
            <a:ext cx="1295400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Security </a:t>
            </a:r>
            <a:br>
              <a:rPr lang="en-US" altLang="en-US" sz="2000"/>
            </a:br>
            <a:r>
              <a:rPr lang="en-US" altLang="en-US" sz="2000"/>
              <a:t>Risk</a:t>
            </a:r>
            <a:endParaRPr lang="nl-NL" altLang="en-US" sz="2000"/>
          </a:p>
        </p:txBody>
      </p:sp>
      <p:cxnSp>
        <p:nvCxnSpPr>
          <p:cNvPr id="16403" name="AutoShape 20"/>
          <p:cNvCxnSpPr>
            <a:cxnSpLocks noChangeShapeType="1"/>
            <a:stCxn id="16402" idx="2"/>
            <a:endCxn id="16400" idx="0"/>
          </p:cNvCxnSpPr>
          <p:nvPr/>
        </p:nvCxnSpPr>
        <p:spPr bwMode="auto">
          <a:xfrm flipH="1">
            <a:off x="4197350" y="3176414"/>
            <a:ext cx="14288" cy="4587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04" name="Text Box 22"/>
          <p:cNvSpPr txBox="1">
            <a:spLocks noChangeArrowheads="1"/>
          </p:cNvSpPr>
          <p:nvPr/>
        </p:nvSpPr>
        <p:spPr bwMode="auto">
          <a:xfrm>
            <a:off x="6491288" y="3770139"/>
            <a:ext cx="1871662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Security Mechanism </a:t>
            </a:r>
            <a:endParaRPr lang="nl-NL" altLang="en-US" sz="2000"/>
          </a:p>
        </p:txBody>
      </p:sp>
      <p:cxnSp>
        <p:nvCxnSpPr>
          <p:cNvPr id="16405" name="AutoShape 23"/>
          <p:cNvCxnSpPr>
            <a:cxnSpLocks noChangeShapeType="1"/>
            <a:stCxn id="16398" idx="0"/>
            <a:endCxn id="16404" idx="2"/>
          </p:cNvCxnSpPr>
          <p:nvPr/>
        </p:nvCxnSpPr>
        <p:spPr bwMode="auto">
          <a:xfrm flipV="1">
            <a:off x="7427913" y="4481339"/>
            <a:ext cx="0" cy="7842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06" name="Text Box 24"/>
          <p:cNvSpPr txBox="1">
            <a:spLocks noChangeArrowheads="1"/>
          </p:cNvSpPr>
          <p:nvPr/>
        </p:nvSpPr>
        <p:spPr bwMode="auto">
          <a:xfrm>
            <a:off x="395288" y="1952451"/>
            <a:ext cx="20161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Security Goal</a:t>
            </a:r>
            <a:endParaRPr lang="nl-NL" altLang="en-US" sz="2000" dirty="0"/>
          </a:p>
        </p:txBody>
      </p:sp>
      <p:sp>
        <p:nvSpPr>
          <p:cNvPr id="16407" name="Text Box 25"/>
          <p:cNvSpPr txBox="1">
            <a:spLocks noChangeArrowheads="1"/>
          </p:cNvSpPr>
          <p:nvPr/>
        </p:nvSpPr>
        <p:spPr bwMode="auto">
          <a:xfrm>
            <a:off x="395288" y="2816051"/>
            <a:ext cx="20161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Security Policy</a:t>
            </a:r>
            <a:endParaRPr lang="nl-NL" altLang="en-US" sz="2000"/>
          </a:p>
        </p:txBody>
      </p:sp>
      <p:sp>
        <p:nvSpPr>
          <p:cNvPr id="16408" name="Text Box 26"/>
          <p:cNvSpPr txBox="1">
            <a:spLocks noChangeArrowheads="1"/>
          </p:cNvSpPr>
          <p:nvPr/>
        </p:nvSpPr>
        <p:spPr bwMode="auto">
          <a:xfrm>
            <a:off x="395288" y="3608214"/>
            <a:ext cx="2016125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Security Requirements</a:t>
            </a:r>
            <a:endParaRPr lang="nl-NL" altLang="en-US" sz="2000"/>
          </a:p>
        </p:txBody>
      </p:sp>
      <p:cxnSp>
        <p:nvCxnSpPr>
          <p:cNvPr id="16409" name="AutoShape 27"/>
          <p:cNvCxnSpPr>
            <a:cxnSpLocks noChangeShapeType="1"/>
            <a:stCxn id="16406" idx="2"/>
            <a:endCxn id="16407" idx="0"/>
          </p:cNvCxnSpPr>
          <p:nvPr/>
        </p:nvCxnSpPr>
        <p:spPr bwMode="auto">
          <a:xfrm>
            <a:off x="1403350" y="2358851"/>
            <a:ext cx="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0" name="Text Box 28"/>
          <p:cNvSpPr txBox="1">
            <a:spLocks noChangeArrowheads="1"/>
          </p:cNvSpPr>
          <p:nvPr/>
        </p:nvSpPr>
        <p:spPr bwMode="auto">
          <a:xfrm>
            <a:off x="1476375" y="2457276"/>
            <a:ext cx="11414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establishes</a:t>
            </a:r>
            <a:endParaRPr lang="nl-NL" altLang="en-US" sz="1400"/>
          </a:p>
        </p:txBody>
      </p:sp>
      <p:cxnSp>
        <p:nvCxnSpPr>
          <p:cNvPr id="16411" name="AutoShape 29"/>
          <p:cNvCxnSpPr>
            <a:cxnSpLocks noChangeShapeType="1"/>
            <a:stCxn id="16407" idx="2"/>
            <a:endCxn id="16408" idx="0"/>
          </p:cNvCxnSpPr>
          <p:nvPr/>
        </p:nvCxnSpPr>
        <p:spPr bwMode="auto">
          <a:xfrm>
            <a:off x="1403350" y="3222451"/>
            <a:ext cx="0" cy="3857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2" name="Text Box 30"/>
          <p:cNvSpPr txBox="1">
            <a:spLocks noChangeArrowheads="1"/>
          </p:cNvSpPr>
          <p:nvPr/>
        </p:nvSpPr>
        <p:spPr bwMode="auto">
          <a:xfrm>
            <a:off x="1476375" y="3249439"/>
            <a:ext cx="930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specifies</a:t>
            </a:r>
            <a:endParaRPr lang="nl-NL" altLang="en-US" sz="1400"/>
          </a:p>
        </p:txBody>
      </p:sp>
      <p:cxnSp>
        <p:nvCxnSpPr>
          <p:cNvPr id="16413" name="AutoShape 31"/>
          <p:cNvCxnSpPr>
            <a:cxnSpLocks noChangeShapeType="1"/>
            <a:stCxn id="16408" idx="3"/>
            <a:endCxn id="16402" idx="1"/>
          </p:cNvCxnSpPr>
          <p:nvPr/>
        </p:nvCxnSpPr>
        <p:spPr bwMode="auto">
          <a:xfrm flipV="1">
            <a:off x="2411413" y="2820814"/>
            <a:ext cx="1152525" cy="1143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4" name="Text Box 32"/>
          <p:cNvSpPr txBox="1">
            <a:spLocks noChangeArrowheads="1"/>
          </p:cNvSpPr>
          <p:nvPr/>
        </p:nvSpPr>
        <p:spPr bwMode="auto">
          <a:xfrm rot="18900000">
            <a:off x="2555875" y="3536776"/>
            <a:ext cx="788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targets</a:t>
            </a:r>
            <a:endParaRPr lang="nl-NL" altLang="en-US" sz="1400"/>
          </a:p>
        </p:txBody>
      </p:sp>
      <p:sp>
        <p:nvSpPr>
          <p:cNvPr id="16415" name="Text Box 33"/>
          <p:cNvSpPr txBox="1">
            <a:spLocks noChangeArrowheads="1"/>
          </p:cNvSpPr>
          <p:nvPr/>
        </p:nvSpPr>
        <p:spPr bwMode="auto">
          <a:xfrm>
            <a:off x="3327400" y="3405014"/>
            <a:ext cx="596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what</a:t>
            </a:r>
            <a:endParaRPr lang="nl-NL" altLang="en-US" sz="1400"/>
          </a:p>
        </p:txBody>
      </p:sp>
      <p:sp>
        <p:nvSpPr>
          <p:cNvPr id="16416" name="Text Box 34"/>
          <p:cNvSpPr txBox="1">
            <a:spLocks noChangeArrowheads="1"/>
          </p:cNvSpPr>
          <p:nvPr/>
        </p:nvSpPr>
        <p:spPr bwMode="auto">
          <a:xfrm>
            <a:off x="3335338" y="4197176"/>
            <a:ext cx="5413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how</a:t>
            </a:r>
            <a:endParaRPr lang="nl-NL" altLang="en-US" sz="1400"/>
          </a:p>
        </p:txBody>
      </p:sp>
      <p:cxnSp>
        <p:nvCxnSpPr>
          <p:cNvPr id="16417" name="AutoShape 35"/>
          <p:cNvCxnSpPr>
            <a:cxnSpLocks noChangeShapeType="1"/>
            <a:stCxn id="16390" idx="3"/>
            <a:endCxn id="16398" idx="1"/>
          </p:cNvCxnSpPr>
          <p:nvPr/>
        </p:nvCxnSpPr>
        <p:spPr bwMode="auto">
          <a:xfrm>
            <a:off x="4746625" y="4628976"/>
            <a:ext cx="1708150" cy="839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8" name="Text Box 36"/>
          <p:cNvSpPr txBox="1">
            <a:spLocks noChangeArrowheads="1"/>
          </p:cNvSpPr>
          <p:nvPr/>
        </p:nvSpPr>
        <p:spPr bwMode="auto">
          <a:xfrm>
            <a:off x="5219700" y="4905201"/>
            <a:ext cx="871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exploits</a:t>
            </a:r>
            <a:endParaRPr lang="nl-NL" altLang="en-US" sz="1400"/>
          </a:p>
        </p:txBody>
      </p:sp>
      <p:sp>
        <p:nvSpPr>
          <p:cNvPr id="16419" name="Text Box 37"/>
          <p:cNvSpPr txBox="1">
            <a:spLocks noChangeArrowheads="1"/>
          </p:cNvSpPr>
          <p:nvPr/>
        </p:nvSpPr>
        <p:spPr bwMode="auto">
          <a:xfrm>
            <a:off x="7451725" y="4675014"/>
            <a:ext cx="12160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eliminates \</a:t>
            </a:r>
            <a:br>
              <a:rPr lang="en-US" altLang="en-US" sz="1400"/>
            </a:br>
            <a:r>
              <a:rPr lang="en-US" altLang="en-US" sz="1400"/>
              <a:t>reduces</a:t>
            </a:r>
            <a:endParaRPr lang="nl-NL" altLang="en-US" sz="1400"/>
          </a:p>
        </p:txBody>
      </p:sp>
      <p:sp>
        <p:nvSpPr>
          <p:cNvPr id="2" name="Rectangle 1"/>
          <p:cNvSpPr/>
          <p:nvPr/>
        </p:nvSpPr>
        <p:spPr>
          <a:xfrm>
            <a:off x="353141" y="1124744"/>
            <a:ext cx="7603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Learning objective: main concepts &amp; their relations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57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E49D5BB-029A-48A9-B099-86C659E2463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108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9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67" y="100239"/>
            <a:ext cx="8697813" cy="563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3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56" y="5859735"/>
            <a:ext cx="826770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07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Tool Sets</a:t>
            </a:r>
          </a:p>
        </p:txBody>
      </p:sp>
      <p:sp>
        <p:nvSpPr>
          <p:cNvPr id="68612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Rigi</a:t>
            </a:r>
            <a:r>
              <a:rPr lang="en-US" dirty="0" smtClean="0"/>
              <a:t> (Victoria)</a:t>
            </a:r>
          </a:p>
          <a:p>
            <a:r>
              <a:rPr lang="en-US" dirty="0" smtClean="0"/>
              <a:t>Bauhaus (Stuttgart)</a:t>
            </a:r>
          </a:p>
          <a:p>
            <a:r>
              <a:rPr lang="en-US" dirty="0" smtClean="0"/>
              <a:t>Dali (SEI)</a:t>
            </a:r>
          </a:p>
          <a:p>
            <a:r>
              <a:rPr lang="en-US" dirty="0" smtClean="0"/>
              <a:t>Portable Bookshelf (Toronto)</a:t>
            </a:r>
          </a:p>
          <a:p>
            <a:r>
              <a:rPr lang="en-US" dirty="0" err="1" smtClean="0"/>
              <a:t>DocGen</a:t>
            </a:r>
            <a:r>
              <a:rPr lang="en-US" dirty="0" smtClean="0"/>
              <a:t> (Amsterdam)</a:t>
            </a:r>
          </a:p>
          <a:p>
            <a:endParaRPr lang="en-US" dirty="0" smtClean="0"/>
          </a:p>
        </p:txBody>
      </p:sp>
      <p:sp>
        <p:nvSpPr>
          <p:cNvPr id="68613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57763" y="1412776"/>
            <a:ext cx="3221037" cy="4171950"/>
          </a:xfrm>
        </p:spPr>
        <p:txBody>
          <a:bodyPr/>
          <a:lstStyle/>
          <a:p>
            <a:r>
              <a:rPr lang="en-US" dirty="0" smtClean="0"/>
              <a:t>Extract</a:t>
            </a:r>
          </a:p>
          <a:p>
            <a:r>
              <a:rPr lang="en-US" dirty="0" smtClean="0"/>
              <a:t>Query</a:t>
            </a:r>
          </a:p>
          <a:p>
            <a:r>
              <a:rPr lang="en-US" dirty="0" smtClean="0"/>
              <a:t>Abstract</a:t>
            </a:r>
          </a:p>
          <a:p>
            <a:r>
              <a:rPr lang="en-US" dirty="0" smtClean="0"/>
              <a:t>Present</a:t>
            </a:r>
          </a:p>
          <a:p>
            <a:r>
              <a:rPr lang="en-US" dirty="0" smtClean="0"/>
              <a:t>Visualize</a:t>
            </a:r>
          </a:p>
          <a:p>
            <a:r>
              <a:rPr lang="en-US" dirty="0" smtClean="0"/>
              <a:t>Browse</a:t>
            </a:r>
          </a:p>
          <a:p>
            <a:r>
              <a:rPr lang="en-US" dirty="0" smtClean="0"/>
              <a:t>Search</a:t>
            </a:r>
          </a:p>
        </p:txBody>
      </p:sp>
      <p:sp>
        <p:nvSpPr>
          <p:cNvPr id="68610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4D9D518C-1CCB-4469-BCD6-237FA41933B7}" type="slidenum">
              <a:rPr lang="en-US" sz="1400">
                <a:latin typeface="Arial" charset="0"/>
              </a:rPr>
              <a:pPr/>
              <a:t>109</a:t>
            </a:fld>
            <a:endParaRPr lang="en-US" sz="1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82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303" y="258883"/>
            <a:ext cx="7936868" cy="62865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cs typeface="Calibri" panose="020F0502020204030204" pitchFamily="34" charset="0"/>
              </a:rPr>
              <a:t>Reliability: voting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0462" y="6453336"/>
            <a:ext cx="14287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9EEA7F-63D7-4553-B697-363FC34AAC99}" type="slidenum">
              <a:rPr lang="en-GB" altLang="en-US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11</a:t>
            </a:fld>
            <a:endParaRPr lang="en-GB" alt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 14"/>
          <p:cNvSpPr>
            <a:spLocks noChangeArrowheads="1"/>
          </p:cNvSpPr>
          <p:nvPr/>
        </p:nvSpPr>
        <p:spPr bwMode="auto">
          <a:xfrm>
            <a:off x="458303" y="1721513"/>
            <a:ext cx="1574582" cy="1026114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sz="788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" name="Rectangle 15"/>
          <p:cNvSpPr>
            <a:spLocks noChangeArrowheads="1"/>
          </p:cNvSpPr>
          <p:nvPr/>
        </p:nvSpPr>
        <p:spPr bwMode="auto">
          <a:xfrm>
            <a:off x="619159" y="1949610"/>
            <a:ext cx="318220" cy="332583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endParaRPr lang="en-GB" sz="788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1" name="AutoShape 19"/>
          <p:cNvCxnSpPr>
            <a:cxnSpLocks noChangeShapeType="1"/>
          </p:cNvCxnSpPr>
          <p:nvPr/>
        </p:nvCxnSpPr>
        <p:spPr bwMode="auto">
          <a:xfrm>
            <a:off x="944356" y="2099555"/>
            <a:ext cx="267732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6" name="AutoShape 19"/>
          <p:cNvCxnSpPr>
            <a:cxnSpLocks noChangeShapeType="1"/>
          </p:cNvCxnSpPr>
          <p:nvPr/>
        </p:nvCxnSpPr>
        <p:spPr bwMode="auto">
          <a:xfrm>
            <a:off x="1378702" y="2099555"/>
            <a:ext cx="267732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60" name="Rectangle 16"/>
          <p:cNvSpPr>
            <a:spLocks noChangeArrowheads="1"/>
          </p:cNvSpPr>
          <p:nvPr/>
        </p:nvSpPr>
        <p:spPr bwMode="auto">
          <a:xfrm>
            <a:off x="1548438" y="1949610"/>
            <a:ext cx="316318" cy="332583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</a:t>
            </a:r>
            <a:endParaRPr lang="en-GB" sz="1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5" name="Rectangle 16"/>
          <p:cNvSpPr>
            <a:spLocks noChangeArrowheads="1"/>
          </p:cNvSpPr>
          <p:nvPr/>
        </p:nvSpPr>
        <p:spPr bwMode="auto">
          <a:xfrm>
            <a:off x="1090567" y="1952777"/>
            <a:ext cx="316318" cy="332583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</a:t>
            </a:r>
            <a:endParaRPr lang="en-GB" sz="1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5" name="Rectangle 14"/>
          <p:cNvSpPr>
            <a:spLocks noChangeArrowheads="1"/>
          </p:cNvSpPr>
          <p:nvPr/>
        </p:nvSpPr>
        <p:spPr bwMode="auto">
          <a:xfrm>
            <a:off x="6705141" y="792398"/>
            <a:ext cx="2239613" cy="1674186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sz="788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Cube 55"/>
          <p:cNvSpPr/>
          <p:nvPr/>
        </p:nvSpPr>
        <p:spPr>
          <a:xfrm>
            <a:off x="6876256" y="962520"/>
            <a:ext cx="599310" cy="487166"/>
          </a:xfrm>
          <a:prstGeom prst="cube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sz="1500" b="1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Rectangle 15"/>
          <p:cNvSpPr>
            <a:spLocks noChangeArrowheads="1"/>
          </p:cNvSpPr>
          <p:nvPr/>
        </p:nvSpPr>
        <p:spPr bwMode="auto">
          <a:xfrm>
            <a:off x="6966222" y="1129516"/>
            <a:ext cx="298954" cy="251855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endParaRPr lang="en-GB" sz="788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72" name="AutoShape 19"/>
          <p:cNvCxnSpPr>
            <a:cxnSpLocks noChangeShapeType="1"/>
            <a:stCxn id="69" idx="2"/>
          </p:cNvCxnSpPr>
          <p:nvPr/>
        </p:nvCxnSpPr>
        <p:spPr bwMode="auto">
          <a:xfrm flipH="1">
            <a:off x="7110238" y="1381371"/>
            <a:ext cx="5461" cy="22081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AutoShape 19"/>
          <p:cNvCxnSpPr>
            <a:cxnSpLocks noChangeShapeType="1"/>
          </p:cNvCxnSpPr>
          <p:nvPr/>
        </p:nvCxnSpPr>
        <p:spPr bwMode="auto">
          <a:xfrm>
            <a:off x="6804374" y="1636522"/>
            <a:ext cx="194409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AutoShape 19"/>
          <p:cNvCxnSpPr>
            <a:cxnSpLocks noChangeShapeType="1"/>
          </p:cNvCxnSpPr>
          <p:nvPr/>
        </p:nvCxnSpPr>
        <p:spPr bwMode="auto">
          <a:xfrm flipH="1">
            <a:off x="7783839" y="1381371"/>
            <a:ext cx="1835" cy="24637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sp>
        <p:nvSpPr>
          <p:cNvPr id="77" name="Cube 76"/>
          <p:cNvSpPr/>
          <p:nvPr/>
        </p:nvSpPr>
        <p:spPr>
          <a:xfrm>
            <a:off x="7608644" y="1819417"/>
            <a:ext cx="563756" cy="487166"/>
          </a:xfrm>
          <a:prstGeom prst="cube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sz="1500" b="1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Rectangle 16"/>
          <p:cNvSpPr>
            <a:spLocks noChangeArrowheads="1"/>
          </p:cNvSpPr>
          <p:nvPr/>
        </p:nvSpPr>
        <p:spPr bwMode="auto">
          <a:xfrm>
            <a:off x="7673650" y="1981435"/>
            <a:ext cx="304084" cy="251855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S2</a:t>
            </a:r>
            <a:endParaRPr lang="en-GB" sz="1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79" name="AutoShape 19"/>
          <p:cNvCxnSpPr>
            <a:cxnSpLocks noChangeShapeType="1"/>
          </p:cNvCxnSpPr>
          <p:nvPr/>
        </p:nvCxnSpPr>
        <p:spPr bwMode="auto">
          <a:xfrm flipH="1">
            <a:off x="7783066" y="1615570"/>
            <a:ext cx="1835" cy="24637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sp>
        <p:nvSpPr>
          <p:cNvPr id="62" name="Rectangle 14"/>
          <p:cNvSpPr>
            <a:spLocks noChangeArrowheads="1"/>
          </p:cNvSpPr>
          <p:nvPr/>
        </p:nvSpPr>
        <p:spPr bwMode="auto">
          <a:xfrm>
            <a:off x="2350494" y="2738712"/>
            <a:ext cx="4276873" cy="2634504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sz="788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Rectangle 15"/>
          <p:cNvSpPr>
            <a:spLocks noChangeArrowheads="1"/>
          </p:cNvSpPr>
          <p:nvPr/>
        </p:nvSpPr>
        <p:spPr bwMode="auto">
          <a:xfrm>
            <a:off x="2516317" y="2908682"/>
            <a:ext cx="549490" cy="405922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endParaRPr lang="en-GB" sz="788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" name="Rectangle 16"/>
          <p:cNvSpPr>
            <a:spLocks noChangeArrowheads="1"/>
          </p:cNvSpPr>
          <p:nvPr/>
        </p:nvSpPr>
        <p:spPr bwMode="auto">
          <a:xfrm>
            <a:off x="3292474" y="2908682"/>
            <a:ext cx="701832" cy="405922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</a:t>
            </a:r>
            <a:endParaRPr lang="en-GB" sz="1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5" name="AutoShape 19"/>
          <p:cNvCxnSpPr>
            <a:cxnSpLocks noChangeShapeType="1"/>
          </p:cNvCxnSpPr>
          <p:nvPr/>
        </p:nvCxnSpPr>
        <p:spPr bwMode="auto">
          <a:xfrm>
            <a:off x="2870085" y="3444888"/>
            <a:ext cx="729315" cy="7598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68" name="AutoShape 19"/>
          <p:cNvCxnSpPr>
            <a:cxnSpLocks noChangeShapeType="1"/>
          </p:cNvCxnSpPr>
          <p:nvPr/>
        </p:nvCxnSpPr>
        <p:spPr bwMode="auto">
          <a:xfrm flipH="1">
            <a:off x="2870085" y="4678558"/>
            <a:ext cx="713010" cy="4658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81" name="Rectangle 16"/>
          <p:cNvSpPr>
            <a:spLocks noChangeArrowheads="1"/>
          </p:cNvSpPr>
          <p:nvPr/>
        </p:nvSpPr>
        <p:spPr bwMode="auto">
          <a:xfrm>
            <a:off x="4989557" y="2908682"/>
            <a:ext cx="679801" cy="405922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S2</a:t>
            </a:r>
            <a:endParaRPr lang="en-GB" sz="1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6" name="AutoShape 19"/>
          <p:cNvCxnSpPr>
            <a:cxnSpLocks noChangeShapeType="1"/>
          </p:cNvCxnSpPr>
          <p:nvPr/>
        </p:nvCxnSpPr>
        <p:spPr bwMode="auto">
          <a:xfrm>
            <a:off x="2870858" y="3314602"/>
            <a:ext cx="0" cy="187123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AutoShape 19"/>
          <p:cNvCxnSpPr>
            <a:cxnSpLocks noChangeShapeType="1"/>
          </p:cNvCxnSpPr>
          <p:nvPr/>
        </p:nvCxnSpPr>
        <p:spPr bwMode="auto">
          <a:xfrm>
            <a:off x="3600173" y="3314602"/>
            <a:ext cx="0" cy="187123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AutoShape 19"/>
          <p:cNvCxnSpPr>
            <a:cxnSpLocks noChangeShapeType="1"/>
          </p:cNvCxnSpPr>
          <p:nvPr/>
        </p:nvCxnSpPr>
        <p:spPr bwMode="auto">
          <a:xfrm>
            <a:off x="5275228" y="3314602"/>
            <a:ext cx="0" cy="187123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sp>
        <p:nvSpPr>
          <p:cNvPr id="94" name="Rectangle 16"/>
          <p:cNvSpPr>
            <a:spLocks noChangeArrowheads="1"/>
          </p:cNvSpPr>
          <p:nvPr/>
        </p:nvSpPr>
        <p:spPr bwMode="auto">
          <a:xfrm>
            <a:off x="4159590" y="2908682"/>
            <a:ext cx="679801" cy="405922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S1</a:t>
            </a:r>
            <a:endParaRPr lang="en-GB" sz="1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95" name="AutoShape 19"/>
          <p:cNvCxnSpPr>
            <a:cxnSpLocks noChangeShapeType="1"/>
          </p:cNvCxnSpPr>
          <p:nvPr/>
        </p:nvCxnSpPr>
        <p:spPr bwMode="auto">
          <a:xfrm>
            <a:off x="4445261" y="3314602"/>
            <a:ext cx="0" cy="187123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AutoShape 19"/>
          <p:cNvCxnSpPr>
            <a:cxnSpLocks noChangeShapeType="1"/>
          </p:cNvCxnSpPr>
          <p:nvPr/>
        </p:nvCxnSpPr>
        <p:spPr bwMode="auto">
          <a:xfrm>
            <a:off x="3577384" y="3649243"/>
            <a:ext cx="881219" cy="71281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</p:spPr>
      </p:cxnSp>
      <p:cxnSp>
        <p:nvCxnSpPr>
          <p:cNvPr id="99" name="AutoShape 19"/>
          <p:cNvCxnSpPr>
            <a:cxnSpLocks noChangeShapeType="1"/>
          </p:cNvCxnSpPr>
          <p:nvPr/>
        </p:nvCxnSpPr>
        <p:spPr bwMode="auto">
          <a:xfrm flipH="1">
            <a:off x="3577384" y="4412513"/>
            <a:ext cx="881219" cy="24599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</p:spPr>
      </p:cxnSp>
      <p:sp>
        <p:nvSpPr>
          <p:cNvPr id="111" name="Rectangle 110"/>
          <p:cNvSpPr/>
          <p:nvPr/>
        </p:nvSpPr>
        <p:spPr>
          <a:xfrm>
            <a:off x="4393966" y="3862336"/>
            <a:ext cx="104240" cy="57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40438" y="1095758"/>
            <a:ext cx="1936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Structure Diagram</a:t>
            </a:r>
            <a:endParaRPr lang="en-GB" sz="1800" dirty="0"/>
          </a:p>
        </p:txBody>
      </p:sp>
      <p:sp>
        <p:nvSpPr>
          <p:cNvPr id="53" name="Rectangle 52"/>
          <p:cNvSpPr/>
          <p:nvPr/>
        </p:nvSpPr>
        <p:spPr>
          <a:xfrm>
            <a:off x="6899367" y="116632"/>
            <a:ext cx="2225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Deployment Diagram</a:t>
            </a:r>
            <a:endParaRPr lang="en-GB" sz="1800" dirty="0"/>
          </a:p>
        </p:txBody>
      </p:sp>
      <p:sp>
        <p:nvSpPr>
          <p:cNvPr id="54" name="Rectangle 53"/>
          <p:cNvSpPr/>
          <p:nvPr/>
        </p:nvSpPr>
        <p:spPr>
          <a:xfrm>
            <a:off x="2316763" y="2267580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Sequence Diagram</a:t>
            </a:r>
            <a:endParaRPr lang="en-GB" sz="1800" dirty="0"/>
          </a:p>
        </p:txBody>
      </p:sp>
      <p:sp>
        <p:nvSpPr>
          <p:cNvPr id="57" name="Cube 56"/>
          <p:cNvSpPr/>
          <p:nvPr/>
        </p:nvSpPr>
        <p:spPr>
          <a:xfrm>
            <a:off x="6935108" y="1818692"/>
            <a:ext cx="563756" cy="487166"/>
          </a:xfrm>
          <a:prstGeom prst="cube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sz="1500" b="1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7" name="AutoShape 19"/>
          <p:cNvCxnSpPr>
            <a:cxnSpLocks noChangeShapeType="1"/>
          </p:cNvCxnSpPr>
          <p:nvPr/>
        </p:nvCxnSpPr>
        <p:spPr bwMode="auto">
          <a:xfrm flipH="1">
            <a:off x="7109530" y="1614845"/>
            <a:ext cx="1835" cy="24637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sp>
        <p:nvSpPr>
          <p:cNvPr id="80" name="Rectangle 16"/>
          <p:cNvSpPr>
            <a:spLocks noChangeArrowheads="1"/>
          </p:cNvSpPr>
          <p:nvPr/>
        </p:nvSpPr>
        <p:spPr bwMode="auto">
          <a:xfrm>
            <a:off x="6991064" y="1994591"/>
            <a:ext cx="304084" cy="251855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</a:t>
            </a:r>
            <a:endParaRPr lang="en-GB" sz="1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8" name="Cube 87"/>
          <p:cNvSpPr/>
          <p:nvPr/>
        </p:nvSpPr>
        <p:spPr>
          <a:xfrm>
            <a:off x="7608644" y="970484"/>
            <a:ext cx="563756" cy="487166"/>
          </a:xfrm>
          <a:prstGeom prst="cube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sz="1500" b="1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Rectangle 16"/>
          <p:cNvSpPr>
            <a:spLocks noChangeArrowheads="1"/>
          </p:cNvSpPr>
          <p:nvPr/>
        </p:nvSpPr>
        <p:spPr bwMode="auto">
          <a:xfrm>
            <a:off x="7673650" y="1132502"/>
            <a:ext cx="304084" cy="251855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S1</a:t>
            </a:r>
            <a:endParaRPr lang="en-GB" sz="1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92" name="AutoShape 19"/>
          <p:cNvCxnSpPr>
            <a:cxnSpLocks noChangeShapeType="1"/>
          </p:cNvCxnSpPr>
          <p:nvPr/>
        </p:nvCxnSpPr>
        <p:spPr bwMode="auto">
          <a:xfrm>
            <a:off x="3595469" y="3717032"/>
            <a:ext cx="1735755" cy="112384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</p:spPr>
      </p:cxnSp>
      <p:cxnSp>
        <p:nvCxnSpPr>
          <p:cNvPr id="103" name="AutoShape 19"/>
          <p:cNvCxnSpPr>
            <a:cxnSpLocks noChangeShapeType="1"/>
          </p:cNvCxnSpPr>
          <p:nvPr/>
        </p:nvCxnSpPr>
        <p:spPr bwMode="auto">
          <a:xfrm flipH="1">
            <a:off x="3574631" y="4468252"/>
            <a:ext cx="1680358" cy="46726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</p:spPr>
      </p:cxnSp>
      <p:sp>
        <p:nvSpPr>
          <p:cNvPr id="104" name="Rectangle 103"/>
          <p:cNvSpPr/>
          <p:nvPr/>
        </p:nvSpPr>
        <p:spPr>
          <a:xfrm>
            <a:off x="5232661" y="3897147"/>
            <a:ext cx="90897" cy="5399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Rounded Rectangular Callout 105"/>
          <p:cNvSpPr/>
          <p:nvPr/>
        </p:nvSpPr>
        <p:spPr>
          <a:xfrm>
            <a:off x="881347" y="3558995"/>
            <a:ext cx="1462762" cy="261677"/>
          </a:xfrm>
          <a:prstGeom prst="wedgeRoundRectCallout">
            <a:avLst>
              <a:gd name="adj1" fmla="val 92285"/>
              <a:gd name="adj2" fmla="val -90768"/>
              <a:gd name="adj3" fmla="val 16667"/>
            </a:avLst>
          </a:prstGeom>
          <a:solidFill>
            <a:srgbClr val="FFCC9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3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sends a request</a:t>
            </a:r>
            <a:endParaRPr lang="en-GB" sz="13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Rounded Rectangular Callout 104"/>
          <p:cNvSpPr/>
          <p:nvPr/>
        </p:nvSpPr>
        <p:spPr>
          <a:xfrm>
            <a:off x="5057004" y="3429000"/>
            <a:ext cx="1756098" cy="232603"/>
          </a:xfrm>
          <a:prstGeom prst="wedgeRoundRectCallout">
            <a:avLst>
              <a:gd name="adj1" fmla="val -83879"/>
              <a:gd name="adj2" fmla="val 142370"/>
              <a:gd name="adj3" fmla="val 16667"/>
            </a:avLst>
          </a:prstGeom>
          <a:solidFill>
            <a:srgbClr val="FFCC9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3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S1 computes response</a:t>
            </a:r>
            <a:endParaRPr lang="en-GB" sz="13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Rounded Rectangular Callout 106"/>
          <p:cNvSpPr/>
          <p:nvPr/>
        </p:nvSpPr>
        <p:spPr>
          <a:xfrm>
            <a:off x="6092647" y="3700453"/>
            <a:ext cx="2190905" cy="232603"/>
          </a:xfrm>
          <a:prstGeom prst="wedgeRoundRectCallout">
            <a:avLst>
              <a:gd name="adj1" fmla="val -83736"/>
              <a:gd name="adj2" fmla="val 57525"/>
              <a:gd name="adj3" fmla="val 16667"/>
            </a:avLst>
          </a:prstGeom>
          <a:solidFill>
            <a:srgbClr val="FFCC9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3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S2 also computes response</a:t>
            </a:r>
            <a:endParaRPr lang="en-GB" sz="13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3526302" y="4365104"/>
            <a:ext cx="88899" cy="287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" name="Rounded Rectangular Callout 108"/>
          <p:cNvSpPr/>
          <p:nvPr/>
        </p:nvSpPr>
        <p:spPr>
          <a:xfrm>
            <a:off x="553572" y="4701851"/>
            <a:ext cx="2190905" cy="232603"/>
          </a:xfrm>
          <a:prstGeom prst="wedgeRoundRectCallout">
            <a:avLst>
              <a:gd name="adj1" fmla="val 84110"/>
              <a:gd name="adj2" fmla="val -114993"/>
              <a:gd name="adj3" fmla="val 16667"/>
            </a:avLst>
          </a:prstGeom>
          <a:solidFill>
            <a:srgbClr val="FFCC9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3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selects the ‘majority’-vote</a:t>
            </a:r>
            <a:endParaRPr lang="en-GB" sz="13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 16"/>
          <p:cNvSpPr>
            <a:spLocks noChangeArrowheads="1"/>
          </p:cNvSpPr>
          <p:nvPr/>
        </p:nvSpPr>
        <p:spPr bwMode="auto">
          <a:xfrm>
            <a:off x="5862185" y="2908682"/>
            <a:ext cx="679801" cy="405922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S3</a:t>
            </a:r>
            <a:endParaRPr lang="en-GB" sz="1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0" name="AutoShape 19"/>
          <p:cNvCxnSpPr>
            <a:cxnSpLocks noChangeShapeType="1"/>
          </p:cNvCxnSpPr>
          <p:nvPr/>
        </p:nvCxnSpPr>
        <p:spPr bwMode="auto">
          <a:xfrm>
            <a:off x="6147856" y="3314602"/>
            <a:ext cx="0" cy="187123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sp>
        <p:nvSpPr>
          <p:cNvPr id="51" name="Rectangle 50"/>
          <p:cNvSpPr/>
          <p:nvPr/>
        </p:nvSpPr>
        <p:spPr>
          <a:xfrm>
            <a:off x="6105289" y="3933056"/>
            <a:ext cx="90897" cy="5399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0" name="AutoShape 19"/>
          <p:cNvCxnSpPr>
            <a:cxnSpLocks noChangeShapeType="1"/>
          </p:cNvCxnSpPr>
          <p:nvPr/>
        </p:nvCxnSpPr>
        <p:spPr bwMode="auto">
          <a:xfrm flipH="1">
            <a:off x="8470604" y="1381371"/>
            <a:ext cx="1835" cy="24637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sp>
        <p:nvSpPr>
          <p:cNvPr id="71" name="Cube 70"/>
          <p:cNvSpPr/>
          <p:nvPr/>
        </p:nvSpPr>
        <p:spPr>
          <a:xfrm>
            <a:off x="8295409" y="970484"/>
            <a:ext cx="563756" cy="487166"/>
          </a:xfrm>
          <a:prstGeom prst="cube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sz="1500" b="1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Rectangle 16"/>
          <p:cNvSpPr>
            <a:spLocks noChangeArrowheads="1"/>
          </p:cNvSpPr>
          <p:nvPr/>
        </p:nvSpPr>
        <p:spPr bwMode="auto">
          <a:xfrm>
            <a:off x="8360415" y="1132502"/>
            <a:ext cx="304084" cy="251855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S3</a:t>
            </a:r>
            <a:endParaRPr lang="en-GB" sz="1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3" name="Rounded Rectangular Callout 82"/>
          <p:cNvSpPr/>
          <p:nvPr/>
        </p:nvSpPr>
        <p:spPr>
          <a:xfrm>
            <a:off x="6845591" y="3988485"/>
            <a:ext cx="2190905" cy="232603"/>
          </a:xfrm>
          <a:prstGeom prst="wedgeRoundRectCallout">
            <a:avLst>
              <a:gd name="adj1" fmla="val -80133"/>
              <a:gd name="adj2" fmla="val 43384"/>
              <a:gd name="adj3" fmla="val 16667"/>
            </a:avLst>
          </a:prstGeom>
          <a:solidFill>
            <a:srgbClr val="FFCC9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3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S3 also computes response</a:t>
            </a:r>
            <a:endParaRPr lang="en-GB" sz="13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5" name="AutoShape 19"/>
          <p:cNvCxnSpPr>
            <a:cxnSpLocks noChangeShapeType="1"/>
          </p:cNvCxnSpPr>
          <p:nvPr/>
        </p:nvCxnSpPr>
        <p:spPr bwMode="auto">
          <a:xfrm>
            <a:off x="3603032" y="3789040"/>
            <a:ext cx="2509720" cy="16249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</p:spPr>
      </p:cxnSp>
      <p:cxnSp>
        <p:nvCxnSpPr>
          <p:cNvPr id="86" name="AutoShape 19"/>
          <p:cNvCxnSpPr>
            <a:cxnSpLocks noChangeShapeType="1"/>
          </p:cNvCxnSpPr>
          <p:nvPr/>
        </p:nvCxnSpPr>
        <p:spPr bwMode="auto">
          <a:xfrm flipH="1">
            <a:off x="3574631" y="4544300"/>
            <a:ext cx="2538086" cy="70577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</p:spPr>
      </p:cxnSp>
      <p:sp>
        <p:nvSpPr>
          <p:cNvPr id="89" name="Rectangle 88"/>
          <p:cNvSpPr/>
          <p:nvPr/>
        </p:nvSpPr>
        <p:spPr>
          <a:xfrm>
            <a:off x="179512" y="5589240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intent of this tactic is different from active redundancy: here the idea is to have 3 different components all compute answers to the same question – but possibly using different algorithms.</a:t>
            </a:r>
          </a:p>
          <a:p>
            <a:pPr lvl="0"/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that comes out ‘most often’ is taken as </a:t>
            </a:r>
            <a:r>
              <a:rPr lang="en-US" sz="16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answer. This works for odd numbers of components</a:t>
            </a:r>
            <a:endParaRPr lang="en-GB" sz="1600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7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Source: booking system</a:t>
            </a:r>
          </a:p>
          <a:p>
            <a:r>
              <a:rPr lang="en-US" dirty="0" smtClean="0"/>
              <a:t>Trigger/Stimulus: provide </a:t>
            </a:r>
            <a:r>
              <a:rPr lang="en-US" dirty="0" err="1" smtClean="0"/>
              <a:t>Traveller</a:t>
            </a:r>
            <a:r>
              <a:rPr lang="en-US" dirty="0" smtClean="0"/>
              <a:t> booking</a:t>
            </a:r>
          </a:p>
          <a:p>
            <a:r>
              <a:rPr lang="en-US" dirty="0" smtClean="0"/>
              <a:t>Artefact: </a:t>
            </a:r>
            <a:r>
              <a:rPr lang="en-US" dirty="0" err="1" smtClean="0"/>
              <a:t>CalendarInterface</a:t>
            </a:r>
            <a:r>
              <a:rPr lang="en-US" dirty="0" smtClean="0"/>
              <a:t> </a:t>
            </a:r>
          </a:p>
          <a:p>
            <a:r>
              <a:rPr lang="en-US" dirty="0" smtClean="0"/>
              <a:t>Environment/Context: </a:t>
            </a:r>
          </a:p>
          <a:p>
            <a:r>
              <a:rPr lang="en-US" dirty="0" smtClean="0"/>
              <a:t>Response: </a:t>
            </a:r>
            <a:r>
              <a:rPr lang="en-US" dirty="0" err="1" smtClean="0"/>
              <a:t>succesfull</a:t>
            </a:r>
            <a:r>
              <a:rPr lang="en-US" dirty="0" smtClean="0"/>
              <a:t> entry of booking-data in calendar</a:t>
            </a:r>
          </a:p>
          <a:p>
            <a:r>
              <a:rPr lang="en-US" dirty="0" smtClean="0"/>
              <a:t>Measure: 99% of bookings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604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5512" t="9680" r="5901" b="4640"/>
          <a:stretch/>
        </p:blipFill>
        <p:spPr>
          <a:xfrm>
            <a:off x="179511" y="116632"/>
            <a:ext cx="7056783" cy="48965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4725" t="9680" r="8263"/>
          <a:stretch/>
        </p:blipFill>
        <p:spPr>
          <a:xfrm>
            <a:off x="971600" y="951692"/>
            <a:ext cx="6798677" cy="51845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51920" y="6474822"/>
            <a:ext cx="2304256" cy="3385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 by Mehdi </a:t>
            </a:r>
            <a:r>
              <a:rPr lang="en-GB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Mirakhorli</a:t>
            </a:r>
            <a:endParaRPr lang="en-GB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4725" t="7160" r="5901" b="-2920"/>
          <a:stretch/>
        </p:blipFill>
        <p:spPr>
          <a:xfrm>
            <a:off x="2195736" y="1385296"/>
            <a:ext cx="6696744" cy="508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219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300" t="12200" r="9838" b="2121"/>
          <a:stretch/>
        </p:blipFill>
        <p:spPr>
          <a:xfrm>
            <a:off x="323528" y="54483"/>
            <a:ext cx="8604448" cy="680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2963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70" y="296826"/>
            <a:ext cx="9144000" cy="703282"/>
          </a:xfrm>
        </p:spPr>
        <p:txBody>
          <a:bodyPr/>
          <a:lstStyle/>
          <a:p>
            <a:r>
              <a:rPr lang="en-US" sz="3600" dirty="0" smtClean="0"/>
              <a:t>How is Level of Detail distributed in a diagram?</a:t>
            </a:r>
            <a:endParaRPr lang="en-GB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003288"/>
            <a:ext cx="4040188" cy="639762"/>
          </a:xfrm>
        </p:spPr>
        <p:txBody>
          <a:bodyPr/>
          <a:lstStyle/>
          <a:p>
            <a:r>
              <a:rPr lang="en-US" dirty="0" smtClean="0"/>
              <a:t>Case 1	</a:t>
            </a:r>
            <a:endParaRPr lang="en-GB" dirty="0"/>
          </a:p>
        </p:txBody>
      </p:sp>
      <p:pic>
        <p:nvPicPr>
          <p:cNvPr id="8" name="Picture 2" descr="C:\Documents and Settings\Robin\Mijn documenten\Universiteit\BachelorProject\images\Analysis Model FRIS\ServletsClassDiagram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57200" y="1762401"/>
            <a:ext cx="4040188" cy="327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30" y="1003288"/>
            <a:ext cx="4041775" cy="639762"/>
          </a:xfrm>
        </p:spPr>
        <p:txBody>
          <a:bodyPr/>
          <a:lstStyle/>
          <a:p>
            <a:r>
              <a:rPr lang="en-US" dirty="0" smtClean="0"/>
              <a:t>Case 2</a:t>
            </a:r>
            <a:endParaRPr lang="en-GB" dirty="0"/>
          </a:p>
        </p:txBody>
      </p:sp>
      <p:pic>
        <p:nvPicPr>
          <p:cNvPr id="9" name="Picture 2" descr="C:\Documents and Settings\Robin\Mijn documenten\Universiteit\BachelorProject\images\galileo_gss\main_avgsd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 bwMode="auto">
          <a:xfrm>
            <a:off x="4645025" y="1750987"/>
            <a:ext cx="4041775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721213" y="6131502"/>
            <a:ext cx="606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Robin van den </a:t>
            </a:r>
            <a:r>
              <a:rPr lang="en-US" sz="1800" dirty="0" err="1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Broek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B.Sc. Thesis in CS, 2009, Leiden University</a:t>
            </a:r>
            <a:endParaRPr lang="en-GB" sz="1800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</p:txBody>
      </p:sp>
      <p:pic>
        <p:nvPicPr>
          <p:cNvPr id="11" name="Picture 2" descr="C:\Documents and Settings\Robin\Mijn documenten\Universiteit\BachelorProject\images\Analysis Model FRIS\ServletsClassDiagram.png"/>
          <p:cNvPicPr>
            <a:picLocks noChangeAspect="1" noChangeArrowheads="1"/>
          </p:cNvPicPr>
          <p:nvPr/>
        </p:nvPicPr>
        <p:blipFill>
          <a:blip r:embed="rId3"/>
          <a:srcRect l="64479" t="67995" r="26680" b="25466"/>
          <a:stretch>
            <a:fillRect/>
          </a:stretch>
        </p:blipFill>
        <p:spPr bwMode="auto">
          <a:xfrm>
            <a:off x="571472" y="5572140"/>
            <a:ext cx="357190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79"/>
          <p:cNvSpPr>
            <a:spLocks noChangeArrowheads="1"/>
          </p:cNvSpPr>
          <p:nvPr/>
        </p:nvSpPr>
        <p:spPr bwMode="auto">
          <a:xfrm>
            <a:off x="1071538" y="5572140"/>
            <a:ext cx="1000132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Low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detail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Documents and Settings\Robin\Mijn documenten\Universiteit\BachelorProject\images\galileo_gss\main_avgsd.png"/>
          <p:cNvPicPr>
            <a:picLocks noChangeAspect="1" noChangeArrowheads="1"/>
          </p:cNvPicPr>
          <p:nvPr/>
        </p:nvPicPr>
        <p:blipFill>
          <a:blip r:embed="rId4"/>
          <a:srcRect l="10330" t="9469" r="79065" b="84009"/>
          <a:stretch>
            <a:fillRect/>
          </a:stretch>
        </p:blipFill>
        <p:spPr bwMode="auto">
          <a:xfrm>
            <a:off x="7072330" y="5572140"/>
            <a:ext cx="428628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79"/>
          <p:cNvSpPr>
            <a:spLocks noChangeArrowheads="1"/>
          </p:cNvSpPr>
          <p:nvPr/>
        </p:nvSpPr>
        <p:spPr bwMode="auto">
          <a:xfrm>
            <a:off x="7643834" y="5572140"/>
            <a:ext cx="1000132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Low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detail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C:\Documents and Settings\Robin\Mijn documenten\Universiteit\BachelorProject\images\Analysis Model FRIS\ServletsClassDiagram.png"/>
          <p:cNvPicPr>
            <a:picLocks noChangeAspect="1" noChangeArrowheads="1"/>
          </p:cNvPicPr>
          <p:nvPr/>
        </p:nvPicPr>
        <p:blipFill>
          <a:blip r:embed="rId3"/>
          <a:srcRect l="50334" t="37480" r="40825" b="53802"/>
          <a:stretch>
            <a:fillRect/>
          </a:stretch>
        </p:blipFill>
        <p:spPr bwMode="auto">
          <a:xfrm>
            <a:off x="571472" y="5214950"/>
            <a:ext cx="357190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79"/>
          <p:cNvSpPr>
            <a:spLocks noChangeArrowheads="1"/>
          </p:cNvSpPr>
          <p:nvPr/>
        </p:nvSpPr>
        <p:spPr bwMode="auto">
          <a:xfrm>
            <a:off x="1071538" y="5248288"/>
            <a:ext cx="1000132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High 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detail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 descr="C:\Documents and Settings\Robin\Mijn documenten\Universiteit\BachelorProject\images\galileo_gss\main_avgsd.png"/>
          <p:cNvPicPr>
            <a:picLocks noChangeAspect="1" noChangeArrowheads="1"/>
          </p:cNvPicPr>
          <p:nvPr/>
        </p:nvPicPr>
        <p:blipFill>
          <a:blip r:embed="rId4"/>
          <a:srcRect l="10330" t="85556" r="77298" b="5748"/>
          <a:stretch>
            <a:fillRect/>
          </a:stretch>
        </p:blipFill>
        <p:spPr bwMode="auto">
          <a:xfrm>
            <a:off x="7072330" y="5214950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79"/>
          <p:cNvSpPr>
            <a:spLocks noChangeArrowheads="1"/>
          </p:cNvSpPr>
          <p:nvPr/>
        </p:nvSpPr>
        <p:spPr bwMode="auto">
          <a:xfrm>
            <a:off x="7643834" y="5248288"/>
            <a:ext cx="1000132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High 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detail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687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915816" y="1452240"/>
            <a:ext cx="2736304" cy="183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32656"/>
            <a:ext cx="8135937" cy="63341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What do developers look at anyway?</a:t>
            </a:r>
            <a:endParaRPr lang="en-GB" dirty="0"/>
          </a:p>
        </p:txBody>
      </p:sp>
      <p:pic>
        <p:nvPicPr>
          <p:cNvPr id="4" name="Picture 3" descr="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3573015"/>
            <a:ext cx="4320480" cy="274017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Content Placeholder 5" descr="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307965" y="3573013"/>
            <a:ext cx="4440499" cy="274018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76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915150" y="6400800"/>
            <a:ext cx="1905000" cy="3048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50D726-D9BE-431C-9F58-8D17B2A9058C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GB" altLang="en-US" sz="1000" smtClean="0"/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96938"/>
            <a:ext cx="7772400" cy="947737"/>
          </a:xfrm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Layers of </a:t>
            </a:r>
            <a:r>
              <a:rPr lang="en-US" altLang="en-US" dirty="0" smtClean="0"/>
              <a:t>Defense</a:t>
            </a:r>
            <a:endParaRPr lang="en-GB" altLang="en-US" sz="1800" dirty="0" smtClean="0"/>
          </a:p>
        </p:txBody>
      </p:sp>
      <p:sp>
        <p:nvSpPr>
          <p:cNvPr id="65540" name="Text Box 3"/>
          <p:cNvSpPr txBox="1">
            <a:spLocks noChangeArrowheads="1"/>
          </p:cNvSpPr>
          <p:nvPr/>
        </p:nvSpPr>
        <p:spPr bwMode="auto">
          <a:xfrm>
            <a:off x="990600" y="3344863"/>
            <a:ext cx="992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Deter</a:t>
            </a:r>
            <a:endParaRPr lang="en-GB" altLang="en-US"/>
          </a:p>
        </p:txBody>
      </p:sp>
      <p:sp>
        <p:nvSpPr>
          <p:cNvPr id="65541" name="Text Box 4"/>
          <p:cNvSpPr txBox="1">
            <a:spLocks noChangeArrowheads="1"/>
          </p:cNvSpPr>
          <p:nvPr/>
        </p:nvSpPr>
        <p:spPr bwMode="auto">
          <a:xfrm>
            <a:off x="2624138" y="3344863"/>
            <a:ext cx="1136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Detect</a:t>
            </a:r>
            <a:endParaRPr lang="en-GB" altLang="en-US"/>
          </a:p>
        </p:txBody>
      </p:sp>
      <p:sp>
        <p:nvSpPr>
          <p:cNvPr id="65542" name="Text Box 5"/>
          <p:cNvSpPr txBox="1">
            <a:spLocks noChangeArrowheads="1"/>
          </p:cNvSpPr>
          <p:nvPr/>
        </p:nvSpPr>
        <p:spPr bwMode="auto">
          <a:xfrm>
            <a:off x="4343400" y="3344863"/>
            <a:ext cx="1060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Alarm</a:t>
            </a:r>
            <a:endParaRPr lang="en-GB" altLang="en-US"/>
          </a:p>
        </p:txBody>
      </p:sp>
      <p:sp>
        <p:nvSpPr>
          <p:cNvPr id="65543" name="Text Box 6"/>
          <p:cNvSpPr txBox="1">
            <a:spLocks noChangeArrowheads="1"/>
          </p:cNvSpPr>
          <p:nvPr/>
        </p:nvSpPr>
        <p:spPr bwMode="auto">
          <a:xfrm>
            <a:off x="6316663" y="3649663"/>
            <a:ext cx="2106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Delay escape</a:t>
            </a:r>
            <a:endParaRPr lang="en-GB" altLang="en-US"/>
          </a:p>
        </p:txBody>
      </p:sp>
      <p:sp>
        <p:nvSpPr>
          <p:cNvPr id="65544" name="Text Box 7"/>
          <p:cNvSpPr txBox="1">
            <a:spLocks noChangeArrowheads="1"/>
          </p:cNvSpPr>
          <p:nvPr/>
        </p:nvSpPr>
        <p:spPr bwMode="auto">
          <a:xfrm>
            <a:off x="6324600" y="3054350"/>
            <a:ext cx="1462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Respond</a:t>
            </a:r>
            <a:endParaRPr lang="en-GB" altLang="en-US"/>
          </a:p>
        </p:txBody>
      </p:sp>
      <p:sp>
        <p:nvSpPr>
          <p:cNvPr id="65545" name="Text Box 8"/>
          <p:cNvSpPr txBox="1">
            <a:spLocks noChangeArrowheads="1"/>
          </p:cNvSpPr>
          <p:nvPr/>
        </p:nvSpPr>
        <p:spPr bwMode="auto">
          <a:xfrm>
            <a:off x="914400" y="4883150"/>
            <a:ext cx="543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Sequence should not take too long!</a:t>
            </a:r>
            <a:endParaRPr lang="en-GB" altLang="en-US"/>
          </a:p>
        </p:txBody>
      </p:sp>
      <p:cxnSp>
        <p:nvCxnSpPr>
          <p:cNvPr id="65546" name="AutoShape 9"/>
          <p:cNvCxnSpPr>
            <a:cxnSpLocks noChangeShapeType="1"/>
            <a:stCxn id="65540" idx="3"/>
            <a:endCxn id="65541" idx="1"/>
          </p:cNvCxnSpPr>
          <p:nvPr/>
        </p:nvCxnSpPr>
        <p:spPr bwMode="auto">
          <a:xfrm>
            <a:off x="1982788" y="3573463"/>
            <a:ext cx="64135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547" name="AutoShape 10"/>
          <p:cNvCxnSpPr>
            <a:cxnSpLocks noChangeShapeType="1"/>
            <a:stCxn id="65541" idx="3"/>
            <a:endCxn id="65542" idx="1"/>
          </p:cNvCxnSpPr>
          <p:nvPr/>
        </p:nvCxnSpPr>
        <p:spPr bwMode="auto">
          <a:xfrm>
            <a:off x="3760788" y="3573463"/>
            <a:ext cx="58261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548" name="AutoShape 11"/>
          <p:cNvCxnSpPr>
            <a:cxnSpLocks noChangeShapeType="1"/>
            <a:stCxn id="65542" idx="3"/>
            <a:endCxn id="65544" idx="1"/>
          </p:cNvCxnSpPr>
          <p:nvPr/>
        </p:nvCxnSpPr>
        <p:spPr bwMode="auto">
          <a:xfrm flipV="1">
            <a:off x="5403850" y="3282950"/>
            <a:ext cx="920750" cy="2905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549" name="AutoShape 12"/>
          <p:cNvCxnSpPr>
            <a:cxnSpLocks noChangeShapeType="1"/>
            <a:stCxn id="65542" idx="3"/>
            <a:endCxn id="65543" idx="1"/>
          </p:cNvCxnSpPr>
          <p:nvPr/>
        </p:nvCxnSpPr>
        <p:spPr bwMode="auto">
          <a:xfrm>
            <a:off x="5403850" y="3573463"/>
            <a:ext cx="912813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550" name="Text Box 13"/>
          <p:cNvSpPr txBox="1">
            <a:spLocks noChangeArrowheads="1"/>
          </p:cNvSpPr>
          <p:nvPr/>
        </p:nvSpPr>
        <p:spPr bwMode="auto">
          <a:xfrm>
            <a:off x="685800" y="2089150"/>
            <a:ext cx="1717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preventive</a:t>
            </a:r>
            <a:endParaRPr lang="en-GB" altLang="en-US" b="1"/>
          </a:p>
        </p:txBody>
      </p:sp>
      <p:sp>
        <p:nvSpPr>
          <p:cNvPr id="65551" name="Text Box 14"/>
          <p:cNvSpPr txBox="1">
            <a:spLocks noChangeArrowheads="1"/>
          </p:cNvSpPr>
          <p:nvPr/>
        </p:nvSpPr>
        <p:spPr bwMode="auto">
          <a:xfrm>
            <a:off x="2438400" y="2089150"/>
            <a:ext cx="1516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detective</a:t>
            </a:r>
            <a:endParaRPr lang="en-GB" altLang="en-US" b="1"/>
          </a:p>
        </p:txBody>
      </p:sp>
      <p:sp>
        <p:nvSpPr>
          <p:cNvPr id="65552" name="Text Box 15"/>
          <p:cNvSpPr txBox="1">
            <a:spLocks noChangeArrowheads="1"/>
          </p:cNvSpPr>
          <p:nvPr/>
        </p:nvSpPr>
        <p:spPr bwMode="auto">
          <a:xfrm>
            <a:off x="5334000" y="2089150"/>
            <a:ext cx="1633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corrective</a:t>
            </a:r>
            <a:endParaRPr lang="en-GB" altLang="en-US" b="1"/>
          </a:p>
        </p:txBody>
      </p:sp>
      <p:sp>
        <p:nvSpPr>
          <p:cNvPr id="65553" name="AutoShape 16"/>
          <p:cNvSpPr>
            <a:spLocks/>
          </p:cNvSpPr>
          <p:nvPr/>
        </p:nvSpPr>
        <p:spPr bwMode="auto">
          <a:xfrm rot="-5400000">
            <a:off x="1333500" y="2247900"/>
            <a:ext cx="304800" cy="1143000"/>
          </a:xfrm>
          <a:prstGeom prst="righ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5554" name="AutoShape 17"/>
          <p:cNvSpPr>
            <a:spLocks/>
          </p:cNvSpPr>
          <p:nvPr/>
        </p:nvSpPr>
        <p:spPr bwMode="auto">
          <a:xfrm rot="-5400000">
            <a:off x="3009900" y="2247900"/>
            <a:ext cx="304800" cy="1143000"/>
          </a:xfrm>
          <a:prstGeom prst="righ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5555" name="AutoShape 18"/>
          <p:cNvSpPr>
            <a:spLocks/>
          </p:cNvSpPr>
          <p:nvPr/>
        </p:nvSpPr>
        <p:spPr bwMode="auto">
          <a:xfrm rot="-5400000">
            <a:off x="5943600" y="990600"/>
            <a:ext cx="304800" cy="3657600"/>
          </a:xfrm>
          <a:prstGeom prst="rightBrace">
            <a:avLst>
              <a:gd name="adj1" fmla="val 10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74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915150" y="6174160"/>
            <a:ext cx="1905000" cy="3048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5219DE6-3D02-4FB8-8096-ED805E8C0DBB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GB" altLang="en-US" sz="1000" smtClean="0"/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86543"/>
            <a:ext cx="7772400" cy="838201"/>
          </a:xfrm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Classes of </a:t>
            </a:r>
            <a:r>
              <a:rPr lang="en-US" altLang="en-US" dirty="0" smtClean="0"/>
              <a:t>Tactics</a:t>
            </a:r>
            <a:endParaRPr lang="en-GB" altLang="en-US" dirty="0" smtClean="0"/>
          </a:p>
        </p:txBody>
      </p:sp>
      <p:sp>
        <p:nvSpPr>
          <p:cNvPr id="73732" name="Text Box 3"/>
          <p:cNvSpPr txBox="1">
            <a:spLocks noChangeArrowheads="1"/>
          </p:cNvSpPr>
          <p:nvPr/>
        </p:nvSpPr>
        <p:spPr bwMode="auto">
          <a:xfrm>
            <a:off x="2593975" y="2703339"/>
            <a:ext cx="1181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/>
              <a:t>physical</a:t>
            </a:r>
            <a:endParaRPr lang="en-GB" altLang="en-US" sz="2000" b="1" dirty="0"/>
          </a:p>
        </p:txBody>
      </p:sp>
      <p:sp>
        <p:nvSpPr>
          <p:cNvPr id="73733" name="Text Box 4"/>
          <p:cNvSpPr txBox="1">
            <a:spLocks noChangeArrowheads="1"/>
          </p:cNvSpPr>
          <p:nvPr/>
        </p:nvSpPr>
        <p:spPr bwMode="auto">
          <a:xfrm>
            <a:off x="4762500" y="2703339"/>
            <a:ext cx="1608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logical / sw</a:t>
            </a:r>
            <a:endParaRPr lang="en-GB" altLang="en-US" sz="2000" b="1"/>
          </a:p>
        </p:txBody>
      </p:sp>
      <p:sp>
        <p:nvSpPr>
          <p:cNvPr id="73734" name="Text Box 5"/>
          <p:cNvSpPr txBox="1">
            <a:spLocks noChangeArrowheads="1"/>
          </p:cNvSpPr>
          <p:nvPr/>
        </p:nvSpPr>
        <p:spPr bwMode="auto">
          <a:xfrm>
            <a:off x="6838950" y="2703339"/>
            <a:ext cx="1952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organizational</a:t>
            </a:r>
            <a:endParaRPr lang="en-GB" altLang="en-US" sz="2000" b="1"/>
          </a:p>
        </p:txBody>
      </p:sp>
      <p:sp>
        <p:nvSpPr>
          <p:cNvPr id="73735" name="Text Box 6"/>
          <p:cNvSpPr txBox="1">
            <a:spLocks noChangeArrowheads="1"/>
          </p:cNvSpPr>
          <p:nvPr/>
        </p:nvSpPr>
        <p:spPr bwMode="auto">
          <a:xfrm>
            <a:off x="381000" y="3500264"/>
            <a:ext cx="1462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preventive</a:t>
            </a:r>
            <a:endParaRPr lang="en-GB" altLang="en-US" sz="2000" b="1"/>
          </a:p>
        </p:txBody>
      </p:sp>
      <p:sp>
        <p:nvSpPr>
          <p:cNvPr id="73736" name="Text Box 7"/>
          <p:cNvSpPr txBox="1">
            <a:spLocks noChangeArrowheads="1"/>
          </p:cNvSpPr>
          <p:nvPr/>
        </p:nvSpPr>
        <p:spPr bwMode="auto">
          <a:xfrm>
            <a:off x="381000" y="4338464"/>
            <a:ext cx="1293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detective</a:t>
            </a:r>
            <a:endParaRPr lang="en-GB" altLang="en-US" sz="2000" b="1"/>
          </a:p>
        </p:txBody>
      </p:sp>
      <p:sp>
        <p:nvSpPr>
          <p:cNvPr id="73737" name="Text Box 8"/>
          <p:cNvSpPr txBox="1">
            <a:spLocks noChangeArrowheads="1"/>
          </p:cNvSpPr>
          <p:nvPr/>
        </p:nvSpPr>
        <p:spPr bwMode="auto">
          <a:xfrm>
            <a:off x="381000" y="5329064"/>
            <a:ext cx="1392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corrective</a:t>
            </a:r>
            <a:endParaRPr lang="en-GB" altLang="en-US" sz="2000" b="1"/>
          </a:p>
        </p:txBody>
      </p:sp>
      <p:sp>
        <p:nvSpPr>
          <p:cNvPr id="73738" name="Line 9"/>
          <p:cNvSpPr>
            <a:spLocks noChangeShapeType="1"/>
          </p:cNvSpPr>
          <p:nvPr/>
        </p:nvSpPr>
        <p:spPr bwMode="auto">
          <a:xfrm>
            <a:off x="304800" y="5938664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73739" name="Line 10"/>
          <p:cNvSpPr>
            <a:spLocks noChangeShapeType="1"/>
          </p:cNvSpPr>
          <p:nvPr/>
        </p:nvSpPr>
        <p:spPr bwMode="auto">
          <a:xfrm>
            <a:off x="304800" y="5024264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73740" name="Line 11"/>
          <p:cNvSpPr>
            <a:spLocks noChangeShapeType="1"/>
          </p:cNvSpPr>
          <p:nvPr/>
        </p:nvSpPr>
        <p:spPr bwMode="auto">
          <a:xfrm>
            <a:off x="304800" y="4033664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73741" name="Line 12"/>
          <p:cNvSpPr>
            <a:spLocks noChangeShapeType="1"/>
          </p:cNvSpPr>
          <p:nvPr/>
        </p:nvSpPr>
        <p:spPr bwMode="auto">
          <a:xfrm>
            <a:off x="304800" y="3271664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73742" name="Line 13"/>
          <p:cNvSpPr>
            <a:spLocks noChangeShapeType="1"/>
          </p:cNvSpPr>
          <p:nvPr/>
        </p:nvSpPr>
        <p:spPr bwMode="auto">
          <a:xfrm flipV="1">
            <a:off x="1981200" y="2204864"/>
            <a:ext cx="0" cy="3733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73743" name="Line 14"/>
          <p:cNvSpPr>
            <a:spLocks noChangeShapeType="1"/>
          </p:cNvSpPr>
          <p:nvPr/>
        </p:nvSpPr>
        <p:spPr bwMode="auto">
          <a:xfrm flipV="1">
            <a:off x="4267200" y="2204864"/>
            <a:ext cx="0" cy="3733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73744" name="Line 15"/>
          <p:cNvSpPr>
            <a:spLocks noChangeShapeType="1"/>
          </p:cNvSpPr>
          <p:nvPr/>
        </p:nvSpPr>
        <p:spPr bwMode="auto">
          <a:xfrm flipV="1">
            <a:off x="6629400" y="2204864"/>
            <a:ext cx="0" cy="3733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73745" name="Line 16"/>
          <p:cNvSpPr>
            <a:spLocks noChangeShapeType="1"/>
          </p:cNvSpPr>
          <p:nvPr/>
        </p:nvSpPr>
        <p:spPr bwMode="auto">
          <a:xfrm flipV="1">
            <a:off x="8915400" y="2204864"/>
            <a:ext cx="0" cy="3733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73746" name="Text Box 17"/>
          <p:cNvSpPr txBox="1">
            <a:spLocks noChangeArrowheads="1"/>
          </p:cNvSpPr>
          <p:nvPr/>
        </p:nvSpPr>
        <p:spPr bwMode="auto">
          <a:xfrm>
            <a:off x="4495800" y="5329064"/>
            <a:ext cx="1812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virus checker</a:t>
            </a:r>
            <a:endParaRPr lang="en-GB" altLang="en-US" sz="2000"/>
          </a:p>
        </p:txBody>
      </p:sp>
      <p:sp>
        <p:nvSpPr>
          <p:cNvPr id="73747" name="Text Box 18"/>
          <p:cNvSpPr txBox="1">
            <a:spLocks noChangeArrowheads="1"/>
          </p:cNvSpPr>
          <p:nvPr/>
        </p:nvSpPr>
        <p:spPr bwMode="auto">
          <a:xfrm>
            <a:off x="2288163" y="5117976"/>
            <a:ext cx="185178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/>
              <a:t>Generator-</a:t>
            </a:r>
            <a:br>
              <a:rPr lang="en-US" altLang="en-US" sz="2000" dirty="0" smtClean="0"/>
            </a:br>
            <a:r>
              <a:rPr lang="en-US" altLang="en-US" sz="2000" dirty="0" smtClean="0"/>
              <a:t>power supply</a:t>
            </a:r>
            <a:endParaRPr lang="en-GB" altLang="en-US" sz="2000" dirty="0"/>
          </a:p>
        </p:txBody>
      </p:sp>
      <p:sp>
        <p:nvSpPr>
          <p:cNvPr id="73748" name="Text Box 19"/>
          <p:cNvSpPr txBox="1">
            <a:spLocks noChangeArrowheads="1"/>
          </p:cNvSpPr>
          <p:nvPr/>
        </p:nvSpPr>
        <p:spPr bwMode="auto">
          <a:xfrm>
            <a:off x="7269163" y="5329064"/>
            <a:ext cx="1081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backup</a:t>
            </a:r>
            <a:endParaRPr lang="en-GB" altLang="en-US" sz="2000"/>
          </a:p>
        </p:txBody>
      </p:sp>
      <p:sp>
        <p:nvSpPr>
          <p:cNvPr id="73749" name="Text Box 20"/>
          <p:cNvSpPr txBox="1">
            <a:spLocks noChangeArrowheads="1"/>
          </p:cNvSpPr>
          <p:nvPr/>
        </p:nvSpPr>
        <p:spPr bwMode="auto">
          <a:xfrm>
            <a:off x="4846638" y="4414664"/>
            <a:ext cx="11191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logging</a:t>
            </a:r>
            <a:endParaRPr lang="en-GB" altLang="en-US" sz="2000"/>
          </a:p>
        </p:txBody>
      </p:sp>
      <p:sp>
        <p:nvSpPr>
          <p:cNvPr id="73750" name="Text Box 21"/>
          <p:cNvSpPr txBox="1">
            <a:spLocks noChangeArrowheads="1"/>
          </p:cNvSpPr>
          <p:nvPr/>
        </p:nvSpPr>
        <p:spPr bwMode="auto">
          <a:xfrm>
            <a:off x="4778375" y="3500264"/>
            <a:ext cx="1206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firewalls</a:t>
            </a:r>
            <a:endParaRPr lang="en-GB" altLang="en-US" sz="2000"/>
          </a:p>
        </p:txBody>
      </p:sp>
      <p:sp>
        <p:nvSpPr>
          <p:cNvPr id="73751" name="Text Box 22"/>
          <p:cNvSpPr txBox="1">
            <a:spLocks noChangeArrowheads="1"/>
          </p:cNvSpPr>
          <p:nvPr/>
        </p:nvSpPr>
        <p:spPr bwMode="auto">
          <a:xfrm>
            <a:off x="2362200" y="3500264"/>
            <a:ext cx="1728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fence, guard</a:t>
            </a:r>
            <a:endParaRPr lang="en-GB" altLang="en-US" sz="2000"/>
          </a:p>
        </p:txBody>
      </p:sp>
      <p:sp>
        <p:nvSpPr>
          <p:cNvPr id="73752" name="Text Box 23"/>
          <p:cNvSpPr txBox="1">
            <a:spLocks noChangeArrowheads="1"/>
          </p:cNvSpPr>
          <p:nvPr/>
        </p:nvSpPr>
        <p:spPr bwMode="auto">
          <a:xfrm>
            <a:off x="7235825" y="3500264"/>
            <a:ext cx="1141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training</a:t>
            </a:r>
            <a:endParaRPr lang="en-GB" altLang="en-US" sz="2000"/>
          </a:p>
        </p:txBody>
      </p:sp>
      <p:sp>
        <p:nvSpPr>
          <p:cNvPr id="73753" name="Text Box 24"/>
          <p:cNvSpPr txBox="1">
            <a:spLocks noChangeArrowheads="1"/>
          </p:cNvSpPr>
          <p:nvPr/>
        </p:nvSpPr>
        <p:spPr bwMode="auto">
          <a:xfrm>
            <a:off x="2590800" y="4181872"/>
            <a:ext cx="1206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/>
              <a:t>motion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/>
              <a:t>detector</a:t>
            </a:r>
            <a:endParaRPr lang="en-GB" altLang="en-US" sz="2000" dirty="0"/>
          </a:p>
        </p:txBody>
      </p:sp>
      <p:sp>
        <p:nvSpPr>
          <p:cNvPr id="73754" name="Text Box 25"/>
          <p:cNvSpPr txBox="1">
            <a:spLocks noChangeArrowheads="1"/>
          </p:cNvSpPr>
          <p:nvPr/>
        </p:nvSpPr>
        <p:spPr bwMode="auto">
          <a:xfrm>
            <a:off x="7405688" y="4414664"/>
            <a:ext cx="809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audit</a:t>
            </a:r>
            <a:endParaRPr lang="en-GB" altLang="en-US" sz="2000"/>
          </a:p>
        </p:txBody>
      </p:sp>
      <p:sp>
        <p:nvSpPr>
          <p:cNvPr id="2" name="TextBox 1"/>
          <p:cNvSpPr txBox="1"/>
          <p:nvPr/>
        </p:nvSpPr>
        <p:spPr>
          <a:xfrm>
            <a:off x="395536" y="1340768"/>
            <a:ext cx="5931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ucida Sans Unicode" panose="020B0602030504020204" pitchFamily="34" charset="0"/>
              </a:rPr>
              <a:t>A </a:t>
            </a:r>
            <a:r>
              <a:rPr lang="en-US" b="1" dirty="0">
                <a:latin typeface="Lucida Sans Unicode" panose="020B0602030504020204" pitchFamily="34" charset="0"/>
              </a:rPr>
              <a:t>system</a:t>
            </a:r>
            <a:r>
              <a:rPr lang="en-US" b="1" dirty="0">
                <a:latin typeface="Lucida Sans Unicode" panose="020B0602030504020204" pitchFamily="34" charset="0"/>
              </a:rPr>
              <a:t> is more that only the HW/SW</a:t>
            </a:r>
            <a:endParaRPr lang="en-GB" b="1" dirty="0"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87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message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Tactics can be described using 4+1 Views and UML</a:t>
            </a:r>
          </a:p>
          <a:p>
            <a:r>
              <a:rPr lang="en-US" dirty="0" smtClean="0"/>
              <a:t>Often, you </a:t>
            </a:r>
            <a:r>
              <a:rPr lang="en-US" b="1" i="1" dirty="0" smtClean="0"/>
              <a:t>need </a:t>
            </a:r>
            <a:r>
              <a:rPr lang="en-US" dirty="0" smtClean="0"/>
              <a:t>multiple views together to get the complete meaning of a tactic</a:t>
            </a:r>
          </a:p>
          <a:p>
            <a:r>
              <a:rPr lang="en-US" dirty="0" smtClean="0"/>
              <a:t>Don’t forget to add explanatory text also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297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Reverse Engineering</a:t>
            </a:r>
            <a:br>
              <a:rPr lang="en-US" dirty="0" smtClean="0"/>
            </a:br>
            <a:r>
              <a:rPr lang="en-US" dirty="0" smtClean="0"/>
              <a:t>of Software Architecture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53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Reverse Architecting: Motivation</a:t>
            </a:r>
          </a:p>
        </p:txBody>
      </p:sp>
      <p:sp>
        <p:nvSpPr>
          <p:cNvPr id="526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Autofit/>
          </a:bodyPr>
          <a:lstStyle/>
          <a:p>
            <a:r>
              <a:rPr lang="en-US" sz="2800" dirty="0" smtClean="0"/>
              <a:t>Architecture description is (often) lost or outdated</a:t>
            </a:r>
          </a:p>
          <a:p>
            <a:r>
              <a:rPr lang="en-US" sz="2800" dirty="0" smtClean="0"/>
              <a:t>Obtain advantages of explicit architecture:</a:t>
            </a:r>
          </a:p>
          <a:p>
            <a:pPr lvl="1"/>
            <a:r>
              <a:rPr lang="en-US" sz="2400" dirty="0" smtClean="0"/>
              <a:t>Understanding</a:t>
            </a:r>
          </a:p>
          <a:p>
            <a:pPr lvl="1"/>
            <a:r>
              <a:rPr lang="en-US" sz="2400" dirty="0" smtClean="0"/>
              <a:t>Communication / Transferable </a:t>
            </a:r>
            <a:r>
              <a:rPr lang="en-US" sz="2400" dirty="0"/>
              <a:t>abstraction</a:t>
            </a:r>
          </a:p>
          <a:p>
            <a:pPr lvl="1"/>
            <a:r>
              <a:rPr lang="en-US" sz="2400" dirty="0" smtClean="0"/>
              <a:t>Analysis</a:t>
            </a:r>
          </a:p>
          <a:p>
            <a:pPr lvl="1"/>
            <a:r>
              <a:rPr lang="en-US" sz="2400" dirty="0" smtClean="0"/>
              <a:t>Basis for further design decisions</a:t>
            </a:r>
          </a:p>
          <a:p>
            <a:endParaRPr lang="en-US" sz="2800" dirty="0" smtClean="0"/>
          </a:p>
          <a:p>
            <a:r>
              <a:rPr lang="en-US" sz="2800" dirty="0" smtClean="0"/>
              <a:t>Project wants to monitor evolution</a:t>
            </a:r>
            <a:br>
              <a:rPr lang="en-US" sz="2800" dirty="0" smtClean="0"/>
            </a:br>
            <a:r>
              <a:rPr lang="en-US" sz="2800" dirty="0" smtClean="0"/>
              <a:t>of the system(architecture)</a:t>
            </a:r>
          </a:p>
          <a:p>
            <a:pPr marL="457200" lvl="1" indent="0">
              <a:buNone/>
            </a:pPr>
            <a:r>
              <a:rPr lang="en-US" sz="2400" dirty="0" smtClean="0"/>
              <a:t>- e.g. to plan maintenance effort</a:t>
            </a:r>
          </a:p>
        </p:txBody>
      </p:sp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8451" y="10656404"/>
            <a:ext cx="742405" cy="54396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2A42F1C-4236-4856-AE52-A5EC5F722089}" type="slidenum">
              <a:rPr lang="en-US" sz="1400">
                <a:solidFill>
                  <a:srgbClr val="FFFFFF"/>
                </a:solidFill>
                <a:latin typeface="Arial" pitchFamily="34" charset="0"/>
              </a:rPr>
              <a:pPr/>
              <a:t>16</a:t>
            </a:fld>
            <a:endParaRPr lang="en-US" sz="1400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730114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08920"/>
            <a:ext cx="1596131" cy="106342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4941168"/>
            <a:ext cx="1596131" cy="9361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37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8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50" y="0"/>
            <a:ext cx="10144125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1138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8263" y="4475516"/>
            <a:ext cx="3185789" cy="284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" t="32605" r="9584" b="22035"/>
          <a:stretch/>
        </p:blipFill>
        <p:spPr bwMode="auto">
          <a:xfrm>
            <a:off x="385192" y="2348880"/>
            <a:ext cx="857929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83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8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95899" cy="68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85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512" t="9680" r="8264"/>
          <a:stretch/>
        </p:blipFill>
        <p:spPr>
          <a:xfrm>
            <a:off x="323528" y="188639"/>
            <a:ext cx="8064896" cy="62838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0863" y="6104329"/>
            <a:ext cx="1765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by Mehdi </a:t>
            </a:r>
            <a:r>
              <a:rPr lang="en-US" sz="1200" dirty="0" err="1" smtClean="0"/>
              <a:t>Mirakorli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80819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76672"/>
            <a:ext cx="6858000" cy="378042"/>
          </a:xfrm>
        </p:spPr>
        <p:txBody>
          <a:bodyPr/>
          <a:lstStyle/>
          <a:p>
            <a:pPr algn="ctr"/>
            <a:r>
              <a:rPr lang="sv-SE" sz="2100" dirty="0"/>
              <a:t>Schedule</a:t>
            </a:r>
            <a:endParaRPr lang="sv-SE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89195"/>
              </p:ext>
            </p:extLst>
          </p:nvPr>
        </p:nvGraphicFramePr>
        <p:xfrm>
          <a:off x="539552" y="854716"/>
          <a:ext cx="8352928" cy="56706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9280"/>
                <a:gridCol w="545931"/>
                <a:gridCol w="859006"/>
                <a:gridCol w="1152128"/>
                <a:gridCol w="3240359"/>
                <a:gridCol w="1152128"/>
                <a:gridCol w="864096"/>
              </a:tblGrid>
              <a:tr h="2355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Week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Date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Time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Lecture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Reading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Note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</a:tr>
              <a:tr h="2355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36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L1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4</a:t>
                      </a:r>
                      <a:r>
                        <a:rPr lang="en-GB" sz="1100" dirty="0" smtClean="0">
                          <a:effectLst/>
                        </a:rPr>
                        <a:t> </a:t>
                      </a:r>
                      <a:r>
                        <a:rPr lang="en-GB" sz="1100" dirty="0">
                          <a:effectLst/>
                        </a:rPr>
                        <a:t>sept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13:00 – 15:00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Introduction &amp; Organization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</a:tr>
              <a:tr h="2355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37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L2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 smtClean="0">
                          <a:effectLst/>
                        </a:rPr>
                        <a:t>11 </a:t>
                      </a:r>
                      <a:r>
                        <a:rPr lang="en-GB" sz="1100" dirty="0">
                          <a:effectLst/>
                        </a:rPr>
                        <a:t>sept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13:00 – 14:30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</a:tabLst>
                      </a:pPr>
                      <a:r>
                        <a:rPr lang="en-US" sz="1100" dirty="0">
                          <a:effectLst/>
                        </a:rPr>
                        <a:t>Architecting Process &amp; Views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 err="1">
                          <a:effectLst/>
                        </a:rPr>
                        <a:t>Ch</a:t>
                      </a:r>
                      <a:r>
                        <a:rPr lang="en-GB" sz="1100" dirty="0">
                          <a:effectLst/>
                        </a:rPr>
                        <a:t> 1 &amp; 2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</a:tr>
              <a:tr h="2355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37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S1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 smtClean="0">
                          <a:effectLst/>
                        </a:rPr>
                        <a:t>12 </a:t>
                      </a:r>
                      <a:r>
                        <a:rPr lang="en-GB" sz="1100" dirty="0">
                          <a:effectLst/>
                        </a:rPr>
                        <a:t>sept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 smtClean="0">
                          <a:effectLst/>
                        </a:rPr>
                        <a:t>10:15 – 12:00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&lt;&lt; Supervision/Assignment&gt;&gt;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</a:tr>
              <a:tr h="3862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38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kern="1200" dirty="0">
                          <a:effectLst/>
                        </a:rPr>
                        <a:t>L3</a:t>
                      </a:r>
                      <a:endParaRPr lang="en-GB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kern="1200" dirty="0" smtClean="0">
                          <a:effectLst/>
                        </a:rPr>
                        <a:t>18 </a:t>
                      </a:r>
                      <a:r>
                        <a:rPr lang="en-GB" sz="1100" kern="1200" dirty="0">
                          <a:effectLst/>
                        </a:rPr>
                        <a:t>sept</a:t>
                      </a:r>
                      <a:endParaRPr lang="en-GB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kern="1200" dirty="0" smtClean="0">
                          <a:effectLst/>
                        </a:rPr>
                        <a:t>13:00 - 15:00</a:t>
                      </a:r>
                      <a:endParaRPr lang="en-GB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100" kern="1200" dirty="0">
                          <a:effectLst/>
                        </a:rPr>
                        <a:t>Requirements &amp; Quality Attributes</a:t>
                      </a:r>
                      <a:endParaRPr lang="en-GB" sz="1100" kern="1200" dirty="0">
                        <a:effectLst/>
                      </a:endParaRPr>
                    </a:p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kern="1200" dirty="0" err="1">
                          <a:effectLst/>
                        </a:rPr>
                        <a:t>Ch</a:t>
                      </a:r>
                      <a:r>
                        <a:rPr lang="en-GB" sz="1100" kern="1200" dirty="0">
                          <a:effectLst/>
                        </a:rPr>
                        <a:t> 3 &amp; 4</a:t>
                      </a:r>
                      <a:endParaRPr lang="en-GB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</a:tr>
              <a:tr h="2817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38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S2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</a:tabLst>
                      </a:pPr>
                      <a:r>
                        <a:rPr lang="en-GB" sz="1100" kern="1200" dirty="0" smtClean="0">
                          <a:effectLst/>
                        </a:rPr>
                        <a:t>19 </a:t>
                      </a:r>
                      <a:r>
                        <a:rPr lang="en-GB" sz="1100" kern="1200" dirty="0">
                          <a:effectLst/>
                        </a:rPr>
                        <a:t>sept</a:t>
                      </a:r>
                      <a:endParaRPr lang="en-GB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</a:tabLst>
                      </a:pPr>
                      <a:r>
                        <a:rPr lang="en-GB" sz="1100" kern="1200" dirty="0">
                          <a:effectLst/>
                        </a:rPr>
                        <a:t>13:00 – 15:00 </a:t>
                      </a:r>
                      <a:endParaRPr lang="en-GB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</a:tabLst>
                      </a:pPr>
                      <a:r>
                        <a:rPr lang="en-GB" sz="1100" kern="1200" dirty="0">
                          <a:effectLst/>
                        </a:rPr>
                        <a:t>&lt;&lt; Supervision/Assignment&gt;&gt;</a:t>
                      </a:r>
                      <a:endParaRPr lang="en-GB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</a:tr>
              <a:tr h="2355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38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L4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 smtClean="0">
                          <a:effectLst/>
                        </a:rPr>
                        <a:t>20 </a:t>
                      </a:r>
                      <a:r>
                        <a:rPr lang="en-GB" sz="1100" dirty="0">
                          <a:effectLst/>
                        </a:rPr>
                        <a:t>sept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13:15 – 15:00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Architectural Styles 1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 err="1">
                          <a:effectLst/>
                        </a:rPr>
                        <a:t>Ch</a:t>
                      </a:r>
                      <a:r>
                        <a:rPr lang="en-GB" sz="1100" dirty="0">
                          <a:effectLst/>
                        </a:rPr>
                        <a:t> 13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</a:tr>
              <a:tr h="2355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39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L5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 smtClean="0">
                          <a:effectLst/>
                        </a:rPr>
                        <a:t>25 </a:t>
                      </a:r>
                      <a:r>
                        <a:rPr lang="en-GB" sz="1100" dirty="0">
                          <a:effectLst/>
                        </a:rPr>
                        <a:t>sept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13:15 – 15:00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Architectural Styles 2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 err="1">
                          <a:effectLst/>
                        </a:rPr>
                        <a:t>Ch</a:t>
                      </a:r>
                      <a:r>
                        <a:rPr lang="en-GB" sz="1100" dirty="0">
                          <a:effectLst/>
                        </a:rPr>
                        <a:t> </a:t>
                      </a:r>
                      <a:r>
                        <a:rPr lang="en-GB" sz="1100" dirty="0" smtClean="0">
                          <a:effectLst/>
                        </a:rPr>
                        <a:t>13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</a:tr>
              <a:tr h="2355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39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S3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 smtClean="0">
                          <a:effectLst/>
                        </a:rPr>
                        <a:t>26 </a:t>
                      </a:r>
                      <a:r>
                        <a:rPr lang="en-GB" sz="1100" dirty="0">
                          <a:effectLst/>
                        </a:rPr>
                        <a:t>sept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10:15 – 12:00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&lt;&lt; Supervision/Assignment&gt;&gt;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</a:tr>
              <a:tr h="2355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39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L6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 smtClean="0">
                          <a:effectLst/>
                        </a:rPr>
                        <a:t>27 </a:t>
                      </a:r>
                      <a:r>
                        <a:rPr lang="en-GB" sz="1100" dirty="0">
                          <a:effectLst/>
                        </a:rPr>
                        <a:t>sept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13:15 – 15:00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100" baseline="0" dirty="0" smtClean="0">
                          <a:effectLst/>
                        </a:rPr>
                        <a:t>(finish) Architectural Styles &amp; </a:t>
                      </a:r>
                      <a:r>
                        <a:rPr lang="en-US" sz="1100" dirty="0" smtClean="0">
                          <a:effectLst/>
                        </a:rPr>
                        <a:t>Tactics</a:t>
                      </a:r>
                      <a:endParaRPr lang="en-GB" sz="11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</a:tr>
              <a:tr h="3862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40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L7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2</a:t>
                      </a:r>
                      <a:r>
                        <a:rPr lang="en-GB" sz="1100" dirty="0" smtClean="0">
                          <a:effectLst/>
                        </a:rPr>
                        <a:t> </a:t>
                      </a:r>
                      <a:r>
                        <a:rPr lang="en-GB" sz="1100" dirty="0">
                          <a:effectLst/>
                        </a:rPr>
                        <a:t>Oct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13:15 – 15:00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US" sz="1100" dirty="0" smtClean="0">
                          <a:effectLst/>
                        </a:rPr>
                        <a:t>The Human Factor in Software Architecting: Cognitive</a:t>
                      </a:r>
                      <a:r>
                        <a:rPr lang="en-US" sz="1100" baseline="0" dirty="0" smtClean="0">
                          <a:effectLst/>
                        </a:rPr>
                        <a:t> and </a:t>
                      </a:r>
                      <a:r>
                        <a:rPr lang="en-US" sz="1100" dirty="0" smtClean="0">
                          <a:effectLst/>
                        </a:rPr>
                        <a:t>Social</a:t>
                      </a:r>
                      <a:r>
                        <a:rPr lang="en-US" sz="1100" baseline="0" dirty="0" smtClean="0">
                          <a:effectLst/>
                        </a:rPr>
                        <a:t> Aspects</a:t>
                      </a:r>
                      <a:endParaRPr lang="en-GB" sz="1100" dirty="0" smtClean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100" dirty="0" err="1" smtClean="0">
                          <a:effectLst/>
                        </a:rPr>
                        <a:t>Ch</a:t>
                      </a:r>
                      <a:r>
                        <a:rPr lang="en-US" sz="1100" dirty="0" smtClean="0">
                          <a:effectLst/>
                        </a:rPr>
                        <a:t> 18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100" dirty="0" err="1" smtClean="0">
                          <a:effectLst/>
                        </a:rPr>
                        <a:t>Rodi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r>
                        <a:rPr lang="en-US" sz="1100" baseline="0" dirty="0" err="1" smtClean="0">
                          <a:effectLst/>
                        </a:rPr>
                        <a:t>Jolak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</a:tr>
              <a:tr h="2355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40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S4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3</a:t>
                      </a:r>
                      <a:r>
                        <a:rPr lang="en-GB" sz="1100" dirty="0" smtClean="0">
                          <a:effectLst/>
                        </a:rPr>
                        <a:t> </a:t>
                      </a:r>
                      <a:r>
                        <a:rPr lang="en-GB" sz="1100" dirty="0">
                          <a:effectLst/>
                        </a:rPr>
                        <a:t>Oct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10:15 – 12:00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&lt;&lt; Supervision/Assignment&gt;&gt;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 smtClean="0">
                          <a:effectLst/>
                        </a:rPr>
                        <a:t>UG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</a:tr>
              <a:tr h="2355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 smtClean="0">
                          <a:effectLst/>
                        </a:rPr>
                        <a:t>41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+mn-lt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kumimoji="0" lang="en-GB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4 Oct</a:t>
                      </a:r>
                      <a:endParaRPr lang="en-GB" sz="1100" dirty="0">
                        <a:latin typeface="+mn-lt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13:00</a:t>
                      </a:r>
                      <a:r>
                        <a:rPr lang="en-US" sz="1100" baseline="0" dirty="0" smtClean="0"/>
                        <a:t> – 15:00</a:t>
                      </a:r>
                      <a:endParaRPr lang="en-GB" sz="1100" dirty="0">
                        <a:latin typeface="+mn-lt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r>
                        <a:rPr lang="en-US" sz="1100" smtClean="0"/>
                        <a:t>skip</a:t>
                      </a:r>
                      <a:endParaRPr lang="en-GB" sz="1100" dirty="0">
                        <a:latin typeface="+mn-lt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+mn-lt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effectLst/>
                        </a:rPr>
                        <a:t>UG</a:t>
                      </a:r>
                      <a:endParaRPr lang="en-GB" sz="1100" dirty="0">
                        <a:latin typeface="+mn-lt"/>
                      </a:endParaRPr>
                    </a:p>
                  </a:txBody>
                  <a:tcPr marL="48971" marR="48971" marT="0" marB="0"/>
                </a:tc>
              </a:tr>
              <a:tr h="3862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 smtClean="0">
                          <a:effectLst/>
                        </a:rPr>
                        <a:t>42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L8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9</a:t>
                      </a:r>
                      <a:r>
                        <a:rPr lang="en-GB" sz="1100" dirty="0" smtClean="0">
                          <a:effectLst/>
                        </a:rPr>
                        <a:t> </a:t>
                      </a:r>
                      <a:r>
                        <a:rPr lang="en-GB" sz="1100" dirty="0">
                          <a:effectLst/>
                        </a:rPr>
                        <a:t>Oct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13:15 – 15:00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</a:tabLst>
                        <a:defRPr/>
                      </a:pPr>
                      <a:r>
                        <a:rPr lang="en-GB" sz="1100" dirty="0" smtClean="0">
                          <a:effectLst/>
                        </a:rPr>
                        <a:t>Technical Debt (</a:t>
                      </a:r>
                      <a:r>
                        <a:rPr lang="en-GB" sz="1100" dirty="0" err="1" smtClean="0">
                          <a:effectLst/>
                        </a:rPr>
                        <a:t>Terese</a:t>
                      </a:r>
                      <a:r>
                        <a:rPr lang="en-GB" sz="1100" dirty="0" smtClean="0">
                          <a:effectLst/>
                        </a:rPr>
                        <a:t> </a:t>
                      </a:r>
                      <a:r>
                        <a:rPr lang="en-GB" sz="1100" dirty="0" err="1" smtClean="0">
                          <a:effectLst/>
                        </a:rPr>
                        <a:t>Besker</a:t>
                      </a:r>
                      <a:r>
                        <a:rPr lang="en-GB" sz="1100" dirty="0" smtClean="0">
                          <a:effectLst/>
                        </a:rPr>
                        <a:t>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</a:tabLst>
                      </a:pP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 smtClean="0">
                          <a:effectLst/>
                        </a:rPr>
                        <a:t>PhD</a:t>
                      </a:r>
                      <a:r>
                        <a:rPr lang="en-GB" sz="1100" baseline="0" dirty="0" smtClean="0">
                          <a:effectLst/>
                        </a:rPr>
                        <a:t> defence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</a:tr>
              <a:tr h="3102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41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S5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 smtClean="0">
                          <a:effectLst/>
                        </a:rPr>
                        <a:t>10 </a:t>
                      </a:r>
                      <a:r>
                        <a:rPr lang="en-GB" sz="1100" dirty="0">
                          <a:effectLst/>
                        </a:rPr>
                        <a:t>Oct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10:15 – 12:00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&lt;&lt; Supervision/Assignment&gt;&gt;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48971" marR="48971" marT="0" marB="0"/>
                </a:tc>
              </a:tr>
              <a:tr h="2355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42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L9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 smtClean="0">
                          <a:effectLst/>
                        </a:rPr>
                        <a:t>16 </a:t>
                      </a:r>
                      <a:r>
                        <a:rPr lang="en-GB" sz="1100" dirty="0">
                          <a:effectLst/>
                        </a:rPr>
                        <a:t>Oct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13:15 – 15:00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</a:tabLst>
                        <a:defRPr/>
                      </a:pPr>
                      <a:r>
                        <a:rPr lang="en-US" sz="1100" dirty="0" smtClean="0">
                          <a:effectLst/>
                        </a:rPr>
                        <a:t>Design Principles /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Tactics</a:t>
                      </a:r>
                      <a:endParaRPr lang="en-GB" sz="1100" dirty="0" smtClean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 err="1">
                          <a:effectLst/>
                        </a:rPr>
                        <a:t>Ch</a:t>
                      </a:r>
                      <a:r>
                        <a:rPr lang="en-GB" sz="1100" dirty="0">
                          <a:effectLst/>
                        </a:rPr>
                        <a:t> </a:t>
                      </a:r>
                      <a:r>
                        <a:rPr lang="en-GB" sz="1100" dirty="0" smtClean="0">
                          <a:effectLst/>
                        </a:rPr>
                        <a:t>6, 7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</a:tr>
              <a:tr h="2355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42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S6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 smtClean="0">
                          <a:effectLst/>
                        </a:rPr>
                        <a:t>17</a:t>
                      </a:r>
                      <a:r>
                        <a:rPr lang="en-GB" sz="1100" baseline="0" dirty="0" smtClean="0">
                          <a:effectLst/>
                        </a:rPr>
                        <a:t> </a:t>
                      </a:r>
                      <a:r>
                        <a:rPr lang="en-GB" sz="1100" dirty="0" smtClean="0">
                          <a:effectLst/>
                        </a:rPr>
                        <a:t>Oct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10:15 – 12:00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&lt;&lt; Supervision/Assignment&gt;&gt;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</a:tr>
              <a:tr h="2355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43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L10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 smtClean="0">
                          <a:effectLst/>
                        </a:rPr>
                        <a:t>18 </a:t>
                      </a:r>
                      <a:r>
                        <a:rPr lang="en-GB" sz="1100" dirty="0">
                          <a:effectLst/>
                        </a:rPr>
                        <a:t>Oct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13:15 – 15:00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US" sz="1100" dirty="0" smtClean="0">
                          <a:effectLst/>
                        </a:rPr>
                        <a:t>Architecture </a:t>
                      </a:r>
                      <a:r>
                        <a:rPr lang="en-US" sz="1100" dirty="0" smtClean="0">
                          <a:effectLst/>
                        </a:rPr>
                        <a:t>Evaluation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 err="1" smtClean="0">
                          <a:effectLst/>
                        </a:rPr>
                        <a:t>Ch</a:t>
                      </a:r>
                      <a:r>
                        <a:rPr lang="en-GB" sz="1100" dirty="0" smtClean="0">
                          <a:effectLst/>
                        </a:rPr>
                        <a:t> 21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</a:tr>
              <a:tr h="2355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43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L11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 smtClean="0">
                          <a:effectLst/>
                        </a:rPr>
                        <a:t>23 </a:t>
                      </a:r>
                      <a:r>
                        <a:rPr lang="en-GB" sz="1100" dirty="0">
                          <a:effectLst/>
                        </a:rPr>
                        <a:t>Oct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13:15 – 15:00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US" sz="1100" dirty="0" smtClean="0">
                          <a:effectLst/>
                        </a:rPr>
                        <a:t>Tactics &amp; </a:t>
                      </a:r>
                      <a:r>
                        <a:rPr lang="en-GB" sz="1100" dirty="0" smtClean="0">
                          <a:effectLst/>
                        </a:rPr>
                        <a:t>Reverse </a:t>
                      </a:r>
                      <a:r>
                        <a:rPr lang="en-GB" sz="1100" dirty="0" smtClean="0">
                          <a:effectLst/>
                        </a:rPr>
                        <a:t>Engineering </a:t>
                      </a:r>
                      <a:r>
                        <a:rPr lang="en-GB" sz="1100" dirty="0" smtClean="0">
                          <a:effectLst/>
                        </a:rPr>
                        <a:t>&amp;</a:t>
                      </a:r>
                      <a:r>
                        <a:rPr lang="en-GB" sz="1100" baseline="0" dirty="0" smtClean="0">
                          <a:effectLst/>
                        </a:rPr>
                        <a:t> </a:t>
                      </a:r>
                      <a:r>
                        <a:rPr lang="en-GB" sz="1100" dirty="0" smtClean="0">
                          <a:effectLst/>
                        </a:rPr>
                        <a:t>Correspondence</a:t>
                      </a:r>
                      <a:endParaRPr lang="en-GB" sz="1100" dirty="0" smtClean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 err="1" smtClean="0">
                          <a:effectLst/>
                        </a:rPr>
                        <a:t>Ch</a:t>
                      </a:r>
                      <a:r>
                        <a:rPr lang="en-GB" sz="1100" dirty="0" smtClean="0">
                          <a:effectLst/>
                        </a:rPr>
                        <a:t> 20</a:t>
                      </a: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</a:tr>
              <a:tr h="3862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43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L12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24 Oct</a:t>
                      </a: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13:15 – 15:00</a:t>
                      </a:r>
                      <a:endParaRPr lang="en-GB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US" sz="1100" dirty="0" smtClean="0">
                          <a:effectLst/>
                        </a:rPr>
                        <a:t>No lecture: </a:t>
                      </a:r>
                      <a:br>
                        <a:rPr lang="en-US" sz="1100" dirty="0" smtClean="0">
                          <a:effectLst/>
                        </a:rPr>
                      </a:br>
                      <a:r>
                        <a:rPr lang="en-US" sz="1100" dirty="0" err="1" smtClean="0">
                          <a:effectLst/>
                        </a:rPr>
                        <a:t>Lindholmen</a:t>
                      </a:r>
                      <a:r>
                        <a:rPr lang="en-US" sz="1100" dirty="0" smtClean="0">
                          <a:effectLst/>
                        </a:rPr>
                        <a:t> Software Development Days</a:t>
                      </a:r>
                      <a:endParaRPr lang="en-GB" sz="1100" dirty="0" smtClean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</a:tr>
              <a:tr h="2355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r>
                        <a:rPr lang="en-GB" sz="1100" dirty="0" smtClean="0">
                          <a:effectLst/>
                        </a:rPr>
                        <a:t>43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L13</a:t>
                      </a:r>
                      <a:endParaRPr lang="en-GB" sz="1100" dirty="0"/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25 Oct</a:t>
                      </a:r>
                      <a:endParaRPr lang="en-GB" sz="1100" dirty="0"/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13:15 </a:t>
                      </a:r>
                      <a:r>
                        <a:rPr lang="en-US" sz="1100" dirty="0" smtClean="0"/>
                        <a:t>– 15:00</a:t>
                      </a:r>
                      <a:endParaRPr lang="en-GB" sz="1100" dirty="0"/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Guest lecture Volvo Trucks</a:t>
                      </a:r>
                      <a:endParaRPr lang="en-GB" sz="1100" dirty="0"/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48971" marR="48971" marT="0" marB="0"/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48971" marR="4897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865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Software Archaeology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236407" y="1412776"/>
            <a:ext cx="4479610" cy="4875488"/>
            <a:chOff x="236406" y="1666812"/>
            <a:chExt cx="5631739" cy="46214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9873" y="4795416"/>
              <a:ext cx="2448272" cy="149284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30114" name="Picture 2" descr="Related 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666812"/>
              <a:ext cx="3368806" cy="254033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0118" name="Picture 6" descr="Related 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4797152"/>
              <a:ext cx="2752821" cy="149111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urved Down Arrow 2"/>
            <p:cNvSpPr/>
            <p:nvPr/>
          </p:nvSpPr>
          <p:spPr bwMode="auto">
            <a:xfrm rot="18000000">
              <a:off x="-222962" y="2336789"/>
              <a:ext cx="3006967" cy="2088232"/>
            </a:xfrm>
            <a:prstGeom prst="curvedDownArrow">
              <a:avLst/>
            </a:prstGeom>
            <a:solidFill>
              <a:srgbClr val="66CCFF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6300" t="9680" r="8263"/>
          <a:stretch/>
        </p:blipFill>
        <p:spPr>
          <a:xfrm>
            <a:off x="4533196" y="1040948"/>
            <a:ext cx="4610804" cy="36724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101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66582"/>
            <a:ext cx="7620000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68424" y="4895582"/>
            <a:ext cx="76200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100" dirty="0"/>
              <a:t>Fig. 1   Software architecture life </a:t>
            </a:r>
            <a:r>
              <a:rPr lang="en-US" sz="1100" dirty="0" smtClean="0"/>
              <a:t>cycle</a:t>
            </a:r>
            <a:endParaRPr lang="en-US" sz="1100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46308" y="5565876"/>
            <a:ext cx="76200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000"/>
              <a:t>Rainer  Weinreich , Georg  Buchgeher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646308" y="5717160"/>
            <a:ext cx="76200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000" b="1"/>
              <a:t>Towards supporting the software architecture life cycle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46308" y="5889404"/>
            <a:ext cx="76200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000"/>
              <a:t>Journal of Systems and Software Volume 85, Issue 3 2012 546 - 561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635000" y="6032500"/>
            <a:ext cx="76200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000"/>
              <a:t>http://dx.doi.org/10.1016/j.jss.2011.05.036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6956"/>
          </a:xfrm>
        </p:spPr>
        <p:txBody>
          <a:bodyPr>
            <a:normAutofit fontScale="90000"/>
          </a:bodyPr>
          <a:lstStyle/>
          <a:p>
            <a:r>
              <a:rPr lang="en-US" dirty="0"/>
              <a:t>Software architecture life </a:t>
            </a:r>
            <a:r>
              <a:rPr lang="en-US" dirty="0" smtClean="0"/>
              <a:t>cycle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567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Architectural Views/Structures</a:t>
            </a:r>
            <a:endParaRPr lang="en-US" sz="3600" dirty="0" smtClean="0"/>
          </a:p>
        </p:txBody>
      </p:sp>
      <p:sp>
        <p:nvSpPr>
          <p:cNvPr id="4761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776"/>
            <a:ext cx="8229600" cy="50405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Which architectural views? </a:t>
            </a:r>
            <a:br>
              <a:rPr lang="en-US" dirty="0" smtClean="0"/>
            </a:br>
            <a:r>
              <a:rPr lang="en-US" dirty="0" smtClean="0"/>
              <a:t>Which level of abstraction?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Module </a:t>
            </a:r>
            <a:r>
              <a:rPr lang="en-US" dirty="0" smtClean="0"/>
              <a:t>structure</a:t>
            </a:r>
          </a:p>
          <a:p>
            <a:r>
              <a:rPr lang="en-US" dirty="0" smtClean="0"/>
              <a:t>Data model structure</a:t>
            </a:r>
          </a:p>
          <a:p>
            <a:r>
              <a:rPr lang="en-US" dirty="0" smtClean="0"/>
              <a:t>Process structure</a:t>
            </a:r>
          </a:p>
          <a:p>
            <a:r>
              <a:rPr lang="en-US" dirty="0" smtClean="0"/>
              <a:t>Call structure </a:t>
            </a:r>
          </a:p>
          <a:p>
            <a:r>
              <a:rPr lang="en-US" dirty="0" smtClean="0"/>
              <a:t>Type structure</a:t>
            </a:r>
          </a:p>
          <a:p>
            <a:r>
              <a:rPr lang="en-US" dirty="0" smtClean="0"/>
              <a:t>GUI flow</a:t>
            </a:r>
          </a:p>
          <a:p>
            <a:r>
              <a:rPr lang="en-US" dirty="0" smtClean="0"/>
              <a:t>...</a:t>
            </a:r>
          </a:p>
        </p:txBody>
      </p:sp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3F2D5E3E-A631-420B-AEAF-674E637546EC}" type="slidenum">
              <a:rPr lang="en-US" sz="1400">
                <a:latin typeface="Arial" charset="0"/>
              </a:rPr>
              <a:pPr/>
              <a:t>22</a:t>
            </a:fld>
            <a:endParaRPr lang="en-US" sz="1400"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3789040"/>
            <a:ext cx="20859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8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Reverse Engineering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mtClean="0"/>
              <a:t>The process of analyzing a subject system with two goals in mind: 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smtClean="0"/>
              <a:t>to identify the system's components and their interrelationships; and, 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smtClean="0"/>
              <a:t>to create representations of the system in another form or at a higher level of abstraction. </a:t>
            </a:r>
          </a:p>
        </p:txBody>
      </p:sp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988102B9-9255-482D-A67E-7F1CF6C7189C}" type="slidenum">
              <a:rPr lang="en-US" sz="1400">
                <a:latin typeface="Arial" charset="0"/>
              </a:rPr>
              <a:pPr/>
              <a:t>23</a:t>
            </a:fld>
            <a:endParaRPr lang="en-US" sz="1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09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Reengineering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examination and alteration of a subject system </a:t>
            </a:r>
          </a:p>
          <a:p>
            <a:r>
              <a:rPr lang="en-US" dirty="0" smtClean="0"/>
              <a:t>to reconstitute it in a new form</a:t>
            </a:r>
          </a:p>
          <a:p>
            <a:r>
              <a:rPr lang="en-US" dirty="0" smtClean="0"/>
              <a:t>and the subsequent implementation of that new form</a:t>
            </a:r>
          </a:p>
          <a:p>
            <a:endParaRPr lang="en-US" dirty="0" smtClean="0"/>
          </a:p>
          <a:p>
            <a:pPr>
              <a:buFont typeface="Symbol" pitchFamily="18" charset="2"/>
              <a:buNone/>
            </a:pPr>
            <a:r>
              <a:rPr lang="en-US" i="1" dirty="0" smtClean="0"/>
              <a:t>Beyond </a:t>
            </a:r>
            <a:r>
              <a:rPr lang="en-US" i="1" dirty="0" smtClean="0"/>
              <a:t>analysis: aim is to actually </a:t>
            </a:r>
            <a:r>
              <a:rPr lang="en-US" i="1" dirty="0" smtClean="0"/>
              <a:t>improve.</a:t>
            </a:r>
            <a:endParaRPr lang="en-US" dirty="0" smtClean="0"/>
          </a:p>
        </p:txBody>
      </p:sp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8E56D84B-D61C-456A-AD89-23AFF73C88B1}" type="slidenum">
              <a:rPr lang="en-US" sz="1400">
                <a:latin typeface="Arial" charset="0"/>
              </a:rPr>
              <a:pPr/>
              <a:t>24</a:t>
            </a:fld>
            <a:endParaRPr lang="en-US" sz="1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32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Reengineering Hors-shoe</a:t>
            </a:r>
            <a:endParaRPr lang="en-GB" dirty="0"/>
          </a:p>
        </p:txBody>
      </p:sp>
      <p:pic>
        <p:nvPicPr>
          <p:cNvPr id="731138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87876"/>
            <a:ext cx="7416824" cy="522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19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Reengineering</a:t>
            </a:r>
          </a:p>
        </p:txBody>
      </p:sp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2AE28652-EA71-42AE-A5E6-6DB0B6F4874D}" type="slidenum">
              <a:rPr lang="en-US" sz="1400">
                <a:latin typeface="Arial" charset="0"/>
              </a:rPr>
              <a:pPr/>
              <a:t>26</a:t>
            </a:fld>
            <a:endParaRPr lang="en-US" sz="1400">
              <a:latin typeface="Arial" charset="0"/>
            </a:endParaRPr>
          </a:p>
        </p:txBody>
      </p:sp>
      <p:pic>
        <p:nvPicPr>
          <p:cNvPr id="15364" name="Picture 3" descr="C:\home\arie\college\slides\renovation\byrn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3225"/>
            <a:ext cx="7986713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96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9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7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Program Understanding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task of building </a:t>
            </a:r>
            <a:r>
              <a:rPr lang="en-US" dirty="0" smtClean="0">
                <a:solidFill>
                  <a:schemeClr val="hlink"/>
                </a:solidFill>
              </a:rPr>
              <a:t>(mental) models</a:t>
            </a:r>
            <a:r>
              <a:rPr lang="en-US" dirty="0" smtClean="0"/>
              <a:t> of an underlying software system </a:t>
            </a:r>
          </a:p>
          <a:p>
            <a:r>
              <a:rPr lang="en-US" dirty="0" smtClean="0"/>
              <a:t>at various </a:t>
            </a:r>
            <a:r>
              <a:rPr lang="en-US" dirty="0" smtClean="0">
                <a:solidFill>
                  <a:schemeClr val="hlink"/>
                </a:solidFill>
              </a:rPr>
              <a:t>abstraction levels</a:t>
            </a:r>
            <a:r>
              <a:rPr lang="en-US" dirty="0" smtClean="0"/>
              <a:t>, ranging from </a:t>
            </a:r>
          </a:p>
          <a:p>
            <a:pPr lvl="1"/>
            <a:r>
              <a:rPr lang="en-US" dirty="0" smtClean="0"/>
              <a:t>models of the </a:t>
            </a:r>
            <a:r>
              <a:rPr lang="en-US" dirty="0" smtClean="0">
                <a:solidFill>
                  <a:schemeClr val="hlink"/>
                </a:solidFill>
              </a:rPr>
              <a:t>code</a:t>
            </a:r>
            <a:r>
              <a:rPr lang="en-US" dirty="0" smtClean="0"/>
              <a:t> itself to </a:t>
            </a:r>
          </a:p>
          <a:p>
            <a:pPr lvl="1"/>
            <a:r>
              <a:rPr lang="en-US" dirty="0" smtClean="0"/>
              <a:t>ones of the underlying  </a:t>
            </a:r>
            <a:r>
              <a:rPr lang="en-US" dirty="0" smtClean="0">
                <a:solidFill>
                  <a:schemeClr val="hlink"/>
                </a:solidFill>
              </a:rPr>
              <a:t>application</a:t>
            </a:r>
            <a:r>
              <a:rPr lang="en-US" dirty="0" smtClean="0"/>
              <a:t> domain, </a:t>
            </a:r>
          </a:p>
        </p:txBody>
      </p:sp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5EFD5C86-A389-46A9-A932-B3DFECB56BE2}" type="slidenum">
              <a:rPr lang="en-US" sz="1400">
                <a:latin typeface="Arial" charset="0"/>
              </a:rPr>
              <a:pPr/>
              <a:t>28</a:t>
            </a:fld>
            <a:endParaRPr lang="en-US" sz="1400">
              <a:latin typeface="Arial" charset="0"/>
            </a:endParaRPr>
          </a:p>
        </p:txBody>
      </p:sp>
      <p:sp>
        <p:nvSpPr>
          <p:cNvPr id="498692" name="Oval 4"/>
          <p:cNvSpPr>
            <a:spLocks noChangeArrowheads="1"/>
          </p:cNvSpPr>
          <p:nvPr/>
        </p:nvSpPr>
        <p:spPr bwMode="auto">
          <a:xfrm>
            <a:off x="2123728" y="4509120"/>
            <a:ext cx="2210799" cy="11906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 type="none" w="lg" len="lg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latin typeface="+mj-lt"/>
              </a:rPr>
              <a:t>50% of </a:t>
            </a:r>
          </a:p>
          <a:p>
            <a:pPr algn="ctr">
              <a:defRPr/>
            </a:pPr>
            <a:r>
              <a:rPr lang="en-US" dirty="0">
                <a:latin typeface="+mj-lt"/>
              </a:rPr>
              <a:t>maintenance</a:t>
            </a:r>
          </a:p>
          <a:p>
            <a:pPr algn="ctr">
              <a:defRPr/>
            </a:pPr>
            <a:r>
              <a:rPr lang="en-US" dirty="0">
                <a:latin typeface="+mj-lt"/>
              </a:rPr>
              <a:t>effort!!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2707">
            <a:off x="6399624" y="5071313"/>
            <a:ext cx="2684561" cy="1479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439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91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92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Tactics in UML &amp; 4+1 views</a:t>
            </a:r>
          </a:p>
          <a:p>
            <a:endParaRPr lang="en-US" dirty="0"/>
          </a:p>
          <a:p>
            <a:r>
              <a:rPr lang="en-US" dirty="0" smtClean="0"/>
              <a:t>Reverse </a:t>
            </a:r>
            <a:r>
              <a:rPr lang="en-US" dirty="0" smtClean="0"/>
              <a:t>Architecting – 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2400" dirty="0" smtClean="0"/>
              <a:t>based on slides by prof. </a:t>
            </a:r>
            <a:r>
              <a:rPr lang="en-US" sz="2400" dirty="0" err="1" smtClean="0"/>
              <a:t>Arie</a:t>
            </a:r>
            <a:r>
              <a:rPr lang="en-US" sz="2400" dirty="0" smtClean="0"/>
              <a:t> van </a:t>
            </a:r>
            <a:r>
              <a:rPr lang="en-US" sz="2400" dirty="0" err="1" smtClean="0"/>
              <a:t>Deursen</a:t>
            </a:r>
            <a:r>
              <a:rPr lang="en-US" sz="2400" dirty="0" smtClean="0"/>
              <a:t>, </a:t>
            </a:r>
            <a:r>
              <a:rPr lang="en-US" sz="2400" dirty="0" smtClean="0"/>
              <a:t>TU </a:t>
            </a:r>
            <a:r>
              <a:rPr lang="en-US" sz="2400" dirty="0" smtClean="0"/>
              <a:t>Delft, </a:t>
            </a:r>
            <a:r>
              <a:rPr lang="en-US" sz="2400" dirty="0" smtClean="0"/>
              <a:t>NL</a:t>
            </a:r>
            <a:endParaRPr lang="en-US" sz="2400" dirty="0" smtClean="0"/>
          </a:p>
          <a:p>
            <a:endParaRPr lang="en-US" dirty="0" smtClean="0"/>
          </a:p>
          <a:p>
            <a:r>
              <a:rPr lang="en-US" dirty="0" smtClean="0"/>
              <a:t>Course Feedback Survey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Monitoring Architecture-Implementation Conformance</a:t>
            </a:r>
          </a:p>
          <a:p>
            <a:pPr marL="457014" lvl="1" indent="0">
              <a:buNone/>
            </a:pPr>
            <a:r>
              <a:rPr lang="en-US" sz="2400" dirty="0" smtClean="0"/>
              <a:t>	includes slides by </a:t>
            </a:r>
            <a:r>
              <a:rPr lang="en-US" sz="2400" dirty="0" err="1" smtClean="0"/>
              <a:t>Reinder</a:t>
            </a:r>
            <a:r>
              <a:rPr lang="en-US" sz="2400" dirty="0" smtClean="0"/>
              <a:t> </a:t>
            </a:r>
            <a:r>
              <a:rPr lang="en-US" sz="2400" dirty="0" err="1" smtClean="0"/>
              <a:t>Bril</a:t>
            </a:r>
            <a:r>
              <a:rPr lang="en-US" sz="2400" dirty="0" smtClean="0"/>
              <a:t>, TU </a:t>
            </a:r>
            <a:r>
              <a:rPr lang="en-US" sz="2400" dirty="0" smtClean="0"/>
              <a:t>Eindhoven, </a:t>
            </a:r>
            <a:r>
              <a:rPr lang="en-US" sz="2400" dirty="0" smtClean="0"/>
              <a:t>NL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15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276225"/>
            <a:ext cx="7772400" cy="1143000"/>
          </a:xfrm>
        </p:spPr>
        <p:txBody>
          <a:bodyPr/>
          <a:lstStyle/>
          <a:p>
            <a:r>
              <a:rPr lang="en-US" smtClean="0"/>
              <a:t>Architecture Exploration</a:t>
            </a:r>
          </a:p>
        </p:txBody>
      </p:sp>
      <p:sp>
        <p:nvSpPr>
          <p:cNvPr id="2048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C6EECC30-1933-41E1-A1B4-0D2DFCF5EAD1}" type="slidenum">
              <a:rPr lang="en-US" sz="1400">
                <a:latin typeface="Arial" charset="0"/>
              </a:rPr>
              <a:pPr/>
              <a:t>30</a:t>
            </a:fld>
            <a:endParaRPr lang="en-US" sz="1400">
              <a:latin typeface="Arial" charset="0"/>
            </a:endParaRPr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694547" y="3937212"/>
            <a:ext cx="8229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Font typeface="Symbol" pitchFamily="18" charset="2"/>
              <a:buChar char="·"/>
            </a:pPr>
            <a:r>
              <a:rPr kumimoji="1" lang="en-GB" sz="3200" dirty="0">
                <a:latin typeface="+mj-lt"/>
              </a:rPr>
              <a:t>Extract </a:t>
            </a:r>
            <a:r>
              <a:rPr kumimoji="1" lang="en-GB" sz="3200" dirty="0" smtClean="0">
                <a:latin typeface="+mj-lt"/>
              </a:rPr>
              <a:t>facts from </a:t>
            </a:r>
            <a:r>
              <a:rPr kumimoji="1" lang="en-GB" sz="3200" dirty="0">
                <a:latin typeface="+mj-lt"/>
              </a:rPr>
              <a:t>system </a:t>
            </a:r>
            <a:r>
              <a:rPr kumimoji="1" lang="en-GB" sz="3200" dirty="0" err="1" smtClean="0">
                <a:latin typeface="+mj-lt"/>
              </a:rPr>
              <a:t>artifacts</a:t>
            </a:r>
            <a:endParaRPr kumimoji="1" lang="en-GB" sz="3200" dirty="0" smtClean="0"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Symbol" pitchFamily="18" charset="2"/>
              <a:buChar char="·"/>
            </a:pPr>
            <a:r>
              <a:rPr kumimoji="1" lang="en-US" dirty="0" err="1" smtClean="0">
                <a:latin typeface="+mj-lt"/>
              </a:rPr>
              <a:t>src</a:t>
            </a:r>
            <a:r>
              <a:rPr kumimoji="1" lang="en-US" dirty="0" smtClean="0">
                <a:latin typeface="+mj-lt"/>
              </a:rPr>
              <a:t> code, </a:t>
            </a:r>
            <a:r>
              <a:rPr kumimoji="1" lang="en-US" dirty="0" err="1" smtClean="0">
                <a:latin typeface="+mj-lt"/>
              </a:rPr>
              <a:t>dir</a:t>
            </a:r>
            <a:r>
              <a:rPr kumimoji="1" lang="en-US" dirty="0" smtClean="0">
                <a:latin typeface="+mj-lt"/>
              </a:rPr>
              <a:t>-structure, file-names, …</a:t>
            </a:r>
            <a:endParaRPr kumimoji="1" lang="en-GB" dirty="0">
              <a:latin typeface="+mj-lt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Font typeface="Symbol" pitchFamily="18" charset="2"/>
              <a:buChar char="·"/>
            </a:pPr>
            <a:r>
              <a:rPr kumimoji="1" lang="en-GB" sz="3200" dirty="0" smtClean="0">
                <a:latin typeface="+mj-lt"/>
              </a:rPr>
              <a:t>Analyse </a:t>
            </a:r>
            <a:r>
              <a:rPr kumimoji="1" lang="en-GB" sz="3200" dirty="0">
                <a:latin typeface="+mj-lt"/>
              </a:rPr>
              <a:t>to infer </a:t>
            </a:r>
            <a:r>
              <a:rPr kumimoji="1" lang="en-GB" sz="3200" dirty="0" smtClean="0">
                <a:latin typeface="+mj-lt"/>
              </a:rPr>
              <a:t>knowledge</a:t>
            </a:r>
            <a:endParaRPr kumimoji="1" lang="en-GB" sz="3200" dirty="0">
              <a:latin typeface="+mj-lt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Font typeface="Symbol" pitchFamily="18" charset="2"/>
              <a:buChar char="·"/>
            </a:pPr>
            <a:r>
              <a:rPr kumimoji="1" lang="en-GB" sz="3200" dirty="0" smtClean="0">
                <a:latin typeface="+mj-lt"/>
              </a:rPr>
              <a:t>Visualize for understanding, interpretation</a:t>
            </a:r>
            <a:endParaRPr kumimoji="1" lang="en-GB" sz="3200" dirty="0">
              <a:latin typeface="+mj-lt"/>
            </a:endParaRPr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2292152" y="1693769"/>
            <a:ext cx="1066800" cy="609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dirty="0">
                <a:latin typeface="+mj-lt"/>
              </a:rPr>
              <a:t>extract</a:t>
            </a: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7218040" y="2082196"/>
            <a:ext cx="1371600" cy="762000"/>
          </a:xfrm>
          <a:prstGeom prst="flowChartMultidocumen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dirty="0" smtClean="0">
                <a:latin typeface="+mj-lt"/>
              </a:rPr>
              <a:t>interpret</a:t>
            </a:r>
            <a:endParaRPr lang="en-GB" dirty="0">
              <a:latin typeface="+mj-lt"/>
            </a:endParaRPr>
          </a:p>
        </p:txBody>
      </p:sp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3663752" y="1617569"/>
            <a:ext cx="1371600" cy="762000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>
                <a:latin typeface="+mj-lt"/>
              </a:rPr>
              <a:t>repository</a:t>
            </a:r>
          </a:p>
        </p:txBody>
      </p:sp>
      <p:sp>
        <p:nvSpPr>
          <p:cNvPr id="20" name="Oval 7"/>
          <p:cNvSpPr>
            <a:spLocks noChangeArrowheads="1"/>
          </p:cNvSpPr>
          <p:nvPr/>
        </p:nvSpPr>
        <p:spPr bwMode="auto">
          <a:xfrm>
            <a:off x="5340152" y="2161963"/>
            <a:ext cx="1449288" cy="609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dirty="0">
                <a:latin typeface="+mj-lt"/>
              </a:rPr>
              <a:t>visualize</a:t>
            </a:r>
          </a:p>
        </p:txBody>
      </p:sp>
      <p:sp>
        <p:nvSpPr>
          <p:cNvPr id="21" name="AutoShape 9"/>
          <p:cNvSpPr>
            <a:spLocks noChangeArrowheads="1"/>
          </p:cNvSpPr>
          <p:nvPr/>
        </p:nvSpPr>
        <p:spPr bwMode="auto">
          <a:xfrm>
            <a:off x="539552" y="1617569"/>
            <a:ext cx="1524000" cy="762000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dirty="0" err="1">
                <a:latin typeface="+mj-lt"/>
              </a:rPr>
              <a:t>artifacts</a:t>
            </a:r>
            <a:endParaRPr lang="en-GB" sz="1800" dirty="0">
              <a:latin typeface="+mj-lt"/>
            </a:endParaRPr>
          </a:p>
        </p:txBody>
      </p:sp>
      <p:cxnSp>
        <p:nvCxnSpPr>
          <p:cNvPr id="22" name="AutoShape 10"/>
          <p:cNvCxnSpPr>
            <a:cxnSpLocks noChangeShapeType="1"/>
            <a:stCxn id="21" idx="5"/>
            <a:endCxn id="17" idx="2"/>
          </p:cNvCxnSpPr>
          <p:nvPr/>
        </p:nvCxnSpPr>
        <p:spPr bwMode="auto">
          <a:xfrm>
            <a:off x="1917502" y="1998569"/>
            <a:ext cx="36512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AutoShape 11"/>
          <p:cNvCxnSpPr>
            <a:cxnSpLocks noChangeShapeType="1"/>
            <a:stCxn id="17" idx="6"/>
            <a:endCxn id="19" idx="2"/>
          </p:cNvCxnSpPr>
          <p:nvPr/>
        </p:nvCxnSpPr>
        <p:spPr bwMode="auto">
          <a:xfrm>
            <a:off x="3368477" y="1998569"/>
            <a:ext cx="28575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AutoShape 13"/>
          <p:cNvCxnSpPr>
            <a:cxnSpLocks noChangeShapeType="1"/>
            <a:stCxn id="20" idx="6"/>
            <a:endCxn id="18" idx="1"/>
          </p:cNvCxnSpPr>
          <p:nvPr/>
        </p:nvCxnSpPr>
        <p:spPr bwMode="auto">
          <a:xfrm flipV="1">
            <a:off x="6789440" y="2463196"/>
            <a:ext cx="428600" cy="356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AutoShape 14"/>
          <p:cNvCxnSpPr>
            <a:cxnSpLocks noChangeShapeType="1"/>
            <a:stCxn id="19" idx="3"/>
            <a:endCxn id="27" idx="0"/>
          </p:cNvCxnSpPr>
          <p:nvPr/>
        </p:nvCxnSpPr>
        <p:spPr bwMode="auto">
          <a:xfrm rot="16200000" flipH="1">
            <a:off x="4171130" y="2557990"/>
            <a:ext cx="359439" cy="2595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AutoShape 15"/>
          <p:cNvCxnSpPr>
            <a:cxnSpLocks noChangeShapeType="1"/>
            <a:stCxn id="27" idx="5"/>
            <a:endCxn id="20" idx="3"/>
          </p:cNvCxnSpPr>
          <p:nvPr/>
        </p:nvCxnSpPr>
        <p:spPr bwMode="auto">
          <a:xfrm flipV="1">
            <a:off x="4809347" y="2682289"/>
            <a:ext cx="743048" cy="437719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AutoShape 9"/>
          <p:cNvSpPr>
            <a:spLocks noChangeArrowheads="1"/>
          </p:cNvSpPr>
          <p:nvPr/>
        </p:nvSpPr>
        <p:spPr bwMode="auto">
          <a:xfrm>
            <a:off x="3437747" y="2739008"/>
            <a:ext cx="1524000" cy="762000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dirty="0">
                <a:latin typeface="+mj-lt"/>
              </a:rPr>
              <a:t>analysis</a:t>
            </a:r>
          </a:p>
        </p:txBody>
      </p:sp>
      <p:cxnSp>
        <p:nvCxnSpPr>
          <p:cNvPr id="28" name="AutoShape 15"/>
          <p:cNvCxnSpPr>
            <a:cxnSpLocks noChangeShapeType="1"/>
            <a:stCxn id="19" idx="4"/>
            <a:endCxn id="20" idx="1"/>
          </p:cNvCxnSpPr>
          <p:nvPr/>
        </p:nvCxnSpPr>
        <p:spPr bwMode="auto">
          <a:xfrm>
            <a:off x="5035352" y="1998569"/>
            <a:ext cx="517043" cy="252668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86537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8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225"/>
            <a:ext cx="9019799" cy="258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8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276225"/>
            <a:ext cx="7772400" cy="1143000"/>
          </a:xfrm>
        </p:spPr>
        <p:txBody>
          <a:bodyPr/>
          <a:lstStyle/>
          <a:p>
            <a:r>
              <a:rPr lang="en-US" dirty="0" smtClean="0"/>
              <a:t>Extraction</a:t>
            </a:r>
          </a:p>
        </p:txBody>
      </p:sp>
      <p:sp>
        <p:nvSpPr>
          <p:cNvPr id="2150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51E8BDDE-AB3E-4E4D-98F4-2BFF6D80DC88}" type="slidenum">
              <a:rPr lang="en-US" sz="1400">
                <a:latin typeface="Arial" charset="0"/>
              </a:rPr>
              <a:pPr/>
              <a:t>32</a:t>
            </a:fld>
            <a:endParaRPr lang="en-US" sz="1400">
              <a:latin typeface="Arial" charset="0"/>
            </a:endParaRPr>
          </a:p>
        </p:txBody>
      </p:sp>
      <p:sp>
        <p:nvSpPr>
          <p:cNvPr id="31" name="Oval 4"/>
          <p:cNvSpPr>
            <a:spLocks noChangeArrowheads="1"/>
          </p:cNvSpPr>
          <p:nvPr/>
        </p:nvSpPr>
        <p:spPr bwMode="auto">
          <a:xfrm>
            <a:off x="2292152" y="1693769"/>
            <a:ext cx="1066800" cy="609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dirty="0">
                <a:latin typeface="+mj-lt"/>
              </a:rPr>
              <a:t>extract</a:t>
            </a:r>
          </a:p>
        </p:txBody>
      </p:sp>
      <p:sp>
        <p:nvSpPr>
          <p:cNvPr id="32" name="AutoShape 5"/>
          <p:cNvSpPr>
            <a:spLocks noChangeArrowheads="1"/>
          </p:cNvSpPr>
          <p:nvPr/>
        </p:nvSpPr>
        <p:spPr bwMode="auto">
          <a:xfrm>
            <a:off x="7218040" y="2082196"/>
            <a:ext cx="1371600" cy="762000"/>
          </a:xfrm>
          <a:prstGeom prst="flowChartMultidocumen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dirty="0" smtClean="0">
                <a:latin typeface="+mj-lt"/>
              </a:rPr>
              <a:t>interpret</a:t>
            </a:r>
            <a:endParaRPr lang="en-GB" dirty="0">
              <a:latin typeface="+mj-lt"/>
            </a:endParaRP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663752" y="1617569"/>
            <a:ext cx="1371600" cy="762000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>
                <a:latin typeface="+mj-lt"/>
              </a:rPr>
              <a:t>repository</a:t>
            </a:r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5340152" y="2161963"/>
            <a:ext cx="1449288" cy="609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dirty="0">
                <a:latin typeface="+mj-lt"/>
              </a:rPr>
              <a:t>visualize</a:t>
            </a:r>
          </a:p>
        </p:txBody>
      </p:sp>
      <p:sp>
        <p:nvSpPr>
          <p:cNvPr id="35" name="AutoShape 9"/>
          <p:cNvSpPr>
            <a:spLocks noChangeArrowheads="1"/>
          </p:cNvSpPr>
          <p:nvPr/>
        </p:nvSpPr>
        <p:spPr bwMode="auto">
          <a:xfrm>
            <a:off x="539552" y="1617569"/>
            <a:ext cx="1524000" cy="762000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dirty="0" err="1">
                <a:latin typeface="+mj-lt"/>
              </a:rPr>
              <a:t>artifacts</a:t>
            </a:r>
            <a:endParaRPr lang="en-GB" sz="1800" dirty="0">
              <a:latin typeface="+mj-lt"/>
            </a:endParaRPr>
          </a:p>
        </p:txBody>
      </p:sp>
      <p:cxnSp>
        <p:nvCxnSpPr>
          <p:cNvPr id="36" name="AutoShape 10"/>
          <p:cNvCxnSpPr>
            <a:cxnSpLocks noChangeShapeType="1"/>
            <a:stCxn id="35" idx="5"/>
            <a:endCxn id="31" idx="2"/>
          </p:cNvCxnSpPr>
          <p:nvPr/>
        </p:nvCxnSpPr>
        <p:spPr bwMode="auto">
          <a:xfrm>
            <a:off x="1917502" y="1998569"/>
            <a:ext cx="36512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AutoShape 11"/>
          <p:cNvCxnSpPr>
            <a:cxnSpLocks noChangeShapeType="1"/>
            <a:stCxn id="31" idx="6"/>
            <a:endCxn id="33" idx="2"/>
          </p:cNvCxnSpPr>
          <p:nvPr/>
        </p:nvCxnSpPr>
        <p:spPr bwMode="auto">
          <a:xfrm>
            <a:off x="3368477" y="1998569"/>
            <a:ext cx="28575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AutoShape 13"/>
          <p:cNvCxnSpPr>
            <a:cxnSpLocks noChangeShapeType="1"/>
            <a:stCxn id="34" idx="6"/>
            <a:endCxn id="32" idx="1"/>
          </p:cNvCxnSpPr>
          <p:nvPr/>
        </p:nvCxnSpPr>
        <p:spPr bwMode="auto">
          <a:xfrm flipV="1">
            <a:off x="6789440" y="2463196"/>
            <a:ext cx="428600" cy="356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AutoShape 14"/>
          <p:cNvCxnSpPr>
            <a:cxnSpLocks noChangeShapeType="1"/>
            <a:stCxn id="33" idx="3"/>
            <a:endCxn id="41" idx="0"/>
          </p:cNvCxnSpPr>
          <p:nvPr/>
        </p:nvCxnSpPr>
        <p:spPr bwMode="auto">
          <a:xfrm rot="16200000" flipH="1">
            <a:off x="4171130" y="2557990"/>
            <a:ext cx="359439" cy="2595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AutoShape 15"/>
          <p:cNvCxnSpPr>
            <a:cxnSpLocks noChangeShapeType="1"/>
            <a:stCxn id="41" idx="5"/>
            <a:endCxn id="34" idx="3"/>
          </p:cNvCxnSpPr>
          <p:nvPr/>
        </p:nvCxnSpPr>
        <p:spPr bwMode="auto">
          <a:xfrm flipV="1">
            <a:off x="4809347" y="2682289"/>
            <a:ext cx="743048" cy="437719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AutoShape 9"/>
          <p:cNvSpPr>
            <a:spLocks noChangeArrowheads="1"/>
          </p:cNvSpPr>
          <p:nvPr/>
        </p:nvSpPr>
        <p:spPr bwMode="auto">
          <a:xfrm>
            <a:off x="3437747" y="2739008"/>
            <a:ext cx="1524000" cy="762000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dirty="0">
                <a:latin typeface="+mj-lt"/>
              </a:rPr>
              <a:t>analysis</a:t>
            </a:r>
          </a:p>
        </p:txBody>
      </p:sp>
      <p:cxnSp>
        <p:nvCxnSpPr>
          <p:cNvPr id="42" name="AutoShape 15"/>
          <p:cNvCxnSpPr>
            <a:cxnSpLocks noChangeShapeType="1"/>
            <a:stCxn id="33" idx="4"/>
            <a:endCxn id="34" idx="1"/>
          </p:cNvCxnSpPr>
          <p:nvPr/>
        </p:nvCxnSpPr>
        <p:spPr bwMode="auto">
          <a:xfrm>
            <a:off x="5035352" y="1998569"/>
            <a:ext cx="517043" cy="252668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9169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08397"/>
            <a:ext cx="8686800" cy="800323"/>
          </a:xfrm>
        </p:spPr>
        <p:txBody>
          <a:bodyPr/>
          <a:lstStyle/>
          <a:p>
            <a:r>
              <a:rPr lang="en-US" dirty="0" smtClean="0"/>
              <a:t>Source Model Extraction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405756" y="980728"/>
            <a:ext cx="8342708" cy="4114800"/>
          </a:xfrm>
        </p:spPr>
        <p:txBody>
          <a:bodyPr>
            <a:noAutofit/>
          </a:bodyPr>
          <a:lstStyle/>
          <a:p>
            <a:pPr defTabSz="455613">
              <a:lnSpc>
                <a:spcPct val="110000"/>
              </a:lnSpc>
            </a:pPr>
            <a:r>
              <a:rPr lang="en-US" sz="2800" dirty="0" smtClean="0"/>
              <a:t>Derive information from system artifacts</a:t>
            </a:r>
          </a:p>
          <a:p>
            <a:pPr lvl="1" defTabSz="455613">
              <a:lnSpc>
                <a:spcPct val="110000"/>
              </a:lnSpc>
            </a:pPr>
            <a:r>
              <a:rPr lang="en-US" sz="2400" dirty="0" smtClean="0"/>
              <a:t>call </a:t>
            </a:r>
            <a:r>
              <a:rPr lang="en-US" sz="2400" dirty="0" smtClean="0"/>
              <a:t>graphs, file dependencies, database access, …</a:t>
            </a:r>
          </a:p>
          <a:p>
            <a:pPr defTabSz="455613">
              <a:lnSpc>
                <a:spcPct val="130000"/>
              </a:lnSpc>
            </a:pPr>
            <a:r>
              <a:rPr lang="en-US" sz="2800" dirty="0" smtClean="0"/>
              <a:t>Challenges</a:t>
            </a:r>
          </a:p>
          <a:p>
            <a:pPr lvl="1" defTabSz="455613">
              <a:lnSpc>
                <a:spcPct val="110000"/>
              </a:lnSpc>
            </a:pPr>
            <a:r>
              <a:rPr lang="en-US" sz="2400" i="1" dirty="0" smtClean="0"/>
              <a:t>Accurate</a:t>
            </a:r>
            <a:r>
              <a:rPr lang="en-US" sz="2400" dirty="0" smtClean="0"/>
              <a:t>  &amp; </a:t>
            </a:r>
            <a:r>
              <a:rPr lang="en-US" sz="2400" i="1" dirty="0" smtClean="0"/>
              <a:t>complete</a:t>
            </a:r>
            <a:r>
              <a:rPr lang="en-US" sz="2400" dirty="0" smtClean="0"/>
              <a:t> results </a:t>
            </a:r>
          </a:p>
          <a:p>
            <a:pPr lvl="1" defTabSz="455613">
              <a:lnSpc>
                <a:spcPct val="110000"/>
              </a:lnSpc>
            </a:pPr>
            <a:r>
              <a:rPr lang="en-US" sz="2400" i="1" dirty="0" smtClean="0"/>
              <a:t>Flexible</a:t>
            </a:r>
            <a:r>
              <a:rPr lang="en-US" sz="2400" dirty="0" smtClean="0"/>
              <a:t>: easy to adapt</a:t>
            </a:r>
          </a:p>
          <a:p>
            <a:pPr lvl="1" defTabSz="455613">
              <a:lnSpc>
                <a:spcPct val="110000"/>
              </a:lnSpc>
            </a:pPr>
            <a:r>
              <a:rPr lang="en-US" sz="2400" i="1" dirty="0" smtClean="0"/>
              <a:t>Robust</a:t>
            </a:r>
            <a:r>
              <a:rPr lang="en-US" sz="2400" dirty="0" smtClean="0"/>
              <a:t>: deal with irregularities in input, </a:t>
            </a:r>
            <a:br>
              <a:rPr lang="en-US" sz="2400" dirty="0" smtClean="0"/>
            </a:br>
            <a:r>
              <a:rPr lang="en-US" sz="2400" dirty="0" smtClean="0"/>
              <a:t>			</a:t>
            </a:r>
            <a:r>
              <a:rPr lang="en-US" sz="2400" dirty="0"/>
              <a:t>reuse for different </a:t>
            </a:r>
            <a:r>
              <a:rPr lang="en-US" sz="2400" dirty="0" smtClean="0"/>
              <a:t>systems</a:t>
            </a:r>
          </a:p>
          <a:p>
            <a:pPr defTabSz="455613">
              <a:lnSpc>
                <a:spcPct val="110000"/>
              </a:lnSpc>
            </a:pPr>
            <a:r>
              <a:rPr lang="en-US" sz="2800" dirty="0" smtClean="0"/>
              <a:t>Another option: extract dynamic information from run-time execution</a:t>
            </a:r>
            <a:endParaRPr lang="en-US" sz="2800" dirty="0"/>
          </a:p>
        </p:txBody>
      </p:sp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9F74E497-E30F-4A67-89A2-35C78D9BB33C}" type="slidenum">
              <a:rPr lang="en-US" sz="1400">
                <a:latin typeface="Arial" charset="0"/>
              </a:rPr>
              <a:pPr/>
              <a:t>33</a:t>
            </a:fld>
            <a:endParaRPr lang="en-US" sz="1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426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11163" y="247650"/>
            <a:ext cx="77724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/>
              <a:t>Analysis</a:t>
            </a:r>
            <a:endParaRPr lang="en-US" dirty="0" smtClean="0"/>
          </a:p>
        </p:txBody>
      </p:sp>
      <p:sp>
        <p:nvSpPr>
          <p:cNvPr id="317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A2F08C77-85F3-4CE3-A7D7-2273FFE95BAE}" type="slidenum">
              <a:rPr lang="en-US" sz="1400">
                <a:latin typeface="Arial" charset="0"/>
              </a:rPr>
              <a:pPr/>
              <a:t>34</a:t>
            </a:fld>
            <a:endParaRPr lang="en-US" sz="1400">
              <a:latin typeface="Arial" charset="0"/>
            </a:endParaRPr>
          </a:p>
        </p:txBody>
      </p:sp>
      <p:sp>
        <p:nvSpPr>
          <p:cNvPr id="28" name="Oval 4"/>
          <p:cNvSpPr>
            <a:spLocks noChangeArrowheads="1"/>
          </p:cNvSpPr>
          <p:nvPr/>
        </p:nvSpPr>
        <p:spPr bwMode="auto">
          <a:xfrm>
            <a:off x="2292152" y="1693769"/>
            <a:ext cx="1066800" cy="609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dirty="0">
                <a:latin typeface="+mj-lt"/>
              </a:rPr>
              <a:t>extract</a:t>
            </a: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7218040" y="2082196"/>
            <a:ext cx="1371600" cy="762000"/>
          </a:xfrm>
          <a:prstGeom prst="flowChartMultidocumen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dirty="0" smtClean="0">
                <a:latin typeface="+mj-lt"/>
              </a:rPr>
              <a:t>interpret</a:t>
            </a:r>
            <a:endParaRPr lang="en-GB" dirty="0">
              <a:latin typeface="+mj-lt"/>
            </a:endParaRPr>
          </a:p>
        </p:txBody>
      </p:sp>
      <p:sp>
        <p:nvSpPr>
          <p:cNvPr id="30" name="AutoShape 6"/>
          <p:cNvSpPr>
            <a:spLocks noChangeArrowheads="1"/>
          </p:cNvSpPr>
          <p:nvPr/>
        </p:nvSpPr>
        <p:spPr bwMode="auto">
          <a:xfrm>
            <a:off x="3663752" y="1617569"/>
            <a:ext cx="1371600" cy="762000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>
                <a:latin typeface="+mj-lt"/>
              </a:rPr>
              <a:t>repository</a:t>
            </a:r>
          </a:p>
        </p:txBody>
      </p:sp>
      <p:sp>
        <p:nvSpPr>
          <p:cNvPr id="31" name="Oval 7"/>
          <p:cNvSpPr>
            <a:spLocks noChangeArrowheads="1"/>
          </p:cNvSpPr>
          <p:nvPr/>
        </p:nvSpPr>
        <p:spPr bwMode="auto">
          <a:xfrm>
            <a:off x="5340152" y="2161963"/>
            <a:ext cx="1449288" cy="609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dirty="0">
                <a:latin typeface="+mj-lt"/>
              </a:rPr>
              <a:t>visualize</a:t>
            </a:r>
          </a:p>
        </p:txBody>
      </p:sp>
      <p:sp>
        <p:nvSpPr>
          <p:cNvPr id="32" name="AutoShape 9"/>
          <p:cNvSpPr>
            <a:spLocks noChangeArrowheads="1"/>
          </p:cNvSpPr>
          <p:nvPr/>
        </p:nvSpPr>
        <p:spPr bwMode="auto">
          <a:xfrm>
            <a:off x="539552" y="1617569"/>
            <a:ext cx="1524000" cy="762000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dirty="0" err="1">
                <a:latin typeface="+mj-lt"/>
              </a:rPr>
              <a:t>artifacts</a:t>
            </a:r>
            <a:endParaRPr lang="en-GB" sz="1800" dirty="0">
              <a:latin typeface="+mj-lt"/>
            </a:endParaRPr>
          </a:p>
        </p:txBody>
      </p:sp>
      <p:cxnSp>
        <p:nvCxnSpPr>
          <p:cNvPr id="33" name="AutoShape 10"/>
          <p:cNvCxnSpPr>
            <a:cxnSpLocks noChangeShapeType="1"/>
            <a:stCxn id="32" idx="5"/>
            <a:endCxn id="28" idx="2"/>
          </p:cNvCxnSpPr>
          <p:nvPr/>
        </p:nvCxnSpPr>
        <p:spPr bwMode="auto">
          <a:xfrm>
            <a:off x="1917502" y="1998569"/>
            <a:ext cx="36512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AutoShape 11"/>
          <p:cNvCxnSpPr>
            <a:cxnSpLocks noChangeShapeType="1"/>
            <a:stCxn id="28" idx="6"/>
            <a:endCxn id="30" idx="2"/>
          </p:cNvCxnSpPr>
          <p:nvPr/>
        </p:nvCxnSpPr>
        <p:spPr bwMode="auto">
          <a:xfrm>
            <a:off x="3368477" y="1998569"/>
            <a:ext cx="28575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AutoShape 13"/>
          <p:cNvCxnSpPr>
            <a:cxnSpLocks noChangeShapeType="1"/>
            <a:stCxn id="31" idx="6"/>
            <a:endCxn id="29" idx="1"/>
          </p:cNvCxnSpPr>
          <p:nvPr/>
        </p:nvCxnSpPr>
        <p:spPr bwMode="auto">
          <a:xfrm flipV="1">
            <a:off x="6789440" y="2463196"/>
            <a:ext cx="428600" cy="356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AutoShape 14"/>
          <p:cNvCxnSpPr>
            <a:cxnSpLocks noChangeShapeType="1"/>
            <a:stCxn id="30" idx="3"/>
            <a:endCxn id="38" idx="0"/>
          </p:cNvCxnSpPr>
          <p:nvPr/>
        </p:nvCxnSpPr>
        <p:spPr bwMode="auto">
          <a:xfrm rot="16200000" flipH="1">
            <a:off x="4171130" y="2557990"/>
            <a:ext cx="359439" cy="2595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AutoShape 15"/>
          <p:cNvCxnSpPr>
            <a:cxnSpLocks noChangeShapeType="1"/>
            <a:stCxn id="38" idx="5"/>
            <a:endCxn id="31" idx="3"/>
          </p:cNvCxnSpPr>
          <p:nvPr/>
        </p:nvCxnSpPr>
        <p:spPr bwMode="auto">
          <a:xfrm flipV="1">
            <a:off x="4809347" y="2682289"/>
            <a:ext cx="743048" cy="437719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AutoShape 9"/>
          <p:cNvSpPr>
            <a:spLocks noChangeArrowheads="1"/>
          </p:cNvSpPr>
          <p:nvPr/>
        </p:nvSpPr>
        <p:spPr bwMode="auto">
          <a:xfrm>
            <a:off x="3437747" y="2739008"/>
            <a:ext cx="1524000" cy="762000"/>
          </a:xfrm>
          <a:prstGeom prst="flowChartInputOutpu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dirty="0">
                <a:latin typeface="+mj-lt"/>
              </a:rPr>
              <a:t>analysis</a:t>
            </a:r>
          </a:p>
        </p:txBody>
      </p:sp>
      <p:cxnSp>
        <p:nvCxnSpPr>
          <p:cNvPr id="39" name="AutoShape 15"/>
          <p:cNvCxnSpPr>
            <a:cxnSpLocks noChangeShapeType="1"/>
            <a:stCxn id="30" idx="4"/>
            <a:endCxn id="31" idx="1"/>
          </p:cNvCxnSpPr>
          <p:nvPr/>
        </p:nvCxnSpPr>
        <p:spPr bwMode="auto">
          <a:xfrm>
            <a:off x="5035352" y="1998569"/>
            <a:ext cx="517043" cy="252668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58379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/>
              <a:t>Analyse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5950"/>
            <a:ext cx="6851650" cy="4171950"/>
          </a:xfrm>
        </p:spPr>
        <p:txBody>
          <a:bodyPr>
            <a:normAutofit/>
          </a:bodyPr>
          <a:lstStyle/>
          <a:p>
            <a:r>
              <a:rPr lang="en-GB" dirty="0" smtClean="0"/>
              <a:t>Goals: </a:t>
            </a:r>
          </a:p>
          <a:p>
            <a:pPr lvl="1">
              <a:lnSpc>
                <a:spcPct val="90000"/>
              </a:lnSpc>
            </a:pPr>
            <a:r>
              <a:rPr lang="en-GB" i="1" dirty="0" smtClean="0"/>
              <a:t>infer</a:t>
            </a:r>
            <a:r>
              <a:rPr lang="en-GB" dirty="0" smtClean="0"/>
              <a:t> knowledge &amp; abstractions</a:t>
            </a:r>
          </a:p>
          <a:p>
            <a:pPr lvl="1">
              <a:lnSpc>
                <a:spcPct val="90000"/>
              </a:lnSpc>
            </a:pPr>
            <a:r>
              <a:rPr lang="en-GB" i="1" dirty="0" smtClean="0"/>
              <a:t>filter</a:t>
            </a:r>
            <a:r>
              <a:rPr lang="en-GB" dirty="0" smtClean="0"/>
              <a:t> information</a:t>
            </a:r>
          </a:p>
          <a:p>
            <a:r>
              <a:rPr lang="en-GB" dirty="0" smtClean="0"/>
              <a:t>Example structures:</a:t>
            </a:r>
          </a:p>
          <a:p>
            <a:pPr lvl="1">
              <a:lnSpc>
                <a:spcPct val="90000"/>
              </a:lnSpc>
            </a:pPr>
            <a:r>
              <a:rPr lang="en-GB" sz="2600" dirty="0" smtClean="0"/>
              <a:t>Call graph</a:t>
            </a:r>
          </a:p>
          <a:p>
            <a:pPr lvl="1">
              <a:lnSpc>
                <a:spcPct val="90000"/>
              </a:lnSpc>
            </a:pPr>
            <a:r>
              <a:rPr lang="en-GB" sz="2600" dirty="0" smtClean="0"/>
              <a:t>Screen flows in UI</a:t>
            </a:r>
            <a:endParaRPr lang="en-GB" sz="2600" dirty="0" smtClean="0">
              <a:hlinkClick r:id="rId2" action="ppaction://hlinkfile"/>
            </a:endParaRPr>
          </a:p>
          <a:p>
            <a:pPr lvl="1"/>
            <a:r>
              <a:rPr lang="en-GB" sz="2600" dirty="0" smtClean="0"/>
              <a:t>Database-schema</a:t>
            </a:r>
          </a:p>
          <a:p>
            <a:pPr lvl="1"/>
            <a:r>
              <a:rPr lang="en-GB" sz="2600" dirty="0"/>
              <a:t>Performance </a:t>
            </a:r>
            <a:r>
              <a:rPr lang="en-GB" sz="2600" dirty="0" smtClean="0"/>
              <a:t>graph</a:t>
            </a:r>
            <a:endParaRPr lang="en-GB" sz="2600" dirty="0"/>
          </a:p>
        </p:txBody>
      </p:sp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2E82D30A-B923-4C18-B53C-401762C8D6D1}" type="slidenum">
              <a:rPr lang="en-US" sz="1400">
                <a:latin typeface="Arial" charset="0"/>
              </a:rPr>
              <a:pPr/>
              <a:t>35</a:t>
            </a:fld>
            <a:endParaRPr lang="en-US" sz="1400">
              <a:latin typeface="Arial" charset="0"/>
            </a:endParaRPr>
          </a:p>
        </p:txBody>
      </p:sp>
      <p:sp>
        <p:nvSpPr>
          <p:cNvPr id="571397" name="Oval 5"/>
          <p:cNvSpPr>
            <a:spLocks noChangeArrowheads="1"/>
          </p:cNvSpPr>
          <p:nvPr/>
        </p:nvSpPr>
        <p:spPr bwMode="auto">
          <a:xfrm>
            <a:off x="5507038" y="3913188"/>
            <a:ext cx="2887662" cy="1860550"/>
          </a:xfrm>
          <a:prstGeom prst="ellipse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 type="none" w="lg" len="lg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Segoe UI Emoji" panose="020B0502040204020203" pitchFamily="34" charset="0"/>
                <a:ea typeface="Segoe UI Emoji" panose="020B0502040204020203" pitchFamily="34" charset="0"/>
              </a:rPr>
              <a:t>In search for</a:t>
            </a:r>
          </a:p>
          <a:p>
            <a:pPr algn="ctr">
              <a:defRPr/>
            </a:pPr>
            <a:r>
              <a:rPr lang="en-US">
                <a:latin typeface="Segoe UI Emoji" panose="020B0502040204020203" pitchFamily="34" charset="0"/>
                <a:ea typeface="Segoe UI Emoji" panose="020B0502040204020203" pitchFamily="34" charset="0"/>
              </a:rPr>
              <a:t>more abstraction</a:t>
            </a:r>
          </a:p>
        </p:txBody>
      </p:sp>
    </p:spTree>
    <p:extLst>
      <p:ext uri="{BB962C8B-B14F-4D97-AF65-F5344CB8AC3E}">
        <p14:creationId xmlns:p14="http://schemas.microsoft.com/office/powerpoint/2010/main" val="1738364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Combining Data &amp; Functionality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Cluster analysis</a:t>
            </a:r>
          </a:p>
          <a:p>
            <a:pPr lvl="1"/>
            <a:r>
              <a:rPr lang="en-US" altLang="en-US" dirty="0" smtClean="0"/>
              <a:t>technique for finding groups in data</a:t>
            </a:r>
          </a:p>
          <a:p>
            <a:pPr lvl="1"/>
            <a:r>
              <a:rPr lang="en-US" altLang="en-US" dirty="0" smtClean="0"/>
              <a:t>Relies on metrics to compare </a:t>
            </a:r>
            <a:r>
              <a:rPr lang="en-US" altLang="en-US" i="1" dirty="0" smtClean="0"/>
              <a:t>distance</a:t>
            </a:r>
            <a:br>
              <a:rPr lang="en-US" altLang="en-US" i="1" dirty="0" smtClean="0"/>
            </a:br>
            <a:r>
              <a:rPr lang="en-US" altLang="en-US" dirty="0" smtClean="0"/>
              <a:t>between data items</a:t>
            </a:r>
          </a:p>
          <a:p>
            <a:r>
              <a:rPr lang="en-US" altLang="en-US" dirty="0" smtClean="0"/>
              <a:t>Concept analysis</a:t>
            </a:r>
          </a:p>
          <a:p>
            <a:pPr lvl="1"/>
            <a:r>
              <a:rPr lang="en-US" altLang="en-US" dirty="0" smtClean="0"/>
              <a:t>for finding groups too</a:t>
            </a:r>
          </a:p>
          <a:p>
            <a:pPr lvl="1"/>
            <a:r>
              <a:rPr lang="en-US" altLang="en-US" dirty="0" smtClean="0"/>
              <a:t>Relies on </a:t>
            </a:r>
            <a:r>
              <a:rPr lang="en-US" altLang="en-US" i="1" dirty="0" smtClean="0"/>
              <a:t>maximal subsets </a:t>
            </a:r>
            <a:r>
              <a:rPr lang="en-US" altLang="en-US" dirty="0" smtClean="0"/>
              <a:t>of data items sharing a set of features</a:t>
            </a:r>
          </a:p>
        </p:txBody>
      </p:sp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77EC4F0A-7B93-4F82-B5F3-38C2F1376257}" type="slidenum">
              <a:rPr lang="en-US" sz="1400">
                <a:latin typeface="Arial" charset="0"/>
              </a:rPr>
              <a:pPr/>
              <a:t>36</a:t>
            </a:fld>
            <a:endParaRPr lang="en-US" sz="1400">
              <a:latin typeface="Arial" charset="0"/>
            </a:endParaRPr>
          </a:p>
        </p:txBody>
      </p:sp>
      <p:pic>
        <p:nvPicPr>
          <p:cNvPr id="741378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558" y="1600200"/>
            <a:ext cx="2070442" cy="222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41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48264" y="1844824"/>
            <a:ext cx="2016224" cy="280831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about more abstraction?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Clustering</a:t>
            </a:r>
            <a:endParaRPr lang="sv-SE" dirty="0"/>
          </a:p>
        </p:txBody>
      </p:sp>
      <p:pic>
        <p:nvPicPr>
          <p:cNvPr id="728066" name="Picture 2" descr="http://espin086.files.wordpress.com/2011/02/2-variable-cluster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44824"/>
            <a:ext cx="3390647" cy="28083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36296" y="1988840"/>
            <a:ext cx="720080" cy="5040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ctangle 5"/>
          <p:cNvSpPr/>
          <p:nvPr/>
        </p:nvSpPr>
        <p:spPr>
          <a:xfrm>
            <a:off x="8028384" y="2924944"/>
            <a:ext cx="720080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ctangle 6"/>
          <p:cNvSpPr/>
          <p:nvPr/>
        </p:nvSpPr>
        <p:spPr>
          <a:xfrm>
            <a:off x="7236296" y="4005064"/>
            <a:ext cx="720080" cy="504056"/>
          </a:xfrm>
          <a:prstGeom prst="rect">
            <a:avLst/>
          </a:prstGeom>
          <a:solidFill>
            <a:srgbClr val="18B0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Straight Arrow Connector 7"/>
          <p:cNvCxnSpPr>
            <a:stCxn id="4" idx="2"/>
            <a:endCxn id="6" idx="0"/>
          </p:cNvCxnSpPr>
          <p:nvPr/>
        </p:nvCxnSpPr>
        <p:spPr>
          <a:xfrm>
            <a:off x="7596336" y="2492896"/>
            <a:ext cx="792088" cy="432048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2"/>
            <a:endCxn id="7" idx="0"/>
          </p:cNvCxnSpPr>
          <p:nvPr/>
        </p:nvCxnSpPr>
        <p:spPr>
          <a:xfrm flipH="1">
            <a:off x="7596336" y="3429000"/>
            <a:ext cx="792088" cy="576064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60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396875" y="247650"/>
            <a:ext cx="7772400" cy="1143000"/>
          </a:xfrm>
        </p:spPr>
        <p:txBody>
          <a:bodyPr/>
          <a:lstStyle/>
          <a:p>
            <a:r>
              <a:rPr lang="en-GB" dirty="0" smtClean="0"/>
              <a:t>Visualisation</a:t>
            </a:r>
            <a:endParaRPr lang="en-US" dirty="0" smtClean="0"/>
          </a:p>
        </p:txBody>
      </p:sp>
      <p:sp>
        <p:nvSpPr>
          <p:cNvPr id="6246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36FC1007-CBBC-470A-B25C-FE887DB0CFCF}" type="slidenum">
              <a:rPr lang="en-US" sz="1400">
                <a:latin typeface="Arial" charset="0"/>
              </a:rPr>
              <a:pPr/>
              <a:t>38</a:t>
            </a:fld>
            <a:endParaRPr lang="en-US" sz="1400">
              <a:latin typeface="Arial" charset="0"/>
            </a:endParaRPr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2292152" y="1693769"/>
            <a:ext cx="1066800" cy="609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dirty="0">
                <a:latin typeface="+mj-lt"/>
              </a:rPr>
              <a:t>extract</a:t>
            </a: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7218040" y="2082196"/>
            <a:ext cx="1371600" cy="762000"/>
          </a:xfrm>
          <a:prstGeom prst="flowChartMultidocumen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dirty="0" smtClean="0">
                <a:latin typeface="+mj-lt"/>
              </a:rPr>
              <a:t>interpret</a:t>
            </a:r>
            <a:endParaRPr lang="en-GB" dirty="0">
              <a:latin typeface="+mj-lt"/>
            </a:endParaRPr>
          </a:p>
        </p:txBody>
      </p:sp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3663752" y="1617569"/>
            <a:ext cx="1371600" cy="762000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>
                <a:latin typeface="+mj-lt"/>
              </a:rPr>
              <a:t>repository</a:t>
            </a:r>
          </a:p>
        </p:txBody>
      </p:sp>
      <p:sp>
        <p:nvSpPr>
          <p:cNvPr id="20" name="Oval 7"/>
          <p:cNvSpPr>
            <a:spLocks noChangeArrowheads="1"/>
          </p:cNvSpPr>
          <p:nvPr/>
        </p:nvSpPr>
        <p:spPr bwMode="auto">
          <a:xfrm>
            <a:off x="5340152" y="2161963"/>
            <a:ext cx="1449288" cy="609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dirty="0">
                <a:latin typeface="+mj-lt"/>
              </a:rPr>
              <a:t>visualize</a:t>
            </a:r>
          </a:p>
        </p:txBody>
      </p:sp>
      <p:sp>
        <p:nvSpPr>
          <p:cNvPr id="21" name="AutoShape 9"/>
          <p:cNvSpPr>
            <a:spLocks noChangeArrowheads="1"/>
          </p:cNvSpPr>
          <p:nvPr/>
        </p:nvSpPr>
        <p:spPr bwMode="auto">
          <a:xfrm>
            <a:off x="539552" y="1617569"/>
            <a:ext cx="1524000" cy="762000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dirty="0" err="1">
                <a:latin typeface="+mj-lt"/>
              </a:rPr>
              <a:t>artifacts</a:t>
            </a:r>
            <a:endParaRPr lang="en-GB" sz="1800" dirty="0">
              <a:latin typeface="+mj-lt"/>
            </a:endParaRPr>
          </a:p>
        </p:txBody>
      </p:sp>
      <p:cxnSp>
        <p:nvCxnSpPr>
          <p:cNvPr id="22" name="AutoShape 10"/>
          <p:cNvCxnSpPr>
            <a:cxnSpLocks noChangeShapeType="1"/>
            <a:stCxn id="21" idx="5"/>
            <a:endCxn id="17" idx="2"/>
          </p:cNvCxnSpPr>
          <p:nvPr/>
        </p:nvCxnSpPr>
        <p:spPr bwMode="auto">
          <a:xfrm>
            <a:off x="1917502" y="1998569"/>
            <a:ext cx="36512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AutoShape 11"/>
          <p:cNvCxnSpPr>
            <a:cxnSpLocks noChangeShapeType="1"/>
            <a:stCxn id="17" idx="6"/>
            <a:endCxn id="19" idx="2"/>
          </p:cNvCxnSpPr>
          <p:nvPr/>
        </p:nvCxnSpPr>
        <p:spPr bwMode="auto">
          <a:xfrm>
            <a:off x="3368477" y="1998569"/>
            <a:ext cx="28575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AutoShape 13"/>
          <p:cNvCxnSpPr>
            <a:cxnSpLocks noChangeShapeType="1"/>
            <a:stCxn id="20" idx="6"/>
            <a:endCxn id="18" idx="1"/>
          </p:cNvCxnSpPr>
          <p:nvPr/>
        </p:nvCxnSpPr>
        <p:spPr bwMode="auto">
          <a:xfrm flipV="1">
            <a:off x="6789440" y="2463196"/>
            <a:ext cx="428600" cy="356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AutoShape 14"/>
          <p:cNvCxnSpPr>
            <a:cxnSpLocks noChangeShapeType="1"/>
            <a:stCxn id="19" idx="3"/>
            <a:endCxn id="27" idx="0"/>
          </p:cNvCxnSpPr>
          <p:nvPr/>
        </p:nvCxnSpPr>
        <p:spPr bwMode="auto">
          <a:xfrm rot="16200000" flipH="1">
            <a:off x="4171130" y="2557990"/>
            <a:ext cx="359439" cy="2595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AutoShape 15"/>
          <p:cNvCxnSpPr>
            <a:cxnSpLocks noChangeShapeType="1"/>
            <a:stCxn id="27" idx="5"/>
            <a:endCxn id="20" idx="3"/>
          </p:cNvCxnSpPr>
          <p:nvPr/>
        </p:nvCxnSpPr>
        <p:spPr bwMode="auto">
          <a:xfrm flipV="1">
            <a:off x="4809347" y="2682289"/>
            <a:ext cx="743048" cy="437719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AutoShape 9"/>
          <p:cNvSpPr>
            <a:spLocks noChangeArrowheads="1"/>
          </p:cNvSpPr>
          <p:nvPr/>
        </p:nvSpPr>
        <p:spPr bwMode="auto">
          <a:xfrm>
            <a:off x="3437747" y="2739008"/>
            <a:ext cx="1524000" cy="762000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dirty="0">
                <a:latin typeface="+mj-lt"/>
              </a:rPr>
              <a:t>analysis</a:t>
            </a:r>
          </a:p>
        </p:txBody>
      </p:sp>
      <p:cxnSp>
        <p:nvCxnSpPr>
          <p:cNvPr id="28" name="AutoShape 15"/>
          <p:cNvCxnSpPr>
            <a:cxnSpLocks noChangeShapeType="1"/>
            <a:stCxn id="19" idx="4"/>
            <a:endCxn id="20" idx="1"/>
          </p:cNvCxnSpPr>
          <p:nvPr/>
        </p:nvCxnSpPr>
        <p:spPr bwMode="auto">
          <a:xfrm>
            <a:off x="5035352" y="1998569"/>
            <a:ext cx="517043" cy="252668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68137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Presentation Desiderata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idx="1"/>
          </p:nvPr>
        </p:nvSpPr>
        <p:spPr>
          <a:xfrm>
            <a:off x="453777" y="1124744"/>
            <a:ext cx="8229600" cy="4708525"/>
          </a:xfrm>
        </p:spPr>
        <p:txBody>
          <a:bodyPr>
            <a:normAutofit/>
          </a:bodyPr>
          <a:lstStyle/>
          <a:p>
            <a:r>
              <a:rPr lang="en-US" dirty="0" smtClean="0"/>
              <a:t>Different stakeholders will have different needs</a:t>
            </a:r>
          </a:p>
          <a:p>
            <a:pPr lvl="1"/>
            <a:r>
              <a:rPr lang="en-US" dirty="0" smtClean="0"/>
              <a:t>Show </a:t>
            </a:r>
            <a:r>
              <a:rPr lang="en-US" dirty="0" smtClean="0"/>
              <a:t>multiple structures</a:t>
            </a:r>
          </a:p>
          <a:p>
            <a:pPr lvl="1"/>
            <a:r>
              <a:rPr lang="en-US" dirty="0" smtClean="0"/>
              <a:t>Multiple </a:t>
            </a:r>
            <a:r>
              <a:rPr lang="en-US" dirty="0" smtClean="0"/>
              <a:t>levels of abstraction</a:t>
            </a:r>
          </a:p>
          <a:p>
            <a:pPr lvl="1"/>
            <a:r>
              <a:rPr lang="en-US" dirty="0" smtClean="0"/>
              <a:t>Interaction:</a:t>
            </a:r>
          </a:p>
          <a:p>
            <a:pPr lvl="2"/>
            <a:r>
              <a:rPr lang="en-US" dirty="0" smtClean="0"/>
              <a:t>Zoom </a:t>
            </a:r>
            <a:r>
              <a:rPr lang="en-US" dirty="0" smtClean="0"/>
              <a:t>in, zoom </a:t>
            </a:r>
            <a:r>
              <a:rPr lang="en-US" dirty="0" smtClean="0"/>
              <a:t>out</a:t>
            </a:r>
          </a:p>
          <a:p>
            <a:pPr lvl="2"/>
            <a:r>
              <a:rPr lang="en-US" dirty="0"/>
              <a:t>Browsing and </a:t>
            </a:r>
            <a:r>
              <a:rPr lang="en-US" dirty="0" smtClean="0"/>
              <a:t>searching</a:t>
            </a:r>
            <a:endParaRPr lang="en-US" dirty="0" smtClean="0"/>
          </a:p>
          <a:p>
            <a:r>
              <a:rPr lang="en-US" dirty="0" smtClean="0"/>
              <a:t>Visual as well as textual information</a:t>
            </a:r>
          </a:p>
          <a:p>
            <a:pPr lvl="1"/>
            <a:r>
              <a:rPr lang="en-US" dirty="0" smtClean="0"/>
              <a:t>Graph </a:t>
            </a:r>
            <a:r>
              <a:rPr lang="en-US" dirty="0" smtClean="0"/>
              <a:t>visualization</a:t>
            </a:r>
            <a:endParaRPr lang="en-US" dirty="0" smtClean="0"/>
          </a:p>
        </p:txBody>
      </p:sp>
      <p:sp>
        <p:nvSpPr>
          <p:cNvPr id="634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65A4543A-84AA-43E9-AC13-17B0D1B36298}" type="slidenum">
              <a:rPr lang="en-US" sz="1400">
                <a:latin typeface="Arial" charset="0"/>
              </a:rPr>
              <a:pPr/>
              <a:t>39</a:t>
            </a:fld>
            <a:endParaRPr lang="en-US" sz="1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35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Availability tactics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14336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395288" y="6400800"/>
            <a:ext cx="1905000" cy="3048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/>
            <a:fld id="{ADBEF862-F460-4B6E-B07E-8036B9068938}" type="slidenum">
              <a:rPr lang="en-GB" sz="1000" smtClean="0">
                <a:solidFill>
                  <a:srgbClr val="000000"/>
                </a:solidFill>
              </a:rPr>
              <a:pPr eaLnBrk="1" hangingPunct="1"/>
              <a:t>4</a:t>
            </a:fld>
            <a:endParaRPr lang="en-GB" sz="1000" smtClean="0">
              <a:solidFill>
                <a:srgbClr val="000000"/>
              </a:solidFill>
            </a:endParaRPr>
          </a:p>
        </p:txBody>
      </p:sp>
      <p:pic>
        <p:nvPicPr>
          <p:cNvPr id="143365" name="Picture 4" descr="availability tactics 05fig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4675"/>
            <a:ext cx="8064500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13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navigation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hlink"/>
                </a:solidFill>
              </a:rPr>
              <a:t>Vertical browsing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supported by hierarchical structures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zoom into more detailed level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system </a:t>
            </a:r>
            <a:r>
              <a:rPr lang="en-US" dirty="0" smtClean="0">
                <a:sym typeface="Symbol" pitchFamily="18" charset="2"/>
              </a:rPr>
              <a:t> </a:t>
            </a:r>
            <a:r>
              <a:rPr lang="en-US" dirty="0" smtClean="0"/>
              <a:t>subsystem </a:t>
            </a:r>
            <a:r>
              <a:rPr lang="en-US" dirty="0" smtClean="0">
                <a:sym typeface="Symbol" pitchFamily="18" charset="2"/>
              </a:rPr>
              <a:t> </a:t>
            </a:r>
            <a:r>
              <a:rPr lang="en-US" dirty="0" smtClean="0"/>
              <a:t>program </a:t>
            </a:r>
            <a:r>
              <a:rPr lang="en-US" dirty="0" smtClean="0">
                <a:sym typeface="Symbol" pitchFamily="18" charset="2"/>
              </a:rPr>
              <a:t> </a:t>
            </a:r>
            <a:r>
              <a:rPr lang="en-US" dirty="0" smtClean="0"/>
              <a:t>… </a:t>
            </a:r>
            <a:r>
              <a:rPr lang="en-US" dirty="0" smtClean="0">
                <a:sym typeface="Symbol" pitchFamily="18" charset="2"/>
              </a:rPr>
              <a:t> </a:t>
            </a:r>
            <a:r>
              <a:rPr lang="en-US" dirty="0" smtClean="0"/>
              <a:t>source</a:t>
            </a:r>
          </a:p>
          <a:p>
            <a:r>
              <a:rPr lang="en-US" i="1" dirty="0" smtClean="0">
                <a:solidFill>
                  <a:schemeClr val="hlink"/>
                </a:solidFill>
              </a:rPr>
              <a:t>Horizontal browsing</a:t>
            </a:r>
            <a:endParaRPr lang="en-US" dirty="0" smtClean="0">
              <a:solidFill>
                <a:schemeClr val="hlink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 smtClean="0"/>
              <a:t>supported by graph-like structures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find related on same abstraction level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called </a:t>
            </a:r>
            <a:r>
              <a:rPr lang="en-US" dirty="0" smtClean="0"/>
              <a:t>components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which components use data –type ‘X’?</a:t>
            </a:r>
            <a:endParaRPr lang="en-US" dirty="0" smtClean="0"/>
          </a:p>
        </p:txBody>
      </p:sp>
      <p:sp>
        <p:nvSpPr>
          <p:cNvPr id="655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88D5CE7D-909D-4F25-B56B-297090351F04}" type="slidenum">
              <a:rPr lang="en-US" sz="1400">
                <a:latin typeface="Arial" charset="0"/>
              </a:rPr>
              <a:pPr/>
              <a:t>40</a:t>
            </a:fld>
            <a:endParaRPr lang="en-US" sz="1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267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Presentation Challenges</a:t>
            </a:r>
          </a:p>
        </p:txBody>
      </p:sp>
      <p:sp>
        <p:nvSpPr>
          <p:cNvPr id="66564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484784"/>
            <a:ext cx="8428038" cy="4171950"/>
          </a:xfrm>
        </p:spPr>
        <p:txBody>
          <a:bodyPr/>
          <a:lstStyle/>
          <a:p>
            <a:r>
              <a:rPr lang="en-US" dirty="0" smtClean="0"/>
              <a:t>Handling abstractions not visible in code</a:t>
            </a:r>
          </a:p>
          <a:p>
            <a:r>
              <a:rPr lang="en-US" dirty="0" smtClean="0"/>
              <a:t>Giving abstractions a </a:t>
            </a:r>
            <a:r>
              <a:rPr lang="en-US" i="1" dirty="0" smtClean="0">
                <a:solidFill>
                  <a:schemeClr val="hlink"/>
                </a:solidFill>
              </a:rPr>
              <a:t>meaningful name</a:t>
            </a:r>
            <a:endParaRPr lang="en-US" dirty="0" smtClean="0"/>
          </a:p>
          <a:p>
            <a:pPr lvl="1"/>
            <a:r>
              <a:rPr lang="en-US" dirty="0" smtClean="0"/>
              <a:t>e.g., name for inferred type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Defining 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starting points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for browsing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lists of types, programs, copybooks, words,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lits</a:t>
            </a:r>
            <a:endParaRPr lang="en-US" u="sng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65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A43ADD88-7D4E-4E3B-A0B9-BF7D0A95518F}" type="slidenum">
              <a:rPr lang="en-US" sz="1400">
                <a:latin typeface="Arial" charset="0"/>
              </a:rPr>
              <a:pPr/>
              <a:t>41</a:t>
            </a:fld>
            <a:endParaRPr lang="en-US" sz="1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291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92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60" y="0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Visualizations</a:t>
            </a:r>
            <a:endParaRPr lang="en-GB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427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75212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NDepend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8C30F-0526-4ACF-A79E-371B432D2CC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86434" name="Picture 2" descr="http://ndepend.com/Res/PosterDependencies1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929413" cy="500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46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NDepend</a:t>
            </a:r>
            <a:endParaRPr lang="sv-SE" dirty="0"/>
          </a:p>
        </p:txBody>
      </p:sp>
      <p:pic>
        <p:nvPicPr>
          <p:cNvPr id="787458" name="Picture 2" descr="http://ndepend.com/Res/NDependBig17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949" y="1600200"/>
            <a:ext cx="635610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86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Matrix-view</a:t>
            </a:r>
            <a:endParaRPr lang="en-GB" dirty="0"/>
          </a:p>
        </p:txBody>
      </p:sp>
      <p:pic>
        <p:nvPicPr>
          <p:cNvPr id="742402" name="Picture 2" descr="https://www.ndepend.com/Res/Poster800x800Bi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268760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616530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Scales to very large systems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009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330" name="Picture 2" descr="A Rigi Gra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352928" cy="513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135937" cy="633413"/>
          </a:xfrm>
        </p:spPr>
        <p:txBody>
          <a:bodyPr/>
          <a:lstStyle/>
          <a:p>
            <a:r>
              <a:rPr lang="en-US" dirty="0" err="1" smtClean="0"/>
              <a:t>Rigi</a:t>
            </a:r>
            <a:r>
              <a:rPr lang="en-US" dirty="0" smtClean="0"/>
              <a:t> tool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1547664" y="6176337"/>
            <a:ext cx="6390456" cy="27699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  <a:latin typeface="Calibri" pitchFamily="34" charset="0"/>
              </a:rPr>
              <a:t>http://www.svgopen.org/2002/papers/kienle_weber_mueller__rigi_reverse_engineering/</a:t>
            </a:r>
          </a:p>
        </p:txBody>
      </p:sp>
    </p:spTree>
    <p:extLst>
      <p:ext uri="{BB962C8B-B14F-4D97-AF65-F5344CB8AC3E}">
        <p14:creationId xmlns:p14="http://schemas.microsoft.com/office/powerpoint/2010/main" val="42382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8C30F-0526-4ACF-A79E-371B432D2CC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3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0"/>
            <a:ext cx="91589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8C30F-0526-4ACF-A79E-371B432D2CC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3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25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97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8C30F-0526-4ACF-A79E-371B432D2CC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2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05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567985" cy="633413"/>
          </a:xfrm>
        </p:spPr>
        <p:txBody>
          <a:bodyPr/>
          <a:lstStyle/>
          <a:p>
            <a:r>
              <a:rPr lang="en-US" dirty="0" smtClean="0"/>
              <a:t>Most Tactics fits in one of these stages</a:t>
            </a:r>
            <a:endParaRPr lang="en-GB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2051720" y="1556792"/>
            <a:ext cx="1584176" cy="1224136"/>
          </a:xfrm>
          <a:prstGeom prst="roundRect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Prevent</a:t>
            </a:r>
            <a:endParaRPr kumimoji="0" lang="en-GB" sz="28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815916" y="1556792"/>
            <a:ext cx="1584176" cy="1224136"/>
          </a:xfrm>
          <a:prstGeom prst="roundRect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Detect</a:t>
            </a:r>
            <a:endParaRPr kumimoji="0" lang="en-GB" sz="28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580112" y="1556792"/>
            <a:ext cx="1584176" cy="1224136"/>
          </a:xfrm>
          <a:prstGeom prst="roundRect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Correct</a:t>
            </a:r>
            <a:endParaRPr kumimoji="0" lang="en-GB" sz="28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22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8C30F-0526-4ACF-A79E-371B432D2CC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2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04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05550"/>
            <a:ext cx="4572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148C30F-0526-4ACF-A79E-371B432D2CC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3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83"/>
            <a:ext cx="9157888" cy="684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01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15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5040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70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4064"/>
            <a:ext cx="9169168" cy="68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82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" y="1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63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548680"/>
            <a:ext cx="6213127" cy="564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8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988" y="5994228"/>
            <a:ext cx="4978524" cy="89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83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16632"/>
            <a:ext cx="8135937" cy="633413"/>
          </a:xfrm>
        </p:spPr>
        <p:txBody>
          <a:bodyPr/>
          <a:lstStyle/>
          <a:p>
            <a:r>
              <a:rPr lang="en-US" dirty="0" err="1" smtClean="0"/>
              <a:t>SoftwareNaut</a:t>
            </a:r>
            <a:endParaRPr lang="sv-SE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150274"/>
            <a:ext cx="65" cy="757748"/>
          </a:xfrm>
          <a:prstGeom prst="rect">
            <a:avLst/>
          </a:prstGeom>
          <a:solidFill>
            <a:srgbClr val="EEEE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38050" rIns="0" bIns="23805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85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3" y="726546"/>
            <a:ext cx="6372199" cy="515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5877272"/>
            <a:ext cx="8135937" cy="936451"/>
          </a:xfrm>
          <a:solidFill>
            <a:schemeClr val="bg1"/>
          </a:solidFill>
        </p:spPr>
        <p:txBody>
          <a:bodyPr/>
          <a:lstStyle/>
          <a:p>
            <a:r>
              <a:rPr lang="sv-SE" sz="1800" dirty="0" err="1"/>
              <a:t>Mircea</a:t>
            </a:r>
            <a:r>
              <a:rPr lang="sv-SE" sz="1800" dirty="0"/>
              <a:t> </a:t>
            </a:r>
            <a:r>
              <a:rPr lang="sv-SE" sz="1800" dirty="0" err="1"/>
              <a:t>Lungu</a:t>
            </a:r>
            <a:r>
              <a:rPr lang="sv-SE" sz="1800" dirty="0"/>
              <a:t>, Michele </a:t>
            </a:r>
            <a:r>
              <a:rPr lang="sv-SE" sz="1800" dirty="0" err="1"/>
              <a:t>Lanza</a:t>
            </a:r>
            <a:r>
              <a:rPr lang="sv-SE" sz="1800" dirty="0"/>
              <a:t>, and Oscar </a:t>
            </a:r>
            <a:r>
              <a:rPr lang="sv-SE" sz="1800" dirty="0" err="1"/>
              <a:t>Nierstrasz</a:t>
            </a:r>
            <a:r>
              <a:rPr lang="sv-SE" sz="1800" dirty="0"/>
              <a:t>. </a:t>
            </a:r>
            <a:r>
              <a:rPr lang="sv-SE" sz="1800" dirty="0" err="1">
                <a:hlinkClick r:id="rId3"/>
              </a:rPr>
              <a:t>Evolutionary</a:t>
            </a:r>
            <a:r>
              <a:rPr lang="sv-SE" sz="1800" dirty="0">
                <a:hlinkClick r:id="rId3"/>
              </a:rPr>
              <a:t> and </a:t>
            </a:r>
            <a:r>
              <a:rPr lang="sv-SE" sz="1800" dirty="0" err="1">
                <a:hlinkClick r:id="rId3"/>
              </a:rPr>
              <a:t>Collaborative</a:t>
            </a:r>
            <a:r>
              <a:rPr lang="sv-SE" sz="1800" dirty="0">
                <a:hlinkClick r:id="rId3"/>
              </a:rPr>
              <a:t> Software </a:t>
            </a:r>
            <a:r>
              <a:rPr lang="sv-SE" sz="1800" dirty="0" err="1">
                <a:hlinkClick r:id="rId3"/>
              </a:rPr>
              <a:t>Architecture</a:t>
            </a:r>
            <a:r>
              <a:rPr lang="sv-SE" sz="1800" dirty="0">
                <a:hlinkClick r:id="rId3"/>
              </a:rPr>
              <a:t> </a:t>
            </a:r>
            <a:r>
              <a:rPr lang="sv-SE" sz="1800" dirty="0" err="1">
                <a:hlinkClick r:id="rId3"/>
              </a:rPr>
              <a:t>Recovery</a:t>
            </a:r>
            <a:r>
              <a:rPr lang="sv-SE" sz="1800" dirty="0">
                <a:hlinkClick r:id="rId3"/>
              </a:rPr>
              <a:t> </a:t>
            </a:r>
            <a:r>
              <a:rPr lang="sv-SE" sz="1800" dirty="0" err="1">
                <a:hlinkClick r:id="rId3"/>
              </a:rPr>
              <a:t>with</a:t>
            </a:r>
            <a:r>
              <a:rPr lang="sv-SE" sz="1800" dirty="0">
                <a:hlinkClick r:id="rId3"/>
              </a:rPr>
              <a:t> </a:t>
            </a:r>
            <a:r>
              <a:rPr lang="sv-SE" sz="1800" dirty="0" err="1">
                <a:hlinkClick r:id="rId3"/>
              </a:rPr>
              <a:t>Softwarenaut</a:t>
            </a:r>
            <a:r>
              <a:rPr lang="sv-SE" sz="1800" dirty="0"/>
              <a:t>. </a:t>
            </a:r>
            <a:endParaRPr lang="sv-SE" sz="1800" dirty="0" smtClean="0"/>
          </a:p>
          <a:p>
            <a:pPr marL="0" indent="0">
              <a:buNone/>
            </a:pPr>
            <a:r>
              <a:rPr lang="sv-SE" sz="1800" dirty="0" smtClean="0"/>
              <a:t>       Science </a:t>
            </a:r>
            <a:r>
              <a:rPr lang="sv-SE" sz="1800" dirty="0" err="1"/>
              <a:t>of</a:t>
            </a:r>
            <a:r>
              <a:rPr lang="sv-SE" sz="1800" dirty="0"/>
              <a:t> Computer </a:t>
            </a:r>
            <a:r>
              <a:rPr lang="sv-SE" sz="1800" dirty="0" err="1"/>
              <a:t>Programming</a:t>
            </a:r>
            <a:r>
              <a:rPr lang="sv-SE" sz="1800" dirty="0"/>
              <a:t> (SCP), 2012. </a:t>
            </a:r>
            <a:r>
              <a:rPr lang="sv-SE" sz="1800" dirty="0">
                <a:hlinkClick r:id="rId4"/>
              </a:rPr>
              <a:t>DOI</a:t>
            </a:r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80010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Softagram</a:t>
            </a:r>
            <a:endParaRPr lang="en-GB" dirty="0"/>
          </a:p>
        </p:txBody>
      </p:sp>
      <p:pic>
        <p:nvPicPr>
          <p:cNvPr id="737282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208" y="836712"/>
            <a:ext cx="7164231" cy="593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3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Softagram</a:t>
            </a:r>
            <a:endParaRPr lang="en-GB" dirty="0"/>
          </a:p>
        </p:txBody>
      </p:sp>
      <p:pic>
        <p:nvPicPr>
          <p:cNvPr id="740356" name="Picture 4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635383" cy="48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58883"/>
            <a:ext cx="7724092" cy="102865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cs typeface="Calibri" panose="020F0502020204030204" pitchFamily="34" charset="0"/>
              </a:rPr>
              <a:t>Performance Tactic:</a:t>
            </a:r>
            <a:br>
              <a:rPr lang="en-US" dirty="0" smtClean="0">
                <a:solidFill>
                  <a:srgbClr val="000000"/>
                </a:solidFill>
                <a:cs typeface="Calibri" panose="020F0502020204030204" pitchFamily="34" charset="0"/>
              </a:rPr>
            </a:br>
            <a:r>
              <a:rPr lang="en-US" dirty="0" smtClean="0">
                <a:solidFill>
                  <a:srgbClr val="000000"/>
                </a:solidFill>
                <a:cs typeface="Calibri" panose="020F0502020204030204" pitchFamily="34" charset="0"/>
              </a:rPr>
              <a:t>Client-Server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load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balancer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0462" y="5697252"/>
            <a:ext cx="14287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9EEA7F-63D7-4553-B697-363FC34AAC99}" type="slidenum">
              <a:rPr lang="en-GB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6</a:t>
            </a:fld>
            <a:endParaRPr lang="en-GB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74163" y="2702426"/>
            <a:ext cx="1574582" cy="1026114"/>
            <a:chOff x="991496" y="1608304"/>
            <a:chExt cx="2099443" cy="1368152"/>
          </a:xfrm>
        </p:grpSpPr>
        <p:sp>
          <p:nvSpPr>
            <p:cNvPr id="58" name="Rectangle 14"/>
            <p:cNvSpPr>
              <a:spLocks noChangeArrowheads="1"/>
            </p:cNvSpPr>
            <p:nvPr/>
          </p:nvSpPr>
          <p:spPr bwMode="auto">
            <a:xfrm>
              <a:off x="991496" y="1608304"/>
              <a:ext cx="2099443" cy="1368152"/>
            </a:xfrm>
            <a:prstGeom prst="rect">
              <a:avLst/>
            </a:prstGeom>
            <a:solidFill>
              <a:srgbClr val="99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GB" sz="788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9" name="Rectangle 15"/>
            <p:cNvSpPr>
              <a:spLocks noChangeArrowheads="1"/>
            </p:cNvSpPr>
            <p:nvPr/>
          </p:nvSpPr>
          <p:spPr bwMode="auto">
            <a:xfrm>
              <a:off x="1205971" y="1912433"/>
              <a:ext cx="424293" cy="443444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5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</a:t>
              </a:r>
              <a:endParaRPr lang="en-GB" sz="788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61" name="AutoShape 19"/>
            <p:cNvCxnSpPr>
              <a:cxnSpLocks noChangeShapeType="1"/>
            </p:cNvCxnSpPr>
            <p:nvPr/>
          </p:nvCxnSpPr>
          <p:spPr bwMode="auto">
            <a:xfrm>
              <a:off x="1639567" y="2112360"/>
              <a:ext cx="356976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76" name="AutoShape 19"/>
            <p:cNvCxnSpPr>
              <a:cxnSpLocks noChangeShapeType="1"/>
            </p:cNvCxnSpPr>
            <p:nvPr/>
          </p:nvCxnSpPr>
          <p:spPr bwMode="auto">
            <a:xfrm>
              <a:off x="2218695" y="2112360"/>
              <a:ext cx="356976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60" name="Rectangle 16"/>
            <p:cNvSpPr>
              <a:spLocks noChangeArrowheads="1"/>
            </p:cNvSpPr>
            <p:nvPr/>
          </p:nvSpPr>
          <p:spPr bwMode="auto">
            <a:xfrm>
              <a:off x="2445010" y="1912433"/>
              <a:ext cx="421757" cy="443444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5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</a:t>
              </a:r>
              <a:endParaRPr lang="en-GB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" name="Rectangle 16"/>
            <p:cNvSpPr>
              <a:spLocks noChangeArrowheads="1"/>
            </p:cNvSpPr>
            <p:nvPr/>
          </p:nvSpPr>
          <p:spPr bwMode="auto">
            <a:xfrm>
              <a:off x="1834515" y="1916656"/>
              <a:ext cx="421757" cy="443444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5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LB</a:t>
              </a:r>
              <a:endParaRPr lang="en-GB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029367" y="2711513"/>
            <a:ext cx="1817425" cy="1674186"/>
            <a:chOff x="5854568" y="4077072"/>
            <a:chExt cx="2689084" cy="2232248"/>
          </a:xfrm>
        </p:grpSpPr>
        <p:sp>
          <p:nvSpPr>
            <p:cNvPr id="55" name="Rectangle 14"/>
            <p:cNvSpPr>
              <a:spLocks noChangeArrowheads="1"/>
            </p:cNvSpPr>
            <p:nvPr/>
          </p:nvSpPr>
          <p:spPr bwMode="auto">
            <a:xfrm>
              <a:off x="5854568" y="4077072"/>
              <a:ext cx="2689084" cy="2232248"/>
            </a:xfrm>
            <a:prstGeom prst="rect">
              <a:avLst/>
            </a:prstGeom>
            <a:solidFill>
              <a:srgbClr val="99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GB" sz="788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Cube 55"/>
            <p:cNvSpPr/>
            <p:nvPr/>
          </p:nvSpPr>
          <p:spPr>
            <a:xfrm>
              <a:off x="6012160" y="4359730"/>
              <a:ext cx="1025990" cy="649554"/>
            </a:xfrm>
            <a:prstGeom prst="cube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GB" sz="1500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Rectangle 15"/>
            <p:cNvSpPr>
              <a:spLocks noChangeArrowheads="1"/>
            </p:cNvSpPr>
            <p:nvPr/>
          </p:nvSpPr>
          <p:spPr bwMode="auto">
            <a:xfrm>
              <a:off x="6156175" y="4581128"/>
              <a:ext cx="581494" cy="335806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5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</a:t>
              </a:r>
              <a:endParaRPr lang="en-GB" sz="788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0" name="Cube 69"/>
            <p:cNvSpPr/>
            <p:nvPr/>
          </p:nvSpPr>
          <p:spPr>
            <a:xfrm>
              <a:off x="7362434" y="4365104"/>
              <a:ext cx="1025990" cy="649554"/>
            </a:xfrm>
            <a:prstGeom prst="cube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GB" sz="1500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Rectangle 16"/>
            <p:cNvSpPr>
              <a:spLocks noChangeArrowheads="1"/>
            </p:cNvSpPr>
            <p:nvPr/>
          </p:nvSpPr>
          <p:spPr bwMode="auto">
            <a:xfrm>
              <a:off x="7522373" y="4581128"/>
              <a:ext cx="578019" cy="335806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5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S2</a:t>
              </a:r>
              <a:endParaRPr lang="en-GB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72" name="AutoShape 19"/>
            <p:cNvCxnSpPr>
              <a:cxnSpLocks noChangeShapeType="1"/>
              <a:stCxn id="69" idx="2"/>
            </p:cNvCxnSpPr>
            <p:nvPr/>
          </p:nvCxnSpPr>
          <p:spPr bwMode="auto">
            <a:xfrm flipH="1">
              <a:off x="6444207" y="4916934"/>
              <a:ext cx="2715" cy="32850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AutoShape 19"/>
            <p:cNvCxnSpPr>
              <a:cxnSpLocks noChangeShapeType="1"/>
            </p:cNvCxnSpPr>
            <p:nvPr/>
          </p:nvCxnSpPr>
          <p:spPr bwMode="auto">
            <a:xfrm>
              <a:off x="6082753" y="5245436"/>
              <a:ext cx="2236726" cy="117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AutoShape 19"/>
            <p:cNvCxnSpPr>
              <a:cxnSpLocks noChangeShapeType="1"/>
            </p:cNvCxnSpPr>
            <p:nvPr/>
          </p:nvCxnSpPr>
          <p:spPr bwMode="auto">
            <a:xfrm flipH="1">
              <a:off x="7812360" y="4916934"/>
              <a:ext cx="2715" cy="32850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7" name="Cube 76"/>
            <p:cNvSpPr/>
            <p:nvPr/>
          </p:nvSpPr>
          <p:spPr>
            <a:xfrm>
              <a:off x="6588224" y="5500996"/>
              <a:ext cx="1386030" cy="649554"/>
            </a:xfrm>
            <a:prstGeom prst="cube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GB" sz="1500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Rectangle 16"/>
            <p:cNvSpPr>
              <a:spLocks noChangeArrowheads="1"/>
            </p:cNvSpPr>
            <p:nvPr/>
          </p:nvSpPr>
          <p:spPr bwMode="auto">
            <a:xfrm>
              <a:off x="7236296" y="5717020"/>
              <a:ext cx="449926" cy="335806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5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S1</a:t>
              </a:r>
              <a:endParaRPr lang="en-GB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79" name="AutoShape 19"/>
            <p:cNvCxnSpPr>
              <a:cxnSpLocks noChangeShapeType="1"/>
            </p:cNvCxnSpPr>
            <p:nvPr/>
          </p:nvCxnSpPr>
          <p:spPr bwMode="auto">
            <a:xfrm flipH="1">
              <a:off x="7398190" y="5229200"/>
              <a:ext cx="2715" cy="32850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0" name="Rectangle 16"/>
            <p:cNvSpPr>
              <a:spLocks noChangeArrowheads="1"/>
            </p:cNvSpPr>
            <p:nvPr/>
          </p:nvSpPr>
          <p:spPr bwMode="auto">
            <a:xfrm>
              <a:off x="6690187" y="5717020"/>
              <a:ext cx="449926" cy="335806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5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LB</a:t>
              </a:r>
              <a:endParaRPr lang="en-GB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63489" y="2711513"/>
            <a:ext cx="3346340" cy="1674186"/>
            <a:chOff x="4198473" y="1552532"/>
            <a:chExt cx="4461786" cy="2232248"/>
          </a:xfrm>
        </p:grpSpPr>
        <p:sp>
          <p:nvSpPr>
            <p:cNvPr id="62" name="Rectangle 14"/>
            <p:cNvSpPr>
              <a:spLocks noChangeArrowheads="1"/>
            </p:cNvSpPr>
            <p:nvPr/>
          </p:nvSpPr>
          <p:spPr bwMode="auto">
            <a:xfrm>
              <a:off x="4198473" y="1552532"/>
              <a:ext cx="2614180" cy="2232248"/>
            </a:xfrm>
            <a:prstGeom prst="rect">
              <a:avLst/>
            </a:prstGeom>
            <a:solidFill>
              <a:srgbClr val="99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GB" sz="788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Rectangle 15"/>
            <p:cNvSpPr>
              <a:spLocks noChangeArrowheads="1"/>
            </p:cNvSpPr>
            <p:nvPr/>
          </p:nvSpPr>
          <p:spPr bwMode="auto">
            <a:xfrm>
              <a:off x="4314099" y="1696549"/>
              <a:ext cx="401569" cy="343943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5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</a:t>
              </a:r>
              <a:endParaRPr lang="en-GB" sz="788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4" name="Rectangle 16"/>
            <p:cNvSpPr>
              <a:spLocks noChangeArrowheads="1"/>
            </p:cNvSpPr>
            <p:nvPr/>
          </p:nvSpPr>
          <p:spPr bwMode="auto">
            <a:xfrm>
              <a:off x="4881318" y="1696549"/>
              <a:ext cx="512901" cy="343943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5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LB</a:t>
              </a:r>
              <a:endParaRPr lang="en-GB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4615410" y="3045518"/>
              <a:ext cx="478295" cy="451230"/>
              <a:chOff x="3433151" y="5570058"/>
              <a:chExt cx="915915" cy="451230"/>
            </a:xfrm>
          </p:grpSpPr>
          <p:cxnSp>
            <p:nvCxnSpPr>
              <p:cNvPr id="65" name="AutoShape 19"/>
              <p:cNvCxnSpPr>
                <a:cxnSpLocks noChangeShapeType="1"/>
              </p:cNvCxnSpPr>
              <p:nvPr/>
            </p:nvCxnSpPr>
            <p:spPr bwMode="auto">
              <a:xfrm>
                <a:off x="3433151" y="5570058"/>
                <a:ext cx="915915" cy="9119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68" name="AutoShape 19"/>
              <p:cNvCxnSpPr>
                <a:cxnSpLocks noChangeShapeType="1"/>
              </p:cNvCxnSpPr>
              <p:nvPr/>
            </p:nvCxnSpPr>
            <p:spPr bwMode="auto">
              <a:xfrm flipH="1">
                <a:off x="3433151" y="5983374"/>
                <a:ext cx="915915" cy="37914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</p:grpSp>
        <p:sp>
          <p:nvSpPr>
            <p:cNvPr id="81" name="Rectangle 16"/>
            <p:cNvSpPr>
              <a:spLocks noChangeArrowheads="1"/>
            </p:cNvSpPr>
            <p:nvPr/>
          </p:nvSpPr>
          <p:spPr bwMode="auto">
            <a:xfrm>
              <a:off x="6121553" y="1696549"/>
              <a:ext cx="496801" cy="343943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5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S2</a:t>
              </a:r>
              <a:endParaRPr lang="en-GB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66" name="AutoShape 19"/>
            <p:cNvCxnSpPr>
              <a:cxnSpLocks noChangeShapeType="1"/>
            </p:cNvCxnSpPr>
            <p:nvPr/>
          </p:nvCxnSpPr>
          <p:spPr bwMode="auto">
            <a:xfrm>
              <a:off x="4573199" y="2040491"/>
              <a:ext cx="0" cy="158551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AutoShape 19"/>
            <p:cNvCxnSpPr>
              <a:cxnSpLocks noChangeShapeType="1"/>
            </p:cNvCxnSpPr>
            <p:nvPr/>
          </p:nvCxnSpPr>
          <p:spPr bwMode="auto">
            <a:xfrm>
              <a:off x="5106186" y="2040491"/>
              <a:ext cx="0" cy="158551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AutoShape 19"/>
            <p:cNvCxnSpPr>
              <a:cxnSpLocks noChangeShapeType="1"/>
            </p:cNvCxnSpPr>
            <p:nvPr/>
          </p:nvCxnSpPr>
          <p:spPr bwMode="auto">
            <a:xfrm>
              <a:off x="6330322" y="2040491"/>
              <a:ext cx="0" cy="158551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9" name="Group 88"/>
            <p:cNvGrpSpPr/>
            <p:nvPr/>
          </p:nvGrpSpPr>
          <p:grpSpPr>
            <a:xfrm>
              <a:off x="5118670" y="3146868"/>
              <a:ext cx="1268496" cy="288032"/>
              <a:chOff x="4208896" y="4733455"/>
              <a:chExt cx="1080120" cy="275828"/>
            </a:xfrm>
          </p:grpSpPr>
          <p:cxnSp>
            <p:nvCxnSpPr>
              <p:cNvPr id="82" name="AutoShape 19"/>
              <p:cNvCxnSpPr>
                <a:cxnSpLocks noChangeShapeType="1"/>
              </p:cNvCxnSpPr>
              <p:nvPr/>
            </p:nvCxnSpPr>
            <p:spPr bwMode="auto">
              <a:xfrm>
                <a:off x="4208896" y="4733455"/>
                <a:ext cx="1080120" cy="9119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85" name="AutoShape 19"/>
              <p:cNvCxnSpPr>
                <a:cxnSpLocks noChangeShapeType="1"/>
              </p:cNvCxnSpPr>
              <p:nvPr/>
            </p:nvCxnSpPr>
            <p:spPr bwMode="auto">
              <a:xfrm flipH="1">
                <a:off x="4208896" y="4971369"/>
                <a:ext cx="1045648" cy="37914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</p:grpSp>
        <p:sp>
          <p:nvSpPr>
            <p:cNvPr id="94" name="Rectangle 16"/>
            <p:cNvSpPr>
              <a:spLocks noChangeArrowheads="1"/>
            </p:cNvSpPr>
            <p:nvPr/>
          </p:nvSpPr>
          <p:spPr bwMode="auto">
            <a:xfrm>
              <a:off x="5515010" y="1696549"/>
              <a:ext cx="496801" cy="343943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5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S1</a:t>
              </a:r>
              <a:endParaRPr lang="en-GB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95" name="AutoShape 19"/>
            <p:cNvCxnSpPr>
              <a:cxnSpLocks noChangeShapeType="1"/>
            </p:cNvCxnSpPr>
            <p:nvPr/>
          </p:nvCxnSpPr>
          <p:spPr bwMode="auto">
            <a:xfrm>
              <a:off x="5723779" y="2040491"/>
              <a:ext cx="0" cy="158551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97" name="Group 96"/>
            <p:cNvGrpSpPr/>
            <p:nvPr/>
          </p:nvGrpSpPr>
          <p:grpSpPr>
            <a:xfrm>
              <a:off x="5089531" y="2147428"/>
              <a:ext cx="1268496" cy="288032"/>
              <a:chOff x="4208896" y="4733455"/>
              <a:chExt cx="1080120" cy="275828"/>
            </a:xfrm>
          </p:grpSpPr>
          <p:cxnSp>
            <p:nvCxnSpPr>
              <p:cNvPr id="98" name="AutoShape 19"/>
              <p:cNvCxnSpPr>
                <a:cxnSpLocks noChangeShapeType="1"/>
              </p:cNvCxnSpPr>
              <p:nvPr/>
            </p:nvCxnSpPr>
            <p:spPr bwMode="auto">
              <a:xfrm>
                <a:off x="4208896" y="4733455"/>
                <a:ext cx="1080120" cy="9119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prstDash val="sysDash"/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99" name="AutoShape 19"/>
              <p:cNvCxnSpPr>
                <a:cxnSpLocks noChangeShapeType="1"/>
              </p:cNvCxnSpPr>
              <p:nvPr/>
            </p:nvCxnSpPr>
            <p:spPr bwMode="auto">
              <a:xfrm flipH="1">
                <a:off x="4208896" y="4971369"/>
                <a:ext cx="1045648" cy="37914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prstDash val="sysDash"/>
                <a:round/>
                <a:headEnd/>
                <a:tailEnd type="triangle" w="med" len="med"/>
              </a:ln>
              <a:effectLst/>
            </p:spPr>
          </p:cxnSp>
        </p:grpSp>
        <p:grpSp>
          <p:nvGrpSpPr>
            <p:cNvPr id="100" name="Group 99"/>
            <p:cNvGrpSpPr/>
            <p:nvPr/>
          </p:nvGrpSpPr>
          <p:grpSpPr>
            <a:xfrm>
              <a:off x="5089531" y="2616065"/>
              <a:ext cx="669058" cy="213993"/>
              <a:chOff x="4208896" y="4733455"/>
              <a:chExt cx="1080120" cy="275828"/>
            </a:xfrm>
          </p:grpSpPr>
          <p:cxnSp>
            <p:nvCxnSpPr>
              <p:cNvPr id="101" name="AutoShape 19"/>
              <p:cNvCxnSpPr>
                <a:cxnSpLocks noChangeShapeType="1"/>
              </p:cNvCxnSpPr>
              <p:nvPr/>
            </p:nvCxnSpPr>
            <p:spPr bwMode="auto">
              <a:xfrm>
                <a:off x="4208896" y="4733455"/>
                <a:ext cx="1080120" cy="9119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prstDash val="sysDash"/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102" name="AutoShape 19"/>
              <p:cNvCxnSpPr>
                <a:cxnSpLocks noChangeShapeType="1"/>
              </p:cNvCxnSpPr>
              <p:nvPr/>
            </p:nvCxnSpPr>
            <p:spPr bwMode="auto">
              <a:xfrm flipH="1">
                <a:off x="4208896" y="4971369"/>
                <a:ext cx="1045648" cy="37914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prstDash val="sysDash"/>
                <a:round/>
                <a:headEnd/>
                <a:tailEnd type="triangle" w="med" len="med"/>
              </a:ln>
              <a:effectLst/>
            </p:spPr>
          </p:cxnSp>
        </p:grpSp>
        <p:sp>
          <p:nvSpPr>
            <p:cNvPr id="105" name="Rounded Rectangular Callout 104"/>
            <p:cNvSpPr/>
            <p:nvPr/>
          </p:nvSpPr>
          <p:spPr>
            <a:xfrm>
              <a:off x="6351675" y="2611182"/>
              <a:ext cx="2048581" cy="310137"/>
            </a:xfrm>
            <a:prstGeom prst="wedgeRoundRectCallout">
              <a:avLst>
                <a:gd name="adj1" fmla="val -102235"/>
                <a:gd name="adj2" fmla="val -18836"/>
                <a:gd name="adj3" fmla="val 16667"/>
              </a:avLst>
            </a:prstGeom>
            <a:solidFill>
              <a:srgbClr val="FFCC99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US" sz="135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check load status</a:t>
              </a:r>
              <a:endParaRPr lang="en-GB" sz="13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6" name="Rounded Rectangular Callout 105"/>
            <p:cNvSpPr/>
            <p:nvPr/>
          </p:nvSpPr>
          <p:spPr>
            <a:xfrm>
              <a:off x="6631131" y="1933152"/>
              <a:ext cx="1950349" cy="348903"/>
            </a:xfrm>
            <a:prstGeom prst="wedgeRoundRectCallout">
              <a:avLst>
                <a:gd name="adj1" fmla="val -73664"/>
                <a:gd name="adj2" fmla="val 22360"/>
                <a:gd name="adj3" fmla="val 16667"/>
              </a:avLst>
            </a:prstGeom>
            <a:solidFill>
              <a:srgbClr val="FFCC99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US" sz="135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check load status</a:t>
              </a:r>
              <a:endParaRPr lang="en-GB" sz="13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" name="Rounded Rectangular Callout 109"/>
            <p:cNvSpPr/>
            <p:nvPr/>
          </p:nvSpPr>
          <p:spPr>
            <a:xfrm>
              <a:off x="6991448" y="3215299"/>
              <a:ext cx="1668811" cy="290029"/>
            </a:xfrm>
            <a:prstGeom prst="wedgeRoundRectCallout">
              <a:avLst>
                <a:gd name="adj1" fmla="val -90339"/>
                <a:gd name="adj2" fmla="val -14875"/>
                <a:gd name="adj3" fmla="val 16667"/>
              </a:avLst>
            </a:prstGeom>
            <a:solidFill>
              <a:srgbClr val="FFCC99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US" sz="135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actual request</a:t>
              </a:r>
              <a:endParaRPr lang="en-GB" sz="13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6295868" y="3271199"/>
              <a:ext cx="76180" cy="1044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3" name="Rectangle 82"/>
          <p:cNvSpPr/>
          <p:nvPr/>
        </p:nvSpPr>
        <p:spPr>
          <a:xfrm>
            <a:off x="550459" y="4749928"/>
            <a:ext cx="330513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variations are possible</a:t>
            </a:r>
            <a:endParaRPr lang="en-GB" sz="2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50459" y="5142819"/>
            <a:ext cx="828169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(Almost) the same tactic can also be used for 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availability</a:t>
            </a:r>
            <a:endParaRPr lang="en-GB" sz="2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56298" y="2076671"/>
            <a:ext cx="1936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Structure Diagram</a:t>
            </a:r>
            <a:endParaRPr lang="en-GB" sz="1800" dirty="0"/>
          </a:p>
        </p:txBody>
      </p:sp>
      <p:sp>
        <p:nvSpPr>
          <p:cNvPr id="53" name="Rectangle 52"/>
          <p:cNvSpPr/>
          <p:nvPr/>
        </p:nvSpPr>
        <p:spPr>
          <a:xfrm>
            <a:off x="6846314" y="2076671"/>
            <a:ext cx="2225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Deployment Diagram</a:t>
            </a:r>
            <a:endParaRPr lang="en-GB" sz="1800" dirty="0"/>
          </a:p>
        </p:txBody>
      </p:sp>
      <p:sp>
        <p:nvSpPr>
          <p:cNvPr id="54" name="Rectangle 53"/>
          <p:cNvSpPr/>
          <p:nvPr/>
        </p:nvSpPr>
        <p:spPr>
          <a:xfrm>
            <a:off x="3106506" y="2076671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Sequence Diagram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10111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8" y="0"/>
            <a:ext cx="8889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2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906009"/>
            <a:ext cx="3312368" cy="9519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4624"/>
            <a:ext cx="9036496" cy="151216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 smtClean="0"/>
              <a:t>Combine Architecture with other Development metrics: High Priority Bugs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918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135937" cy="1007393"/>
          </a:xfrm>
        </p:spPr>
        <p:txBody>
          <a:bodyPr/>
          <a:lstStyle/>
          <a:p>
            <a:pPr algn="ctr"/>
            <a:r>
              <a:rPr lang="en-US" dirty="0" err="1" smtClean="0"/>
              <a:t>MetricView</a:t>
            </a:r>
            <a:r>
              <a:rPr lang="en-US" dirty="0" smtClean="0"/>
              <a:t>: Combine Design and Metrics information</a:t>
            </a:r>
            <a:endParaRPr lang="en-GB" dirty="0"/>
          </a:p>
        </p:txBody>
      </p:sp>
      <p:pic>
        <p:nvPicPr>
          <p:cNvPr id="732162" name="Picture 2" descr="Image result for metricview evolution wijn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213797"/>
            <a:ext cx="7886700" cy="357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48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Beyond structure views</a:t>
            </a:r>
            <a:endParaRPr lang="sv-S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18864" y="1052736"/>
            <a:ext cx="8229600" cy="5544616"/>
          </a:xfrm>
        </p:spPr>
        <p:txBody>
          <a:bodyPr>
            <a:normAutofit/>
          </a:bodyPr>
          <a:lstStyle/>
          <a:p>
            <a:r>
              <a:rPr lang="en-US" dirty="0" smtClean="0"/>
              <a:t>How about a process/dynamics view?</a:t>
            </a:r>
          </a:p>
          <a:p>
            <a:pPr lvl="1"/>
            <a:r>
              <a:rPr lang="en-US" dirty="0" smtClean="0"/>
              <a:t>Sequence diagrams</a:t>
            </a:r>
          </a:p>
          <a:p>
            <a:pPr lvl="1"/>
            <a:r>
              <a:rPr lang="en-US" dirty="0" smtClean="0"/>
              <a:t>Maybe use run-time monitoring?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 smtClean="0"/>
              <a:t>How about views of: security, performance	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E3F12E-02F2-4874-B4AB-BA8D8ED4120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62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63688" y="2708920"/>
            <a:ext cx="7056491" cy="2520280"/>
            <a:chOff x="97848" y="1916113"/>
            <a:chExt cx="9162040" cy="5124403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838200" y="2347913"/>
              <a:ext cx="3576638" cy="20462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sv-SE" altLang="en-US" sz="14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1736725" y="3032124"/>
              <a:ext cx="1898650" cy="386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altLang="ko-KR" sz="1200" b="1" smtClean="0">
                  <a:solidFill>
                    <a:srgbClr val="808080"/>
                  </a:solidFill>
                  <a:latin typeface="Arial Narrow" panose="020B0606020202030204" pitchFamily="34" charset="0"/>
                  <a:ea typeface="Gulim" pitchFamily="34" charset="-127"/>
                </a:rPr>
                <a:t>Structure</a:t>
              </a:r>
              <a:r>
                <a:rPr lang="en-US" altLang="ko-KR" sz="1200" b="1" smtClean="0">
                  <a:solidFill>
                    <a:srgbClr val="009999"/>
                  </a:solidFill>
                  <a:latin typeface="Arial Narrow" panose="020B0606020202030204" pitchFamily="34" charset="0"/>
                  <a:ea typeface="Gulim" pitchFamily="34" charset="-127"/>
                </a:rPr>
                <a:t> </a:t>
              </a:r>
              <a:r>
                <a:rPr lang="en-US" altLang="ko-KR" sz="1200" b="1" smtClean="0">
                  <a:solidFill>
                    <a:srgbClr val="808080"/>
                  </a:solidFill>
                  <a:latin typeface="Arial Narrow" panose="020B0606020202030204" pitchFamily="34" charset="0"/>
                  <a:ea typeface="Gulim" pitchFamily="34" charset="-127"/>
                </a:rPr>
                <a:t>View</a:t>
              </a:r>
              <a:endParaRPr lang="en-US" altLang="ko-KR" sz="1200" b="1" smtClean="0">
                <a:solidFill>
                  <a:srgbClr val="000000"/>
                </a:solidFill>
                <a:latin typeface="Arial Narrow" panose="020B0606020202030204" pitchFamily="34" charset="0"/>
                <a:ea typeface="Gulim" pitchFamily="34" charset="-127"/>
              </a:endParaRPr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863599" y="3782061"/>
              <a:ext cx="2301150" cy="356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1600" tIns="50800" rIns="101600" bIns="50800">
              <a:spAutoFit/>
            </a:bodyPr>
            <a:lstStyle>
              <a:lvl1pPr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defTabSz="1014413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defTabSz="1014413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defTabSz="1014413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defTabSz="1014413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altLang="ko-KR" sz="1000" i="1" dirty="0" smtClean="0">
                  <a:solidFill>
                    <a:srgbClr val="808080"/>
                  </a:solidFill>
                  <a:latin typeface="Arial Narrow" panose="020B0606020202030204" pitchFamily="34" charset="0"/>
                  <a:ea typeface="Gulim" pitchFamily="34" charset="-127"/>
                </a:rPr>
                <a:t>Functionality (Decomposition)</a:t>
              </a:r>
              <a:endParaRPr lang="en-US" altLang="ko-KR" sz="1000" i="1" dirty="0" smtClean="0">
                <a:solidFill>
                  <a:srgbClr val="000000"/>
                </a:solidFill>
                <a:latin typeface="Arial Narrow" panose="020B0606020202030204" pitchFamily="34" charset="0"/>
                <a:ea typeface="Gulim" pitchFamily="34" charset="-127"/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4495800" y="2347913"/>
              <a:ext cx="3644900" cy="20462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sv-SE" altLang="en-US" sz="14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4800600" y="2957512"/>
              <a:ext cx="2525712" cy="386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altLang="ko-KR" sz="1200" b="1" smtClean="0">
                  <a:solidFill>
                    <a:srgbClr val="808080"/>
                  </a:solidFill>
                  <a:latin typeface="Arial Narrow" panose="020B0606020202030204" pitchFamily="34" charset="0"/>
                  <a:ea typeface="Gulim" pitchFamily="34" charset="-127"/>
                </a:rPr>
                <a:t>Development View</a:t>
              </a:r>
              <a:endParaRPr lang="en-US" altLang="ko-KR" sz="1200" b="1" smtClean="0">
                <a:solidFill>
                  <a:srgbClr val="000000"/>
                </a:solidFill>
                <a:latin typeface="Arial Narrow" panose="020B0606020202030204" pitchFamily="34" charset="0"/>
                <a:ea typeface="Gulim" pitchFamily="34" charset="-127"/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838200" y="4508500"/>
              <a:ext cx="3576638" cy="2006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sv-SE" altLang="en-US" sz="14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2286000" y="5192713"/>
              <a:ext cx="1706562" cy="386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altLang="ko-KR" sz="1200" b="1" dirty="0" smtClean="0">
                  <a:solidFill>
                    <a:srgbClr val="808080"/>
                  </a:solidFill>
                  <a:latin typeface="Arial Narrow" panose="020B0606020202030204" pitchFamily="34" charset="0"/>
                  <a:ea typeface="Gulim" pitchFamily="34" charset="-127"/>
                </a:rPr>
                <a:t>Process View</a:t>
              </a:r>
              <a:endParaRPr lang="en-US" altLang="ko-KR" sz="1100" b="1" dirty="0" smtClean="0">
                <a:solidFill>
                  <a:srgbClr val="009999"/>
                </a:solidFill>
                <a:latin typeface="Arial Narrow" panose="020B0606020202030204" pitchFamily="34" charset="0"/>
                <a:ea typeface="Gulim" pitchFamily="34" charset="-127"/>
              </a:endParaRPr>
            </a:p>
          </p:txBody>
        </p:sp>
        <p:sp>
          <p:nvSpPr>
            <p:cNvPr id="34" name="Rectangle 12"/>
            <p:cNvSpPr>
              <a:spLocks noChangeArrowheads="1"/>
            </p:cNvSpPr>
            <p:nvPr/>
          </p:nvSpPr>
          <p:spPr bwMode="auto">
            <a:xfrm>
              <a:off x="914398" y="5767394"/>
              <a:ext cx="298451" cy="357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1600" tIns="50800" rIns="101600" bIns="50800">
              <a:spAutoFit/>
            </a:bodyPr>
            <a:lstStyle>
              <a:lvl1pPr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defTabSz="1014413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defTabSz="1014413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defTabSz="1014413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defTabSz="1014413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endParaRPr lang="en-US" altLang="ko-KR" sz="1000" smtClean="0">
                <a:solidFill>
                  <a:srgbClr val="808080"/>
                </a:solidFill>
                <a:latin typeface="Arial Narrow" panose="020B0606020202030204" pitchFamily="34" charset="0"/>
                <a:ea typeface="Gulim" pitchFamily="34" charset="-127"/>
              </a:endParaRPr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4498975" y="4456113"/>
              <a:ext cx="3644900" cy="20685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sv-SE" altLang="en-US" sz="14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4791075" y="5091113"/>
              <a:ext cx="2319338" cy="386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altLang="ko-KR" sz="1200" b="1" smtClean="0">
                  <a:solidFill>
                    <a:srgbClr val="808080"/>
                  </a:solidFill>
                  <a:latin typeface="Arial Narrow" panose="020B0606020202030204" pitchFamily="34" charset="0"/>
                  <a:ea typeface="Gulim" pitchFamily="34" charset="-127"/>
                </a:rPr>
                <a:t>Deployment View</a:t>
              </a:r>
              <a:endParaRPr lang="en-US" altLang="ko-KR" sz="1200" b="1" smtClean="0">
                <a:solidFill>
                  <a:srgbClr val="000000"/>
                </a:solidFill>
                <a:latin typeface="Arial Narrow" panose="020B0606020202030204" pitchFamily="34" charset="0"/>
                <a:ea typeface="Gulim" pitchFamily="34" charset="-127"/>
              </a:endParaRPr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5435601" y="5700712"/>
              <a:ext cx="2627311" cy="13398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defTabSz="1014413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defTabSz="1014413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defTabSz="1014413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defTabSz="1014413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 algn="r"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altLang="ko-KR" sz="1000" i="1" dirty="0" smtClean="0">
                  <a:solidFill>
                    <a:srgbClr val="808080"/>
                  </a:solidFill>
                  <a:latin typeface="Arial Narrow" panose="020B0606020202030204" pitchFamily="34" charset="0"/>
                  <a:ea typeface="Gulim" pitchFamily="34" charset="-127"/>
                </a:rPr>
                <a:t>System topology</a:t>
              </a:r>
              <a:r>
                <a:rPr lang="en-US" altLang="ko-KR" sz="1000" dirty="0" smtClean="0">
                  <a:solidFill>
                    <a:srgbClr val="808080"/>
                  </a:solidFill>
                  <a:latin typeface="Arial Narrow" panose="020B0606020202030204" pitchFamily="34" charset="0"/>
                  <a:ea typeface="Gulim" pitchFamily="34" charset="-127"/>
                </a:rPr>
                <a:t> </a:t>
              </a:r>
            </a:p>
            <a:p>
              <a:pPr algn="r"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altLang="ko-KR" sz="1000" i="1" dirty="0" smtClean="0">
                  <a:solidFill>
                    <a:srgbClr val="808080"/>
                  </a:solidFill>
                  <a:latin typeface="Arial Narrow" panose="020B0606020202030204" pitchFamily="34" charset="0"/>
                  <a:ea typeface="Gulim" pitchFamily="34" charset="-127"/>
                </a:rPr>
                <a:t>Delivery, installation, maintenance</a:t>
              </a: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3036888" y="3592513"/>
              <a:ext cx="2830512" cy="1514475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rgbClr val="5F5F5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sv-SE" altLang="en-US" sz="14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3546476" y="4151313"/>
              <a:ext cx="1811338" cy="386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altLang="ko-KR" sz="1200" smtClean="0">
                  <a:solidFill>
                    <a:srgbClr val="808080"/>
                  </a:solidFill>
                  <a:latin typeface="Arial Narrow" panose="020B0606020202030204" pitchFamily="34" charset="0"/>
                  <a:ea typeface="Gulim" pitchFamily="34" charset="-127"/>
                </a:rPr>
                <a:t>Use Case View</a:t>
              </a:r>
              <a:endParaRPr lang="en-US" altLang="ko-KR" sz="1100" smtClean="0">
                <a:solidFill>
                  <a:srgbClr val="000000"/>
                </a:solidFill>
                <a:latin typeface="Arial Narrow" panose="020B0606020202030204" pitchFamily="34" charset="0"/>
                <a:ea typeface="Gulim" pitchFamily="34" charset="-127"/>
              </a:endParaRP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97848" y="6019630"/>
              <a:ext cx="2382586" cy="570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1600" tIns="50800" rIns="101600" bIns="50800">
              <a:spAutoFit/>
            </a:bodyPr>
            <a:lstStyle>
              <a:lvl1pPr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defTabSz="1014413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defTabSz="1014413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defTabSz="1014413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defTabSz="1014413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altLang="ko-KR" sz="1000" i="1" dirty="0" smtClean="0">
                  <a:solidFill>
                    <a:srgbClr val="808080"/>
                  </a:solidFill>
                  <a:latin typeface="Arial Narrow" panose="020B0606020202030204" pitchFamily="34" charset="0"/>
                  <a:ea typeface="Gulim" pitchFamily="34" charset="-127"/>
                </a:rPr>
                <a:t>Concurrency, Communication, </a:t>
              </a:r>
            </a:p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altLang="ko-KR" sz="1000" i="1" dirty="0" smtClean="0">
                  <a:solidFill>
                    <a:srgbClr val="808080"/>
                  </a:solidFill>
                  <a:latin typeface="Arial Narrow" panose="020B0606020202030204" pitchFamily="34" charset="0"/>
                  <a:ea typeface="Gulim" pitchFamily="34" charset="-127"/>
                </a:rPr>
                <a:t>Synchronization</a:t>
              </a:r>
              <a:endParaRPr lang="en-US" altLang="ko-KR" sz="1000" i="1" dirty="0" smtClean="0">
                <a:solidFill>
                  <a:srgbClr val="000000"/>
                </a:solidFill>
                <a:latin typeface="Arial Narrow" panose="020B0606020202030204" pitchFamily="34" charset="0"/>
                <a:ea typeface="Gulim" pitchFamily="34" charset="-127"/>
              </a:endParaRPr>
            </a:p>
          </p:txBody>
        </p: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>
              <a:off x="3995738" y="3829051"/>
              <a:ext cx="956293" cy="3567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1600" tIns="50800" rIns="101600" bIns="50800">
              <a:spAutoFit/>
            </a:bodyPr>
            <a:lstStyle>
              <a:lvl1pPr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 defTabSz="1014413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defTabSz="1014413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defTabSz="1014413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defTabSz="1014413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defTabSz="1014413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altLang="ko-KR" sz="1000" smtClean="0">
                  <a:solidFill>
                    <a:srgbClr val="FF3300"/>
                  </a:solidFill>
                  <a:latin typeface="Arial Narrow" panose="020B0606020202030204" pitchFamily="34" charset="0"/>
                  <a:ea typeface="Gulim" pitchFamily="34" charset="-127"/>
                </a:rPr>
                <a:t>End-user </a:t>
              </a:r>
            </a:p>
          </p:txBody>
        </p:sp>
        <p:grpSp>
          <p:nvGrpSpPr>
            <p:cNvPr id="27" name="Group 23"/>
            <p:cNvGrpSpPr>
              <a:grpSpLocks/>
            </p:cNvGrpSpPr>
            <p:nvPr/>
          </p:nvGrpSpPr>
          <p:grpSpPr bwMode="auto">
            <a:xfrm>
              <a:off x="177800" y="1916113"/>
              <a:ext cx="9082088" cy="5116512"/>
              <a:chOff x="112" y="1207"/>
              <a:chExt cx="5721" cy="3223"/>
            </a:xfrm>
          </p:grpSpPr>
          <p:sp>
            <p:nvSpPr>
              <p:cNvPr id="28" name="AutoShape 24"/>
              <p:cNvSpPr>
                <a:spLocks noChangeArrowheads="1"/>
              </p:cNvSpPr>
              <p:nvPr/>
            </p:nvSpPr>
            <p:spPr bwMode="auto">
              <a:xfrm>
                <a:off x="112" y="1343"/>
                <a:ext cx="1815" cy="594"/>
              </a:xfrm>
              <a:prstGeom prst="wedgeRoundRectCallout">
                <a:avLst>
                  <a:gd name="adj1" fmla="val -2176"/>
                  <a:gd name="adj2" fmla="val 84069"/>
                  <a:gd name="adj3" fmla="val 16667"/>
                </a:avLst>
              </a:prstGeom>
              <a:solidFill>
                <a:srgbClr val="E8D5F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/>
              <a:lstStyle>
                <a:lvl1pPr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1200" dirty="0" smtClean="0">
                    <a:solidFill>
                      <a:srgbClr val="000000"/>
                    </a:solidFill>
                    <a:latin typeface="Lucida Sans Unicode" panose="020B0602030504020204" pitchFamily="34" charset="0"/>
                  </a:rPr>
                  <a:t>How is the system structured?</a:t>
                </a:r>
                <a:endParaRPr lang="en-GB" altLang="en-US" sz="1200" dirty="0" smtClean="0">
                  <a:solidFill>
                    <a:srgbClr val="000000"/>
                  </a:solidFill>
                  <a:latin typeface="Lucida Sans Unicode" panose="020B0602030504020204" pitchFamily="34" charset="0"/>
                </a:endParaRPr>
              </a:p>
            </p:txBody>
          </p:sp>
          <p:sp>
            <p:nvSpPr>
              <p:cNvPr id="29" name="AutoShape 25"/>
              <p:cNvSpPr>
                <a:spLocks noChangeArrowheads="1"/>
              </p:cNvSpPr>
              <p:nvPr/>
            </p:nvSpPr>
            <p:spPr bwMode="auto">
              <a:xfrm>
                <a:off x="3696" y="1343"/>
                <a:ext cx="1815" cy="578"/>
              </a:xfrm>
              <a:prstGeom prst="wedgeRoundRectCallout">
                <a:avLst>
                  <a:gd name="adj1" fmla="val 1458"/>
                  <a:gd name="adj2" fmla="val 84069"/>
                  <a:gd name="adj3" fmla="val 16667"/>
                </a:avLst>
              </a:prstGeom>
              <a:solidFill>
                <a:srgbClr val="E8D5F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/>
              <a:lstStyle>
                <a:lvl1pPr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1200" dirty="0" smtClean="0">
                    <a:solidFill>
                      <a:srgbClr val="000000"/>
                    </a:solidFill>
                    <a:latin typeface="Lucida Sans Unicode" panose="020B0602030504020204" pitchFamily="34" charset="0"/>
                  </a:rPr>
                  <a:t>How to build / configure ?</a:t>
                </a:r>
                <a:endParaRPr lang="en-GB" altLang="en-US" sz="1200" dirty="0" smtClean="0">
                  <a:solidFill>
                    <a:srgbClr val="000000"/>
                  </a:solidFill>
                  <a:latin typeface="Lucida Sans Unicode" panose="020B0602030504020204" pitchFamily="34" charset="0"/>
                </a:endParaRPr>
              </a:p>
            </p:txBody>
          </p:sp>
          <p:sp>
            <p:nvSpPr>
              <p:cNvPr id="30" name="AutoShape 26"/>
              <p:cNvSpPr>
                <a:spLocks noChangeArrowheads="1"/>
              </p:cNvSpPr>
              <p:nvPr/>
            </p:nvSpPr>
            <p:spPr bwMode="auto">
              <a:xfrm>
                <a:off x="3606" y="2615"/>
                <a:ext cx="2227" cy="634"/>
              </a:xfrm>
              <a:prstGeom prst="wedgeRoundRectCallout">
                <a:avLst>
                  <a:gd name="adj1" fmla="val 3755"/>
                  <a:gd name="adj2" fmla="val 97356"/>
                  <a:gd name="adj3" fmla="val 16667"/>
                </a:avLst>
              </a:prstGeom>
              <a:solidFill>
                <a:srgbClr val="E8D5F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/>
              <a:lstStyle>
                <a:lvl1pPr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1200" dirty="0" smtClean="0">
                    <a:solidFill>
                      <a:srgbClr val="000000"/>
                    </a:solidFill>
                    <a:latin typeface="Lucida Sans Unicode" panose="020B0602030504020204" pitchFamily="34" charset="0"/>
                  </a:rPr>
                  <a:t>Where to install ?</a:t>
                </a:r>
              </a:p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1200" dirty="0" smtClean="0">
                    <a:solidFill>
                      <a:srgbClr val="000000"/>
                    </a:solidFill>
                    <a:latin typeface="Lucida Sans Unicode" panose="020B0602030504020204" pitchFamily="34" charset="0"/>
                  </a:rPr>
                  <a:t>What </a:t>
                </a:r>
                <a:r>
                  <a:rPr lang="en-US" altLang="en-US" sz="1200" dirty="0" err="1" smtClean="0">
                    <a:solidFill>
                      <a:srgbClr val="000000"/>
                    </a:solidFill>
                    <a:latin typeface="Lucida Sans Unicode" panose="020B0602030504020204" pitchFamily="34" charset="0"/>
                  </a:rPr>
                  <a:t>hw</a:t>
                </a:r>
                <a:r>
                  <a:rPr lang="en-US" altLang="en-US" sz="1200" dirty="0" smtClean="0">
                    <a:solidFill>
                      <a:srgbClr val="000000"/>
                    </a:solidFill>
                    <a:latin typeface="Lucida Sans Unicode" panose="020B0602030504020204" pitchFamily="34" charset="0"/>
                  </a:rPr>
                  <a:t>\</a:t>
                </a:r>
                <a:r>
                  <a:rPr lang="en-US" altLang="en-US" sz="1200" dirty="0" err="1" smtClean="0">
                    <a:solidFill>
                      <a:srgbClr val="000000"/>
                    </a:solidFill>
                    <a:latin typeface="Lucida Sans Unicode" panose="020B0602030504020204" pitchFamily="34" charset="0"/>
                  </a:rPr>
                  <a:t>nw</a:t>
                </a:r>
                <a:r>
                  <a:rPr lang="en-US" altLang="en-US" sz="1200" dirty="0" smtClean="0">
                    <a:solidFill>
                      <a:srgbClr val="000000"/>
                    </a:solidFill>
                    <a:latin typeface="Lucida Sans Unicode" panose="020B0602030504020204" pitchFamily="34" charset="0"/>
                  </a:rPr>
                  <a:t> is used?</a:t>
                </a:r>
                <a:endParaRPr lang="en-GB" altLang="en-US" sz="1200" dirty="0" smtClean="0">
                  <a:solidFill>
                    <a:srgbClr val="000000"/>
                  </a:solidFill>
                  <a:latin typeface="Lucida Sans Unicode" panose="020B0602030504020204" pitchFamily="34" charset="0"/>
                </a:endParaRPr>
              </a:p>
            </p:txBody>
          </p:sp>
          <p:sp>
            <p:nvSpPr>
              <p:cNvPr id="31" name="AutoShape 27"/>
              <p:cNvSpPr>
                <a:spLocks noChangeArrowheads="1"/>
              </p:cNvSpPr>
              <p:nvPr/>
            </p:nvSpPr>
            <p:spPr bwMode="auto">
              <a:xfrm>
                <a:off x="112" y="2795"/>
                <a:ext cx="1815" cy="652"/>
              </a:xfrm>
              <a:prstGeom prst="wedgeRoundRectCallout">
                <a:avLst>
                  <a:gd name="adj1" fmla="val -2176"/>
                  <a:gd name="adj2" fmla="val 84069"/>
                  <a:gd name="adj3" fmla="val 16667"/>
                </a:avLst>
              </a:prstGeom>
              <a:solidFill>
                <a:srgbClr val="E8D5F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/>
              <a:lstStyle>
                <a:lvl1pPr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1200" dirty="0" smtClean="0">
                    <a:solidFill>
                      <a:srgbClr val="000000"/>
                    </a:solidFill>
                    <a:latin typeface="Lucida Sans Unicode" panose="020B0602030504020204" pitchFamily="34" charset="0"/>
                  </a:rPr>
                  <a:t>How does the system behave?</a:t>
                </a:r>
                <a:endParaRPr lang="en-GB" altLang="en-US" sz="1200" dirty="0" smtClean="0">
                  <a:solidFill>
                    <a:srgbClr val="000000"/>
                  </a:solidFill>
                  <a:latin typeface="Lucida Sans Unicode" panose="020B0602030504020204" pitchFamily="34" charset="0"/>
                </a:endParaRPr>
              </a:p>
            </p:txBody>
          </p:sp>
          <p:sp>
            <p:nvSpPr>
              <p:cNvPr id="32" name="AutoShape 28"/>
              <p:cNvSpPr>
                <a:spLocks noChangeArrowheads="1"/>
              </p:cNvSpPr>
              <p:nvPr/>
            </p:nvSpPr>
            <p:spPr bwMode="auto">
              <a:xfrm>
                <a:off x="1791" y="3838"/>
                <a:ext cx="1679" cy="592"/>
              </a:xfrm>
              <a:prstGeom prst="wedgeRoundRectCallout">
                <a:avLst>
                  <a:gd name="adj1" fmla="val 10630"/>
                  <a:gd name="adj2" fmla="val -120185"/>
                  <a:gd name="adj3" fmla="val 16667"/>
                </a:avLst>
              </a:prstGeom>
              <a:solidFill>
                <a:srgbClr val="E8D5F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/>
              <a:lstStyle>
                <a:lvl1pPr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1200" dirty="0" smtClean="0">
                    <a:solidFill>
                      <a:srgbClr val="000000"/>
                    </a:solidFill>
                    <a:latin typeface="Lucida Sans Unicode" panose="020B0602030504020204" pitchFamily="34" charset="0"/>
                  </a:rPr>
                  <a:t>How does the system perform ?</a:t>
                </a:r>
                <a:endParaRPr lang="en-GB" altLang="en-US" sz="1200" dirty="0" smtClean="0">
                  <a:solidFill>
                    <a:srgbClr val="000000"/>
                  </a:solidFill>
                  <a:latin typeface="Lucida Sans Unicode" panose="020B0602030504020204" pitchFamily="34" charset="0"/>
                </a:endParaRPr>
              </a:p>
            </p:txBody>
          </p:sp>
          <p:sp>
            <p:nvSpPr>
              <p:cNvPr id="33" name="AutoShape 29"/>
              <p:cNvSpPr>
                <a:spLocks noChangeArrowheads="1"/>
              </p:cNvSpPr>
              <p:nvPr/>
            </p:nvSpPr>
            <p:spPr bwMode="auto">
              <a:xfrm>
                <a:off x="2064" y="1207"/>
                <a:ext cx="1451" cy="436"/>
              </a:xfrm>
              <a:prstGeom prst="wedgeRoundRectCallout">
                <a:avLst>
                  <a:gd name="adj1" fmla="val -380"/>
                  <a:gd name="adj2" fmla="val 210778"/>
                  <a:gd name="adj3" fmla="val 16667"/>
                </a:avLst>
              </a:prstGeom>
              <a:solidFill>
                <a:srgbClr val="E8D5F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/>
              <a:lstStyle>
                <a:lvl1pPr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kzidenz for Chalmers Regular" pitchFamily="2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1200" smtClean="0">
                    <a:solidFill>
                      <a:srgbClr val="000000"/>
                    </a:solidFill>
                    <a:latin typeface="Lucida Sans Unicode" panose="020B0602030504020204" pitchFamily="34" charset="0"/>
                  </a:rPr>
                  <a:t>What can/does the system do ?</a:t>
                </a:r>
                <a:endParaRPr lang="en-GB" altLang="en-US" sz="1200" smtClean="0">
                  <a:solidFill>
                    <a:srgbClr val="000000"/>
                  </a:solidFill>
                  <a:latin typeface="Lucida Sans Unicode" panose="020B0602030504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597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Views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about recovery of</a:t>
            </a:r>
          </a:p>
          <a:p>
            <a:pPr lvl="1"/>
            <a:r>
              <a:rPr lang="en-US" dirty="0" smtClean="0"/>
              <a:t>Design principles</a:t>
            </a:r>
          </a:p>
          <a:p>
            <a:pPr lvl="2"/>
            <a:r>
              <a:rPr lang="en-US" dirty="0" smtClean="0"/>
              <a:t>Thin-client</a:t>
            </a:r>
          </a:p>
          <a:p>
            <a:pPr lvl="2"/>
            <a:r>
              <a:rPr lang="en-US" dirty="0" smtClean="0"/>
              <a:t>Dynamic binding </a:t>
            </a:r>
          </a:p>
          <a:p>
            <a:pPr lvl="2"/>
            <a:r>
              <a:rPr lang="en-US" dirty="0" smtClean="0"/>
              <a:t>Portable</a:t>
            </a:r>
          </a:p>
          <a:p>
            <a:pPr marL="457200" lvl="1" indent="0">
              <a:buNone/>
            </a:pPr>
            <a:endParaRPr lang="sv-SE" dirty="0" smtClean="0"/>
          </a:p>
          <a:p>
            <a:r>
              <a:rPr lang="en-US" dirty="0"/>
              <a:t>Intent: What is this meant to do?</a:t>
            </a:r>
          </a:p>
          <a:p>
            <a:r>
              <a:rPr lang="en-US" dirty="0"/>
              <a:t>Rationale: Why was it designed this way?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563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692696"/>
            <a:ext cx="8135937" cy="633413"/>
          </a:xfrm>
        </p:spPr>
        <p:txBody>
          <a:bodyPr/>
          <a:lstStyle/>
          <a:p>
            <a:r>
              <a:rPr lang="sv-SE" dirty="0" smtClean="0"/>
              <a:t>Reasoning </a:t>
            </a:r>
            <a:r>
              <a:rPr lang="sv-SE" dirty="0" err="1" smtClean="0"/>
              <a:t>about</a:t>
            </a:r>
            <a:r>
              <a:rPr lang="sv-SE" dirty="0" smtClean="0"/>
              <a:t> Design </a:t>
            </a:r>
            <a:r>
              <a:rPr lang="sv-SE" dirty="0" err="1" smtClean="0"/>
              <a:t>Structures</a:t>
            </a:r>
            <a:endParaRPr lang="sv-SE" dirty="0"/>
          </a:p>
        </p:txBody>
      </p:sp>
      <p:grpSp>
        <p:nvGrpSpPr>
          <p:cNvPr id="3" name="Group 2"/>
          <p:cNvGrpSpPr/>
          <p:nvPr/>
        </p:nvGrpSpPr>
        <p:grpSpPr>
          <a:xfrm>
            <a:off x="755576" y="2597394"/>
            <a:ext cx="5200501" cy="2598876"/>
            <a:chOff x="539552" y="3212976"/>
            <a:chExt cx="5616624" cy="3174940"/>
          </a:xfrm>
        </p:grpSpPr>
        <p:sp>
          <p:nvSpPr>
            <p:cNvPr id="105" name="Rectangle 104"/>
            <p:cNvSpPr/>
            <p:nvPr/>
          </p:nvSpPr>
          <p:spPr>
            <a:xfrm>
              <a:off x="590927" y="3219799"/>
              <a:ext cx="5565249" cy="3168117"/>
            </a:xfrm>
            <a:prstGeom prst="rect">
              <a:avLst/>
            </a:prstGeom>
            <a:solidFill>
              <a:schemeClr val="bg1"/>
            </a:solidFill>
            <a:ln w="3175"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400" dirty="0" smtClean="0">
                  <a:solidFill>
                    <a:srgbClr val="FFFFFF"/>
                  </a:solidFill>
                </a:rPr>
                <a:t>`</a:t>
              </a:r>
              <a:endParaRPr lang="sv-SE" sz="4400" dirty="0">
                <a:solidFill>
                  <a:srgbClr val="FFFFFF"/>
                </a:solidFill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996722" y="4774431"/>
              <a:ext cx="1280747" cy="518809"/>
              <a:chOff x="2112963" y="476672"/>
              <a:chExt cx="1062037" cy="360040"/>
            </a:xfrm>
          </p:grpSpPr>
          <p:sp>
            <p:nvSpPr>
              <p:cNvPr id="107" name="Rectangle 5"/>
              <p:cNvSpPr>
                <a:spLocks noChangeArrowheads="1"/>
              </p:cNvSpPr>
              <p:nvPr/>
            </p:nvSpPr>
            <p:spPr bwMode="auto">
              <a:xfrm>
                <a:off x="2112963" y="476672"/>
                <a:ext cx="1062037" cy="36004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898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t" anchorCtr="1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80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OCR</a:t>
                </a:r>
                <a:endParaRPr lang="en-GB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08" name="Straight Connector 107"/>
              <p:cNvCxnSpPr/>
              <p:nvPr/>
            </p:nvCxnSpPr>
            <p:spPr>
              <a:xfrm>
                <a:off x="2112963" y="708870"/>
                <a:ext cx="106203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9" name="Elbow Connector 108"/>
            <p:cNvCxnSpPr>
              <a:stCxn id="115" idx="3"/>
              <a:endCxn id="118" idx="0"/>
            </p:cNvCxnSpPr>
            <p:nvPr/>
          </p:nvCxnSpPr>
          <p:spPr>
            <a:xfrm>
              <a:off x="2277469" y="4198828"/>
              <a:ext cx="2677736" cy="547669"/>
            </a:xfrm>
            <a:prstGeom prst="bentConnector2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ctangle 109"/>
            <p:cNvSpPr/>
            <p:nvPr/>
          </p:nvSpPr>
          <p:spPr>
            <a:xfrm>
              <a:off x="539552" y="3212976"/>
              <a:ext cx="4379725" cy="46166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Optical Character Recognition</a:t>
              </a:r>
              <a:endParaRPr lang="sv-SE" sz="5400" dirty="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2609010" y="4774427"/>
              <a:ext cx="1220720" cy="518809"/>
              <a:chOff x="2112963" y="476672"/>
              <a:chExt cx="1062037" cy="360040"/>
            </a:xfrm>
          </p:grpSpPr>
          <p:sp>
            <p:nvSpPr>
              <p:cNvPr id="112" name="Rectangle 5"/>
              <p:cNvSpPr>
                <a:spLocks noChangeArrowheads="1"/>
              </p:cNvSpPr>
              <p:nvPr/>
            </p:nvSpPr>
            <p:spPr bwMode="auto">
              <a:xfrm>
                <a:off x="2112963" y="476672"/>
                <a:ext cx="1062037" cy="36004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898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t" anchorCtr="1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80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filter</a:t>
                </a:r>
                <a:endParaRPr lang="en-GB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13" name="Straight Connector 112"/>
              <p:cNvCxnSpPr/>
              <p:nvPr/>
            </p:nvCxnSpPr>
            <p:spPr>
              <a:xfrm>
                <a:off x="2112963" y="708870"/>
                <a:ext cx="106203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/>
            <p:cNvGrpSpPr/>
            <p:nvPr/>
          </p:nvGrpSpPr>
          <p:grpSpPr>
            <a:xfrm>
              <a:off x="996721" y="3939422"/>
              <a:ext cx="1280749" cy="518809"/>
              <a:chOff x="2112963" y="476672"/>
              <a:chExt cx="1062037" cy="360040"/>
            </a:xfrm>
          </p:grpSpPr>
          <p:sp>
            <p:nvSpPr>
              <p:cNvPr id="115" name="Rectangle 5"/>
              <p:cNvSpPr>
                <a:spLocks noChangeArrowheads="1"/>
              </p:cNvSpPr>
              <p:nvPr/>
            </p:nvSpPr>
            <p:spPr bwMode="auto">
              <a:xfrm>
                <a:off x="2112963" y="476672"/>
                <a:ext cx="1062037" cy="36004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898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t" anchorCtr="1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80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GUI</a:t>
                </a:r>
                <a:endParaRPr lang="en-GB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16" name="Straight Connector 115"/>
              <p:cNvCxnSpPr/>
              <p:nvPr/>
            </p:nvCxnSpPr>
            <p:spPr>
              <a:xfrm>
                <a:off x="2112963" y="708870"/>
                <a:ext cx="106203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" name="Group 116"/>
            <p:cNvGrpSpPr/>
            <p:nvPr/>
          </p:nvGrpSpPr>
          <p:grpSpPr>
            <a:xfrm>
              <a:off x="4127941" y="4746495"/>
              <a:ext cx="1654524" cy="518809"/>
              <a:chOff x="2112963" y="476672"/>
              <a:chExt cx="1062037" cy="360040"/>
            </a:xfrm>
          </p:grpSpPr>
          <p:sp>
            <p:nvSpPr>
              <p:cNvPr id="118" name="Rectangle 5"/>
              <p:cNvSpPr>
                <a:spLocks noChangeArrowheads="1"/>
              </p:cNvSpPr>
              <p:nvPr/>
            </p:nvSpPr>
            <p:spPr bwMode="auto">
              <a:xfrm>
                <a:off x="2112963" y="476672"/>
                <a:ext cx="1062037" cy="36004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898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t" anchorCtr="1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80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Image loader</a:t>
                </a:r>
                <a:endParaRPr lang="en-GB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>
                <a:off x="2112963" y="719349"/>
                <a:ext cx="106203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119"/>
            <p:cNvGrpSpPr/>
            <p:nvPr/>
          </p:nvGrpSpPr>
          <p:grpSpPr>
            <a:xfrm>
              <a:off x="2378119" y="5653083"/>
              <a:ext cx="1588527" cy="518809"/>
              <a:chOff x="2112963" y="476672"/>
              <a:chExt cx="1062037" cy="360040"/>
            </a:xfrm>
          </p:grpSpPr>
          <p:sp>
            <p:nvSpPr>
              <p:cNvPr id="121" name="Rectangle 5"/>
              <p:cNvSpPr>
                <a:spLocks noChangeArrowheads="1"/>
              </p:cNvSpPr>
              <p:nvPr/>
            </p:nvSpPr>
            <p:spPr bwMode="auto">
              <a:xfrm>
                <a:off x="2112963" y="476672"/>
                <a:ext cx="1062037" cy="36004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898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t" anchorCtr="1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80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segmentation</a:t>
                </a:r>
                <a:endParaRPr lang="en-GB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22" name="Straight Connector 121"/>
              <p:cNvCxnSpPr/>
              <p:nvPr/>
            </p:nvCxnSpPr>
            <p:spPr>
              <a:xfrm>
                <a:off x="2112963" y="708870"/>
                <a:ext cx="106203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 122"/>
            <p:cNvGrpSpPr/>
            <p:nvPr/>
          </p:nvGrpSpPr>
          <p:grpSpPr>
            <a:xfrm>
              <a:off x="1009870" y="5653083"/>
              <a:ext cx="1252110" cy="518809"/>
              <a:chOff x="2112963" y="476672"/>
              <a:chExt cx="1062037" cy="360040"/>
            </a:xfrm>
          </p:grpSpPr>
          <p:sp>
            <p:nvSpPr>
              <p:cNvPr id="124" name="Rectangle 5"/>
              <p:cNvSpPr>
                <a:spLocks noChangeArrowheads="1"/>
              </p:cNvSpPr>
              <p:nvPr/>
            </p:nvSpPr>
            <p:spPr bwMode="auto">
              <a:xfrm>
                <a:off x="2112963" y="476672"/>
                <a:ext cx="1062037" cy="36004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898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t" anchorCtr="1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80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recognize</a:t>
                </a:r>
                <a:endParaRPr lang="en-GB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25" name="Straight Connector 124"/>
              <p:cNvCxnSpPr/>
              <p:nvPr/>
            </p:nvCxnSpPr>
            <p:spPr>
              <a:xfrm>
                <a:off x="2112963" y="708870"/>
                <a:ext cx="106203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6" name="Straight Connector 125"/>
            <p:cNvCxnSpPr>
              <a:stCxn id="115" idx="2"/>
              <a:endCxn id="107" idx="0"/>
            </p:cNvCxnSpPr>
            <p:nvPr/>
          </p:nvCxnSpPr>
          <p:spPr>
            <a:xfrm>
              <a:off x="1637097" y="4458231"/>
              <a:ext cx="0" cy="3161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stCxn id="107" idx="2"/>
              <a:endCxn id="124" idx="0"/>
            </p:cNvCxnSpPr>
            <p:nvPr/>
          </p:nvCxnSpPr>
          <p:spPr>
            <a:xfrm flipH="1">
              <a:off x="1635925" y="5293240"/>
              <a:ext cx="1172" cy="359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Elbow Connector 127"/>
            <p:cNvCxnSpPr>
              <a:stCxn id="132" idx="0"/>
              <a:endCxn id="130" idx="3"/>
            </p:cNvCxnSpPr>
            <p:nvPr/>
          </p:nvCxnSpPr>
          <p:spPr>
            <a:xfrm rot="5400000" flipH="1" flipV="1">
              <a:off x="4676308" y="5408232"/>
              <a:ext cx="126793" cy="362908"/>
            </a:xfrm>
            <a:prstGeom prst="bentConnector3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Elbow Connector 128"/>
            <p:cNvCxnSpPr>
              <a:stCxn id="135" idx="0"/>
              <a:endCxn id="130" idx="3"/>
            </p:cNvCxnSpPr>
            <p:nvPr/>
          </p:nvCxnSpPr>
          <p:spPr>
            <a:xfrm rot="16200000" flipV="1">
              <a:off x="5050389" y="5397059"/>
              <a:ext cx="126793" cy="38525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Isosceles Triangle 129"/>
            <p:cNvSpPr/>
            <p:nvPr/>
          </p:nvSpPr>
          <p:spPr>
            <a:xfrm>
              <a:off x="4812500" y="5293236"/>
              <a:ext cx="217315" cy="233053"/>
            </a:xfrm>
            <a:prstGeom prst="triangl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sv-SE" sz="4400">
                <a:solidFill>
                  <a:srgbClr val="FFFFFF"/>
                </a:solidFill>
              </a:endParaRPr>
            </a:p>
          </p:txBody>
        </p:sp>
        <p:grpSp>
          <p:nvGrpSpPr>
            <p:cNvPr id="131" name="Group 130"/>
            <p:cNvGrpSpPr/>
            <p:nvPr/>
          </p:nvGrpSpPr>
          <p:grpSpPr>
            <a:xfrm>
              <a:off x="4245659" y="5653083"/>
              <a:ext cx="625179" cy="518809"/>
              <a:chOff x="2112963" y="476672"/>
              <a:chExt cx="1062037" cy="360040"/>
            </a:xfrm>
          </p:grpSpPr>
          <p:sp>
            <p:nvSpPr>
              <p:cNvPr id="132" name="Rectangle 5"/>
              <p:cNvSpPr>
                <a:spLocks noChangeArrowheads="1"/>
              </p:cNvSpPr>
              <p:nvPr/>
            </p:nvSpPr>
            <p:spPr bwMode="auto">
              <a:xfrm>
                <a:off x="2112963" y="476672"/>
                <a:ext cx="1062037" cy="36004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898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t" anchorCtr="1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80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JPG</a:t>
                </a:r>
                <a:endParaRPr lang="en-GB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>
                <a:off x="2112963" y="708870"/>
                <a:ext cx="106203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oup 133"/>
            <p:cNvGrpSpPr/>
            <p:nvPr/>
          </p:nvGrpSpPr>
          <p:grpSpPr>
            <a:xfrm>
              <a:off x="4993820" y="5653083"/>
              <a:ext cx="625179" cy="518809"/>
              <a:chOff x="2112963" y="476672"/>
              <a:chExt cx="1062037" cy="360040"/>
            </a:xfrm>
          </p:grpSpPr>
          <p:sp>
            <p:nvSpPr>
              <p:cNvPr id="135" name="Rectangle 5"/>
              <p:cNvSpPr>
                <a:spLocks noChangeArrowheads="1"/>
              </p:cNvSpPr>
              <p:nvPr/>
            </p:nvSpPr>
            <p:spPr bwMode="auto">
              <a:xfrm>
                <a:off x="2112963" y="476672"/>
                <a:ext cx="1062037" cy="36004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898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t" anchorCtr="1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80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PNG</a:t>
                </a:r>
                <a:endParaRPr lang="en-GB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36" name="Straight Connector 135"/>
              <p:cNvCxnSpPr/>
              <p:nvPr/>
            </p:nvCxnSpPr>
            <p:spPr>
              <a:xfrm>
                <a:off x="2112963" y="708870"/>
                <a:ext cx="106203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7" name="Straight Connector 136"/>
            <p:cNvCxnSpPr/>
            <p:nvPr/>
          </p:nvCxnSpPr>
          <p:spPr>
            <a:xfrm flipH="1">
              <a:off x="3171209" y="5311088"/>
              <a:ext cx="1172" cy="359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stCxn id="112" idx="1"/>
              <a:endCxn id="107" idx="3"/>
            </p:cNvCxnSpPr>
            <p:nvPr/>
          </p:nvCxnSpPr>
          <p:spPr>
            <a:xfrm flipH="1">
              <a:off x="2277469" y="5033833"/>
              <a:ext cx="331541" cy="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/>
          <p:cNvGrpSpPr/>
          <p:nvPr/>
        </p:nvGrpSpPr>
        <p:grpSpPr>
          <a:xfrm>
            <a:off x="773646" y="1632073"/>
            <a:ext cx="5670561" cy="3505253"/>
            <a:chOff x="773646" y="1632073"/>
            <a:chExt cx="5670561" cy="3505253"/>
          </a:xfrm>
        </p:grpSpPr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773646" y="1632073"/>
              <a:ext cx="5670561" cy="716807"/>
            </a:xfrm>
            <a:prstGeom prst="rect">
              <a:avLst/>
            </a:prstGeom>
            <a:solidFill>
              <a:schemeClr val="accent5"/>
            </a:solidFill>
            <a:ln w="28575" cmpd="sng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lIns="0" tIns="0" rIns="0" bIns="0"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Identify ‘Region’ of </a:t>
              </a:r>
              <a:r>
                <a:rPr lang="en-GB" sz="18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design related </a:t>
              </a:r>
              <a:r>
                <a:rPr lang="en-GB" sz="180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GB" sz="180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GB" sz="180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to loading of ‘Image </a:t>
              </a:r>
              <a:r>
                <a:rPr lang="en-GB" sz="18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format’ 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976333" y="3710289"/>
              <a:ext cx="1861406" cy="1427037"/>
            </a:xfrm>
            <a:prstGeom prst="roundRect">
              <a:avLst/>
            </a:prstGeom>
            <a:noFill/>
            <a:ln w="28575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sv-SE" sz="1800">
                <a:solidFill>
                  <a:srgbClr val="FFFFFF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5292080" y="2348880"/>
              <a:ext cx="6130" cy="1361409"/>
            </a:xfrm>
            <a:prstGeom prst="straightConnector1">
              <a:avLst/>
            </a:prstGeom>
            <a:ln w="28575">
              <a:solidFill>
                <a:srgbClr val="FF99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/>
          <p:cNvGrpSpPr/>
          <p:nvPr/>
        </p:nvGrpSpPr>
        <p:grpSpPr>
          <a:xfrm>
            <a:off x="4161110" y="3473132"/>
            <a:ext cx="4875386" cy="3288576"/>
            <a:chOff x="4161110" y="3473132"/>
            <a:chExt cx="4875386" cy="3288576"/>
          </a:xfrm>
        </p:grpSpPr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6444208" y="3473132"/>
              <a:ext cx="2576363" cy="1107996"/>
            </a:xfrm>
            <a:prstGeom prst="rect">
              <a:avLst/>
            </a:prstGeom>
            <a:solidFill>
              <a:schemeClr val="accent5"/>
            </a:solidFill>
            <a:ln w="28575" cmpd="sng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 lIns="0" tIns="0" rIns="0" bIns="0" anchor="ctr" anchorCtr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Understand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Design </a:t>
              </a:r>
              <a:r>
                <a:rPr lang="en-GB" sz="18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Strategies</a:t>
              </a:r>
              <a:br>
                <a:rPr lang="en-GB" sz="18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GB" sz="18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for Software Extensibility </a:t>
              </a: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4161110" y="5655308"/>
              <a:ext cx="4858425" cy="26194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 lIns="0" tIns="0" rIns="0" bIns="0" anchor="ctr" anchorCtr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Principle 2: Minimize Coupling</a:t>
              </a:r>
              <a:endPara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4161110" y="5240703"/>
              <a:ext cx="4858425" cy="28736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 lIns="0" tIns="0" rIns="0" bIns="0" anchor="ctr" anchorCtr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Principle 1: Separate Interface from Implementation</a:t>
              </a:r>
              <a:endPara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Rectangle 7"/>
            <p:cNvSpPr>
              <a:spLocks noChangeArrowheads="1"/>
            </p:cNvSpPr>
            <p:nvPr/>
          </p:nvSpPr>
          <p:spPr bwMode="auto">
            <a:xfrm>
              <a:off x="4161110" y="5979787"/>
              <a:ext cx="4858425" cy="32379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 lIns="0" tIns="0" rIns="0" bIns="0" anchor="ctr" anchorCtr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Principle 3: Hide implementation details</a:t>
              </a:r>
              <a:endPara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0" name="Rectangle 7"/>
            <p:cNvSpPr>
              <a:spLocks noChangeArrowheads="1"/>
            </p:cNvSpPr>
            <p:nvPr/>
          </p:nvSpPr>
          <p:spPr bwMode="auto">
            <a:xfrm>
              <a:off x="4178071" y="6437915"/>
              <a:ext cx="4858425" cy="32379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 lIns="0" tIns="0" rIns="0" bIns="0" anchor="ctr" anchorCtr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Principle 4:…		</a:t>
              </a:r>
              <a:endPara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48" name="Elbow Connector 147"/>
            <p:cNvCxnSpPr/>
            <p:nvPr/>
          </p:nvCxnSpPr>
          <p:spPr bwMode="auto">
            <a:xfrm rot="10800000">
              <a:off x="5755084" y="4314823"/>
              <a:ext cx="1049164" cy="925880"/>
            </a:xfrm>
            <a:prstGeom prst="bentConnector3">
              <a:avLst>
                <a:gd name="adj1" fmla="val 7799"/>
              </a:avLst>
            </a:prstGeom>
            <a:ln w="28575">
              <a:solidFill>
                <a:srgbClr val="FF99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054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24494" y="333375"/>
            <a:ext cx="8135938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2" tIns="45702" rIns="91402" bIns="45702" anchor="ctr"/>
          <a:lstStyle/>
          <a:p>
            <a:pPr>
              <a:defRPr/>
            </a:pPr>
            <a:r>
              <a:rPr lang="en-US" sz="4000" b="1" kern="0" dirty="0" smtClean="0">
                <a:solidFill>
                  <a:srgbClr val="0C2577"/>
                </a:solidFill>
                <a:latin typeface="Calibri" pitchFamily="34" charset="0"/>
                <a:ea typeface="+mj-ea"/>
                <a:cs typeface="+mj-cs"/>
              </a:rPr>
              <a:t>Class Diagram Simplification</a:t>
            </a:r>
            <a:endParaRPr lang="en-US" sz="4000" b="1" kern="0" dirty="0">
              <a:solidFill>
                <a:srgbClr val="0C2577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609600" y="980728"/>
            <a:ext cx="822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en-US" sz="2800" dirty="0">
                <a:latin typeface="+mj-lt"/>
                <a:ea typeface="Calibri" pitchFamily="34" charset="0"/>
                <a:cs typeface="Calibri" pitchFamily="34" charset="0"/>
              </a:rPr>
              <a:t>This </a:t>
            </a:r>
            <a:r>
              <a:rPr lang="en-US" sz="2800" dirty="0" smtClean="0">
                <a:latin typeface="+mj-lt"/>
                <a:ea typeface="Calibri" pitchFamily="34" charset="0"/>
                <a:cs typeface="Calibri" pitchFamily="34" charset="0"/>
              </a:rPr>
              <a:t>research </a:t>
            </a:r>
            <a:r>
              <a:rPr lang="en-US" sz="2800" dirty="0">
                <a:latin typeface="+mj-lt"/>
                <a:ea typeface="Calibri" pitchFamily="34" charset="0"/>
                <a:cs typeface="Calibri" pitchFamily="34" charset="0"/>
              </a:rPr>
              <a:t>aims at </a:t>
            </a:r>
            <a:r>
              <a:rPr lang="en-US" sz="2800" b="1" dirty="0">
                <a:latin typeface="+mj-lt"/>
                <a:ea typeface="Calibri" pitchFamily="34" charset="0"/>
                <a:cs typeface="Calibri" pitchFamily="34" charset="0"/>
              </a:rPr>
              <a:t>simplifying </a:t>
            </a:r>
            <a:r>
              <a:rPr lang="en-US" sz="2800" dirty="0">
                <a:latin typeface="+mj-lt"/>
                <a:ea typeface="Calibri" pitchFamily="34" charset="0"/>
                <a:cs typeface="Calibri" pitchFamily="34" charset="0"/>
              </a:rPr>
              <a:t>class </a:t>
            </a:r>
            <a:r>
              <a:rPr lang="en-US" sz="2800" dirty="0" smtClean="0">
                <a:latin typeface="+mj-lt"/>
                <a:ea typeface="Calibri" pitchFamily="34" charset="0"/>
                <a:cs typeface="Calibri" pitchFamily="34" charset="0"/>
              </a:rPr>
              <a:t>diagrams</a:t>
            </a:r>
            <a:endParaRPr lang="en-US" sz="2800" dirty="0">
              <a:latin typeface="+mj-lt"/>
            </a:endParaRPr>
          </a:p>
        </p:txBody>
      </p:sp>
      <p:pic>
        <p:nvPicPr>
          <p:cNvPr id="11268" name="Picture 4" descr="overviewPi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17186"/>
            <a:ext cx="7696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36916" y="404664"/>
            <a:ext cx="1983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  <a:ea typeface="Calibri" pitchFamily="34" charset="0"/>
                <a:cs typeface="Calibri" pitchFamily="34" charset="0"/>
              </a:rPr>
              <a:t>Hafeez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Calibri" pitchFamily="34" charset="0"/>
              </a:rPr>
              <a:t> Osman</a:t>
            </a:r>
            <a:endParaRPr lang="sv-SE" sz="20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18864" y="4497506"/>
            <a:ext cx="8229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/>
          <a:p>
            <a:pPr algn="just" eaLnBrk="0" hangingPunct="0"/>
            <a:r>
              <a:rPr lang="en-US" sz="2800" dirty="0" smtClean="0">
                <a:latin typeface="+mj-lt"/>
                <a:ea typeface="Calibri" pitchFamily="34" charset="0"/>
                <a:cs typeface="Calibri" pitchFamily="34" charset="0"/>
              </a:rPr>
              <a:t>Considering:	- structural properties (coupling, size)</a:t>
            </a:r>
          </a:p>
          <a:p>
            <a:pPr algn="just" eaLnBrk="0" hangingPunct="0"/>
            <a:r>
              <a:rPr lang="en-US" sz="2800" dirty="0">
                <a:latin typeface="+mj-lt"/>
              </a:rPr>
              <a:t>	</a:t>
            </a:r>
            <a:r>
              <a:rPr lang="en-US" sz="2800" dirty="0" smtClean="0">
                <a:latin typeface="+mj-lt"/>
              </a:rPr>
              <a:t>	- semantic properties: </a:t>
            </a:r>
          </a:p>
          <a:p>
            <a:pPr algn="just" eaLnBrk="0" hangingPunct="0"/>
            <a:r>
              <a:rPr lang="en-US" sz="2800" dirty="0" smtClean="0">
                <a:latin typeface="+mj-lt"/>
              </a:rPr>
              <a:t>		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 ‘support’  </a:t>
            </a:r>
            <a:r>
              <a:rPr lang="en-US" sz="2800" dirty="0" err="1" smtClean="0">
                <a:latin typeface="+mj-lt"/>
              </a:rPr>
              <a:t>vs</a:t>
            </a:r>
            <a:r>
              <a:rPr lang="en-US" sz="2800" dirty="0" smtClean="0">
                <a:latin typeface="+mj-lt"/>
              </a:rPr>
              <a:t>  ‘core functionality’</a:t>
            </a:r>
          </a:p>
          <a:p>
            <a:pPr algn="just" eaLnBrk="0" hangingPunct="0"/>
            <a:r>
              <a:rPr lang="en-US" sz="2800" dirty="0" smtClean="0">
                <a:latin typeface="+mj-lt"/>
              </a:rPr>
              <a:t> GUI / frameworks / </a:t>
            </a:r>
            <a:r>
              <a:rPr lang="en-US" sz="2800" dirty="0" err="1" smtClean="0">
                <a:latin typeface="+mj-lt"/>
              </a:rPr>
              <a:t>gets&amp;sets</a:t>
            </a:r>
            <a:r>
              <a:rPr lang="en-US" sz="2800" dirty="0" smtClean="0">
                <a:latin typeface="+mj-lt"/>
              </a:rPr>
              <a:t>   </a:t>
            </a:r>
            <a:r>
              <a:rPr lang="en-US" sz="2800" dirty="0" err="1" smtClean="0">
                <a:latin typeface="+mj-lt"/>
              </a:rPr>
              <a:t>vs</a:t>
            </a:r>
            <a:r>
              <a:rPr lang="en-US" sz="2800" dirty="0" smtClean="0">
                <a:latin typeface="+mj-lt"/>
              </a:rPr>
              <a:t>  cruise control</a:t>
            </a:r>
          </a:p>
          <a:p>
            <a:pPr algn="just" eaLnBrk="0" hangingPunct="0"/>
            <a:r>
              <a:rPr lang="en-US" sz="2800" dirty="0">
                <a:latin typeface="+mj-lt"/>
              </a:rPr>
              <a:t>	</a:t>
            </a:r>
            <a:r>
              <a:rPr lang="en-US" sz="2800" dirty="0" smtClean="0">
                <a:latin typeface="+mj-lt"/>
              </a:rPr>
              <a:t>	- feature based</a:t>
            </a:r>
          </a:p>
        </p:txBody>
      </p:sp>
    </p:spTree>
    <p:extLst>
      <p:ext uri="{BB962C8B-B14F-4D97-AF65-F5344CB8AC3E}">
        <p14:creationId xmlns:p14="http://schemas.microsoft.com/office/powerpoint/2010/main" val="3245667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608" y="2791941"/>
            <a:ext cx="3427822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808" y="1825352"/>
            <a:ext cx="359744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241020" cy="243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91880" y="1321604"/>
            <a:ext cx="954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20%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1228" y="1853140"/>
            <a:ext cx="954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30%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07722" y="2132856"/>
            <a:ext cx="954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  <a:r>
              <a:rPr lang="en-US" sz="280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0%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8788"/>
            <a:ext cx="8229600" cy="774115"/>
          </a:xfrm>
        </p:spPr>
        <p:txBody>
          <a:bodyPr/>
          <a:lstStyle/>
          <a:p>
            <a:r>
              <a:rPr lang="en-US" dirty="0" smtClean="0"/>
              <a:t>Scaling Abstraction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16" y="5411544"/>
            <a:ext cx="8435280" cy="1257816"/>
          </a:xfrm>
        </p:spPr>
        <p:txBody>
          <a:bodyPr/>
          <a:lstStyle/>
          <a:p>
            <a:r>
              <a:rPr lang="en-US" dirty="0" smtClean="0"/>
              <a:t>Which criteria to use for abstraction?</a:t>
            </a:r>
          </a:p>
          <a:p>
            <a:r>
              <a:rPr lang="en-US" dirty="0" smtClean="0"/>
              <a:t>What is the relation between design and code?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4320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1055975" y="1014950"/>
            <a:ext cx="6558600" cy="543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3000" dirty="0" smtClean="0"/>
              <a:t>Reverse Engineering of K9</a:t>
            </a:r>
            <a:endParaRPr sz="3000" dirty="0"/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126" y="1988840"/>
            <a:ext cx="1290775" cy="12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/>
          <p:nvPr/>
        </p:nvSpPr>
        <p:spPr>
          <a:xfrm>
            <a:off x="311700" y="4182144"/>
            <a:ext cx="2375700" cy="5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/>
              <a:t>K-9 Mail Android App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/>
              <a:t>(</a:t>
            </a:r>
            <a:r>
              <a:rPr lang="en" sz="2000" u="sng">
                <a:solidFill>
                  <a:schemeClr val="hlink"/>
                </a:solidFill>
                <a:hlinkClick r:id="rId4"/>
              </a:rPr>
              <a:t>https://github.com/k9mail/k-9</a:t>
            </a:r>
            <a:r>
              <a:rPr lang="en"/>
              <a:t>)</a:t>
            </a:r>
            <a:endParaRPr/>
          </a:p>
        </p:txBody>
      </p:sp>
      <p:sp>
        <p:nvSpPr>
          <p:cNvPr id="135" name="Google Shape;135;p21"/>
          <p:cNvSpPr txBox="1"/>
          <p:nvPr/>
        </p:nvSpPr>
        <p:spPr>
          <a:xfrm>
            <a:off x="73825" y="5646550"/>
            <a:ext cx="4302300" cy="2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900" u="sng">
                <a:solidFill>
                  <a:schemeClr val="hlink"/>
                </a:solidFill>
                <a:hlinkClick r:id="rId5"/>
              </a:rPr>
              <a:t>K-9 Mail logo</a:t>
            </a:r>
            <a:r>
              <a:rPr lang="en" sz="900"/>
              <a:t> created by Tobias Bernard, licensed using </a:t>
            </a:r>
            <a:r>
              <a:rPr lang="en" sz="900" u="sng">
                <a:solidFill>
                  <a:schemeClr val="hlink"/>
                </a:solidFill>
                <a:hlinkClick r:id="rId6"/>
              </a:rPr>
              <a:t>Apache License 2.0</a:t>
            </a:r>
            <a:endParaRPr sz="90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84625" y="2227814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 txBox="1"/>
          <p:nvPr/>
        </p:nvSpPr>
        <p:spPr>
          <a:xfrm>
            <a:off x="2859425" y="4205694"/>
            <a:ext cx="28632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/>
              <a:t>Inner class extraction (srcML)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/>
              <a:t>&amp; unused import removal (Checktype)</a:t>
            </a:r>
            <a:endParaRPr/>
          </a:p>
        </p:txBody>
      </p:sp>
      <p:sp>
        <p:nvSpPr>
          <p:cNvPr id="138" name="Google Shape;138;p21"/>
          <p:cNvSpPr/>
          <p:nvPr/>
        </p:nvSpPr>
        <p:spPr>
          <a:xfrm>
            <a:off x="2553300" y="2468164"/>
            <a:ext cx="664200" cy="33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39" name="Google Shape;139;p21"/>
          <p:cNvSpPr/>
          <p:nvPr/>
        </p:nvSpPr>
        <p:spPr>
          <a:xfrm>
            <a:off x="5605850" y="2468176"/>
            <a:ext cx="664200" cy="33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grpSp>
        <p:nvGrpSpPr>
          <p:cNvPr id="140" name="Google Shape;140;p21"/>
          <p:cNvGrpSpPr/>
          <p:nvPr/>
        </p:nvGrpSpPr>
        <p:grpSpPr>
          <a:xfrm>
            <a:off x="7010525" y="2075414"/>
            <a:ext cx="1117600" cy="1117600"/>
            <a:chOff x="6958850" y="1663825"/>
            <a:chExt cx="1117600" cy="1117600"/>
          </a:xfrm>
        </p:grpSpPr>
        <p:pic>
          <p:nvPicPr>
            <p:cNvPr id="141" name="Google Shape;141;p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958850" y="1663825"/>
              <a:ext cx="812800" cy="812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111250" y="1816225"/>
              <a:ext cx="812800" cy="812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263650" y="1968625"/>
              <a:ext cx="812800" cy="812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4" name="Google Shape;144;p21"/>
          <p:cNvSpPr txBox="1"/>
          <p:nvPr/>
        </p:nvSpPr>
        <p:spPr>
          <a:xfrm>
            <a:off x="6790375" y="4205694"/>
            <a:ext cx="1557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dirty="0"/>
              <a:t>779 classes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672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2"/>
          <p:cNvSpPr txBox="1">
            <a:spLocks noGrp="1"/>
          </p:cNvSpPr>
          <p:nvPr>
            <p:ph type="title"/>
          </p:nvPr>
        </p:nvSpPr>
        <p:spPr>
          <a:xfrm>
            <a:off x="407697" y="23147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 smtClean="0"/>
              <a:t>‘Raw’ Reverse Engineered: K9</a:t>
            </a:r>
            <a:endParaRPr dirty="0"/>
          </a:p>
        </p:txBody>
      </p:sp>
      <p:sp>
        <p:nvSpPr>
          <p:cNvPr id="304" name="Google Shape;304;p32"/>
          <p:cNvSpPr txBox="1"/>
          <p:nvPr/>
        </p:nvSpPr>
        <p:spPr>
          <a:xfrm>
            <a:off x="383711" y="4303850"/>
            <a:ext cx="5040600" cy="1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300" y="1729064"/>
            <a:ext cx="7005576" cy="126547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2"/>
          <p:cNvSpPr/>
          <p:nvPr/>
        </p:nvSpPr>
        <p:spPr>
          <a:xfrm>
            <a:off x="7227926" y="5052132"/>
            <a:ext cx="1447200" cy="39360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Information Holder</a:t>
            </a:r>
            <a:endParaRPr sz="1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2"/>
          <p:cNvSpPr/>
          <p:nvPr/>
        </p:nvSpPr>
        <p:spPr>
          <a:xfrm>
            <a:off x="7227926" y="4523489"/>
            <a:ext cx="1478100" cy="408900"/>
          </a:xfrm>
          <a:prstGeom prst="roundRect">
            <a:avLst>
              <a:gd name="adj" fmla="val 16667"/>
            </a:avLst>
          </a:prstGeom>
          <a:solidFill>
            <a:srgbClr val="B3EDFF"/>
          </a:solidFill>
          <a:ln w="38100" cap="flat" cmpd="sng">
            <a:solidFill>
              <a:srgbClr val="00C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Service Provider</a:t>
            </a:r>
            <a:endParaRPr sz="1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2"/>
          <p:cNvSpPr/>
          <p:nvPr/>
        </p:nvSpPr>
        <p:spPr>
          <a:xfrm>
            <a:off x="7236870" y="4121180"/>
            <a:ext cx="1438200" cy="282600"/>
          </a:xfrm>
          <a:prstGeom prst="roundRect">
            <a:avLst>
              <a:gd name="adj" fmla="val 16667"/>
            </a:avLst>
          </a:prstGeom>
          <a:solidFill>
            <a:srgbClr val="C9FFC9">
              <a:alpha val="74900"/>
            </a:srgbClr>
          </a:solidFill>
          <a:ln w="38100" cap="flat" cmpd="sng">
            <a:solidFill>
              <a:srgbClr val="00E2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Coordinator</a:t>
            </a:r>
            <a:endParaRPr/>
          </a:p>
        </p:txBody>
      </p:sp>
      <p:sp>
        <p:nvSpPr>
          <p:cNvPr id="309" name="Google Shape;309;p32"/>
          <p:cNvSpPr/>
          <p:nvPr/>
        </p:nvSpPr>
        <p:spPr>
          <a:xfrm>
            <a:off x="7276255" y="3718358"/>
            <a:ext cx="1398900" cy="282900"/>
          </a:xfrm>
          <a:prstGeom prst="roundRect">
            <a:avLst>
              <a:gd name="adj" fmla="val 16667"/>
            </a:avLst>
          </a:prstGeom>
          <a:solidFill>
            <a:srgbClr val="E6CDFF"/>
          </a:solidFill>
          <a:ln w="38100" cap="flat" cmpd="sng">
            <a:solidFill>
              <a:srgbClr val="99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Controller</a:t>
            </a:r>
            <a:endParaRPr/>
          </a:p>
        </p:txBody>
      </p:sp>
      <p:sp>
        <p:nvSpPr>
          <p:cNvPr id="310" name="Google Shape;310;p32"/>
          <p:cNvSpPr/>
          <p:nvPr/>
        </p:nvSpPr>
        <p:spPr>
          <a:xfrm>
            <a:off x="7258883" y="3319150"/>
            <a:ext cx="1416300" cy="279300"/>
          </a:xfrm>
          <a:prstGeom prst="roundRect">
            <a:avLst>
              <a:gd name="adj" fmla="val 16667"/>
            </a:avLst>
          </a:prstGeom>
          <a:solidFill>
            <a:srgbClr val="FFFFCC">
              <a:alpha val="30199"/>
            </a:srgbClr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Interfacer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2"/>
          <p:cNvSpPr/>
          <p:nvPr/>
        </p:nvSpPr>
        <p:spPr>
          <a:xfrm>
            <a:off x="7227926" y="5565579"/>
            <a:ext cx="1478100" cy="228300"/>
          </a:xfrm>
          <a:prstGeom prst="roundRect">
            <a:avLst>
              <a:gd name="adj" fmla="val 16667"/>
            </a:avLst>
          </a:prstGeom>
          <a:solidFill>
            <a:srgbClr val="FFCCFF">
              <a:alpha val="38820"/>
            </a:srgbClr>
          </a:solidFill>
          <a:ln w="38100" cap="flat" cmpd="sng">
            <a:solidFill>
              <a:srgbClr val="FF85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Structurer</a:t>
            </a:r>
            <a:endParaRPr/>
          </a:p>
        </p:txBody>
      </p:sp>
      <p:pic>
        <p:nvPicPr>
          <p:cNvPr id="312" name="Google Shape;312;p32"/>
          <p:cNvPicPr preferRelativeResize="0"/>
          <p:nvPr/>
        </p:nvPicPr>
        <p:blipFill rotWithShape="1">
          <a:blip r:embed="rId4">
            <a:alphaModFix/>
          </a:blip>
          <a:srcRect t="24799" r="50000" b="13601"/>
          <a:stretch/>
        </p:blipFill>
        <p:spPr>
          <a:xfrm>
            <a:off x="235500" y="3229624"/>
            <a:ext cx="5363776" cy="265377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13" name="Google Shape;313;p32"/>
          <p:cNvSpPr txBox="1"/>
          <p:nvPr/>
        </p:nvSpPr>
        <p:spPr>
          <a:xfrm>
            <a:off x="7422325" y="1987300"/>
            <a:ext cx="1562100" cy="1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shows expansion of roles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312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229E97-1204-604F-AF3A-54A9024DA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34461"/>
          </a:xfrm>
        </p:spPr>
        <p:txBody>
          <a:bodyPr>
            <a:normAutofit fontScale="90000"/>
          </a:bodyPr>
          <a:lstStyle/>
          <a:p>
            <a:r>
              <a:rPr lang="en-US"/>
              <a:t>All packages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F99B92A-17E4-C24D-8A39-ADFD0C459CA0}"/>
              </a:ext>
            </a:extLst>
          </p:cNvPr>
          <p:cNvSpPr/>
          <p:nvPr/>
        </p:nvSpPr>
        <p:spPr>
          <a:xfrm>
            <a:off x="1370348" y="1588365"/>
            <a:ext cx="765911" cy="2442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mail.filter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53A498C-51F6-304D-8DD2-DFEC7042F001}"/>
              </a:ext>
            </a:extLst>
          </p:cNvPr>
          <p:cNvSpPr/>
          <p:nvPr/>
        </p:nvSpPr>
        <p:spPr>
          <a:xfrm>
            <a:off x="1382130" y="1910434"/>
            <a:ext cx="754129" cy="2400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mail.helper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A2BA1AA-2980-C64C-8053-D0CCB2A348D8}"/>
              </a:ext>
            </a:extLst>
          </p:cNvPr>
          <p:cNvSpPr/>
          <p:nvPr/>
        </p:nvSpPr>
        <p:spPr>
          <a:xfrm>
            <a:off x="1382130" y="2249150"/>
            <a:ext cx="754129" cy="2400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mail.internet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CE22BBE-5A7F-8042-A153-D57FEB162015}"/>
              </a:ext>
            </a:extLst>
          </p:cNvPr>
          <p:cNvSpPr/>
          <p:nvPr/>
        </p:nvSpPr>
        <p:spPr>
          <a:xfrm>
            <a:off x="1370348" y="2596232"/>
            <a:ext cx="754129" cy="2400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mail.message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D38B960-D657-4247-AFB2-05C4FEBED464}"/>
              </a:ext>
            </a:extLst>
          </p:cNvPr>
          <p:cNvSpPr/>
          <p:nvPr/>
        </p:nvSpPr>
        <p:spPr>
          <a:xfrm>
            <a:off x="2372109" y="1588365"/>
            <a:ext cx="827464" cy="2442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mail.oauth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DC7282A-65F5-E24C-BAE0-133D5F028331}"/>
              </a:ext>
            </a:extLst>
          </p:cNvPr>
          <p:cNvSpPr/>
          <p:nvPr/>
        </p:nvSpPr>
        <p:spPr>
          <a:xfrm>
            <a:off x="2383891" y="1910434"/>
            <a:ext cx="815683" cy="2400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mail.power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6A01E12-73AB-8F4F-9D85-186C62C2402D}"/>
              </a:ext>
            </a:extLst>
          </p:cNvPr>
          <p:cNvSpPr/>
          <p:nvPr/>
        </p:nvSpPr>
        <p:spPr>
          <a:xfrm>
            <a:off x="2383891" y="2249150"/>
            <a:ext cx="815683" cy="2400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mail.ssl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B415BEA-38B6-E94B-9FEA-BD10BC5B5235}"/>
              </a:ext>
            </a:extLst>
          </p:cNvPr>
          <p:cNvSpPr/>
          <p:nvPr/>
        </p:nvSpPr>
        <p:spPr>
          <a:xfrm>
            <a:off x="2372109" y="2596232"/>
            <a:ext cx="827464" cy="462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mail.store</a:t>
            </a:r>
          </a:p>
          <a:p>
            <a:pPr algn="ctr"/>
            <a:r>
              <a:rPr lang="en-US" sz="857"/>
              <a:t>(imap, pop2, webdav)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EA92D18-8A19-D343-AA4D-DEDAF1D5C109}"/>
              </a:ext>
            </a:extLst>
          </p:cNvPr>
          <p:cNvSpPr/>
          <p:nvPr/>
        </p:nvSpPr>
        <p:spPr>
          <a:xfrm>
            <a:off x="3385652" y="1588365"/>
            <a:ext cx="765911" cy="2442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mail.store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C6A92A2-CCA3-6144-B43D-CA7D64C873AB}"/>
              </a:ext>
            </a:extLst>
          </p:cNvPr>
          <p:cNvSpPr/>
          <p:nvPr/>
        </p:nvSpPr>
        <p:spPr>
          <a:xfrm>
            <a:off x="4639158" y="1588366"/>
            <a:ext cx="69346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k9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231990F-2DA5-EF49-B783-0C25C7CEEC1B}"/>
              </a:ext>
            </a:extLst>
          </p:cNvPr>
          <p:cNvSpPr/>
          <p:nvPr/>
        </p:nvSpPr>
        <p:spPr>
          <a:xfrm>
            <a:off x="422707" y="1588365"/>
            <a:ext cx="765911" cy="2442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mail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E8CFB6B-539F-3E40-A63F-1A296AC250FD}"/>
              </a:ext>
            </a:extLst>
          </p:cNvPr>
          <p:cNvSpPr/>
          <p:nvPr/>
        </p:nvSpPr>
        <p:spPr>
          <a:xfrm>
            <a:off x="4639158" y="1910434"/>
            <a:ext cx="69346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account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0EB9934-2CEB-D94C-B34B-0006D652555D}"/>
              </a:ext>
            </a:extLst>
          </p:cNvPr>
          <p:cNvSpPr/>
          <p:nvPr/>
        </p:nvSpPr>
        <p:spPr>
          <a:xfrm>
            <a:off x="4639157" y="2247051"/>
            <a:ext cx="69346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activity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F3D01EBB-F7C0-D340-824A-91A708E6A16E}"/>
              </a:ext>
            </a:extLst>
          </p:cNvPr>
          <p:cNvSpPr/>
          <p:nvPr/>
        </p:nvSpPr>
        <p:spPr>
          <a:xfrm>
            <a:off x="4639157" y="2596232"/>
            <a:ext cx="97456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acitivity.compose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C8663C8-DE3A-1748-8800-0D4A4FE7F5F7}"/>
              </a:ext>
            </a:extLst>
          </p:cNvPr>
          <p:cNvSpPr/>
          <p:nvPr/>
        </p:nvSpPr>
        <p:spPr>
          <a:xfrm>
            <a:off x="4639157" y="2945414"/>
            <a:ext cx="97456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acitivity.loader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2F0E1C7E-3E7B-8F41-8394-2EC61CD96F03}"/>
              </a:ext>
            </a:extLst>
          </p:cNvPr>
          <p:cNvSpPr/>
          <p:nvPr/>
        </p:nvSpPr>
        <p:spPr>
          <a:xfrm>
            <a:off x="4639157" y="3296732"/>
            <a:ext cx="97456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acitivity.misc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D2BBFF8-FDBF-3D4A-8C13-7E730F8929B2}"/>
              </a:ext>
            </a:extLst>
          </p:cNvPr>
          <p:cNvSpPr/>
          <p:nvPr/>
        </p:nvSpPr>
        <p:spPr>
          <a:xfrm>
            <a:off x="4639157" y="3648051"/>
            <a:ext cx="97456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acitivity.setup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A7F9B2D9-EFE4-4E46-9E94-A4221B663B95}"/>
              </a:ext>
            </a:extLst>
          </p:cNvPr>
          <p:cNvSpPr/>
          <p:nvPr/>
        </p:nvSpPr>
        <p:spPr>
          <a:xfrm>
            <a:off x="6140295" y="1588365"/>
            <a:ext cx="69346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autocrypt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A916D12-95C9-DA4C-B9D8-2A365EF5A09A}"/>
              </a:ext>
            </a:extLst>
          </p:cNvPr>
          <p:cNvSpPr/>
          <p:nvPr/>
        </p:nvSpPr>
        <p:spPr>
          <a:xfrm>
            <a:off x="6140295" y="1910434"/>
            <a:ext cx="69346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cache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DE41F15-72AB-F14B-B917-AB43DBAF84B9}"/>
              </a:ext>
            </a:extLst>
          </p:cNvPr>
          <p:cNvSpPr/>
          <p:nvPr/>
        </p:nvSpPr>
        <p:spPr>
          <a:xfrm>
            <a:off x="6140295" y="2251475"/>
            <a:ext cx="69346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controller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6B4297A-E880-294D-B9FD-7D02E61944FE}"/>
              </a:ext>
            </a:extLst>
          </p:cNvPr>
          <p:cNvSpPr/>
          <p:nvPr/>
        </p:nvSpPr>
        <p:spPr>
          <a:xfrm>
            <a:off x="6140294" y="2592034"/>
            <a:ext cx="69346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crypto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3D4D2AA-0606-C74F-9095-09735123DEA1}"/>
              </a:ext>
            </a:extLst>
          </p:cNvPr>
          <p:cNvSpPr/>
          <p:nvPr/>
        </p:nvSpPr>
        <p:spPr>
          <a:xfrm>
            <a:off x="6140293" y="2936893"/>
            <a:ext cx="69346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fragment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B1305FCC-908B-244F-985E-9320E6691534}"/>
              </a:ext>
            </a:extLst>
          </p:cNvPr>
          <p:cNvSpPr/>
          <p:nvPr/>
        </p:nvSpPr>
        <p:spPr>
          <a:xfrm>
            <a:off x="6140293" y="3296732"/>
            <a:ext cx="69346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helper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AF76A43-5EA0-984A-9A4A-D6B067AA418B}"/>
              </a:ext>
            </a:extLst>
          </p:cNvPr>
          <p:cNvSpPr/>
          <p:nvPr/>
        </p:nvSpPr>
        <p:spPr>
          <a:xfrm>
            <a:off x="7255370" y="1588365"/>
            <a:ext cx="69346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mailstore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223E875-5CAA-3441-969C-53F8F815FEDA}"/>
              </a:ext>
            </a:extLst>
          </p:cNvPr>
          <p:cNvSpPr/>
          <p:nvPr/>
        </p:nvSpPr>
        <p:spPr>
          <a:xfrm>
            <a:off x="6140293" y="3648051"/>
            <a:ext cx="69346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helper.jsoup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82D24869-3178-6746-80E0-905FB21548BE}"/>
              </a:ext>
            </a:extLst>
          </p:cNvPr>
          <p:cNvSpPr/>
          <p:nvPr/>
        </p:nvSpPr>
        <p:spPr>
          <a:xfrm>
            <a:off x="7255370" y="1910434"/>
            <a:ext cx="107013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mailstore.migrations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698A773B-A93C-4143-8223-DCDE4F7F94C9}"/>
              </a:ext>
            </a:extLst>
          </p:cNvPr>
          <p:cNvSpPr/>
          <p:nvPr/>
        </p:nvSpPr>
        <p:spPr>
          <a:xfrm>
            <a:off x="7244907" y="2251475"/>
            <a:ext cx="1080598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mailstore.util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709D4BC2-E5E4-E543-A30B-5C73830F3BF8}"/>
              </a:ext>
            </a:extLst>
          </p:cNvPr>
          <p:cNvSpPr/>
          <p:nvPr/>
        </p:nvSpPr>
        <p:spPr>
          <a:xfrm>
            <a:off x="7255370" y="2596232"/>
            <a:ext cx="69346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message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32152A8C-06CA-DB4B-B1FB-F6ECF9C46D7C}"/>
              </a:ext>
            </a:extLst>
          </p:cNvPr>
          <p:cNvSpPr/>
          <p:nvPr/>
        </p:nvSpPr>
        <p:spPr>
          <a:xfrm>
            <a:off x="7255370" y="2945414"/>
            <a:ext cx="107013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message.extractors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E3FD3CF-9222-914B-8071-13FBE3082996}"/>
              </a:ext>
            </a:extLst>
          </p:cNvPr>
          <p:cNvSpPr/>
          <p:nvPr/>
        </p:nvSpPr>
        <p:spPr>
          <a:xfrm>
            <a:off x="7255370" y="3294595"/>
            <a:ext cx="107013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message.html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B8083E8C-1361-6540-A988-B2694B2EB0F9}"/>
              </a:ext>
            </a:extLst>
          </p:cNvPr>
          <p:cNvSpPr/>
          <p:nvPr/>
        </p:nvSpPr>
        <p:spPr>
          <a:xfrm>
            <a:off x="7255370" y="3645914"/>
            <a:ext cx="107013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message.quote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EF44DB97-CFD0-4F4A-997C-758012EE67B7}"/>
              </a:ext>
            </a:extLst>
          </p:cNvPr>
          <p:cNvSpPr/>
          <p:nvPr/>
        </p:nvSpPr>
        <p:spPr>
          <a:xfrm>
            <a:off x="7255370" y="3997232"/>
            <a:ext cx="107013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message.signature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8E82F84F-27AA-CB47-A709-ACCF3B9F576C}"/>
              </a:ext>
            </a:extLst>
          </p:cNvPr>
          <p:cNvSpPr/>
          <p:nvPr/>
        </p:nvSpPr>
        <p:spPr>
          <a:xfrm>
            <a:off x="7256385" y="4640499"/>
            <a:ext cx="69346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notification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A3DE3CDE-F5B8-0C4E-87D7-5185151E3ABE}"/>
              </a:ext>
            </a:extLst>
          </p:cNvPr>
          <p:cNvSpPr/>
          <p:nvPr/>
        </p:nvSpPr>
        <p:spPr>
          <a:xfrm>
            <a:off x="7256385" y="4962567"/>
            <a:ext cx="69346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power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1DFC66EB-D425-8746-88E8-B189451CB216}"/>
              </a:ext>
            </a:extLst>
          </p:cNvPr>
          <p:cNvSpPr/>
          <p:nvPr/>
        </p:nvSpPr>
        <p:spPr>
          <a:xfrm>
            <a:off x="7256385" y="5303608"/>
            <a:ext cx="69346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preferences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EB5F5C3F-2CF3-DE40-9495-4C5DE0328853}"/>
              </a:ext>
            </a:extLst>
          </p:cNvPr>
          <p:cNvSpPr/>
          <p:nvPr/>
        </p:nvSpPr>
        <p:spPr>
          <a:xfrm>
            <a:off x="7256385" y="5644167"/>
            <a:ext cx="69346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provider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F3C53FBB-78AC-5A4E-A269-67099B61647B}"/>
              </a:ext>
            </a:extLst>
          </p:cNvPr>
          <p:cNvSpPr/>
          <p:nvPr/>
        </p:nvSpPr>
        <p:spPr>
          <a:xfrm>
            <a:off x="7256384" y="5989027"/>
            <a:ext cx="812824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remotecontrol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DA454E97-FDEB-F046-B99F-51C3CDF1BE26}"/>
              </a:ext>
            </a:extLst>
          </p:cNvPr>
          <p:cNvSpPr/>
          <p:nvPr/>
        </p:nvSpPr>
        <p:spPr>
          <a:xfrm>
            <a:off x="7256384" y="6333886"/>
            <a:ext cx="812824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search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4B61BCF1-AA00-AB4C-AD6B-0FF7322873C4}"/>
              </a:ext>
            </a:extLst>
          </p:cNvPr>
          <p:cNvSpPr/>
          <p:nvPr/>
        </p:nvSpPr>
        <p:spPr>
          <a:xfrm>
            <a:off x="6020934" y="4640499"/>
            <a:ext cx="812824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service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A90DF5CA-8757-A640-A8B3-9A9060301213}"/>
              </a:ext>
            </a:extLst>
          </p:cNvPr>
          <p:cNvSpPr/>
          <p:nvPr/>
        </p:nvSpPr>
        <p:spPr>
          <a:xfrm>
            <a:off x="6020933" y="4985358"/>
            <a:ext cx="812824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setup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80ECEE23-FFB1-844B-86D2-D6B4DDB5E861}"/>
              </a:ext>
            </a:extLst>
          </p:cNvPr>
          <p:cNvSpPr/>
          <p:nvPr/>
        </p:nvSpPr>
        <p:spPr>
          <a:xfrm>
            <a:off x="6020933" y="5330217"/>
            <a:ext cx="812824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search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A435621A-633E-314C-89E9-1AE1917B3F0C}"/>
              </a:ext>
            </a:extLst>
          </p:cNvPr>
          <p:cNvSpPr/>
          <p:nvPr/>
        </p:nvSpPr>
        <p:spPr>
          <a:xfrm>
            <a:off x="4639157" y="4640499"/>
            <a:ext cx="69346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ui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375C5646-6060-A347-9EE7-60B893245703}"/>
              </a:ext>
            </a:extLst>
          </p:cNvPr>
          <p:cNvSpPr/>
          <p:nvPr/>
        </p:nvSpPr>
        <p:spPr>
          <a:xfrm>
            <a:off x="4639157" y="4989680"/>
            <a:ext cx="107013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ui.compose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D5D9DAD1-398D-9F4C-A0F6-16A3C7328D81}"/>
              </a:ext>
            </a:extLst>
          </p:cNvPr>
          <p:cNvSpPr/>
          <p:nvPr/>
        </p:nvSpPr>
        <p:spPr>
          <a:xfrm>
            <a:off x="4639157" y="5338862"/>
            <a:ext cx="107013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ui.crypto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2DDDF095-D96A-834E-8330-AFF4720D4553}"/>
              </a:ext>
            </a:extLst>
          </p:cNvPr>
          <p:cNvSpPr/>
          <p:nvPr/>
        </p:nvSpPr>
        <p:spPr>
          <a:xfrm>
            <a:off x="4639157" y="5690180"/>
            <a:ext cx="107013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ui.dialog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617B98BB-5936-7747-B210-66FB039DA633}"/>
              </a:ext>
            </a:extLst>
          </p:cNvPr>
          <p:cNvSpPr/>
          <p:nvPr/>
        </p:nvSpPr>
        <p:spPr>
          <a:xfrm>
            <a:off x="4639157" y="6041499"/>
            <a:ext cx="107013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ui.message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81A99186-28F3-6E48-868E-372881116E3E}"/>
              </a:ext>
            </a:extLst>
          </p:cNvPr>
          <p:cNvSpPr/>
          <p:nvPr/>
        </p:nvSpPr>
        <p:spPr>
          <a:xfrm>
            <a:off x="4639156" y="6392817"/>
            <a:ext cx="1070135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ui.messageview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24030A84-8B07-C64E-9FA4-5971FA19326A}"/>
              </a:ext>
            </a:extLst>
          </p:cNvPr>
          <p:cNvSpPr/>
          <p:nvPr/>
        </p:nvSpPr>
        <p:spPr>
          <a:xfrm>
            <a:off x="6020934" y="5692169"/>
            <a:ext cx="812824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view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12A4FD2D-3129-E540-B275-F065A52CF42B}"/>
              </a:ext>
            </a:extLst>
          </p:cNvPr>
          <p:cNvSpPr/>
          <p:nvPr/>
        </p:nvSpPr>
        <p:spPr>
          <a:xfrm>
            <a:off x="6020933" y="6041499"/>
            <a:ext cx="812824" cy="2442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widget.list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="" xmlns:a16="http://schemas.microsoft.com/office/drawing/2014/main" id="{FEB33B38-8110-124E-B594-A2E16A89C0F7}"/>
              </a:ext>
            </a:extLst>
          </p:cNvPr>
          <p:cNvSpPr/>
          <p:nvPr/>
        </p:nvSpPr>
        <p:spPr>
          <a:xfrm>
            <a:off x="422707" y="986874"/>
            <a:ext cx="3728856" cy="3681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K9mail-library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="" xmlns:a16="http://schemas.microsoft.com/office/drawing/2014/main" id="{9C77C2D8-E00A-184C-9BF4-94CD4BAA7027}"/>
              </a:ext>
            </a:extLst>
          </p:cNvPr>
          <p:cNvSpPr/>
          <p:nvPr/>
        </p:nvSpPr>
        <p:spPr>
          <a:xfrm>
            <a:off x="4639156" y="986874"/>
            <a:ext cx="3686349" cy="36813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57"/>
              <a:t>k9mail</a:t>
            </a:r>
          </a:p>
        </p:txBody>
      </p:sp>
    </p:spTree>
    <p:extLst>
      <p:ext uri="{BB962C8B-B14F-4D97-AF65-F5344CB8AC3E}">
        <p14:creationId xmlns:p14="http://schemas.microsoft.com/office/powerpoint/2010/main" val="126677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58883"/>
            <a:ext cx="7724092" cy="62865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Heartbeat tactic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48464" y="6110180"/>
            <a:ext cx="395536" cy="4151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9EEA7F-63D7-4553-B697-363FC34AAC99}" type="slidenum">
              <a:rPr lang="en-GB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7</a:t>
            </a:fld>
            <a:endParaRPr lang="en-GB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 14"/>
          <p:cNvSpPr>
            <a:spLocks noChangeArrowheads="1"/>
          </p:cNvSpPr>
          <p:nvPr/>
        </p:nvSpPr>
        <p:spPr bwMode="auto">
          <a:xfrm>
            <a:off x="483393" y="1657119"/>
            <a:ext cx="1189525" cy="803075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sz="788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" name="Rectangle 15"/>
          <p:cNvSpPr>
            <a:spLocks noChangeArrowheads="1"/>
          </p:cNvSpPr>
          <p:nvPr/>
        </p:nvSpPr>
        <p:spPr bwMode="auto">
          <a:xfrm>
            <a:off x="634337" y="1885216"/>
            <a:ext cx="298611" cy="332583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  <a:endParaRPr lang="en-GB" sz="788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1" name="AutoShape 19"/>
          <p:cNvCxnSpPr>
            <a:cxnSpLocks noChangeShapeType="1"/>
          </p:cNvCxnSpPr>
          <p:nvPr/>
        </p:nvCxnSpPr>
        <p:spPr bwMode="auto">
          <a:xfrm>
            <a:off x="939496" y="2035161"/>
            <a:ext cx="251234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75" name="Rectangle 16"/>
          <p:cNvSpPr>
            <a:spLocks noChangeArrowheads="1"/>
          </p:cNvSpPr>
          <p:nvPr/>
        </p:nvSpPr>
        <p:spPr bwMode="auto">
          <a:xfrm>
            <a:off x="1167652" y="1888383"/>
            <a:ext cx="296826" cy="332583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  <a:endParaRPr lang="en-GB" sz="1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2" name="Rectangle 14"/>
          <p:cNvSpPr>
            <a:spLocks noChangeArrowheads="1"/>
          </p:cNvSpPr>
          <p:nvPr/>
        </p:nvSpPr>
        <p:spPr bwMode="auto">
          <a:xfrm>
            <a:off x="2771801" y="1657119"/>
            <a:ext cx="2952328" cy="2728580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sz="788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Rectangle 15"/>
          <p:cNvSpPr>
            <a:spLocks noChangeArrowheads="1"/>
          </p:cNvSpPr>
          <p:nvPr/>
        </p:nvSpPr>
        <p:spPr bwMode="auto">
          <a:xfrm>
            <a:off x="3059832" y="1844824"/>
            <a:ext cx="347538" cy="257957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  <a:endParaRPr lang="en-GB" sz="788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8" name="AutoShape 19"/>
          <p:cNvCxnSpPr>
            <a:cxnSpLocks noChangeShapeType="1"/>
          </p:cNvCxnSpPr>
          <p:nvPr/>
        </p:nvCxnSpPr>
        <p:spPr bwMode="auto">
          <a:xfrm flipH="1">
            <a:off x="3242843" y="2353811"/>
            <a:ext cx="747502" cy="5503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66" name="AutoShape 19"/>
          <p:cNvCxnSpPr>
            <a:cxnSpLocks noChangeShapeType="1"/>
          </p:cNvCxnSpPr>
          <p:nvPr/>
        </p:nvCxnSpPr>
        <p:spPr bwMode="auto">
          <a:xfrm>
            <a:off x="3233601" y="2102780"/>
            <a:ext cx="0" cy="179686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sp>
        <p:nvSpPr>
          <p:cNvPr id="105" name="Rounded Rectangular Callout 104"/>
          <p:cNvSpPr/>
          <p:nvPr/>
        </p:nvSpPr>
        <p:spPr>
          <a:xfrm>
            <a:off x="4399790" y="2951716"/>
            <a:ext cx="1462762" cy="405276"/>
          </a:xfrm>
          <a:prstGeom prst="wedgeRoundRectCallout">
            <a:avLst>
              <a:gd name="adj1" fmla="val -74452"/>
              <a:gd name="adj2" fmla="val -12284"/>
              <a:gd name="adj3" fmla="val 16667"/>
            </a:avLst>
          </a:prstGeom>
          <a:solidFill>
            <a:srgbClr val="FFCC9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3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‘dead’ silence /</a:t>
            </a:r>
          </a:p>
          <a:p>
            <a:pPr lvl="0" algn="ctr"/>
            <a:r>
              <a:rPr lang="en-US" sz="13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time-out</a:t>
            </a:r>
            <a:endParaRPr lang="en-GB" sz="13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Rounded Rectangular Callout 105"/>
          <p:cNvSpPr/>
          <p:nvPr/>
        </p:nvSpPr>
        <p:spPr>
          <a:xfrm>
            <a:off x="4399790" y="2175675"/>
            <a:ext cx="1462762" cy="261677"/>
          </a:xfrm>
          <a:prstGeom prst="wedgeRoundRectCallout">
            <a:avLst>
              <a:gd name="adj1" fmla="val -73664"/>
              <a:gd name="adj2" fmla="val 22360"/>
              <a:gd name="adj3" fmla="val 16667"/>
            </a:avLst>
          </a:prstGeom>
          <a:solidFill>
            <a:srgbClr val="FFCC9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3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alive</a:t>
            </a:r>
            <a:endParaRPr lang="en-GB" sz="13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65528" y="1031364"/>
            <a:ext cx="1936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Structure Diagram</a:t>
            </a:r>
            <a:endParaRPr lang="en-GB" sz="1800" dirty="0"/>
          </a:p>
        </p:txBody>
      </p:sp>
      <p:sp>
        <p:nvSpPr>
          <p:cNvPr id="53" name="Rectangle 52"/>
          <p:cNvSpPr/>
          <p:nvPr/>
        </p:nvSpPr>
        <p:spPr>
          <a:xfrm>
            <a:off x="6300192" y="1031364"/>
            <a:ext cx="2225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Deployment Diagram</a:t>
            </a:r>
            <a:endParaRPr lang="en-GB" sz="1800" dirty="0"/>
          </a:p>
        </p:txBody>
      </p:sp>
      <p:sp>
        <p:nvSpPr>
          <p:cNvPr id="54" name="Rectangle 53"/>
          <p:cNvSpPr/>
          <p:nvPr/>
        </p:nvSpPr>
        <p:spPr>
          <a:xfrm>
            <a:off x="2771801" y="1036757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Sequence Diagram</a:t>
            </a:r>
            <a:endParaRPr lang="en-GB" sz="1800" dirty="0"/>
          </a:p>
        </p:txBody>
      </p:sp>
      <p:sp>
        <p:nvSpPr>
          <p:cNvPr id="57" name="Rectangle 15"/>
          <p:cNvSpPr>
            <a:spLocks noChangeArrowheads="1"/>
          </p:cNvSpPr>
          <p:nvPr/>
        </p:nvSpPr>
        <p:spPr bwMode="auto">
          <a:xfrm>
            <a:off x="3839635" y="1844824"/>
            <a:ext cx="347538" cy="257957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  <a:endParaRPr lang="en-GB" sz="788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87" name="AutoShape 19"/>
          <p:cNvCxnSpPr>
            <a:cxnSpLocks noChangeShapeType="1"/>
          </p:cNvCxnSpPr>
          <p:nvPr/>
        </p:nvCxnSpPr>
        <p:spPr bwMode="auto">
          <a:xfrm>
            <a:off x="4013404" y="2102780"/>
            <a:ext cx="0" cy="87352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405818" y="2606972"/>
            <a:ext cx="1391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monitors B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8" name="AutoShape 19"/>
          <p:cNvCxnSpPr>
            <a:cxnSpLocks noChangeShapeType="1"/>
          </p:cNvCxnSpPr>
          <p:nvPr/>
        </p:nvCxnSpPr>
        <p:spPr bwMode="auto">
          <a:xfrm flipH="1">
            <a:off x="3242843" y="2603395"/>
            <a:ext cx="747502" cy="5503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0" name="AutoShape 19"/>
          <p:cNvCxnSpPr>
            <a:cxnSpLocks noChangeShapeType="1"/>
          </p:cNvCxnSpPr>
          <p:nvPr/>
        </p:nvCxnSpPr>
        <p:spPr bwMode="auto">
          <a:xfrm flipH="1">
            <a:off x="3242843" y="2852979"/>
            <a:ext cx="747502" cy="5503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10" name="Rounded Rectangular Callout 109"/>
          <p:cNvSpPr/>
          <p:nvPr/>
        </p:nvSpPr>
        <p:spPr>
          <a:xfrm>
            <a:off x="3831251" y="3571518"/>
            <a:ext cx="1342711" cy="217522"/>
          </a:xfrm>
          <a:prstGeom prst="wedgeRoundRectCallout">
            <a:avLst>
              <a:gd name="adj1" fmla="val -90339"/>
              <a:gd name="adj2" fmla="val -14875"/>
              <a:gd name="adj3" fmla="val 16667"/>
            </a:avLst>
          </a:prstGeom>
          <a:solidFill>
            <a:srgbClr val="FFCC9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3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‘B’ must be dead</a:t>
            </a:r>
            <a:endParaRPr lang="en-GB" sz="13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300192" y="2704852"/>
            <a:ext cx="275556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specific constraints</a:t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deployment.</a:t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Although: A and B typically </a:t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 as separate processes</a:t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threads.</a:t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by default the case</a:t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running on different</a:t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compute-nodes.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1520" y="5733256"/>
            <a:ext cx="8496944" cy="618356"/>
            <a:chOff x="251520" y="5307496"/>
            <a:chExt cx="7762536" cy="100811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2" name="Picture 91"/>
            <p:cNvPicPr>
              <a:picLocks noChangeAspect="1"/>
            </p:cNvPicPr>
            <p:nvPr/>
          </p:nvPicPr>
          <p:blipFill rotWithShape="1">
            <a:blip r:embed="rId2"/>
            <a:srcRect l="7121" t="20185" r="7423" b="24437"/>
            <a:stretch/>
          </p:blipFill>
          <p:spPr>
            <a:xfrm>
              <a:off x="2843808" y="5307496"/>
              <a:ext cx="2592288" cy="1008112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 rotWithShape="1">
            <a:blip r:embed="rId2"/>
            <a:srcRect l="7121" t="20185" r="7423" b="24437"/>
            <a:stretch/>
          </p:blipFill>
          <p:spPr>
            <a:xfrm>
              <a:off x="251520" y="5307496"/>
              <a:ext cx="2592288" cy="1008112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 rotWithShape="1">
            <a:blip r:embed="rId2"/>
            <a:srcRect l="7121" t="20185" r="7423" b="24437"/>
            <a:stretch/>
          </p:blipFill>
          <p:spPr>
            <a:xfrm>
              <a:off x="5421768" y="5307496"/>
              <a:ext cx="2592288" cy="1008112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372200" y="1509455"/>
            <a:ext cx="1817425" cy="1040212"/>
            <a:chOff x="349971" y="3345487"/>
            <a:chExt cx="1817425" cy="1040212"/>
          </a:xfrm>
        </p:grpSpPr>
        <p:sp>
          <p:nvSpPr>
            <p:cNvPr id="108" name="Rectangle 14"/>
            <p:cNvSpPr>
              <a:spLocks noChangeArrowheads="1"/>
            </p:cNvSpPr>
            <p:nvPr/>
          </p:nvSpPr>
          <p:spPr bwMode="auto">
            <a:xfrm>
              <a:off x="349971" y="3345487"/>
              <a:ext cx="1817425" cy="1040212"/>
            </a:xfrm>
            <a:prstGeom prst="rect">
              <a:avLst/>
            </a:prstGeom>
            <a:solidFill>
              <a:srgbClr val="99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GB" sz="788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" name="Cube 108"/>
            <p:cNvSpPr/>
            <p:nvPr/>
          </p:nvSpPr>
          <p:spPr>
            <a:xfrm>
              <a:off x="456480" y="3557481"/>
              <a:ext cx="693418" cy="487166"/>
            </a:xfrm>
            <a:prstGeom prst="cube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GB" sz="1500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" name="Rectangle 15"/>
            <p:cNvSpPr>
              <a:spLocks noChangeArrowheads="1"/>
            </p:cNvSpPr>
            <p:nvPr/>
          </p:nvSpPr>
          <p:spPr bwMode="auto">
            <a:xfrm>
              <a:off x="553813" y="3723529"/>
              <a:ext cx="393004" cy="251855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5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</a:t>
              </a:r>
              <a:endParaRPr lang="en-GB" sz="788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" name="Cube 112"/>
            <p:cNvSpPr/>
            <p:nvPr/>
          </p:nvSpPr>
          <p:spPr>
            <a:xfrm>
              <a:off x="1369066" y="3561511"/>
              <a:ext cx="693418" cy="487166"/>
            </a:xfrm>
            <a:prstGeom prst="cube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GB" sz="1500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" name="Rectangle 16"/>
            <p:cNvSpPr>
              <a:spLocks noChangeArrowheads="1"/>
            </p:cNvSpPr>
            <p:nvPr/>
          </p:nvSpPr>
          <p:spPr bwMode="auto">
            <a:xfrm>
              <a:off x="1477162" y="3723529"/>
              <a:ext cx="390656" cy="251855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5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</a:t>
              </a:r>
              <a:endParaRPr lang="en-GB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15" name="AutoShape 19"/>
            <p:cNvCxnSpPr>
              <a:cxnSpLocks noChangeShapeType="1"/>
              <a:stCxn id="112" idx="2"/>
            </p:cNvCxnSpPr>
            <p:nvPr/>
          </p:nvCxnSpPr>
          <p:spPr bwMode="auto">
            <a:xfrm flipH="1">
              <a:off x="748480" y="3975384"/>
              <a:ext cx="1835" cy="24637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AutoShape 19"/>
            <p:cNvCxnSpPr>
              <a:cxnSpLocks noChangeShapeType="1"/>
            </p:cNvCxnSpPr>
            <p:nvPr/>
          </p:nvCxnSpPr>
          <p:spPr bwMode="auto">
            <a:xfrm>
              <a:off x="504190" y="4221760"/>
              <a:ext cx="1511698" cy="877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AutoShape 19"/>
            <p:cNvCxnSpPr>
              <a:cxnSpLocks noChangeShapeType="1"/>
            </p:cNvCxnSpPr>
            <p:nvPr/>
          </p:nvCxnSpPr>
          <p:spPr bwMode="auto">
            <a:xfrm flipH="1">
              <a:off x="1673150" y="3975384"/>
              <a:ext cx="1835" cy="24637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44297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C0114E00-ED7B-7243-8FDD-506397DB01E6}"/>
              </a:ext>
            </a:extLst>
          </p:cNvPr>
          <p:cNvSpPr/>
          <p:nvPr/>
        </p:nvSpPr>
        <p:spPr>
          <a:xfrm>
            <a:off x="1017755" y="1939987"/>
            <a:ext cx="6464452" cy="30040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1512" b="1">
                <a:solidFill>
                  <a:prstClr val="black"/>
                </a:solidFill>
              </a:rPr>
              <a:t>Business layer (3.)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7500EE2-2F96-6A4A-9156-9E043A72BE49}"/>
              </a:ext>
            </a:extLst>
          </p:cNvPr>
          <p:cNvSpPr/>
          <p:nvPr/>
        </p:nvSpPr>
        <p:spPr>
          <a:xfrm>
            <a:off x="1017755" y="549914"/>
            <a:ext cx="3390895" cy="12227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1512" b="1">
                <a:solidFill>
                  <a:prstClr val="black"/>
                </a:solidFill>
              </a:rPr>
              <a:t>Presentation Layer (1.)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639FDED9-38FF-FE4B-8481-8C881D8E4B48}"/>
              </a:ext>
            </a:extLst>
          </p:cNvPr>
          <p:cNvSpPr/>
          <p:nvPr/>
        </p:nvSpPr>
        <p:spPr>
          <a:xfrm>
            <a:off x="1017755" y="5128650"/>
            <a:ext cx="6464452" cy="7594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1512" b="1">
                <a:solidFill>
                  <a:prstClr val="black"/>
                </a:solidFill>
              </a:rPr>
              <a:t>Data Access Layer (4.)</a:t>
            </a:r>
          </a:p>
        </p:txBody>
      </p:sp>
      <p:sp>
        <p:nvSpPr>
          <p:cNvPr id="42" name="Magnetic Disk 41">
            <a:extLst>
              <a:ext uri="{FF2B5EF4-FFF2-40B4-BE49-F238E27FC236}">
                <a16:creationId xmlns="" xmlns:a16="http://schemas.microsoft.com/office/drawing/2014/main" id="{ACC32DD4-EB07-AF4E-A59D-38AE03021B48}"/>
              </a:ext>
            </a:extLst>
          </p:cNvPr>
          <p:cNvSpPr/>
          <p:nvPr/>
        </p:nvSpPr>
        <p:spPr>
          <a:xfrm>
            <a:off x="3005710" y="6169594"/>
            <a:ext cx="1386261" cy="66369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1512">
                <a:solidFill>
                  <a:prstClr val="white"/>
                </a:solidFill>
              </a:rPr>
              <a:t>SQLiteDB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20EE40C4-DB77-CE49-BD09-3850CCDEACF2}"/>
              </a:ext>
            </a:extLst>
          </p:cNvPr>
          <p:cNvSpPr/>
          <p:nvPr/>
        </p:nvSpPr>
        <p:spPr>
          <a:xfrm>
            <a:off x="2081430" y="664349"/>
            <a:ext cx="2229192" cy="75463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>
                <a:solidFill>
                  <a:prstClr val="black"/>
                </a:solidFill>
              </a:rPr>
              <a:t>user-interface-logic (1.2.)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920B37CF-3B69-244D-89CA-985C63D01630}"/>
              </a:ext>
            </a:extLst>
          </p:cNvPr>
          <p:cNvSpPr/>
          <p:nvPr/>
        </p:nvSpPr>
        <p:spPr>
          <a:xfrm>
            <a:off x="4476030" y="549914"/>
            <a:ext cx="3006177" cy="12227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1512" b="1">
                <a:solidFill>
                  <a:prstClr val="black"/>
                </a:solidFill>
              </a:rPr>
              <a:t>Service Layer (2.) 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="" xmlns:a16="http://schemas.microsoft.com/office/drawing/2014/main" id="{29AA7D68-95B8-9D47-BEE6-AF5D21A297FC}"/>
              </a:ext>
            </a:extLst>
          </p:cNvPr>
          <p:cNvGrpSpPr/>
          <p:nvPr/>
        </p:nvGrpSpPr>
        <p:grpSpPr>
          <a:xfrm>
            <a:off x="82516" y="3770652"/>
            <a:ext cx="800391" cy="373224"/>
            <a:chOff x="7491223" y="8444632"/>
            <a:chExt cx="1120548" cy="522514"/>
          </a:xfrm>
        </p:grpSpPr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7A8F149D-22B3-814F-9BFF-79F1F35BBD7C}"/>
                </a:ext>
              </a:extLst>
            </p:cNvPr>
            <p:cNvSpPr/>
            <p:nvPr/>
          </p:nvSpPr>
          <p:spPr>
            <a:xfrm>
              <a:off x="7491223" y="8526275"/>
              <a:ext cx="1045028" cy="440871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68111" fontAlgn="auto">
                <a:spcBef>
                  <a:spcPts val="0"/>
                </a:spcBef>
                <a:spcAft>
                  <a:spcPts val="0"/>
                </a:spcAft>
              </a:pPr>
              <a:endParaRPr lang="en-US" sz="750">
                <a:solidFill>
                  <a:prstClr val="white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="" xmlns:a16="http://schemas.microsoft.com/office/drawing/2014/main" id="{38FC4594-4A91-A143-AF64-FDFBCBC76843}"/>
                </a:ext>
              </a:extLst>
            </p:cNvPr>
            <p:cNvSpPr/>
            <p:nvPr/>
          </p:nvSpPr>
          <p:spPr>
            <a:xfrm>
              <a:off x="7566743" y="8444632"/>
              <a:ext cx="1045028" cy="440871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6811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50">
                  <a:solidFill>
                    <a:prstClr val="white"/>
                  </a:solidFill>
                </a:rPr>
                <a:t>mail_providers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B33F1FF7-556A-A04E-8159-01BAC9E8607A}"/>
              </a:ext>
            </a:extLst>
          </p:cNvPr>
          <p:cNvSpPr/>
          <p:nvPr/>
        </p:nvSpPr>
        <p:spPr>
          <a:xfrm>
            <a:off x="7554691" y="549914"/>
            <a:ext cx="1172812" cy="53382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1512" b="1">
                <a:solidFill>
                  <a:prstClr val="black"/>
                </a:solidFill>
              </a:rPr>
              <a:t>Cross-cutting (5.)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D6F2C49F-5CD6-E74A-A67C-9F0E3549E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719" y="99282"/>
            <a:ext cx="339452" cy="33945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223DDD7C-6811-7845-B5FE-075F29993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301" y="114159"/>
            <a:ext cx="339452" cy="339452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54661519-823A-F448-A8D0-560055B9E83D}"/>
              </a:ext>
            </a:extLst>
          </p:cNvPr>
          <p:cNvSpPr/>
          <p:nvPr/>
        </p:nvSpPr>
        <p:spPr>
          <a:xfrm>
            <a:off x="5912265" y="684906"/>
            <a:ext cx="1502562" cy="7503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>
                <a:solidFill>
                  <a:prstClr val="black"/>
                </a:solidFill>
              </a:rPr>
              <a:t>intent provider (2.2.)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6ED9BBCB-AB38-BC42-87DD-5860DD1C0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632" y="122087"/>
            <a:ext cx="368404" cy="368404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="" xmlns:a16="http://schemas.microsoft.com/office/drawing/2014/main" id="{193C9424-8851-7A4B-A5D8-586BD539A17D}"/>
              </a:ext>
            </a:extLst>
          </p:cNvPr>
          <p:cNvSpPr/>
          <p:nvPr/>
        </p:nvSpPr>
        <p:spPr>
          <a:xfrm>
            <a:off x="82516" y="2845102"/>
            <a:ext cx="835379" cy="58642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AlarmManager API</a:t>
            </a:r>
            <a:endParaRPr lang="en-US" sz="429">
              <a:solidFill>
                <a:prstClr val="white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6E63509B-08A8-6C4E-A23C-7C75D04131B0}"/>
              </a:ext>
            </a:extLst>
          </p:cNvPr>
          <p:cNvSpPr/>
          <p:nvPr/>
        </p:nvSpPr>
        <p:spPr>
          <a:xfrm>
            <a:off x="4521938" y="677395"/>
            <a:ext cx="1342406" cy="75463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>
                <a:solidFill>
                  <a:prstClr val="black"/>
                </a:solidFill>
              </a:rPr>
              <a:t>content provider (2.1.)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893F6621-3F66-184F-AB74-55F40531D3A0}"/>
              </a:ext>
            </a:extLst>
          </p:cNvPr>
          <p:cNvSpPr/>
          <p:nvPr/>
        </p:nvSpPr>
        <p:spPr>
          <a:xfrm>
            <a:off x="2140775" y="773950"/>
            <a:ext cx="637247" cy="1907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activity.*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5CE2116A-0768-4742-88F4-57DEE3C57457}"/>
              </a:ext>
            </a:extLst>
          </p:cNvPr>
          <p:cNvSpPr/>
          <p:nvPr/>
        </p:nvSpPr>
        <p:spPr>
          <a:xfrm>
            <a:off x="2137310" y="1009616"/>
            <a:ext cx="637247" cy="187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fragment.*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612A29B-6543-B54C-9B10-33E69232BA69}"/>
              </a:ext>
            </a:extLst>
          </p:cNvPr>
          <p:cNvGrpSpPr/>
          <p:nvPr/>
        </p:nvGrpSpPr>
        <p:grpSpPr>
          <a:xfrm>
            <a:off x="1106685" y="667005"/>
            <a:ext cx="885815" cy="754633"/>
            <a:chOff x="1549358" y="933807"/>
            <a:chExt cx="1240141" cy="1056486"/>
          </a:xfrm>
        </p:grpSpPr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17544F0A-6A59-7848-A17F-905119A93A2B}"/>
                </a:ext>
              </a:extLst>
            </p:cNvPr>
            <p:cNvSpPr/>
            <p:nvPr/>
          </p:nvSpPr>
          <p:spPr>
            <a:xfrm>
              <a:off x="1549358" y="933807"/>
              <a:ext cx="1240141" cy="105648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6811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>
                  <a:solidFill>
                    <a:prstClr val="black"/>
                  </a:solidFill>
                </a:rPr>
                <a:t>user-interface (1.1.)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="" xmlns:a16="http://schemas.microsoft.com/office/drawing/2014/main" id="{CE64C2AF-7EA2-F445-9073-385C69E2358C}"/>
                </a:ext>
              </a:extLst>
            </p:cNvPr>
            <p:cNvSpPr/>
            <p:nvPr/>
          </p:nvSpPr>
          <p:spPr>
            <a:xfrm>
              <a:off x="1664802" y="1071366"/>
              <a:ext cx="989243" cy="373101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6811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57">
                  <a:solidFill>
                    <a:prstClr val="white"/>
                  </a:solidFill>
                </a:rPr>
                <a:t>layout (.xml files, .kt)</a:t>
              </a: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1AA9B51A-6913-8D4F-BC6D-E46DA7DF9662}"/>
              </a:ext>
            </a:extLst>
          </p:cNvPr>
          <p:cNvSpPr/>
          <p:nvPr/>
        </p:nvSpPr>
        <p:spPr>
          <a:xfrm>
            <a:off x="5240264" y="3371940"/>
            <a:ext cx="2145749" cy="12129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>
                <a:solidFill>
                  <a:prstClr val="black"/>
                </a:solidFill>
              </a:rPr>
              <a:t>Business Components (3.3.)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C21712B2-135B-1448-9DD4-AA3749EFD6B3}"/>
              </a:ext>
            </a:extLst>
          </p:cNvPr>
          <p:cNvSpPr/>
          <p:nvPr/>
        </p:nvSpPr>
        <p:spPr>
          <a:xfrm>
            <a:off x="5240264" y="2604303"/>
            <a:ext cx="2145749" cy="7142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>
                <a:solidFill>
                  <a:prstClr val="black"/>
                </a:solidFill>
              </a:rPr>
              <a:t>Business Entity Components (3.4.)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="" xmlns:a16="http://schemas.microsoft.com/office/drawing/2014/main" id="{773B2CA2-EF86-644E-9492-0D2C8468D7CC}"/>
              </a:ext>
            </a:extLst>
          </p:cNvPr>
          <p:cNvSpPr/>
          <p:nvPr/>
        </p:nvSpPr>
        <p:spPr>
          <a:xfrm>
            <a:off x="1106685" y="2604304"/>
            <a:ext cx="4087532" cy="198063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>
                <a:solidFill>
                  <a:prstClr val="black"/>
                </a:solidFill>
              </a:rPr>
              <a:t>Business Workflow (3.2.)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4D4BF4AA-9EF0-3344-B67F-5F59EA9D81D9}"/>
              </a:ext>
            </a:extLst>
          </p:cNvPr>
          <p:cNvGrpSpPr/>
          <p:nvPr/>
        </p:nvGrpSpPr>
        <p:grpSpPr>
          <a:xfrm>
            <a:off x="2446377" y="3371940"/>
            <a:ext cx="1082521" cy="946657"/>
            <a:chOff x="3430502" y="4209219"/>
            <a:chExt cx="1515530" cy="1325320"/>
          </a:xfrm>
        </p:grpSpPr>
        <p:sp>
          <p:nvSpPr>
            <p:cNvPr id="84" name="Rectangle 83">
              <a:extLst>
                <a:ext uri="{FF2B5EF4-FFF2-40B4-BE49-F238E27FC236}">
                  <a16:creationId xmlns="" xmlns:a16="http://schemas.microsoft.com/office/drawing/2014/main" id="{1CAC07C3-ECD3-A447-A7F1-1A9612D6E39D}"/>
                </a:ext>
              </a:extLst>
            </p:cNvPr>
            <p:cNvSpPr/>
            <p:nvPr/>
          </p:nvSpPr>
          <p:spPr>
            <a:xfrm>
              <a:off x="3430502" y="4209219"/>
              <a:ext cx="1515530" cy="132532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defTabSz="76811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i="1">
                  <a:solidFill>
                    <a:prstClr val="black"/>
                  </a:solidFill>
                </a:rPr>
                <a:t>MIME encoder | decoder (3.2.3.)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="" xmlns:a16="http://schemas.microsoft.com/office/drawing/2014/main" id="{D96F9489-01A6-DD43-BA6E-776BC4527E8D}"/>
                </a:ext>
              </a:extLst>
            </p:cNvPr>
            <p:cNvSpPr/>
            <p:nvPr/>
          </p:nvSpPr>
          <p:spPr>
            <a:xfrm>
              <a:off x="3565838" y="4320942"/>
              <a:ext cx="1248042" cy="20838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6811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57">
                  <a:solidFill>
                    <a:prstClr val="white"/>
                  </a:solidFill>
                </a:rPr>
                <a:t>mail.internet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="" xmlns:a16="http://schemas.microsoft.com/office/drawing/2014/main" id="{34C5B526-979E-1649-94C0-8271C8A1A721}"/>
                </a:ext>
              </a:extLst>
            </p:cNvPr>
            <p:cNvSpPr/>
            <p:nvPr/>
          </p:nvSpPr>
          <p:spPr>
            <a:xfrm>
              <a:off x="3565838" y="4582746"/>
              <a:ext cx="1248042" cy="17707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6811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57">
                  <a:solidFill>
                    <a:prstClr val="white"/>
                  </a:solidFill>
                </a:rPr>
                <a:t>mail.helper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="" xmlns:a16="http://schemas.microsoft.com/office/drawing/2014/main" id="{421A064D-B847-3C4B-957F-B9EEC5434EA6}"/>
                </a:ext>
              </a:extLst>
            </p:cNvPr>
            <p:cNvSpPr/>
            <p:nvPr/>
          </p:nvSpPr>
          <p:spPr>
            <a:xfrm>
              <a:off x="3564245" y="4816733"/>
              <a:ext cx="1248043" cy="20098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6811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57">
                  <a:solidFill>
                    <a:prstClr val="white"/>
                  </a:solidFill>
                </a:rPr>
                <a:t>mail.filter</a:t>
              </a:r>
            </a:p>
          </p:txBody>
        </p:sp>
      </p:grpSp>
      <p:sp>
        <p:nvSpPr>
          <p:cNvPr id="100" name="Rectangle 99">
            <a:extLst>
              <a:ext uri="{FF2B5EF4-FFF2-40B4-BE49-F238E27FC236}">
                <a16:creationId xmlns="" xmlns:a16="http://schemas.microsoft.com/office/drawing/2014/main" id="{D05F2345-50C0-6942-B7DD-46A249022CD9}"/>
              </a:ext>
            </a:extLst>
          </p:cNvPr>
          <p:cNvSpPr/>
          <p:nvPr/>
        </p:nvSpPr>
        <p:spPr>
          <a:xfrm>
            <a:off x="1191971" y="2705146"/>
            <a:ext cx="3948433" cy="6169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1000" i="1">
                <a:solidFill>
                  <a:prstClr val="black"/>
                </a:solidFill>
              </a:rPr>
              <a:t>Scheduling (3.2.1.)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="" xmlns:a16="http://schemas.microsoft.com/office/drawing/2014/main" id="{016F06FC-5518-3A4B-8145-E7D7A35F5646}"/>
              </a:ext>
            </a:extLst>
          </p:cNvPr>
          <p:cNvCxnSpPr>
            <a:cxnSpLocks/>
            <a:stCxn id="80" idx="3"/>
          </p:cNvCxnSpPr>
          <p:nvPr/>
        </p:nvCxnSpPr>
        <p:spPr>
          <a:xfrm>
            <a:off x="917895" y="3138313"/>
            <a:ext cx="2740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="" xmlns:a16="http://schemas.microsoft.com/office/drawing/2014/main" id="{3A98C705-5414-0944-B4E5-E14F72A24644}"/>
              </a:ext>
            </a:extLst>
          </p:cNvPr>
          <p:cNvCxnSpPr>
            <a:cxnSpLocks/>
          </p:cNvCxnSpPr>
          <p:nvPr/>
        </p:nvCxnSpPr>
        <p:spPr>
          <a:xfrm flipH="1">
            <a:off x="882907" y="3881044"/>
            <a:ext cx="30623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="" xmlns:a16="http://schemas.microsoft.com/office/drawing/2014/main" id="{744B6A9C-35A2-6946-8F77-80E46749BA55}"/>
              </a:ext>
            </a:extLst>
          </p:cNvPr>
          <p:cNvCxnSpPr>
            <a:cxnSpLocks/>
          </p:cNvCxnSpPr>
          <p:nvPr/>
        </p:nvCxnSpPr>
        <p:spPr>
          <a:xfrm flipV="1">
            <a:off x="875011" y="4016646"/>
            <a:ext cx="316960" cy="58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="" xmlns:a16="http://schemas.microsoft.com/office/drawing/2014/main" id="{00F99EC6-5706-2446-BBBA-B58BCFDB0B01}"/>
              </a:ext>
            </a:extLst>
          </p:cNvPr>
          <p:cNvSpPr/>
          <p:nvPr/>
        </p:nvSpPr>
        <p:spPr>
          <a:xfrm>
            <a:off x="5349211" y="2705146"/>
            <a:ext cx="628826" cy="1304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mail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="" xmlns:a16="http://schemas.microsoft.com/office/drawing/2014/main" id="{CACE8CE4-E755-3346-AE7E-61DF16303617}"/>
              </a:ext>
            </a:extLst>
          </p:cNvPr>
          <p:cNvSpPr/>
          <p:nvPr/>
        </p:nvSpPr>
        <p:spPr>
          <a:xfrm>
            <a:off x="5864344" y="3424433"/>
            <a:ext cx="643335" cy="14755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mail.power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="" xmlns:a16="http://schemas.microsoft.com/office/drawing/2014/main" id="{7ECB4902-C20E-8A4D-9E4C-CB5C001393B1}"/>
              </a:ext>
            </a:extLst>
          </p:cNvPr>
          <p:cNvSpPr/>
          <p:nvPr/>
        </p:nvSpPr>
        <p:spPr>
          <a:xfrm>
            <a:off x="5279504" y="3424434"/>
            <a:ext cx="519473" cy="14755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mail.ssl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="" xmlns:a16="http://schemas.microsoft.com/office/drawing/2014/main" id="{84B0C0EE-D582-6A48-8778-61E4577AD877}"/>
              </a:ext>
            </a:extLst>
          </p:cNvPr>
          <p:cNvSpPr/>
          <p:nvPr/>
        </p:nvSpPr>
        <p:spPr>
          <a:xfrm>
            <a:off x="6554057" y="3625430"/>
            <a:ext cx="741431" cy="13937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mail.oauth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="" xmlns:a16="http://schemas.microsoft.com/office/drawing/2014/main" id="{22D2C382-0185-CA47-B6AA-F2E8616FE1D3}"/>
              </a:ext>
            </a:extLst>
          </p:cNvPr>
          <p:cNvSpPr/>
          <p:nvPr/>
        </p:nvSpPr>
        <p:spPr>
          <a:xfrm>
            <a:off x="6019602" y="2705147"/>
            <a:ext cx="577194" cy="1399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mailstore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="" xmlns:a16="http://schemas.microsoft.com/office/drawing/2014/main" id="{293A3D15-BCB9-BF46-B4AB-71E416F040EA}"/>
              </a:ext>
            </a:extLst>
          </p:cNvPr>
          <p:cNvSpPr/>
          <p:nvPr/>
        </p:nvSpPr>
        <p:spPr>
          <a:xfrm>
            <a:off x="6552941" y="3421831"/>
            <a:ext cx="742546" cy="1409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mail.message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="" xmlns:a16="http://schemas.microsoft.com/office/drawing/2014/main" id="{D38D4C95-F795-DC4D-83A0-D6462D5639F4}"/>
              </a:ext>
            </a:extLst>
          </p:cNvPr>
          <p:cNvSpPr/>
          <p:nvPr/>
        </p:nvSpPr>
        <p:spPr>
          <a:xfrm>
            <a:off x="5279504" y="3846407"/>
            <a:ext cx="2015984" cy="5096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k9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="" xmlns:a16="http://schemas.microsoft.com/office/drawing/2014/main" id="{B8315159-F00E-EB48-9412-404EC35AEBAA}"/>
              </a:ext>
            </a:extLst>
          </p:cNvPr>
          <p:cNvSpPr/>
          <p:nvPr/>
        </p:nvSpPr>
        <p:spPr>
          <a:xfrm>
            <a:off x="6017379" y="2870848"/>
            <a:ext cx="579418" cy="13134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account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="" xmlns:a16="http://schemas.microsoft.com/office/drawing/2014/main" id="{C0741C35-EA06-9C4D-80F0-D97DC653CBD7}"/>
              </a:ext>
            </a:extLst>
          </p:cNvPr>
          <p:cNvSpPr/>
          <p:nvPr/>
        </p:nvSpPr>
        <p:spPr>
          <a:xfrm>
            <a:off x="1106685" y="2018695"/>
            <a:ext cx="6279328" cy="5357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>
                <a:solidFill>
                  <a:prstClr val="black"/>
                </a:solidFill>
              </a:rPr>
              <a:t>Business Façade (3.1.)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="" xmlns:a16="http://schemas.microsoft.com/office/drawing/2014/main" id="{B98EEF29-8BF8-4542-BCEA-FABD7D6D29AF}"/>
              </a:ext>
            </a:extLst>
          </p:cNvPr>
          <p:cNvSpPr/>
          <p:nvPr/>
        </p:nvSpPr>
        <p:spPr>
          <a:xfrm>
            <a:off x="1848293" y="2137868"/>
            <a:ext cx="1504386" cy="18537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controller.MessagingController 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="" xmlns:a16="http://schemas.microsoft.com/office/drawing/2014/main" id="{D6A5D0B2-976B-964F-8DD0-9EF8E99F5C68}"/>
              </a:ext>
            </a:extLst>
          </p:cNvPr>
          <p:cNvSpPr/>
          <p:nvPr/>
        </p:nvSpPr>
        <p:spPr>
          <a:xfrm>
            <a:off x="4358320" y="2137868"/>
            <a:ext cx="1948768" cy="18537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controller.MessagingControllerCommand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="" xmlns:a16="http://schemas.microsoft.com/office/drawing/2014/main" id="{651B5500-BD5A-A942-B4CD-FEA2A4FECCDB}"/>
              </a:ext>
            </a:extLst>
          </p:cNvPr>
          <p:cNvGrpSpPr/>
          <p:nvPr/>
        </p:nvGrpSpPr>
        <p:grpSpPr>
          <a:xfrm>
            <a:off x="3352679" y="2050006"/>
            <a:ext cx="1005640" cy="224229"/>
            <a:chOff x="4693751" y="2870006"/>
            <a:chExt cx="1407896" cy="313920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="" xmlns:a16="http://schemas.microsoft.com/office/drawing/2014/main" id="{6CD0BF21-3BC6-0748-A15F-E01C1FE89059}"/>
                </a:ext>
              </a:extLst>
            </p:cNvPr>
            <p:cNvCxnSpPr>
              <a:cxnSpLocks/>
              <a:stCxn id="110" idx="3"/>
              <a:endCxn id="111" idx="1"/>
            </p:cNvCxnSpPr>
            <p:nvPr/>
          </p:nvCxnSpPr>
          <p:spPr>
            <a:xfrm>
              <a:off x="4693751" y="3122780"/>
              <a:ext cx="140789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B519008D-0A29-D146-9FBB-CC4B148F1325}"/>
                </a:ext>
              </a:extLst>
            </p:cNvPr>
            <p:cNvSpPr txBox="1"/>
            <p:nvPr/>
          </p:nvSpPr>
          <p:spPr>
            <a:xfrm>
              <a:off x="5097818" y="2870006"/>
              <a:ext cx="541302" cy="313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6811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57" b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uses</a:t>
              </a:r>
            </a:p>
          </p:txBody>
        </p:sp>
      </p:grpSp>
      <p:sp>
        <p:nvSpPr>
          <p:cNvPr id="120" name="Rectangle 119">
            <a:extLst>
              <a:ext uri="{FF2B5EF4-FFF2-40B4-BE49-F238E27FC236}">
                <a16:creationId xmlns="" xmlns:a16="http://schemas.microsoft.com/office/drawing/2014/main" id="{93131D95-109E-A646-BB8A-5B5A223E05C8}"/>
              </a:ext>
            </a:extLst>
          </p:cNvPr>
          <p:cNvSpPr/>
          <p:nvPr/>
        </p:nvSpPr>
        <p:spPr>
          <a:xfrm rot="16200000">
            <a:off x="5375355" y="2958285"/>
            <a:ext cx="4729830" cy="149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crypto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E6205CDB-CC47-7845-A4B5-0047703E0DCB}"/>
              </a:ext>
            </a:extLst>
          </p:cNvPr>
          <p:cNvSpPr/>
          <p:nvPr/>
        </p:nvSpPr>
        <p:spPr>
          <a:xfrm rot="16200000">
            <a:off x="6106336" y="2959391"/>
            <a:ext cx="4729830" cy="16338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helper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="" xmlns:a16="http://schemas.microsoft.com/office/drawing/2014/main" id="{E6A8CF9A-530E-0849-9B5E-69EE4EDC5214}"/>
              </a:ext>
            </a:extLst>
          </p:cNvPr>
          <p:cNvSpPr/>
          <p:nvPr/>
        </p:nvSpPr>
        <p:spPr>
          <a:xfrm>
            <a:off x="2842148" y="765272"/>
            <a:ext cx="655056" cy="20081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ui.*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="" xmlns:a16="http://schemas.microsoft.com/office/drawing/2014/main" id="{0AC1992F-1524-5842-9B3A-DBFF6E0790DD}"/>
              </a:ext>
            </a:extLst>
          </p:cNvPr>
          <p:cNvSpPr/>
          <p:nvPr/>
        </p:nvSpPr>
        <p:spPr>
          <a:xfrm>
            <a:off x="4581745" y="765261"/>
            <a:ext cx="1208779" cy="4196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provider.*</a:t>
            </a:r>
            <a:br>
              <a:rPr lang="en-US" sz="857">
                <a:solidFill>
                  <a:prstClr val="white"/>
                </a:solidFill>
              </a:rPr>
            </a:br>
            <a:r>
              <a:rPr lang="en-US" sz="857">
                <a:solidFill>
                  <a:prstClr val="white"/>
                </a:solidFill>
              </a:rPr>
              <a:t>(Attachment, DecryptedFile, Account)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="" xmlns:a16="http://schemas.microsoft.com/office/drawing/2014/main" id="{A26F1817-B314-194B-8286-3EA4489FCF58}"/>
              </a:ext>
            </a:extLst>
          </p:cNvPr>
          <p:cNvSpPr/>
          <p:nvPr/>
        </p:nvSpPr>
        <p:spPr>
          <a:xfrm>
            <a:off x="3717689" y="3451743"/>
            <a:ext cx="1287614" cy="1488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search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="" xmlns:a16="http://schemas.microsoft.com/office/drawing/2014/main" id="{0C84882B-CA0B-074A-8185-7DD82FF18330}"/>
              </a:ext>
            </a:extLst>
          </p:cNvPr>
          <p:cNvSpPr/>
          <p:nvPr/>
        </p:nvSpPr>
        <p:spPr>
          <a:xfrm>
            <a:off x="5353029" y="2869033"/>
            <a:ext cx="625007" cy="1335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message.*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="" xmlns:a16="http://schemas.microsoft.com/office/drawing/2014/main" id="{72D462BD-25DA-2F48-B72E-A304685B20D8}"/>
              </a:ext>
            </a:extLst>
          </p:cNvPr>
          <p:cNvSpPr/>
          <p:nvPr/>
        </p:nvSpPr>
        <p:spPr>
          <a:xfrm>
            <a:off x="3692467" y="5240367"/>
            <a:ext cx="3603020" cy="18238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mailstore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="" xmlns:a16="http://schemas.microsoft.com/office/drawing/2014/main" id="{976DDE0D-D48A-334E-8320-FDF42C76E568}"/>
              </a:ext>
            </a:extLst>
          </p:cNvPr>
          <p:cNvSpPr/>
          <p:nvPr/>
        </p:nvSpPr>
        <p:spPr>
          <a:xfrm>
            <a:off x="3717689" y="3641813"/>
            <a:ext cx="1287614" cy="1288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mailstore.migrations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="" xmlns:a16="http://schemas.microsoft.com/office/drawing/2014/main" id="{6AE807FE-5798-D14B-B1F7-A040E26CDE46}"/>
              </a:ext>
            </a:extLst>
          </p:cNvPr>
          <p:cNvSpPr/>
          <p:nvPr/>
        </p:nvSpPr>
        <p:spPr>
          <a:xfrm>
            <a:off x="1162497" y="5240367"/>
            <a:ext cx="2399473" cy="18238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mailstore.util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="" xmlns:a16="http://schemas.microsoft.com/office/drawing/2014/main" id="{ADD11C07-C34E-7E49-AAAC-8B1562E6C79F}"/>
              </a:ext>
            </a:extLst>
          </p:cNvPr>
          <p:cNvSpPr/>
          <p:nvPr/>
        </p:nvSpPr>
        <p:spPr>
          <a:xfrm>
            <a:off x="2840284" y="1009522"/>
            <a:ext cx="656920" cy="18739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view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="" xmlns:a16="http://schemas.microsoft.com/office/drawing/2014/main" id="{A445BC22-2959-6442-BC50-7FDCEE312B17}"/>
              </a:ext>
            </a:extLst>
          </p:cNvPr>
          <p:cNvSpPr/>
          <p:nvPr/>
        </p:nvSpPr>
        <p:spPr>
          <a:xfrm rot="16200000">
            <a:off x="5611605" y="2962358"/>
            <a:ext cx="4729830" cy="15744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autocrypt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="" xmlns:a16="http://schemas.microsoft.com/office/drawing/2014/main" id="{DB89CE18-A0F0-E34E-B18F-E7D69DF6E127}"/>
              </a:ext>
            </a:extLst>
          </p:cNvPr>
          <p:cNvSpPr/>
          <p:nvPr/>
        </p:nvSpPr>
        <p:spPr>
          <a:xfrm rot="16200000">
            <a:off x="5858583" y="2959478"/>
            <a:ext cx="4722248" cy="1712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cache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="" xmlns:a16="http://schemas.microsoft.com/office/drawing/2014/main" id="{7B06755A-0A63-D24F-AC2B-6DB5B6237677}"/>
              </a:ext>
            </a:extLst>
          </p:cNvPr>
          <p:cNvSpPr/>
          <p:nvPr/>
        </p:nvSpPr>
        <p:spPr>
          <a:xfrm>
            <a:off x="3561331" y="765261"/>
            <a:ext cx="683148" cy="1994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notification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="" xmlns:a16="http://schemas.microsoft.com/office/drawing/2014/main" id="{8CE3D927-A0C1-AD47-BBBD-5A6D781C7304}"/>
              </a:ext>
            </a:extLst>
          </p:cNvPr>
          <p:cNvSpPr/>
          <p:nvPr/>
        </p:nvSpPr>
        <p:spPr>
          <a:xfrm>
            <a:off x="3563524" y="1009522"/>
            <a:ext cx="680954" cy="18739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widget.list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="" xmlns:a16="http://schemas.microsoft.com/office/drawing/2014/main" id="{38423A50-50CB-4F45-BC84-E747861D0FC6}"/>
              </a:ext>
            </a:extLst>
          </p:cNvPr>
          <p:cNvSpPr/>
          <p:nvPr/>
        </p:nvSpPr>
        <p:spPr>
          <a:xfrm>
            <a:off x="6638873" y="2711417"/>
            <a:ext cx="656614" cy="1336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preferences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="" xmlns:a16="http://schemas.microsoft.com/office/drawing/2014/main" id="{C57BDFCB-FDAA-6A4A-8717-902E1C9877F3}"/>
              </a:ext>
            </a:extLst>
          </p:cNvPr>
          <p:cNvSpPr/>
          <p:nvPr/>
        </p:nvSpPr>
        <p:spPr>
          <a:xfrm>
            <a:off x="3717232" y="3802300"/>
            <a:ext cx="1288071" cy="25807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power</a:t>
            </a:r>
          </a:p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(IdleManager)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="" xmlns:a16="http://schemas.microsoft.com/office/drawing/2014/main" id="{71574565-C4F2-044E-BED7-51F61E7E2E3C}"/>
              </a:ext>
            </a:extLst>
          </p:cNvPr>
          <p:cNvSpPr/>
          <p:nvPr/>
        </p:nvSpPr>
        <p:spPr>
          <a:xfrm>
            <a:off x="5282824" y="3625341"/>
            <a:ext cx="1224854" cy="14833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mailstore.migrations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="" xmlns:a16="http://schemas.microsoft.com/office/drawing/2014/main" id="{5B652F71-B9C2-E841-ACA5-826DE5238483}"/>
              </a:ext>
            </a:extLst>
          </p:cNvPr>
          <p:cNvGrpSpPr/>
          <p:nvPr/>
        </p:nvGrpSpPr>
        <p:grpSpPr>
          <a:xfrm>
            <a:off x="1186652" y="3371940"/>
            <a:ext cx="1180839" cy="946658"/>
            <a:chOff x="1681091" y="4233843"/>
            <a:chExt cx="1653174" cy="1325321"/>
          </a:xfrm>
        </p:grpSpPr>
        <p:sp>
          <p:nvSpPr>
            <p:cNvPr id="148" name="Rectangle 147">
              <a:extLst>
                <a:ext uri="{FF2B5EF4-FFF2-40B4-BE49-F238E27FC236}">
                  <a16:creationId xmlns="" xmlns:a16="http://schemas.microsoft.com/office/drawing/2014/main" id="{33B15F6F-A774-8C4B-A15A-5F14915FD6E4}"/>
                </a:ext>
              </a:extLst>
            </p:cNvPr>
            <p:cNvSpPr/>
            <p:nvPr/>
          </p:nvSpPr>
          <p:spPr>
            <a:xfrm>
              <a:off x="1681091" y="4233843"/>
              <a:ext cx="1653174" cy="132532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defTabSz="76811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i="1">
                  <a:solidFill>
                    <a:prstClr val="black"/>
                  </a:solidFill>
                </a:rPr>
                <a:t>Talk with mail-providers  (3.2.2.)</a:t>
              </a:r>
              <a:endParaRPr lang="en-US" sz="1512" i="1">
                <a:solidFill>
                  <a:prstClr val="black"/>
                </a:solidFill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="" xmlns:a16="http://schemas.microsoft.com/office/drawing/2014/main" id="{CF5EE538-BEB7-BC42-BE4B-250B413FB7A2}"/>
                </a:ext>
              </a:extLst>
            </p:cNvPr>
            <p:cNvSpPr/>
            <p:nvPr/>
          </p:nvSpPr>
          <p:spPr>
            <a:xfrm>
              <a:off x="1725093" y="4655632"/>
              <a:ext cx="1563875" cy="38670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6811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57">
                  <a:solidFill>
                    <a:prstClr val="white"/>
                  </a:solidFill>
                </a:rPr>
                <a:t>mail.store</a:t>
              </a:r>
            </a:p>
            <a:p>
              <a:pPr algn="ctr" defTabSz="76811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57">
                  <a:solidFill>
                    <a:prstClr val="white"/>
                  </a:solidFill>
                </a:rPr>
                <a:t>(imap, pop2, webdav)</a:t>
              </a: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="" xmlns:a16="http://schemas.microsoft.com/office/drawing/2014/main" id="{5955E04A-4451-5449-8806-900678DDDFE8}"/>
                </a:ext>
              </a:extLst>
            </p:cNvPr>
            <p:cNvSpPr/>
            <p:nvPr/>
          </p:nvSpPr>
          <p:spPr>
            <a:xfrm>
              <a:off x="1725093" y="4345566"/>
              <a:ext cx="1563875" cy="25849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6811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57">
                  <a:solidFill>
                    <a:prstClr val="white"/>
                  </a:solidFill>
                </a:rPr>
                <a:t>mail.transport</a:t>
              </a:r>
            </a:p>
          </p:txBody>
        </p:sp>
      </p:grpSp>
      <p:sp>
        <p:nvSpPr>
          <p:cNvPr id="151" name="Rectangle 150">
            <a:extLst>
              <a:ext uri="{FF2B5EF4-FFF2-40B4-BE49-F238E27FC236}">
                <a16:creationId xmlns="" xmlns:a16="http://schemas.microsoft.com/office/drawing/2014/main" id="{F403A1D6-FFB4-9743-A695-783DD40D628F}"/>
              </a:ext>
            </a:extLst>
          </p:cNvPr>
          <p:cNvSpPr/>
          <p:nvPr/>
        </p:nvSpPr>
        <p:spPr>
          <a:xfrm>
            <a:off x="1240672" y="2749276"/>
            <a:ext cx="3825031" cy="339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service.*</a:t>
            </a:r>
          </a:p>
        </p:txBody>
      </p:sp>
      <p:pic>
        <p:nvPicPr>
          <p:cNvPr id="152" name="Picture 151">
            <a:extLst>
              <a:ext uri="{FF2B5EF4-FFF2-40B4-BE49-F238E27FC236}">
                <a16:creationId xmlns="" xmlns:a16="http://schemas.microsoft.com/office/drawing/2014/main" id="{7CDAE004-A94A-BB48-83FE-C56CA8981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157" y="93150"/>
            <a:ext cx="612079" cy="381471"/>
          </a:xfrm>
          <a:prstGeom prst="rect">
            <a:avLst/>
          </a:prstGeom>
        </p:spPr>
      </p:pic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24A425FA-ECBC-D848-B55E-9AF675D4FB1B}"/>
              </a:ext>
            </a:extLst>
          </p:cNvPr>
          <p:cNvCxnSpPr>
            <a:cxnSpLocks/>
            <a:stCxn id="121" idx="3"/>
          </p:cNvCxnSpPr>
          <p:nvPr/>
        </p:nvCxnSpPr>
        <p:spPr>
          <a:xfrm flipV="1">
            <a:off x="8471252" y="345255"/>
            <a:ext cx="1474" cy="330911"/>
          </a:xfrm>
          <a:prstGeom prst="straightConnector1">
            <a:avLst/>
          </a:prstGeom>
          <a:ln w="19050">
            <a:headEnd type="stealth"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9" name="Rectangle 158">
            <a:extLst>
              <a:ext uri="{FF2B5EF4-FFF2-40B4-BE49-F238E27FC236}">
                <a16:creationId xmlns="" xmlns:a16="http://schemas.microsoft.com/office/drawing/2014/main" id="{2A8B0B5B-52C9-DE4B-8917-80340493157D}"/>
              </a:ext>
            </a:extLst>
          </p:cNvPr>
          <p:cNvSpPr/>
          <p:nvPr/>
        </p:nvSpPr>
        <p:spPr>
          <a:xfrm>
            <a:off x="5978037" y="767336"/>
            <a:ext cx="1402094" cy="19553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com.fsck.k9.intent.action.*</a:t>
            </a:r>
          </a:p>
        </p:txBody>
      </p:sp>
      <p:sp>
        <p:nvSpPr>
          <p:cNvPr id="160" name="Rectangle 159">
            <a:extLst>
              <a:ext uri="{FF2B5EF4-FFF2-40B4-BE49-F238E27FC236}">
                <a16:creationId xmlns="" xmlns:a16="http://schemas.microsoft.com/office/drawing/2014/main" id="{C12ECD69-BF8E-A446-94E5-167519DD41C5}"/>
              </a:ext>
            </a:extLst>
          </p:cNvPr>
          <p:cNvSpPr/>
          <p:nvPr/>
        </p:nvSpPr>
        <p:spPr>
          <a:xfrm>
            <a:off x="5978036" y="999602"/>
            <a:ext cx="1403283" cy="1853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857">
                <a:solidFill>
                  <a:prstClr val="white"/>
                </a:solidFill>
              </a:rPr>
              <a:t>com.fsck.k9.intent.extra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="" xmlns:a16="http://schemas.microsoft.com/office/drawing/2014/main" id="{E2B6AB96-FA9F-AE43-BBBF-CA72721A2F70}"/>
              </a:ext>
            </a:extLst>
          </p:cNvPr>
          <p:cNvSpPr/>
          <p:nvPr/>
        </p:nvSpPr>
        <p:spPr>
          <a:xfrm>
            <a:off x="3615558" y="3376922"/>
            <a:ext cx="1489385" cy="9294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768111" fontAlgn="auto">
              <a:spcBef>
                <a:spcPts val="0"/>
              </a:spcBef>
              <a:spcAft>
                <a:spcPts val="0"/>
              </a:spcAft>
            </a:pPr>
            <a:r>
              <a:rPr lang="en-US" sz="1000" i="1">
                <a:solidFill>
                  <a:prstClr val="black"/>
                </a:solidFill>
              </a:rPr>
              <a:t>Other (3.2.4.)</a:t>
            </a:r>
          </a:p>
        </p:txBody>
      </p:sp>
      <p:cxnSp>
        <p:nvCxnSpPr>
          <p:cNvPr id="172" name="Straight Arrow Connector 171">
            <a:extLst>
              <a:ext uri="{FF2B5EF4-FFF2-40B4-BE49-F238E27FC236}">
                <a16:creationId xmlns="" xmlns:a16="http://schemas.microsoft.com/office/drawing/2014/main" id="{B4DFB846-0766-674A-9249-180C0FADB4F5}"/>
              </a:ext>
            </a:extLst>
          </p:cNvPr>
          <p:cNvCxnSpPr>
            <a:cxnSpLocks/>
          </p:cNvCxnSpPr>
          <p:nvPr/>
        </p:nvCxnSpPr>
        <p:spPr>
          <a:xfrm>
            <a:off x="3528899" y="5898770"/>
            <a:ext cx="0" cy="2790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="" xmlns:a16="http://schemas.microsoft.com/office/drawing/2014/main" id="{3997F1E9-BED1-1142-AF95-44CD087F2280}"/>
              </a:ext>
            </a:extLst>
          </p:cNvPr>
          <p:cNvCxnSpPr>
            <a:cxnSpLocks/>
          </p:cNvCxnSpPr>
          <p:nvPr/>
        </p:nvCxnSpPr>
        <p:spPr>
          <a:xfrm flipV="1">
            <a:off x="3839161" y="5898771"/>
            <a:ext cx="0" cy="2790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05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K9 from: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197" y="2198107"/>
            <a:ext cx="7887607" cy="36059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490" y="365126"/>
            <a:ext cx="5351900" cy="13255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79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6300" t="12201" r="8263" b="7161"/>
          <a:stretch/>
        </p:blipFill>
        <p:spPr>
          <a:xfrm>
            <a:off x="395536" y="1412776"/>
            <a:ext cx="7488832" cy="53253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16632"/>
            <a:ext cx="918051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is it difficult to detect architectural patterns and tactics in reverse engineering?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692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Reverse Architecting</a:t>
            </a:r>
            <a:endParaRPr lang="sv-SE" dirty="0"/>
          </a:p>
        </p:txBody>
      </p:sp>
      <p:grpSp>
        <p:nvGrpSpPr>
          <p:cNvPr id="4" name="Group 3"/>
          <p:cNvGrpSpPr/>
          <p:nvPr/>
        </p:nvGrpSpPr>
        <p:grpSpPr>
          <a:xfrm>
            <a:off x="1219522" y="1484784"/>
            <a:ext cx="6633517" cy="2446760"/>
            <a:chOff x="2087847" y="1630312"/>
            <a:chExt cx="5733294" cy="1581151"/>
          </a:xfrm>
        </p:grpSpPr>
        <p:pic>
          <p:nvPicPr>
            <p:cNvPr id="5" name="Picture 2" descr="http://2.bp.blogspot.com/-ej3aJoF7iaY/TkHY1V_mL1I/AAAAAAAAAMI/ClvM0Ps2epo/s1600/cooking-clipar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391" y="1630312"/>
              <a:ext cx="1809750" cy="1581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http://www.clker.com/cliparts/d/6/1/1/119498631918056439birthday_cake.svg.me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7847" y="1664804"/>
              <a:ext cx="1548294" cy="1512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ight Arrow 6"/>
            <p:cNvSpPr/>
            <p:nvPr/>
          </p:nvSpPr>
          <p:spPr bwMode="auto">
            <a:xfrm>
              <a:off x="4247702" y="2096095"/>
              <a:ext cx="1152128" cy="649585"/>
            </a:xfrm>
            <a:prstGeom prst="rightArrow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67944" y="2323443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+mj-lt"/>
              </a:rPr>
              <a:t>?</a:t>
            </a:r>
            <a:endParaRPr lang="en-GB" sz="4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5085184"/>
            <a:ext cx="675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Very difficult to reconstruct the intention &amp; rationale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507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246063"/>
            <a:ext cx="5846674" cy="661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 bwMode="auto">
          <a:xfrm>
            <a:off x="2044963" y="5178678"/>
            <a:ext cx="504163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A change </a:t>
            </a:r>
            <a:r>
              <a:rPr lang="en-US" sz="1600" b="1" dirty="0">
                <a:solidFill>
                  <a:schemeClr val="tx1"/>
                </a:solidFill>
                <a:latin typeface="+mn-lt"/>
                <a:sym typeface="Symbol"/>
              </a:rPr>
              <a:t>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can be an addition, modification, removal.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609600" y="1273131"/>
            <a:ext cx="1143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2514600" y="1273131"/>
            <a:ext cx="1143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4502150" y="1260431"/>
            <a:ext cx="1143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6858000" y="1273131"/>
            <a:ext cx="1143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83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25999" r="2000" b="34000"/>
          <a:stretch>
            <a:fillRect/>
          </a:stretch>
        </p:blipFill>
        <p:spPr bwMode="auto">
          <a:xfrm flipV="1">
            <a:off x="1800226" y="1747793"/>
            <a:ext cx="609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25999" r="2000" b="34000"/>
          <a:stretch>
            <a:fillRect/>
          </a:stretch>
        </p:blipFill>
        <p:spPr bwMode="auto">
          <a:xfrm flipV="1">
            <a:off x="3808415" y="1785893"/>
            <a:ext cx="609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25999" r="2000" b="34000"/>
          <a:stretch>
            <a:fillRect/>
          </a:stretch>
        </p:blipFill>
        <p:spPr bwMode="auto">
          <a:xfrm flipV="1">
            <a:off x="5943601" y="1785893"/>
            <a:ext cx="609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Up-Down Arrow 31"/>
          <p:cNvSpPr/>
          <p:nvPr/>
        </p:nvSpPr>
        <p:spPr bwMode="auto">
          <a:xfrm flipV="1">
            <a:off x="1066800" y="2424068"/>
            <a:ext cx="228600" cy="685800"/>
          </a:xfrm>
          <a:prstGeom prst="upDownArrow">
            <a:avLst>
              <a:gd name="adj1" fmla="val 40000"/>
              <a:gd name="adj2" fmla="val 50000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427073" y="2470106"/>
            <a:ext cx="160492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/>
                </a:solidFill>
                <a:latin typeface="+mn-lt"/>
              </a:rPr>
              <a:t>learn design</a:t>
            </a:r>
            <a:br>
              <a:rPr lang="en-US" sz="1600" b="1" dirty="0">
                <a:solidFill>
                  <a:schemeClr val="tx1"/>
                </a:solidFill>
                <a:latin typeface="+mn-lt"/>
              </a:rPr>
            </a:br>
            <a:r>
              <a:rPr lang="en-US" sz="1600" b="1" dirty="0">
                <a:solidFill>
                  <a:schemeClr val="tx1"/>
                </a:solidFill>
                <a:latin typeface="+mn-lt"/>
              </a:rPr>
              <a:t>abstraction: </a:t>
            </a:r>
            <a:r>
              <a:rPr lang="en-US" sz="1600" b="1" dirty="0">
                <a:solidFill>
                  <a:schemeClr val="tx1"/>
                </a:solidFill>
                <a:latin typeface="+mn-lt"/>
                <a:sym typeface="Symbol"/>
              </a:rPr>
              <a:t></a:t>
            </a:r>
            <a:r>
              <a:rPr lang="en-US" sz="1600" b="1" dirty="0">
                <a:solidFill>
                  <a:schemeClr val="tx1"/>
                </a:solidFill>
                <a:latin typeface="+mn-lt"/>
              </a:rPr>
              <a:t> </a:t>
            </a:r>
            <a:endParaRPr lang="en-GB" sz="1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631883" y="1422356"/>
            <a:ext cx="9589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change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  <a:sym typeface="Symbol"/>
              </a:rPr>
              <a:t>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563391" y="1422356"/>
            <a:ext cx="1008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change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  <a:sym typeface="Symbol"/>
              </a:rPr>
              <a:t>’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5728578" y="1422356"/>
            <a:ext cx="10516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change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  <a:sym typeface="Symbol"/>
              </a:rPr>
              <a:t>’’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099" name="Rectangle 51"/>
          <p:cNvSpPr>
            <a:spLocks noChangeArrowheads="1"/>
          </p:cNvSpPr>
          <p:nvPr/>
        </p:nvSpPr>
        <p:spPr bwMode="auto">
          <a:xfrm rot="5400000" flipV="1">
            <a:off x="-230187" y="1649368"/>
            <a:ext cx="1189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1"/>
                </a:solidFill>
                <a:latin typeface="Calibri" pitchFamily="34" charset="0"/>
              </a:rPr>
              <a:t>source code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103" name="Rectangle 52"/>
          <p:cNvSpPr>
            <a:spLocks noChangeArrowheads="1"/>
          </p:cNvSpPr>
          <p:nvPr/>
        </p:nvSpPr>
        <p:spPr bwMode="auto">
          <a:xfrm rot="5400000" flipV="1">
            <a:off x="-472280" y="3879012"/>
            <a:ext cx="1739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1"/>
                </a:solidFill>
                <a:latin typeface="Calibri" pitchFamily="34" charset="0"/>
              </a:rPr>
              <a:t>UML design model</a:t>
            </a:r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3104" name="Group 51"/>
          <p:cNvGrpSpPr>
            <a:grpSpLocks/>
          </p:cNvGrpSpPr>
          <p:nvPr/>
        </p:nvGrpSpPr>
        <p:grpSpPr bwMode="auto">
          <a:xfrm>
            <a:off x="630239" y="3178131"/>
            <a:ext cx="1905000" cy="1752600"/>
            <a:chOff x="630238" y="2868613"/>
            <a:chExt cx="1905000" cy="1752600"/>
          </a:xfrm>
        </p:grpSpPr>
        <p:sp>
          <p:nvSpPr>
            <p:cNvPr id="3116" name="Text Box 4"/>
            <p:cNvSpPr txBox="1">
              <a:spLocks noChangeArrowheads="1"/>
            </p:cNvSpPr>
            <p:nvPr/>
          </p:nvSpPr>
          <p:spPr bwMode="auto">
            <a:xfrm>
              <a:off x="630238" y="2868613"/>
              <a:ext cx="1905000" cy="1752600"/>
            </a:xfrm>
            <a:prstGeom prst="rect">
              <a:avLst/>
            </a:prstGeom>
            <a:solidFill>
              <a:srgbClr val="FFFFFF"/>
            </a:solidFill>
            <a:ln w="28575" algn="ctr">
              <a:solidFill>
                <a:srgbClr val="95B3D7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/>
            </a:p>
          </p:txBody>
        </p:sp>
        <p:pic>
          <p:nvPicPr>
            <p:cNvPr id="3117" name="Picture 0" descr="Original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038" y="2970213"/>
              <a:ext cx="1733550" cy="134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2347650" y="1350918"/>
            <a:ext cx="6643950" cy="3579813"/>
            <a:chOff x="2347650" y="1350918"/>
            <a:chExt cx="6643950" cy="3579813"/>
          </a:xfrm>
        </p:grpSpPr>
        <p:sp>
          <p:nvSpPr>
            <p:cNvPr id="34" name="TextBox 33"/>
            <p:cNvSpPr txBox="1"/>
            <p:nvPr/>
          </p:nvSpPr>
          <p:spPr bwMode="auto">
            <a:xfrm>
              <a:off x="2347650" y="2511381"/>
              <a:ext cx="2811988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tx1"/>
                  </a:solidFill>
                  <a:latin typeface="+mn-lt"/>
                </a:rPr>
                <a:t>update with </a:t>
              </a:r>
              <a:br>
                <a:rPr lang="en-US" sz="1600" b="1" dirty="0">
                  <a:solidFill>
                    <a:schemeClr val="tx1"/>
                  </a:solidFill>
                  <a:latin typeface="+mn-lt"/>
                </a:rPr>
              </a:br>
              <a:r>
                <a:rPr lang="en-US" sz="1600" b="1" dirty="0">
                  <a:solidFill>
                    <a:schemeClr val="tx1"/>
                  </a:solidFill>
                  <a:latin typeface="+mn-lt"/>
                </a:rPr>
                <a:t>abstraction of change: </a:t>
              </a:r>
              <a:r>
                <a:rPr lang="en-US" sz="1600" b="1" dirty="0">
                  <a:solidFill>
                    <a:schemeClr val="tx1"/>
                  </a:solidFill>
                  <a:sym typeface="Symbol"/>
                </a:rPr>
                <a:t>()</a:t>
              </a:r>
              <a:endParaRPr lang="en-GB" sz="1600" b="1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643188" y="1350918"/>
              <a:ext cx="6348412" cy="3579813"/>
              <a:chOff x="2643188" y="1350918"/>
              <a:chExt cx="6348412" cy="3579813"/>
            </a:xfrm>
          </p:grpSpPr>
          <p:sp>
            <p:nvSpPr>
              <p:cNvPr id="48" name="Text Box 8"/>
              <p:cNvSpPr txBox="1">
                <a:spLocks noChangeArrowheads="1"/>
              </p:cNvSpPr>
              <p:nvPr/>
            </p:nvSpPr>
            <p:spPr bwMode="auto">
              <a:xfrm>
                <a:off x="4871350" y="3197312"/>
                <a:ext cx="1986650" cy="1676400"/>
              </a:xfrm>
              <a:prstGeom prst="rect">
                <a:avLst/>
              </a:prstGeom>
              <a:solidFill>
                <a:srgbClr val="FFFFFF"/>
              </a:solidFill>
              <a:ln w="28575" algn="ctr">
                <a:solidFill>
                  <a:srgbClr val="95B3D7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9" name="Down Arrow 48"/>
              <p:cNvSpPr/>
              <p:nvPr/>
            </p:nvSpPr>
            <p:spPr bwMode="auto">
              <a:xfrm rot="20408213">
                <a:off x="3600450" y="2481218"/>
                <a:ext cx="304800" cy="609600"/>
              </a:xfrm>
              <a:prstGeom prst="downArrow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Down Arrow 46"/>
              <p:cNvSpPr/>
              <p:nvPr/>
            </p:nvSpPr>
            <p:spPr bwMode="auto">
              <a:xfrm rot="20408213">
                <a:off x="5581650" y="2481218"/>
                <a:ext cx="304800" cy="609600"/>
              </a:xfrm>
              <a:prstGeom prst="downArrow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Down Arrow 45"/>
              <p:cNvSpPr/>
              <p:nvPr/>
            </p:nvSpPr>
            <p:spPr bwMode="auto">
              <a:xfrm rot="20408213">
                <a:off x="7700963" y="2492331"/>
                <a:ext cx="304800" cy="609600"/>
              </a:xfrm>
              <a:prstGeom prst="downArrow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091" name="Rectangle 39"/>
              <p:cNvSpPr>
                <a:spLocks noChangeArrowheads="1"/>
              </p:cNvSpPr>
              <p:nvPr/>
            </p:nvSpPr>
            <p:spPr bwMode="auto">
              <a:xfrm>
                <a:off x="5384365" y="2619331"/>
                <a:ext cx="713657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sym typeface="Symbol" pitchFamily="18" charset="2"/>
                  </a:rPr>
                  <a:t>(’)</a:t>
                </a:r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092" name="Rectangle 40"/>
              <p:cNvSpPr>
                <a:spLocks noChangeArrowheads="1"/>
              </p:cNvSpPr>
              <p:nvPr/>
            </p:nvSpPr>
            <p:spPr bwMode="auto">
              <a:xfrm>
                <a:off x="7443788" y="2619331"/>
                <a:ext cx="7747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sym typeface="Symbol" pitchFamily="18" charset="2"/>
                  </a:rPr>
                  <a:t>(’’)</a:t>
                </a:r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094" name="Oval 5"/>
              <p:cNvSpPr>
                <a:spLocks noChangeArrowheads="1"/>
              </p:cNvSpPr>
              <p:nvPr/>
            </p:nvSpPr>
            <p:spPr bwMode="auto">
              <a:xfrm>
                <a:off x="2643188" y="1381081"/>
                <a:ext cx="990600" cy="425450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095" name="Oval 10"/>
              <p:cNvSpPr>
                <a:spLocks noChangeArrowheads="1"/>
              </p:cNvSpPr>
              <p:nvPr/>
            </p:nvSpPr>
            <p:spPr bwMode="auto">
              <a:xfrm>
                <a:off x="4754564" y="1350918"/>
                <a:ext cx="457200" cy="303213"/>
              </a:xfrm>
              <a:prstGeom prst="ellipse">
                <a:avLst/>
              </a:prstGeom>
              <a:noFill/>
              <a:ln w="12700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096" name="Oval 9"/>
              <p:cNvSpPr>
                <a:spLocks noChangeArrowheads="1"/>
              </p:cNvSpPr>
              <p:nvPr/>
            </p:nvSpPr>
            <p:spPr bwMode="auto">
              <a:xfrm flipV="1">
                <a:off x="7467601" y="1985918"/>
                <a:ext cx="304800" cy="228600"/>
              </a:xfrm>
              <a:prstGeom prst="ellipse">
                <a:avLst/>
              </a:prstGeom>
              <a:noFill/>
              <a:ln w="12700">
                <a:solidFill>
                  <a:srgbClr val="17365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097" name="Oval 11"/>
              <p:cNvSpPr>
                <a:spLocks noChangeArrowheads="1"/>
              </p:cNvSpPr>
              <p:nvPr/>
            </p:nvSpPr>
            <p:spPr bwMode="auto">
              <a:xfrm flipV="1">
                <a:off x="4657726" y="2035131"/>
                <a:ext cx="477838" cy="228600"/>
              </a:xfrm>
              <a:prstGeom prst="ellipse">
                <a:avLst/>
              </a:prstGeom>
              <a:noFill/>
              <a:ln w="12700">
                <a:solidFill>
                  <a:srgbClr val="76923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098" name="Oval 9"/>
              <p:cNvSpPr>
                <a:spLocks noChangeArrowheads="1"/>
              </p:cNvSpPr>
              <p:nvPr/>
            </p:nvSpPr>
            <p:spPr bwMode="auto">
              <a:xfrm>
                <a:off x="5287964" y="1577931"/>
                <a:ext cx="304800" cy="174625"/>
              </a:xfrm>
              <a:prstGeom prst="ellipse">
                <a:avLst/>
              </a:prstGeom>
              <a:noFill/>
              <a:ln w="12700">
                <a:solidFill>
                  <a:srgbClr val="17365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105" name="Text Box 4"/>
              <p:cNvSpPr txBox="1">
                <a:spLocks noChangeArrowheads="1"/>
              </p:cNvSpPr>
              <p:nvPr/>
            </p:nvSpPr>
            <p:spPr bwMode="auto">
              <a:xfrm>
                <a:off x="2767014" y="3178131"/>
                <a:ext cx="1808162" cy="1752600"/>
              </a:xfrm>
              <a:prstGeom prst="rect">
                <a:avLst/>
              </a:prstGeom>
              <a:solidFill>
                <a:srgbClr val="FFFFFF"/>
              </a:solidFill>
              <a:ln w="28575" algn="ctr">
                <a:solidFill>
                  <a:srgbClr val="95B3D7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3106" name="Oval 5"/>
              <p:cNvSpPr>
                <a:spLocks noChangeArrowheads="1"/>
              </p:cNvSpPr>
              <p:nvPr/>
            </p:nvSpPr>
            <p:spPr bwMode="auto">
              <a:xfrm>
                <a:off x="3153797" y="4437450"/>
                <a:ext cx="1343896" cy="426129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chemeClr val="tx1"/>
                  </a:solidFill>
                </a:endParaRPr>
              </a:p>
            </p:txBody>
          </p:sp>
          <p:pic>
            <p:nvPicPr>
              <p:cNvPr id="3107" name="Picture 1" descr="Version1.gif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4801" y="3254331"/>
                <a:ext cx="1574800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08" name="Text Box 8"/>
              <p:cNvSpPr txBox="1">
                <a:spLocks noChangeArrowheads="1"/>
              </p:cNvSpPr>
              <p:nvPr/>
            </p:nvSpPr>
            <p:spPr bwMode="auto">
              <a:xfrm>
                <a:off x="7167563" y="3216231"/>
                <a:ext cx="1824037" cy="1676400"/>
              </a:xfrm>
              <a:prstGeom prst="rect">
                <a:avLst/>
              </a:prstGeom>
              <a:solidFill>
                <a:srgbClr val="FFFFFF"/>
              </a:solidFill>
              <a:ln w="28575" algn="ctr">
                <a:solidFill>
                  <a:srgbClr val="95B3D7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pic>
            <p:nvPicPr>
              <p:cNvPr id="3109" name="Picture 12" descr="Version3.g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58051" y="3344819"/>
                <a:ext cx="1638299" cy="1384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10" name="Oval 9"/>
              <p:cNvSpPr>
                <a:spLocks noChangeArrowheads="1"/>
              </p:cNvSpPr>
              <p:nvPr/>
            </p:nvSpPr>
            <p:spPr bwMode="auto">
              <a:xfrm>
                <a:off x="8502409" y="3301442"/>
                <a:ext cx="440613" cy="326269"/>
              </a:xfrm>
              <a:prstGeom prst="ellipse">
                <a:avLst/>
              </a:prstGeom>
              <a:noFill/>
              <a:ln w="12700">
                <a:solidFill>
                  <a:srgbClr val="17365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112" name="Oval 9"/>
              <p:cNvSpPr>
                <a:spLocks noChangeArrowheads="1"/>
              </p:cNvSpPr>
              <p:nvPr/>
            </p:nvSpPr>
            <p:spPr bwMode="auto">
              <a:xfrm>
                <a:off x="6375167" y="3233364"/>
                <a:ext cx="516813" cy="326269"/>
              </a:xfrm>
              <a:prstGeom prst="ellipse">
                <a:avLst/>
              </a:prstGeom>
              <a:noFill/>
              <a:ln w="12700">
                <a:solidFill>
                  <a:srgbClr val="17365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113" name="Oval 11"/>
              <p:cNvSpPr>
                <a:spLocks noChangeArrowheads="1"/>
              </p:cNvSpPr>
              <p:nvPr/>
            </p:nvSpPr>
            <p:spPr bwMode="auto">
              <a:xfrm>
                <a:off x="4865361" y="3604066"/>
                <a:ext cx="478084" cy="305956"/>
              </a:xfrm>
              <a:prstGeom prst="ellipse">
                <a:avLst/>
              </a:prstGeom>
              <a:noFill/>
              <a:ln w="12700">
                <a:solidFill>
                  <a:srgbClr val="76923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chemeClr val="tx1"/>
                  </a:solidFill>
                </a:endParaRPr>
              </a:p>
            </p:txBody>
          </p:sp>
          <p:pic>
            <p:nvPicPr>
              <p:cNvPr id="3114" name="Picture 8" descr="Version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6012" y="3276556"/>
                <a:ext cx="1884364" cy="1438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15" name="Oval 10"/>
              <p:cNvSpPr>
                <a:spLocks noChangeArrowheads="1"/>
              </p:cNvSpPr>
              <p:nvPr/>
            </p:nvSpPr>
            <p:spPr bwMode="auto">
              <a:xfrm>
                <a:off x="4865361" y="4092530"/>
                <a:ext cx="666650" cy="737899"/>
              </a:xfrm>
              <a:prstGeom prst="ellipse">
                <a:avLst/>
              </a:prstGeom>
              <a:noFill/>
              <a:ln w="12700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61" name="Straight Arrow Connector 60"/>
          <p:cNvCxnSpPr/>
          <p:nvPr/>
        </p:nvCxnSpPr>
        <p:spPr bwMode="auto">
          <a:xfrm flipV="1">
            <a:off x="304800" y="1042943"/>
            <a:ext cx="8153400" cy="1588"/>
          </a:xfrm>
          <a:prstGeom prst="straightConnector1">
            <a:avLst/>
          </a:prstGeom>
          <a:ln w="444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 bwMode="auto">
          <a:xfrm>
            <a:off x="8463158" y="965156"/>
            <a:ext cx="519113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time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8313" y="188640"/>
            <a:ext cx="8135937" cy="63341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Automated Updating of</a:t>
            </a:r>
            <a:r>
              <a:rPr lang="en-US" sz="4000" baseline="0" dirty="0" smtClean="0"/>
              <a:t> Class Models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1070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97" y="333375"/>
            <a:ext cx="8358183" cy="633413"/>
          </a:xfrm>
        </p:spPr>
        <p:txBody>
          <a:bodyPr/>
          <a:lstStyle/>
          <a:p>
            <a:r>
              <a:rPr lang="en-US" sz="3600" dirty="0" smtClean="0"/>
              <a:t>Managing Design – Code Correspondence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6" descr="metrics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552589"/>
            <a:ext cx="6913563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Architecture conformance </a:t>
            </a:r>
            <a:r>
              <a:rPr lang="en-US" dirty="0" smtClean="0"/>
              <a:t>checking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Compare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i="1" dirty="0" smtClean="0"/>
              <a:t>Intended</a:t>
            </a:r>
            <a:r>
              <a:rPr lang="en-US" dirty="0" smtClean="0"/>
              <a:t> architecture</a:t>
            </a:r>
          </a:p>
          <a:p>
            <a:pPr marL="0" indent="0">
              <a:buNone/>
            </a:pPr>
            <a:r>
              <a:rPr lang="en-US" dirty="0" smtClean="0"/>
              <a:t>with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i="1" dirty="0" smtClean="0"/>
              <a:t>Actual</a:t>
            </a:r>
            <a:r>
              <a:rPr lang="en-US" dirty="0" smtClean="0"/>
              <a:t> architecture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532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300" r="8263"/>
          <a:stretch/>
        </p:blipFill>
        <p:spPr>
          <a:xfrm>
            <a:off x="971600" y="0"/>
            <a:ext cx="7416824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512" t="12201" r="8264"/>
          <a:stretch/>
        </p:blipFill>
        <p:spPr>
          <a:xfrm>
            <a:off x="323528" y="116632"/>
            <a:ext cx="8568952" cy="6490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51920" y="6237312"/>
            <a:ext cx="2304256" cy="3385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 by Mehdi </a:t>
            </a:r>
            <a:r>
              <a:rPr lang="en-GB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Mirakhorli</a:t>
            </a:r>
            <a:endParaRPr lang="en-GB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35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58883"/>
            <a:ext cx="7724092" cy="62865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detail on notation: Active Class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48464" y="6110180"/>
            <a:ext cx="395536" cy="4151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9EEA7F-63D7-4553-B697-363FC34AAC99}" type="slidenum">
              <a:rPr lang="en-GB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8</a:t>
            </a:fld>
            <a:endParaRPr lang="en-GB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Rectangle 14"/>
          <p:cNvSpPr>
            <a:spLocks noChangeArrowheads="1"/>
          </p:cNvSpPr>
          <p:nvPr/>
        </p:nvSpPr>
        <p:spPr bwMode="auto">
          <a:xfrm>
            <a:off x="2076201" y="1586276"/>
            <a:ext cx="2088231" cy="1770716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sz="788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076201" y="965914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Sequence Diagram</a:t>
            </a:r>
            <a:endParaRPr lang="en-GB" sz="1800" dirty="0"/>
          </a:p>
        </p:txBody>
      </p:sp>
      <p:sp>
        <p:nvSpPr>
          <p:cNvPr id="63" name="Rectangle 15"/>
          <p:cNvSpPr>
            <a:spLocks noChangeArrowheads="1"/>
          </p:cNvSpPr>
          <p:nvPr/>
        </p:nvSpPr>
        <p:spPr bwMode="auto">
          <a:xfrm>
            <a:off x="2364232" y="1773981"/>
            <a:ext cx="466173" cy="307350"/>
          </a:xfrm>
          <a:prstGeom prst="rect">
            <a:avLst/>
          </a:prstGeom>
          <a:solidFill>
            <a:srgbClr val="EAEAEA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  <a:endParaRPr lang="en-GB" sz="788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6" name="AutoShape 19"/>
          <p:cNvCxnSpPr>
            <a:cxnSpLocks noChangeShapeType="1"/>
          </p:cNvCxnSpPr>
          <p:nvPr/>
        </p:nvCxnSpPr>
        <p:spPr bwMode="auto">
          <a:xfrm>
            <a:off x="2597318" y="2081329"/>
            <a:ext cx="0" cy="11328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sp>
        <p:nvSpPr>
          <p:cNvPr id="57" name="Rectangle 15"/>
          <p:cNvSpPr>
            <a:spLocks noChangeArrowheads="1"/>
          </p:cNvSpPr>
          <p:nvPr/>
        </p:nvSpPr>
        <p:spPr bwMode="auto">
          <a:xfrm>
            <a:off x="3410227" y="1773981"/>
            <a:ext cx="466173" cy="307350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  <a:endParaRPr lang="en-GB" sz="788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87" name="AutoShape 19"/>
          <p:cNvCxnSpPr>
            <a:cxnSpLocks noChangeShapeType="1"/>
          </p:cNvCxnSpPr>
          <p:nvPr/>
        </p:nvCxnSpPr>
        <p:spPr bwMode="auto">
          <a:xfrm>
            <a:off x="3643314" y="2081329"/>
            <a:ext cx="0" cy="104078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grpSp>
        <p:nvGrpSpPr>
          <p:cNvPr id="6" name="Group 5"/>
          <p:cNvGrpSpPr/>
          <p:nvPr/>
        </p:nvGrpSpPr>
        <p:grpSpPr>
          <a:xfrm flipH="1">
            <a:off x="2609715" y="2380427"/>
            <a:ext cx="1002668" cy="660315"/>
            <a:chOff x="5393547" y="2467249"/>
            <a:chExt cx="1002668" cy="660315"/>
          </a:xfrm>
        </p:grpSpPr>
        <p:cxnSp>
          <p:nvCxnSpPr>
            <p:cNvPr id="68" name="AutoShape 19"/>
            <p:cNvCxnSpPr>
              <a:cxnSpLocks noChangeShapeType="1"/>
            </p:cNvCxnSpPr>
            <p:nvPr/>
          </p:nvCxnSpPr>
          <p:spPr bwMode="auto">
            <a:xfrm flipH="1">
              <a:off x="5393547" y="2467249"/>
              <a:ext cx="1002668" cy="6556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88" name="AutoShape 19"/>
            <p:cNvCxnSpPr>
              <a:cxnSpLocks noChangeShapeType="1"/>
            </p:cNvCxnSpPr>
            <p:nvPr/>
          </p:nvCxnSpPr>
          <p:spPr bwMode="auto">
            <a:xfrm flipH="1">
              <a:off x="5393547" y="2764622"/>
              <a:ext cx="1002668" cy="6556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90" name="AutoShape 19"/>
            <p:cNvCxnSpPr>
              <a:cxnSpLocks noChangeShapeType="1"/>
            </p:cNvCxnSpPr>
            <p:nvPr/>
          </p:nvCxnSpPr>
          <p:spPr bwMode="auto">
            <a:xfrm flipH="1">
              <a:off x="5393547" y="3061996"/>
              <a:ext cx="1002668" cy="6556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39" name="Rounded Rectangular Callout 38"/>
          <p:cNvSpPr/>
          <p:nvPr/>
        </p:nvSpPr>
        <p:spPr>
          <a:xfrm>
            <a:off x="323528" y="1686662"/>
            <a:ext cx="1462762" cy="759333"/>
          </a:xfrm>
          <a:prstGeom prst="wedgeRoundRectCallout">
            <a:avLst>
              <a:gd name="adj1" fmla="val 89877"/>
              <a:gd name="adj2" fmla="val -16423"/>
              <a:gd name="adj3" fmla="val 16667"/>
            </a:avLst>
          </a:prstGeom>
          <a:solidFill>
            <a:srgbClr val="FFCC9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Bold-outline indicates ‘active’ class</a:t>
            </a:r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470306" y="1522527"/>
            <a:ext cx="44150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active class can decide to take actions by itself (autonomously);</a:t>
            </a:r>
          </a:p>
          <a:p>
            <a:pPr lvl="0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as to initiate actions</a:t>
            </a:r>
          </a:p>
          <a:p>
            <a:pPr lvl="0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needed if you have concurrency in the system.</a:t>
            </a:r>
          </a:p>
          <a:p>
            <a:pPr lvl="0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Otherwise, by default, sequential execution is assumed.</a:t>
            </a:r>
            <a:endParaRPr lang="en-GB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14"/>
          <p:cNvSpPr>
            <a:spLocks noChangeArrowheads="1"/>
          </p:cNvSpPr>
          <p:nvPr/>
        </p:nvSpPr>
        <p:spPr bwMode="auto">
          <a:xfrm>
            <a:off x="2111442" y="4538604"/>
            <a:ext cx="3252646" cy="1770716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sz="788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111442" y="4134266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Sequence Diagram</a:t>
            </a:r>
            <a:endParaRPr lang="en-GB" sz="1800" dirty="0"/>
          </a:p>
        </p:txBody>
      </p:sp>
      <p:sp>
        <p:nvSpPr>
          <p:cNvPr id="44" name="Rectangle 15"/>
          <p:cNvSpPr>
            <a:spLocks noChangeArrowheads="1"/>
          </p:cNvSpPr>
          <p:nvPr/>
        </p:nvSpPr>
        <p:spPr bwMode="auto">
          <a:xfrm>
            <a:off x="2327465" y="4617068"/>
            <a:ext cx="828092" cy="416591"/>
          </a:xfrm>
          <a:prstGeom prst="rect">
            <a:avLst/>
          </a:prstGeom>
          <a:solidFill>
            <a:srgbClr val="EAEAEA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6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Camera</a:t>
            </a:r>
            <a:endParaRPr lang="en-GB" sz="16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5" name="AutoShape 19"/>
          <p:cNvCxnSpPr>
            <a:cxnSpLocks noChangeShapeType="1"/>
          </p:cNvCxnSpPr>
          <p:nvPr/>
        </p:nvCxnSpPr>
        <p:spPr bwMode="auto">
          <a:xfrm>
            <a:off x="2733916" y="5033657"/>
            <a:ext cx="0" cy="11328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sp>
        <p:nvSpPr>
          <p:cNvPr id="46" name="Rectangle 15"/>
          <p:cNvSpPr>
            <a:spLocks noChangeArrowheads="1"/>
          </p:cNvSpPr>
          <p:nvPr/>
        </p:nvSpPr>
        <p:spPr bwMode="auto">
          <a:xfrm>
            <a:off x="3410227" y="4617068"/>
            <a:ext cx="801733" cy="416591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Video</a:t>
            </a:r>
            <a:br>
              <a:rPr lang="en-US" sz="1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US" sz="1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Repository</a:t>
            </a:r>
            <a:endParaRPr lang="en-GB" sz="1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7" name="AutoShape 19"/>
          <p:cNvCxnSpPr>
            <a:cxnSpLocks noChangeShapeType="1"/>
          </p:cNvCxnSpPr>
          <p:nvPr/>
        </p:nvCxnSpPr>
        <p:spPr bwMode="auto">
          <a:xfrm>
            <a:off x="3744848" y="5033657"/>
            <a:ext cx="0" cy="104078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AutoShape 19"/>
          <p:cNvCxnSpPr>
            <a:cxnSpLocks noChangeShapeType="1"/>
          </p:cNvCxnSpPr>
          <p:nvPr/>
        </p:nvCxnSpPr>
        <p:spPr bwMode="auto">
          <a:xfrm>
            <a:off x="2746313" y="5286394"/>
            <a:ext cx="1002668" cy="6556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0" name="AutoShape 19"/>
          <p:cNvCxnSpPr>
            <a:cxnSpLocks noChangeShapeType="1"/>
          </p:cNvCxnSpPr>
          <p:nvPr/>
        </p:nvCxnSpPr>
        <p:spPr bwMode="auto">
          <a:xfrm>
            <a:off x="2746313" y="5358402"/>
            <a:ext cx="1002668" cy="6556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1" name="AutoShape 19"/>
          <p:cNvCxnSpPr>
            <a:cxnSpLocks noChangeShapeType="1"/>
          </p:cNvCxnSpPr>
          <p:nvPr/>
        </p:nvCxnSpPr>
        <p:spPr bwMode="auto">
          <a:xfrm>
            <a:off x="2746313" y="5430410"/>
            <a:ext cx="1002668" cy="6556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55" name="Rounded Rectangular Callout 54"/>
          <p:cNvSpPr/>
          <p:nvPr/>
        </p:nvSpPr>
        <p:spPr>
          <a:xfrm>
            <a:off x="358769" y="5214386"/>
            <a:ext cx="1462762" cy="281592"/>
          </a:xfrm>
          <a:prstGeom prst="wedgeRoundRectCallout">
            <a:avLst>
              <a:gd name="adj1" fmla="val 114503"/>
              <a:gd name="adj2" fmla="val -22983"/>
              <a:gd name="adj3" fmla="val 16667"/>
            </a:avLst>
          </a:prstGeom>
          <a:solidFill>
            <a:srgbClr val="FFCC9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Stream video</a:t>
            </a:r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Rectangle 15"/>
          <p:cNvSpPr>
            <a:spLocks noChangeArrowheads="1"/>
          </p:cNvSpPr>
          <p:nvPr/>
        </p:nvSpPr>
        <p:spPr bwMode="auto">
          <a:xfrm>
            <a:off x="4391980" y="4610325"/>
            <a:ext cx="828092" cy="416591"/>
          </a:xfrm>
          <a:prstGeom prst="rect">
            <a:avLst/>
          </a:prstGeom>
          <a:solidFill>
            <a:srgbClr val="EAEAEA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6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Image</a:t>
            </a:r>
            <a:br>
              <a:rPr lang="en-US" sz="16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US" sz="16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Filter</a:t>
            </a:r>
            <a:endParaRPr lang="en-GB" sz="16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0" name="AutoShape 19"/>
          <p:cNvCxnSpPr>
            <a:cxnSpLocks noChangeShapeType="1"/>
          </p:cNvCxnSpPr>
          <p:nvPr/>
        </p:nvCxnSpPr>
        <p:spPr bwMode="auto">
          <a:xfrm>
            <a:off x="4798431" y="5026914"/>
            <a:ext cx="0" cy="11328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AutoShape 19"/>
          <p:cNvCxnSpPr>
            <a:cxnSpLocks noChangeShapeType="1"/>
          </p:cNvCxnSpPr>
          <p:nvPr/>
        </p:nvCxnSpPr>
        <p:spPr bwMode="auto">
          <a:xfrm flipH="1">
            <a:off x="3748981" y="5635334"/>
            <a:ext cx="1057714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65" name="Rounded Rectangular Callout 64"/>
          <p:cNvSpPr/>
          <p:nvPr/>
        </p:nvSpPr>
        <p:spPr>
          <a:xfrm>
            <a:off x="5125462" y="5474708"/>
            <a:ext cx="1462762" cy="531766"/>
          </a:xfrm>
          <a:prstGeom prst="wedgeRoundRectCallout">
            <a:avLst>
              <a:gd name="adj1" fmla="val -71139"/>
              <a:gd name="adj2" fmla="val -24167"/>
              <a:gd name="adj3" fmla="val 16667"/>
            </a:avLst>
          </a:prstGeom>
          <a:solidFill>
            <a:srgbClr val="FFCC9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Extract video-</a:t>
            </a:r>
            <a:b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fragment</a:t>
            </a:r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3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Checking Design-Code Correspondence using Relational Algebra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/>
              <a:t>2019 </a:t>
            </a:r>
            <a:r>
              <a:rPr lang="en-US" sz="2400" b="1" dirty="0" smtClean="0"/>
              <a:t>course: </a:t>
            </a:r>
          </a:p>
          <a:p>
            <a:pPr marL="0" indent="0">
              <a:buNone/>
            </a:pPr>
            <a:r>
              <a:rPr lang="en-US" sz="2400" dirty="0" smtClean="0"/>
              <a:t>For this topic I only want you to understand the ‘key idea’: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we </a:t>
            </a:r>
            <a:r>
              <a:rPr lang="en-US" sz="2400" dirty="0" smtClean="0"/>
              <a:t>can use </a:t>
            </a:r>
            <a:r>
              <a:rPr lang="en-US" sz="2400" dirty="0" smtClean="0"/>
              <a:t>the mathematical theory of </a:t>
            </a:r>
            <a:r>
              <a:rPr lang="en-US" sz="2400" b="1" i="1" dirty="0" smtClean="0"/>
              <a:t>relations</a:t>
            </a:r>
            <a:r>
              <a:rPr lang="en-US" sz="2400" dirty="0" smtClean="0"/>
              <a:t> </a:t>
            </a:r>
            <a:r>
              <a:rPr lang="en-US" sz="2400" dirty="0" smtClean="0"/>
              <a:t>to model the dependency-graphs in the implementation and with relational-calculus we can do some abstractions.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+ : once set up, this can be automated</a:t>
            </a:r>
          </a:p>
          <a:p>
            <a:pPr>
              <a:buFontTx/>
              <a:buChar char="-"/>
            </a:pPr>
            <a:r>
              <a:rPr lang="en-US" sz="2400" dirty="0" smtClean="0"/>
              <a:t>:  required math to set up</a:t>
            </a:r>
          </a:p>
          <a:p>
            <a:pPr>
              <a:buFontTx/>
              <a:buChar char="-"/>
            </a:pPr>
            <a:r>
              <a:rPr lang="en-US" sz="2400" dirty="0" smtClean="0"/>
              <a:t>:  produces ‘binary’ vote on violations </a:t>
            </a:r>
            <a:br>
              <a:rPr lang="en-US" sz="2400" dirty="0" smtClean="0"/>
            </a:br>
            <a:r>
              <a:rPr lang="en-US" sz="2400" dirty="0" smtClean="0"/>
              <a:t>   hence even if a deviation is small/insignificant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857752" y="0"/>
            <a:ext cx="4286248" cy="381000"/>
          </a:xfrm>
          <a:prstGeom prst="rect">
            <a:avLst/>
          </a:prstGeom>
        </p:spPr>
        <p:txBody>
          <a:bodyPr/>
          <a:lstStyle/>
          <a:p>
            <a:r>
              <a:rPr lang="en-US" sz="1200" dirty="0" err="1"/>
              <a:t>Reinder</a:t>
            </a:r>
            <a:r>
              <a:rPr lang="en-US" sz="1200" dirty="0"/>
              <a:t> J. </a:t>
            </a:r>
            <a:r>
              <a:rPr lang="en-US" sz="1200" dirty="0" err="1"/>
              <a:t>Bril</a:t>
            </a:r>
            <a:r>
              <a:rPr lang="en-US" sz="1200" dirty="0"/>
              <a:t>, r.j.bril@tue.nl</a:t>
            </a:r>
          </a:p>
          <a:p>
            <a:r>
              <a:rPr lang="en-GB" sz="1200" dirty="0"/>
              <a:t>TU/e </a:t>
            </a:r>
            <a:r>
              <a:rPr lang="en-GB" sz="1200" dirty="0" err="1"/>
              <a:t>Informatica</a:t>
            </a:r>
            <a:r>
              <a:rPr lang="en-GB" sz="1200" dirty="0"/>
              <a:t>, System Architecture and Networking</a:t>
            </a:r>
            <a:endParaRPr lang="en-US" sz="1200" dirty="0"/>
          </a:p>
        </p:txBody>
      </p:sp>
      <p:sp>
        <p:nvSpPr>
          <p:cNvPr id="475177" name="Rectangle 41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 dirty="0"/>
              <a:t>Application domain</a:t>
            </a: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1143000" y="1371600"/>
            <a:ext cx="6858000" cy="4267200"/>
            <a:chOff x="720" y="864"/>
            <a:chExt cx="4320" cy="3312"/>
          </a:xfrm>
        </p:grpSpPr>
        <p:sp>
          <p:nvSpPr>
            <p:cNvPr id="475139" name="Rectangle 3"/>
            <p:cNvSpPr>
              <a:spLocks noChangeArrowheads="1"/>
            </p:cNvSpPr>
            <p:nvPr/>
          </p:nvSpPr>
          <p:spPr bwMode="auto">
            <a:xfrm>
              <a:off x="1248" y="1478"/>
              <a:ext cx="519" cy="126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lIns="12700" tIns="12700" rIns="12700" bIns="12700"/>
            <a:lstStyle/>
            <a:p>
              <a:pPr algn="ctr">
                <a:spcBef>
                  <a:spcPts val="1200"/>
                </a:spcBef>
                <a:buClrTx/>
              </a:pPr>
              <a:r>
                <a:rPr lang="en-US" sz="1600">
                  <a:solidFill>
                    <a:schemeClr val="bg1"/>
                  </a:solidFill>
                  <a:latin typeface="Helvetica" pitchFamily="34" charset="0"/>
                </a:rPr>
                <a:t>SAS</a:t>
              </a:r>
              <a:endParaRPr lang="en-US" sz="10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75140" name="Rectangle 4"/>
            <p:cNvSpPr>
              <a:spLocks noChangeArrowheads="1"/>
            </p:cNvSpPr>
            <p:nvPr/>
          </p:nvSpPr>
          <p:spPr bwMode="auto">
            <a:xfrm>
              <a:off x="1095" y="3801"/>
              <a:ext cx="3571" cy="231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12700" tIns="12700" rIns="12700" bIns="12700"/>
            <a:lstStyle/>
            <a:p>
              <a:pPr algn="ctr">
                <a:spcBef>
                  <a:spcPts val="600"/>
                </a:spcBef>
                <a:buClrTx/>
              </a:pPr>
              <a:r>
                <a:rPr lang="en-US" sz="1600">
                  <a:solidFill>
                    <a:schemeClr val="tx1"/>
                  </a:solidFill>
                  <a:latin typeface="Helvetica" pitchFamily="34" charset="0"/>
                </a:rPr>
                <a:t>SD</a:t>
              </a:r>
              <a:endParaRPr lang="en-US" sz="10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75141" name="Line 5"/>
            <p:cNvSpPr>
              <a:spLocks noChangeShapeType="1"/>
            </p:cNvSpPr>
            <p:nvPr/>
          </p:nvSpPr>
          <p:spPr bwMode="auto">
            <a:xfrm>
              <a:off x="3926" y="2082"/>
              <a:ext cx="10" cy="1719"/>
            </a:xfrm>
            <a:prstGeom prst="line">
              <a:avLst/>
            </a:prstGeom>
            <a:noFill/>
            <a:ln w="25400">
              <a:solidFill>
                <a:srgbClr val="808000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48" name="Line 12"/>
            <p:cNvSpPr>
              <a:spLocks noChangeShapeType="1"/>
            </p:cNvSpPr>
            <p:nvPr/>
          </p:nvSpPr>
          <p:spPr bwMode="auto">
            <a:xfrm flipH="1">
              <a:off x="1776" y="2592"/>
              <a:ext cx="2112" cy="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49" name="Line 13"/>
            <p:cNvSpPr>
              <a:spLocks noChangeShapeType="1"/>
            </p:cNvSpPr>
            <p:nvPr/>
          </p:nvSpPr>
          <p:spPr bwMode="auto">
            <a:xfrm>
              <a:off x="1392" y="2716"/>
              <a:ext cx="0" cy="1085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50" name="Line 14"/>
            <p:cNvSpPr>
              <a:spLocks noChangeShapeType="1"/>
            </p:cNvSpPr>
            <p:nvPr/>
          </p:nvSpPr>
          <p:spPr bwMode="auto">
            <a:xfrm flipH="1">
              <a:off x="2400" y="2716"/>
              <a:ext cx="9" cy="1085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51" name="Line 15"/>
            <p:cNvSpPr>
              <a:spLocks noChangeShapeType="1"/>
            </p:cNvSpPr>
            <p:nvPr/>
          </p:nvSpPr>
          <p:spPr bwMode="auto">
            <a:xfrm flipH="1">
              <a:off x="3312" y="1737"/>
              <a:ext cx="0" cy="2064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52" name="Line 16"/>
            <p:cNvSpPr>
              <a:spLocks noChangeShapeType="1"/>
            </p:cNvSpPr>
            <p:nvPr/>
          </p:nvSpPr>
          <p:spPr bwMode="auto">
            <a:xfrm flipH="1">
              <a:off x="3024" y="1737"/>
              <a:ext cx="0" cy="52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53" name="Line 17"/>
            <p:cNvSpPr>
              <a:spLocks noChangeShapeType="1"/>
            </p:cNvSpPr>
            <p:nvPr/>
          </p:nvSpPr>
          <p:spPr bwMode="auto">
            <a:xfrm>
              <a:off x="3120" y="1737"/>
              <a:ext cx="10" cy="1277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55" name="Line 19"/>
            <p:cNvSpPr>
              <a:spLocks noChangeShapeType="1"/>
            </p:cNvSpPr>
            <p:nvPr/>
          </p:nvSpPr>
          <p:spPr bwMode="auto">
            <a:xfrm flipH="1" flipV="1">
              <a:off x="1766" y="1632"/>
              <a:ext cx="874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73" name="Rectangle 37"/>
            <p:cNvSpPr>
              <a:spLocks noChangeArrowheads="1"/>
            </p:cNvSpPr>
            <p:nvPr/>
          </p:nvSpPr>
          <p:spPr bwMode="auto">
            <a:xfrm>
              <a:off x="2064" y="2264"/>
              <a:ext cx="979" cy="577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lIns="12700" tIns="12700" rIns="12700" bIns="12700"/>
            <a:lstStyle/>
            <a:p>
              <a:pPr algn="ctr">
                <a:spcBef>
                  <a:spcPts val="1200"/>
                </a:spcBef>
                <a:buClrTx/>
              </a:pPr>
              <a:r>
                <a:rPr lang="en-US" sz="1600">
                  <a:solidFill>
                    <a:schemeClr val="bg1"/>
                  </a:solidFill>
                  <a:latin typeface="Helvetica" pitchFamily="34" charset="0"/>
                </a:rPr>
                <a:t>CPS</a:t>
              </a:r>
              <a:endParaRPr lang="en-US" sz="10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75175" name="Rectangle 39"/>
            <p:cNvSpPr>
              <a:spLocks noChangeArrowheads="1"/>
            </p:cNvSpPr>
            <p:nvPr/>
          </p:nvSpPr>
          <p:spPr bwMode="auto">
            <a:xfrm>
              <a:off x="720" y="864"/>
              <a:ext cx="4320" cy="331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5176" name="Text Box 40"/>
            <p:cNvSpPr txBox="1">
              <a:spLocks noChangeArrowheads="1"/>
            </p:cNvSpPr>
            <p:nvPr/>
          </p:nvSpPr>
          <p:spPr bwMode="auto">
            <a:xfrm>
              <a:off x="4224" y="912"/>
              <a:ext cx="768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chemeClr val="tx1"/>
                  </a:solidFill>
                </a:rPr>
                <a:t>SOPHO</a:t>
              </a:r>
            </a:p>
          </p:txBody>
        </p:sp>
        <p:sp>
          <p:nvSpPr>
            <p:cNvPr id="475178" name="Line 42"/>
            <p:cNvSpPr>
              <a:spLocks noChangeShapeType="1"/>
            </p:cNvSpPr>
            <p:nvPr/>
          </p:nvSpPr>
          <p:spPr bwMode="auto">
            <a:xfrm>
              <a:off x="3216" y="1728"/>
              <a:ext cx="0" cy="168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70" name="Rectangle 34"/>
            <p:cNvSpPr>
              <a:spLocks noChangeArrowheads="1"/>
            </p:cNvSpPr>
            <p:nvPr/>
          </p:nvSpPr>
          <p:spPr bwMode="auto">
            <a:xfrm>
              <a:off x="2592" y="1113"/>
              <a:ext cx="980" cy="634"/>
            </a:xfrm>
            <a:prstGeom prst="rect">
              <a:avLst/>
            </a:prstGeom>
            <a:solidFill>
              <a:srgbClr val="FAFA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lIns="12700" tIns="12700" rIns="12700" bIns="12700"/>
            <a:lstStyle/>
            <a:p>
              <a:pPr algn="ctr">
                <a:spcBef>
                  <a:spcPts val="1200"/>
                </a:spcBef>
                <a:buClrTx/>
              </a:pPr>
              <a:r>
                <a:rPr lang="en-US" sz="1600">
                  <a:solidFill>
                    <a:schemeClr val="bg1"/>
                  </a:solidFill>
                  <a:latin typeface="Helvetica" pitchFamily="34" charset="0"/>
                </a:rPr>
                <a:t>CPC</a:t>
              </a:r>
              <a:endParaRPr lang="en-US" sz="10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75179" name="Line 43"/>
            <p:cNvSpPr>
              <a:spLocks noChangeShapeType="1"/>
            </p:cNvSpPr>
            <p:nvPr/>
          </p:nvSpPr>
          <p:spPr bwMode="auto">
            <a:xfrm>
              <a:off x="1488" y="2304"/>
              <a:ext cx="0" cy="1085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80" name="Line 44"/>
            <p:cNvSpPr>
              <a:spLocks noChangeShapeType="1"/>
            </p:cNvSpPr>
            <p:nvPr/>
          </p:nvSpPr>
          <p:spPr bwMode="auto">
            <a:xfrm>
              <a:off x="1584" y="1920"/>
              <a:ext cx="0" cy="1085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81" name="Line 45"/>
            <p:cNvSpPr>
              <a:spLocks noChangeShapeType="1"/>
            </p:cNvSpPr>
            <p:nvPr/>
          </p:nvSpPr>
          <p:spPr bwMode="auto">
            <a:xfrm flipH="1">
              <a:off x="2496" y="2688"/>
              <a:ext cx="0" cy="72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82" name="Line 46"/>
            <p:cNvSpPr>
              <a:spLocks noChangeShapeType="1"/>
            </p:cNvSpPr>
            <p:nvPr/>
          </p:nvSpPr>
          <p:spPr bwMode="auto">
            <a:xfrm flipH="1">
              <a:off x="2592" y="2832"/>
              <a:ext cx="0" cy="173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83" name="Line 47"/>
            <p:cNvSpPr>
              <a:spLocks noChangeShapeType="1"/>
            </p:cNvSpPr>
            <p:nvPr/>
          </p:nvSpPr>
          <p:spPr bwMode="auto">
            <a:xfrm flipH="1">
              <a:off x="3504" y="3235"/>
              <a:ext cx="0" cy="557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84" name="Line 48"/>
            <p:cNvSpPr>
              <a:spLocks noChangeShapeType="1"/>
            </p:cNvSpPr>
            <p:nvPr/>
          </p:nvSpPr>
          <p:spPr bwMode="auto">
            <a:xfrm flipH="1">
              <a:off x="3600" y="3235"/>
              <a:ext cx="0" cy="173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85" name="Line 49"/>
            <p:cNvSpPr>
              <a:spLocks noChangeShapeType="1"/>
            </p:cNvSpPr>
            <p:nvPr/>
          </p:nvSpPr>
          <p:spPr bwMode="auto">
            <a:xfrm flipH="1">
              <a:off x="3744" y="3619"/>
              <a:ext cx="0" cy="173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86" name="Line 50"/>
            <p:cNvSpPr>
              <a:spLocks noChangeShapeType="1"/>
            </p:cNvSpPr>
            <p:nvPr/>
          </p:nvSpPr>
          <p:spPr bwMode="auto">
            <a:xfrm flipH="1">
              <a:off x="4272" y="2784"/>
              <a:ext cx="0" cy="624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87" name="Line 51"/>
            <p:cNvSpPr>
              <a:spLocks noChangeShapeType="1"/>
            </p:cNvSpPr>
            <p:nvPr/>
          </p:nvSpPr>
          <p:spPr bwMode="auto">
            <a:xfrm>
              <a:off x="3984" y="2064"/>
              <a:ext cx="10" cy="1335"/>
            </a:xfrm>
            <a:prstGeom prst="line">
              <a:avLst/>
            </a:prstGeom>
            <a:noFill/>
            <a:ln w="25400">
              <a:solidFill>
                <a:srgbClr val="808000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88" name="Line 52"/>
            <p:cNvSpPr>
              <a:spLocks noChangeShapeType="1"/>
            </p:cNvSpPr>
            <p:nvPr/>
          </p:nvSpPr>
          <p:spPr bwMode="auto">
            <a:xfrm>
              <a:off x="4032" y="2064"/>
              <a:ext cx="10" cy="951"/>
            </a:xfrm>
            <a:prstGeom prst="line">
              <a:avLst/>
            </a:prstGeom>
            <a:noFill/>
            <a:ln w="25400">
              <a:solidFill>
                <a:srgbClr val="808000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71" name="Rectangle 35"/>
            <p:cNvSpPr>
              <a:spLocks noChangeArrowheads="1"/>
            </p:cNvSpPr>
            <p:nvPr/>
          </p:nvSpPr>
          <p:spPr bwMode="auto">
            <a:xfrm>
              <a:off x="3859" y="2216"/>
              <a:ext cx="519" cy="577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 lIns="12700" tIns="12700" rIns="12700" bIns="12700"/>
            <a:lstStyle/>
            <a:p>
              <a:pPr algn="ctr">
                <a:spcBef>
                  <a:spcPts val="1200"/>
                </a:spcBef>
                <a:buClrTx/>
              </a:pPr>
              <a:r>
                <a:rPr lang="en-US" sz="1600">
                  <a:solidFill>
                    <a:schemeClr val="bg1"/>
                  </a:solidFill>
                  <a:latin typeface="Helvetica" pitchFamily="34" charset="0"/>
                </a:rPr>
                <a:t>POM</a:t>
              </a:r>
              <a:endParaRPr lang="en-US" sz="10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75189" name="Line 53"/>
            <p:cNvSpPr>
              <a:spLocks noChangeShapeType="1"/>
            </p:cNvSpPr>
            <p:nvPr/>
          </p:nvSpPr>
          <p:spPr bwMode="auto">
            <a:xfrm flipH="1">
              <a:off x="1776" y="1968"/>
              <a:ext cx="2112" cy="0"/>
            </a:xfrm>
            <a:prstGeom prst="line">
              <a:avLst/>
            </a:prstGeom>
            <a:noFill/>
            <a:ln w="25400">
              <a:solidFill>
                <a:srgbClr val="808000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90" name="Line 54"/>
            <p:cNvSpPr>
              <a:spLocks noChangeShapeType="1"/>
            </p:cNvSpPr>
            <p:nvPr/>
          </p:nvSpPr>
          <p:spPr bwMode="auto">
            <a:xfrm flipH="1">
              <a:off x="1776" y="2400"/>
              <a:ext cx="288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92" name="Line 56"/>
            <p:cNvSpPr>
              <a:spLocks noChangeShapeType="1"/>
            </p:cNvSpPr>
            <p:nvPr/>
          </p:nvSpPr>
          <p:spPr bwMode="auto">
            <a:xfrm flipH="1">
              <a:off x="4320" y="2793"/>
              <a:ext cx="0" cy="1008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93" name="Line 57"/>
            <p:cNvSpPr>
              <a:spLocks noChangeShapeType="1"/>
            </p:cNvSpPr>
            <p:nvPr/>
          </p:nvSpPr>
          <p:spPr bwMode="auto">
            <a:xfrm flipH="1">
              <a:off x="4176" y="2400"/>
              <a:ext cx="0" cy="624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94" name="Rectangle 58"/>
            <p:cNvSpPr>
              <a:spLocks noChangeArrowheads="1"/>
            </p:cNvSpPr>
            <p:nvPr/>
          </p:nvSpPr>
          <p:spPr bwMode="auto">
            <a:xfrm>
              <a:off x="1536" y="3014"/>
              <a:ext cx="2688" cy="23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lIns="12700" tIns="12700" rIns="12700" bIns="12700"/>
            <a:lstStyle/>
            <a:p>
              <a:pPr algn="ctr">
                <a:spcBef>
                  <a:spcPts val="600"/>
                </a:spcBef>
                <a:buClrTx/>
              </a:pPr>
              <a:r>
                <a:rPr lang="en-US" sz="1600">
                  <a:solidFill>
                    <a:schemeClr val="bg1"/>
                  </a:solidFill>
                  <a:latin typeface="Helvetica" pitchFamily="34" charset="0"/>
                </a:rPr>
                <a:t>GOS</a:t>
              </a:r>
              <a:endParaRPr lang="en-US" sz="10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75195" name="Line 59"/>
            <p:cNvSpPr>
              <a:spLocks noChangeShapeType="1"/>
            </p:cNvSpPr>
            <p:nvPr/>
          </p:nvSpPr>
          <p:spPr bwMode="auto">
            <a:xfrm flipH="1">
              <a:off x="3072" y="2544"/>
              <a:ext cx="816" cy="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96" name="Line 60"/>
            <p:cNvSpPr>
              <a:spLocks noChangeShapeType="1"/>
            </p:cNvSpPr>
            <p:nvPr/>
          </p:nvSpPr>
          <p:spPr bwMode="auto">
            <a:xfrm flipH="1">
              <a:off x="3082" y="2016"/>
              <a:ext cx="854" cy="288"/>
            </a:xfrm>
            <a:prstGeom prst="line">
              <a:avLst/>
            </a:prstGeom>
            <a:noFill/>
            <a:ln w="25400">
              <a:solidFill>
                <a:srgbClr val="808000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97" name="Rectangle 61"/>
            <p:cNvSpPr>
              <a:spLocks noChangeArrowheads="1"/>
            </p:cNvSpPr>
            <p:nvPr/>
          </p:nvSpPr>
          <p:spPr bwMode="auto">
            <a:xfrm>
              <a:off x="1325" y="3417"/>
              <a:ext cx="3091" cy="231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lIns="12700" tIns="12700" rIns="12700" bIns="12700"/>
            <a:lstStyle/>
            <a:p>
              <a:pPr algn="ctr">
                <a:spcBef>
                  <a:spcPts val="600"/>
                </a:spcBef>
                <a:buClrTx/>
              </a:pPr>
              <a:r>
                <a:rPr lang="en-US" sz="1600">
                  <a:solidFill>
                    <a:schemeClr val="tx1"/>
                  </a:solidFill>
                  <a:latin typeface="Helvetica" pitchFamily="34" charset="0"/>
                </a:rPr>
                <a:t>LOS</a:t>
              </a:r>
              <a:endParaRPr lang="en-US" sz="10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75198" name="Line 62"/>
            <p:cNvSpPr>
              <a:spLocks noChangeShapeType="1"/>
            </p:cNvSpPr>
            <p:nvPr/>
          </p:nvSpPr>
          <p:spPr bwMode="auto">
            <a:xfrm>
              <a:off x="4080" y="2064"/>
              <a:ext cx="0" cy="144"/>
            </a:xfrm>
            <a:prstGeom prst="line">
              <a:avLst/>
            </a:prstGeom>
            <a:noFill/>
            <a:ln w="25400">
              <a:solidFill>
                <a:srgbClr val="808000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38" name="Rectangle 2"/>
            <p:cNvSpPr>
              <a:spLocks noChangeArrowheads="1"/>
            </p:cNvSpPr>
            <p:nvPr/>
          </p:nvSpPr>
          <p:spPr bwMode="auto">
            <a:xfrm>
              <a:off x="3859" y="1439"/>
              <a:ext cx="519" cy="634"/>
            </a:xfrm>
            <a:prstGeom prst="rect">
              <a:avLst/>
            </a:prstGeom>
            <a:solidFill>
              <a:srgbClr val="FF99CC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12700" tIns="12700" rIns="12700" bIns="12700"/>
            <a:lstStyle/>
            <a:p>
              <a:pPr algn="ctr">
                <a:spcBef>
                  <a:spcPts val="1200"/>
                </a:spcBef>
                <a:buClrTx/>
              </a:pPr>
              <a:r>
                <a:rPr lang="en-US" sz="1600">
                  <a:solidFill>
                    <a:schemeClr val="bg1"/>
                  </a:solidFill>
                  <a:latin typeface="Helvetica" pitchFamily="34" charset="0"/>
                </a:rPr>
                <a:t>POMCL</a:t>
              </a:r>
              <a:endParaRPr lang="en-US" sz="10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sp>
        <p:nvSpPr>
          <p:cNvPr id="475200" name="Rectangle 64"/>
          <p:cNvSpPr>
            <a:spLocks noChangeArrowheads="1"/>
          </p:cNvSpPr>
          <p:nvPr/>
        </p:nvSpPr>
        <p:spPr bwMode="auto">
          <a:xfrm>
            <a:off x="838200" y="5643578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GB" sz="2400" dirty="0">
                <a:solidFill>
                  <a:schemeClr val="tx2"/>
                </a:solidFill>
              </a:rPr>
              <a:t>“Intended” module architecture</a:t>
            </a:r>
            <a:br>
              <a:rPr lang="en-GB" sz="2400" dirty="0">
                <a:solidFill>
                  <a:schemeClr val="tx2"/>
                </a:solidFill>
              </a:rPr>
            </a:br>
            <a:r>
              <a:rPr lang="en-GB" sz="2400" dirty="0">
                <a:solidFill>
                  <a:schemeClr val="tx2"/>
                </a:solidFill>
              </a:rPr>
              <a:t>(documentation + software architects)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105400" y="0"/>
            <a:ext cx="3733800" cy="381000"/>
          </a:xfrm>
          <a:prstGeom prst="rect">
            <a:avLst/>
          </a:prstGeom>
        </p:spPr>
        <p:txBody>
          <a:bodyPr/>
          <a:lstStyle/>
          <a:p>
            <a:r>
              <a:rPr lang="en-US" sz="1200" dirty="0" err="1"/>
              <a:t>Reinder</a:t>
            </a:r>
            <a:r>
              <a:rPr lang="en-US" sz="1200" dirty="0"/>
              <a:t> J. </a:t>
            </a:r>
            <a:r>
              <a:rPr lang="en-US" sz="1200" dirty="0" err="1"/>
              <a:t>Bril</a:t>
            </a:r>
            <a:r>
              <a:rPr lang="en-US" sz="1200" dirty="0"/>
              <a:t>, r.j.bril@tue.nl</a:t>
            </a:r>
          </a:p>
          <a:p>
            <a:r>
              <a:rPr lang="en-GB" sz="1200" dirty="0"/>
              <a:t>TU/e </a:t>
            </a:r>
            <a:r>
              <a:rPr lang="en-GB" sz="1200" dirty="0" err="1"/>
              <a:t>Informatica</a:t>
            </a:r>
            <a:r>
              <a:rPr lang="en-GB" sz="1200" dirty="0"/>
              <a:t>, System Architecture and Networking</a:t>
            </a:r>
            <a:endParaRPr lang="en-US" sz="1200" dirty="0"/>
          </a:p>
        </p:txBody>
      </p:sp>
      <p:sp>
        <p:nvSpPr>
          <p:cNvPr id="473131" name="Rectangle 4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Application domain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1143000" y="1371600"/>
            <a:ext cx="6858000" cy="4267200"/>
            <a:chOff x="720" y="864"/>
            <a:chExt cx="4320" cy="3312"/>
          </a:xfrm>
        </p:grpSpPr>
        <p:sp>
          <p:nvSpPr>
            <p:cNvPr id="473134" name="Line 46"/>
            <p:cNvSpPr>
              <a:spLocks noChangeShapeType="1"/>
            </p:cNvSpPr>
            <p:nvPr/>
          </p:nvSpPr>
          <p:spPr bwMode="auto">
            <a:xfrm flipH="1">
              <a:off x="3312" y="1737"/>
              <a:ext cx="0" cy="2064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136" name="Line 48"/>
            <p:cNvSpPr>
              <a:spLocks noChangeShapeType="1"/>
            </p:cNvSpPr>
            <p:nvPr/>
          </p:nvSpPr>
          <p:spPr bwMode="auto">
            <a:xfrm>
              <a:off x="3120" y="1737"/>
              <a:ext cx="10" cy="1277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090" name="Rectangle 2"/>
            <p:cNvSpPr>
              <a:spLocks noChangeArrowheads="1"/>
            </p:cNvSpPr>
            <p:nvPr/>
          </p:nvSpPr>
          <p:spPr bwMode="auto">
            <a:xfrm>
              <a:off x="3859" y="1439"/>
              <a:ext cx="519" cy="634"/>
            </a:xfrm>
            <a:prstGeom prst="rect">
              <a:avLst/>
            </a:prstGeom>
            <a:solidFill>
              <a:srgbClr val="FF99CC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12700" tIns="12700" rIns="12700" bIns="12700"/>
            <a:lstStyle/>
            <a:p>
              <a:pPr algn="ctr">
                <a:spcBef>
                  <a:spcPts val="1200"/>
                </a:spcBef>
                <a:buClrTx/>
              </a:pPr>
              <a:r>
                <a:rPr lang="en-US" sz="1600">
                  <a:solidFill>
                    <a:schemeClr val="bg1"/>
                  </a:solidFill>
                  <a:latin typeface="Helvetica" pitchFamily="34" charset="0"/>
                </a:rPr>
                <a:t>POMCL</a:t>
              </a:r>
              <a:endParaRPr lang="en-US" sz="10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73091" name="Rectangle 3"/>
            <p:cNvSpPr>
              <a:spLocks noChangeArrowheads="1"/>
            </p:cNvSpPr>
            <p:nvPr/>
          </p:nvSpPr>
          <p:spPr bwMode="auto">
            <a:xfrm>
              <a:off x="1248" y="1478"/>
              <a:ext cx="519" cy="126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lIns="12700" tIns="12700" rIns="12700" bIns="12700"/>
            <a:lstStyle/>
            <a:p>
              <a:pPr algn="ctr">
                <a:spcBef>
                  <a:spcPts val="1200"/>
                </a:spcBef>
                <a:buClrTx/>
              </a:pPr>
              <a:r>
                <a:rPr lang="en-US" sz="1600">
                  <a:solidFill>
                    <a:schemeClr val="bg1"/>
                  </a:solidFill>
                  <a:latin typeface="Helvetica" pitchFamily="34" charset="0"/>
                </a:rPr>
                <a:t>SAS</a:t>
              </a:r>
              <a:endParaRPr lang="en-US" sz="10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73092" name="Rectangle 4"/>
            <p:cNvSpPr>
              <a:spLocks noChangeArrowheads="1"/>
            </p:cNvSpPr>
            <p:nvPr/>
          </p:nvSpPr>
          <p:spPr bwMode="auto">
            <a:xfrm>
              <a:off x="1095" y="3801"/>
              <a:ext cx="3571" cy="231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12700" tIns="12700" rIns="12700" bIns="12700"/>
            <a:lstStyle/>
            <a:p>
              <a:pPr algn="ctr">
                <a:spcBef>
                  <a:spcPts val="600"/>
                </a:spcBef>
                <a:buClrTx/>
              </a:pPr>
              <a:r>
                <a:rPr lang="en-US" sz="1600">
                  <a:solidFill>
                    <a:schemeClr val="tx1"/>
                  </a:solidFill>
                  <a:latin typeface="Helvetica" pitchFamily="34" charset="0"/>
                </a:rPr>
                <a:t>SD</a:t>
              </a:r>
              <a:endParaRPr lang="en-US" sz="10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73093" name="Line 5"/>
            <p:cNvSpPr>
              <a:spLocks noChangeShapeType="1"/>
            </p:cNvSpPr>
            <p:nvPr/>
          </p:nvSpPr>
          <p:spPr bwMode="auto">
            <a:xfrm>
              <a:off x="3926" y="2082"/>
              <a:ext cx="10" cy="1719"/>
            </a:xfrm>
            <a:prstGeom prst="line">
              <a:avLst/>
            </a:prstGeom>
            <a:noFill/>
            <a:ln w="25400">
              <a:solidFill>
                <a:srgbClr val="808000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094" name="Line 6"/>
            <p:cNvSpPr>
              <a:spLocks noChangeShapeType="1"/>
            </p:cNvSpPr>
            <p:nvPr/>
          </p:nvSpPr>
          <p:spPr bwMode="auto">
            <a:xfrm flipH="1">
              <a:off x="1776" y="1968"/>
              <a:ext cx="2093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triangl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095" name="Line 7"/>
            <p:cNvSpPr>
              <a:spLocks noChangeShapeType="1"/>
            </p:cNvSpPr>
            <p:nvPr/>
          </p:nvSpPr>
          <p:spPr bwMode="auto">
            <a:xfrm flipV="1">
              <a:off x="4080" y="2073"/>
              <a:ext cx="0" cy="951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triangl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096" name="Line 8"/>
            <p:cNvSpPr>
              <a:spLocks noChangeShapeType="1"/>
            </p:cNvSpPr>
            <p:nvPr/>
          </p:nvSpPr>
          <p:spPr bwMode="auto">
            <a:xfrm flipV="1">
              <a:off x="3504" y="3225"/>
              <a:ext cx="0" cy="576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triangl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097" name="Line 9"/>
            <p:cNvSpPr>
              <a:spLocks noChangeShapeType="1"/>
            </p:cNvSpPr>
            <p:nvPr/>
          </p:nvSpPr>
          <p:spPr bwMode="auto">
            <a:xfrm flipH="1" flipV="1">
              <a:off x="2544" y="2832"/>
              <a:ext cx="0" cy="576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triangl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098" name="Line 10"/>
            <p:cNvSpPr>
              <a:spLocks noChangeShapeType="1"/>
            </p:cNvSpPr>
            <p:nvPr/>
          </p:nvSpPr>
          <p:spPr bwMode="auto">
            <a:xfrm flipV="1">
              <a:off x="3216" y="1737"/>
              <a:ext cx="10" cy="168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triangl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099" name="Line 11"/>
            <p:cNvSpPr>
              <a:spLocks noChangeShapeType="1"/>
            </p:cNvSpPr>
            <p:nvPr/>
          </p:nvSpPr>
          <p:spPr bwMode="auto">
            <a:xfrm flipH="1">
              <a:off x="1776" y="2601"/>
              <a:ext cx="2074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triangl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100" name="Line 12"/>
            <p:cNvSpPr>
              <a:spLocks noChangeShapeType="1"/>
            </p:cNvSpPr>
            <p:nvPr/>
          </p:nvSpPr>
          <p:spPr bwMode="auto">
            <a:xfrm flipH="1">
              <a:off x="4320" y="2793"/>
              <a:ext cx="0" cy="1008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101" name="Line 13"/>
            <p:cNvSpPr>
              <a:spLocks noChangeShapeType="1"/>
            </p:cNvSpPr>
            <p:nvPr/>
          </p:nvSpPr>
          <p:spPr bwMode="auto">
            <a:xfrm>
              <a:off x="1392" y="2716"/>
              <a:ext cx="0" cy="1085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102" name="Line 14"/>
            <p:cNvSpPr>
              <a:spLocks noChangeShapeType="1"/>
            </p:cNvSpPr>
            <p:nvPr/>
          </p:nvSpPr>
          <p:spPr bwMode="auto">
            <a:xfrm flipH="1">
              <a:off x="2400" y="2716"/>
              <a:ext cx="9" cy="1085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106" name="Line 18"/>
            <p:cNvSpPr>
              <a:spLocks noChangeShapeType="1"/>
            </p:cNvSpPr>
            <p:nvPr/>
          </p:nvSpPr>
          <p:spPr bwMode="auto">
            <a:xfrm>
              <a:off x="3580" y="1641"/>
              <a:ext cx="289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107" name="Line 19"/>
            <p:cNvSpPr>
              <a:spLocks noChangeShapeType="1"/>
            </p:cNvSpPr>
            <p:nvPr/>
          </p:nvSpPr>
          <p:spPr bwMode="auto">
            <a:xfrm flipH="1" flipV="1">
              <a:off x="1776" y="1632"/>
              <a:ext cx="816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108" name="Line 20"/>
            <p:cNvSpPr>
              <a:spLocks noChangeShapeType="1"/>
            </p:cNvSpPr>
            <p:nvPr/>
          </p:nvSpPr>
          <p:spPr bwMode="auto">
            <a:xfrm flipH="1">
              <a:off x="1776" y="2400"/>
              <a:ext cx="288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triangl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109" name="Line 21"/>
            <p:cNvSpPr>
              <a:spLocks noChangeShapeType="1"/>
            </p:cNvSpPr>
            <p:nvPr/>
          </p:nvSpPr>
          <p:spPr bwMode="auto">
            <a:xfrm>
              <a:off x="3072" y="2457"/>
              <a:ext cx="768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triangl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110" name="Line 22"/>
            <p:cNvSpPr>
              <a:spLocks noChangeShapeType="1"/>
            </p:cNvSpPr>
            <p:nvPr/>
          </p:nvSpPr>
          <p:spPr bwMode="auto">
            <a:xfrm flipV="1">
              <a:off x="4176" y="2793"/>
              <a:ext cx="0" cy="231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triangl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111" name="Line 23"/>
            <p:cNvSpPr>
              <a:spLocks noChangeShapeType="1"/>
            </p:cNvSpPr>
            <p:nvPr/>
          </p:nvSpPr>
          <p:spPr bwMode="auto">
            <a:xfrm flipV="1">
              <a:off x="2688" y="2841"/>
              <a:ext cx="0" cy="144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triangl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112" name="Line 24"/>
            <p:cNvSpPr>
              <a:spLocks noChangeShapeType="1"/>
            </p:cNvSpPr>
            <p:nvPr/>
          </p:nvSpPr>
          <p:spPr bwMode="auto">
            <a:xfrm flipV="1">
              <a:off x="1632" y="2745"/>
              <a:ext cx="0" cy="269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triangl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113" name="Line 25"/>
            <p:cNvSpPr>
              <a:spLocks noChangeShapeType="1"/>
            </p:cNvSpPr>
            <p:nvPr/>
          </p:nvSpPr>
          <p:spPr bwMode="auto">
            <a:xfrm flipV="1">
              <a:off x="3648" y="3225"/>
              <a:ext cx="0" cy="192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triangl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114" name="Line 26"/>
            <p:cNvSpPr>
              <a:spLocks noChangeShapeType="1"/>
            </p:cNvSpPr>
            <p:nvPr/>
          </p:nvSpPr>
          <p:spPr bwMode="auto">
            <a:xfrm flipV="1">
              <a:off x="4272" y="2793"/>
              <a:ext cx="0" cy="624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triangl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115" name="Line 27"/>
            <p:cNvSpPr>
              <a:spLocks noChangeShapeType="1"/>
            </p:cNvSpPr>
            <p:nvPr/>
          </p:nvSpPr>
          <p:spPr bwMode="auto">
            <a:xfrm flipH="1" flipV="1">
              <a:off x="1488" y="2745"/>
              <a:ext cx="0" cy="672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triangl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116" name="Line 28"/>
            <p:cNvSpPr>
              <a:spLocks noChangeShapeType="1"/>
            </p:cNvSpPr>
            <p:nvPr/>
          </p:nvSpPr>
          <p:spPr bwMode="auto">
            <a:xfrm flipV="1">
              <a:off x="3744" y="3657"/>
              <a:ext cx="0" cy="144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triangl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117" name="Line 29"/>
            <p:cNvSpPr>
              <a:spLocks noChangeShapeType="1"/>
            </p:cNvSpPr>
            <p:nvPr/>
          </p:nvSpPr>
          <p:spPr bwMode="auto">
            <a:xfrm>
              <a:off x="3456" y="1737"/>
              <a:ext cx="384" cy="52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118" name="Line 30"/>
            <p:cNvSpPr>
              <a:spLocks noChangeShapeType="1"/>
            </p:cNvSpPr>
            <p:nvPr/>
          </p:nvSpPr>
          <p:spPr bwMode="auto">
            <a:xfrm>
              <a:off x="3062" y="2313"/>
              <a:ext cx="634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triangle" w="lg" len="sm"/>
              <a:tailEnd type="non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119" name="Line 31"/>
            <p:cNvSpPr>
              <a:spLocks noChangeShapeType="1"/>
            </p:cNvSpPr>
            <p:nvPr/>
          </p:nvSpPr>
          <p:spPr bwMode="auto">
            <a:xfrm>
              <a:off x="3696" y="1794"/>
              <a:ext cx="173" cy="1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120" name="Line 32"/>
            <p:cNvSpPr>
              <a:spLocks noChangeShapeType="1"/>
            </p:cNvSpPr>
            <p:nvPr/>
          </p:nvSpPr>
          <p:spPr bwMode="auto">
            <a:xfrm>
              <a:off x="3696" y="1794"/>
              <a:ext cx="0" cy="519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none" w="lg" len="sm"/>
              <a:tailEnd type="non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121" name="Line 33"/>
            <p:cNvSpPr>
              <a:spLocks noChangeShapeType="1"/>
            </p:cNvSpPr>
            <p:nvPr/>
          </p:nvSpPr>
          <p:spPr bwMode="auto">
            <a:xfrm flipV="1">
              <a:off x="3984" y="2082"/>
              <a:ext cx="0" cy="1335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triangl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122" name="Rectangle 34"/>
            <p:cNvSpPr>
              <a:spLocks noChangeArrowheads="1"/>
            </p:cNvSpPr>
            <p:nvPr/>
          </p:nvSpPr>
          <p:spPr bwMode="auto">
            <a:xfrm>
              <a:off x="2592" y="1113"/>
              <a:ext cx="980" cy="634"/>
            </a:xfrm>
            <a:prstGeom prst="rect">
              <a:avLst/>
            </a:prstGeom>
            <a:solidFill>
              <a:srgbClr val="FAFA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lIns="12700" tIns="12700" rIns="12700" bIns="12700"/>
            <a:lstStyle/>
            <a:p>
              <a:pPr algn="ctr">
                <a:spcBef>
                  <a:spcPts val="1200"/>
                </a:spcBef>
                <a:buClrTx/>
              </a:pPr>
              <a:r>
                <a:rPr lang="en-US" sz="1600">
                  <a:solidFill>
                    <a:schemeClr val="bg1"/>
                  </a:solidFill>
                  <a:latin typeface="Helvetica" pitchFamily="34" charset="0"/>
                </a:rPr>
                <a:t>CPC</a:t>
              </a:r>
              <a:endParaRPr lang="en-US" sz="10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73123" name="Rectangle 35"/>
            <p:cNvSpPr>
              <a:spLocks noChangeArrowheads="1"/>
            </p:cNvSpPr>
            <p:nvPr/>
          </p:nvSpPr>
          <p:spPr bwMode="auto">
            <a:xfrm>
              <a:off x="3859" y="2216"/>
              <a:ext cx="519" cy="577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 lIns="12700" tIns="12700" rIns="12700" bIns="12700"/>
            <a:lstStyle/>
            <a:p>
              <a:pPr algn="ctr">
                <a:spcBef>
                  <a:spcPts val="1200"/>
                </a:spcBef>
                <a:buClrTx/>
              </a:pPr>
              <a:r>
                <a:rPr lang="en-US" sz="1600">
                  <a:solidFill>
                    <a:schemeClr val="bg1"/>
                  </a:solidFill>
                  <a:latin typeface="Helvetica" pitchFamily="34" charset="0"/>
                </a:rPr>
                <a:t>POM</a:t>
              </a:r>
              <a:endParaRPr lang="en-US" sz="10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73125" name="Rectangle 37"/>
            <p:cNvSpPr>
              <a:spLocks noChangeArrowheads="1"/>
            </p:cNvSpPr>
            <p:nvPr/>
          </p:nvSpPr>
          <p:spPr bwMode="auto">
            <a:xfrm>
              <a:off x="2064" y="2264"/>
              <a:ext cx="979" cy="577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lIns="12700" tIns="12700" rIns="12700" bIns="12700"/>
            <a:lstStyle/>
            <a:p>
              <a:pPr algn="ctr">
                <a:spcBef>
                  <a:spcPts val="1200"/>
                </a:spcBef>
                <a:buClrTx/>
              </a:pPr>
              <a:r>
                <a:rPr lang="en-US" sz="1600">
                  <a:solidFill>
                    <a:schemeClr val="bg1"/>
                  </a:solidFill>
                  <a:latin typeface="Helvetica" pitchFamily="34" charset="0"/>
                </a:rPr>
                <a:t>CPS</a:t>
              </a:r>
              <a:endParaRPr lang="en-US" sz="10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73126" name="Rectangle 38"/>
            <p:cNvSpPr>
              <a:spLocks noChangeArrowheads="1"/>
            </p:cNvSpPr>
            <p:nvPr/>
          </p:nvSpPr>
          <p:spPr bwMode="auto">
            <a:xfrm>
              <a:off x="1536" y="3014"/>
              <a:ext cx="2688" cy="23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lIns="12700" tIns="12700" rIns="12700" bIns="12700"/>
            <a:lstStyle/>
            <a:p>
              <a:pPr algn="ctr">
                <a:spcBef>
                  <a:spcPts val="600"/>
                </a:spcBef>
                <a:buClrTx/>
              </a:pPr>
              <a:r>
                <a:rPr lang="en-US" sz="1600">
                  <a:solidFill>
                    <a:schemeClr val="bg1"/>
                  </a:solidFill>
                  <a:latin typeface="Helvetica" pitchFamily="34" charset="0"/>
                </a:rPr>
                <a:t>GOS</a:t>
              </a:r>
              <a:endParaRPr lang="en-US" sz="10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73128" name="Rectangle 40"/>
            <p:cNvSpPr>
              <a:spLocks noChangeArrowheads="1"/>
            </p:cNvSpPr>
            <p:nvPr/>
          </p:nvSpPr>
          <p:spPr bwMode="auto">
            <a:xfrm>
              <a:off x="720" y="864"/>
              <a:ext cx="4320" cy="331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3129" name="Text Box 41"/>
            <p:cNvSpPr txBox="1">
              <a:spLocks noChangeArrowheads="1"/>
            </p:cNvSpPr>
            <p:nvPr/>
          </p:nvSpPr>
          <p:spPr bwMode="auto">
            <a:xfrm>
              <a:off x="4224" y="912"/>
              <a:ext cx="768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</a:rPr>
                <a:t>SOPHO</a:t>
              </a:r>
            </a:p>
          </p:txBody>
        </p:sp>
        <p:sp>
          <p:nvSpPr>
            <p:cNvPr id="473133" name="Rectangle 45"/>
            <p:cNvSpPr>
              <a:spLocks noChangeArrowheads="1"/>
            </p:cNvSpPr>
            <p:nvPr/>
          </p:nvSpPr>
          <p:spPr bwMode="auto">
            <a:xfrm>
              <a:off x="1325" y="3417"/>
              <a:ext cx="3091" cy="231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lIns="12700" tIns="12700" rIns="12700" bIns="12700"/>
            <a:lstStyle/>
            <a:p>
              <a:pPr algn="ctr">
                <a:spcBef>
                  <a:spcPts val="600"/>
                </a:spcBef>
                <a:buClrTx/>
              </a:pPr>
              <a:r>
                <a:rPr lang="en-US" sz="1600">
                  <a:solidFill>
                    <a:schemeClr val="tx1"/>
                  </a:solidFill>
                  <a:latin typeface="Helvetica" pitchFamily="34" charset="0"/>
                </a:rPr>
                <a:t>LOS</a:t>
              </a:r>
              <a:endParaRPr lang="en-US" sz="10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73135" name="Line 47"/>
            <p:cNvSpPr>
              <a:spLocks noChangeShapeType="1"/>
            </p:cNvSpPr>
            <p:nvPr/>
          </p:nvSpPr>
          <p:spPr bwMode="auto">
            <a:xfrm flipH="1">
              <a:off x="3024" y="1737"/>
              <a:ext cx="0" cy="52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3137" name="Line 49"/>
            <p:cNvSpPr>
              <a:spLocks noChangeShapeType="1"/>
            </p:cNvSpPr>
            <p:nvPr/>
          </p:nvSpPr>
          <p:spPr bwMode="auto">
            <a:xfrm flipV="1">
              <a:off x="4176" y="2064"/>
              <a:ext cx="0" cy="144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triangle" w="lg" len="sm"/>
              <a:tailEnd type="triangle" w="lg" len="sm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73139" name="Rectangle 51"/>
          <p:cNvSpPr>
            <a:spLocks noChangeArrowheads="1"/>
          </p:cNvSpPr>
          <p:nvPr/>
        </p:nvSpPr>
        <p:spPr bwMode="auto">
          <a:xfrm>
            <a:off x="838200" y="5643578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GB" sz="2400" dirty="0" smtClean="0">
                <a:solidFill>
                  <a:schemeClr val="tx2"/>
                </a:solidFill>
              </a:rPr>
              <a:t>“Actual” </a:t>
            </a:r>
            <a:r>
              <a:rPr lang="en-GB" sz="2400" dirty="0">
                <a:solidFill>
                  <a:schemeClr val="tx2"/>
                </a:solidFill>
              </a:rPr>
              <a:t>module architecture</a:t>
            </a:r>
            <a:br>
              <a:rPr lang="en-GB" sz="2400" dirty="0">
                <a:solidFill>
                  <a:schemeClr val="tx2"/>
                </a:solidFill>
              </a:rPr>
            </a:br>
            <a:r>
              <a:rPr lang="en-GB" sz="2400" dirty="0">
                <a:solidFill>
                  <a:schemeClr val="tx2"/>
                </a:solidFill>
              </a:rPr>
              <a:t>(extracted from the implementation)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Integrity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2075" y="1038225"/>
            <a:ext cx="641985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4786314" y="0"/>
            <a:ext cx="4357686" cy="381000"/>
          </a:xfrm>
          <a:prstGeom prst="rect">
            <a:avLst/>
          </a:prstGeom>
        </p:spPr>
        <p:txBody>
          <a:bodyPr/>
          <a:lstStyle/>
          <a:p>
            <a:r>
              <a:rPr lang="en-US" sz="1400" dirty="0" err="1"/>
              <a:t>Reinder</a:t>
            </a:r>
            <a:r>
              <a:rPr lang="en-US" sz="1400" dirty="0"/>
              <a:t> J. </a:t>
            </a:r>
            <a:r>
              <a:rPr lang="en-US" sz="1400" dirty="0" err="1"/>
              <a:t>Bril</a:t>
            </a:r>
            <a:r>
              <a:rPr lang="en-US" sz="1400" dirty="0"/>
              <a:t>, r.j.bril@tue.nl</a:t>
            </a:r>
          </a:p>
          <a:p>
            <a:r>
              <a:rPr lang="en-GB" sz="1400" dirty="0"/>
              <a:t>TU/e </a:t>
            </a:r>
            <a:r>
              <a:rPr lang="en-GB" sz="1400" dirty="0" err="1"/>
              <a:t>Informatica</a:t>
            </a:r>
            <a:r>
              <a:rPr lang="en-GB" sz="1400" dirty="0"/>
              <a:t>, System Architecture and Networking</a:t>
            </a:r>
            <a:endParaRPr lang="en-US" sz="1400" dirty="0"/>
          </a:p>
        </p:txBody>
      </p:sp>
      <p:sp>
        <p:nvSpPr>
          <p:cNvPr id="3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fld id="{66BB2CDA-670A-4053-8977-3DAD40EAB550}" type="slidenum">
              <a:rPr lang="en-US"/>
              <a:pPr/>
              <a:t>84</a:t>
            </a:fld>
            <a:endParaRPr lang="en-US"/>
          </a:p>
        </p:txBody>
      </p:sp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Conformance</a:t>
            </a:r>
          </a:p>
        </p:txBody>
      </p:sp>
      <p:sp>
        <p:nvSpPr>
          <p:cNvPr id="519196" name="Text Box 28"/>
          <p:cNvSpPr txBox="1">
            <a:spLocks noChangeArrowheads="1"/>
          </p:cNvSpPr>
          <p:nvPr/>
        </p:nvSpPr>
        <p:spPr bwMode="auto">
          <a:xfrm>
            <a:off x="914400" y="4368800"/>
            <a:ext cx="7391400" cy="182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defTabSz="762000">
              <a:spcBef>
                <a:spcPct val="50000"/>
              </a:spcBef>
              <a:buClrTx/>
            </a:pPr>
            <a:r>
              <a:rPr lang="en-GB" sz="2400" b="0">
                <a:solidFill>
                  <a:schemeClr val="tx1"/>
                </a:solidFill>
              </a:rPr>
              <a:t>Causes when “intended” and “extracted” differ:</a:t>
            </a:r>
          </a:p>
          <a:p>
            <a:pPr marL="457200" indent="-457200" defTabSz="762000">
              <a:spcBef>
                <a:spcPct val="50000"/>
              </a:spcBef>
              <a:buClrTx/>
              <a:buFontTx/>
              <a:buAutoNum type="arabicPeriod"/>
            </a:pPr>
            <a:r>
              <a:rPr lang="en-GB" sz="2000" b="0">
                <a:solidFill>
                  <a:schemeClr val="tx1"/>
                </a:solidFill>
              </a:rPr>
              <a:t>“intended” is wrong (e.g. out-of-date): improve;</a:t>
            </a:r>
          </a:p>
          <a:p>
            <a:pPr marL="457200" indent="-457200" defTabSz="762000">
              <a:spcBef>
                <a:spcPct val="50000"/>
              </a:spcBef>
              <a:buClrTx/>
              <a:buFontTx/>
              <a:buAutoNum type="arabicPeriod"/>
            </a:pPr>
            <a:r>
              <a:rPr lang="en-GB" sz="2000" b="0">
                <a:solidFill>
                  <a:schemeClr val="tx1"/>
                </a:solidFill>
              </a:rPr>
              <a:t>“extracted” is wrong: improve;</a:t>
            </a:r>
          </a:p>
          <a:p>
            <a:pPr marL="457200" indent="-457200" defTabSz="762000">
              <a:spcBef>
                <a:spcPct val="50000"/>
              </a:spcBef>
              <a:buClrTx/>
              <a:buFontTx/>
              <a:buAutoNum type="arabicPeriod"/>
            </a:pPr>
            <a:r>
              <a:rPr lang="en-GB" sz="2000" b="0">
                <a:solidFill>
                  <a:schemeClr val="tx1"/>
                </a:solidFill>
              </a:rPr>
              <a:t>implementation is optimized for, e.g., speed </a:t>
            </a:r>
            <a:r>
              <a:rPr lang="en-GB" sz="2000" b="0">
                <a:solidFill>
                  <a:schemeClr val="tx1"/>
                </a:solidFill>
                <a:sym typeface="Symbol" pitchFamily="18" charset="2"/>
              </a:rPr>
              <a:t></a:t>
            </a:r>
            <a:r>
              <a:rPr lang="en-GB" sz="2000" b="0">
                <a:solidFill>
                  <a:schemeClr val="tx1"/>
                </a:solidFill>
              </a:rPr>
              <a:t> refinement.</a:t>
            </a:r>
          </a:p>
        </p:txBody>
      </p:sp>
      <p:sp>
        <p:nvSpPr>
          <p:cNvPr id="519231" name="Text Box 63"/>
          <p:cNvSpPr txBox="1">
            <a:spLocks noChangeArrowheads="1"/>
          </p:cNvSpPr>
          <p:nvPr/>
        </p:nvSpPr>
        <p:spPr bwMode="auto">
          <a:xfrm>
            <a:off x="1143000" y="36576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Intended</a:t>
            </a:r>
          </a:p>
        </p:txBody>
      </p:sp>
      <p:sp>
        <p:nvSpPr>
          <p:cNvPr id="519232" name="Text Box 64"/>
          <p:cNvSpPr txBox="1">
            <a:spLocks noChangeArrowheads="1"/>
          </p:cNvSpPr>
          <p:nvPr/>
        </p:nvSpPr>
        <p:spPr bwMode="auto">
          <a:xfrm>
            <a:off x="4876800" y="37338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Extracted</a:t>
            </a:r>
          </a:p>
        </p:txBody>
      </p:sp>
      <p:grpSp>
        <p:nvGrpSpPr>
          <p:cNvPr id="2" name="Group 83"/>
          <p:cNvGrpSpPr>
            <a:grpSpLocks/>
          </p:cNvGrpSpPr>
          <p:nvPr/>
        </p:nvGrpSpPr>
        <p:grpSpPr bwMode="auto">
          <a:xfrm>
            <a:off x="1295400" y="1524000"/>
            <a:ext cx="2076450" cy="2051050"/>
            <a:chOff x="816" y="960"/>
            <a:chExt cx="1308" cy="1292"/>
          </a:xfrm>
        </p:grpSpPr>
        <p:sp>
          <p:nvSpPr>
            <p:cNvPr id="519202" name="Text Box 34"/>
            <p:cNvSpPr txBox="1">
              <a:spLocks noChangeArrowheads="1"/>
            </p:cNvSpPr>
            <p:nvPr/>
          </p:nvSpPr>
          <p:spPr bwMode="auto">
            <a:xfrm>
              <a:off x="1296" y="960"/>
              <a:ext cx="828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519203" name="Text Box 35"/>
            <p:cNvSpPr txBox="1">
              <a:spLocks noChangeArrowheads="1"/>
            </p:cNvSpPr>
            <p:nvPr/>
          </p:nvSpPr>
          <p:spPr bwMode="auto">
            <a:xfrm>
              <a:off x="1296" y="1313"/>
              <a:ext cx="828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519204" name="Line 36"/>
            <p:cNvSpPr>
              <a:spLocks noChangeShapeType="1"/>
            </p:cNvSpPr>
            <p:nvPr/>
          </p:nvSpPr>
          <p:spPr bwMode="auto">
            <a:xfrm flipH="1">
              <a:off x="1713" y="1200"/>
              <a:ext cx="0" cy="1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519205" name="Text Box 37"/>
            <p:cNvSpPr txBox="1">
              <a:spLocks noChangeArrowheads="1"/>
            </p:cNvSpPr>
            <p:nvPr/>
          </p:nvSpPr>
          <p:spPr bwMode="auto">
            <a:xfrm>
              <a:off x="1296" y="1665"/>
              <a:ext cx="828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19207" name="Text Box 39"/>
            <p:cNvSpPr txBox="1">
              <a:spLocks noChangeArrowheads="1"/>
            </p:cNvSpPr>
            <p:nvPr/>
          </p:nvSpPr>
          <p:spPr bwMode="auto">
            <a:xfrm>
              <a:off x="1296" y="2015"/>
              <a:ext cx="828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519210" name="Text Box 42"/>
            <p:cNvSpPr txBox="1">
              <a:spLocks noChangeArrowheads="1"/>
            </p:cNvSpPr>
            <p:nvPr/>
          </p:nvSpPr>
          <p:spPr bwMode="auto">
            <a:xfrm>
              <a:off x="816" y="1488"/>
              <a:ext cx="26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</a:rPr>
                <a:t>I</a:t>
              </a:r>
            </a:p>
          </p:txBody>
        </p:sp>
        <p:sp>
          <p:nvSpPr>
            <p:cNvPr id="519211" name="Rectangle 43"/>
            <p:cNvSpPr>
              <a:spLocks noChangeArrowheads="1"/>
            </p:cNvSpPr>
            <p:nvPr/>
          </p:nvSpPr>
          <p:spPr bwMode="auto">
            <a:xfrm>
              <a:off x="816" y="960"/>
              <a:ext cx="262" cy="12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9212" name="Line 44"/>
            <p:cNvSpPr>
              <a:spLocks noChangeShapeType="1"/>
            </p:cNvSpPr>
            <p:nvPr/>
          </p:nvSpPr>
          <p:spPr bwMode="auto">
            <a:xfrm flipH="1">
              <a:off x="1078" y="1074"/>
              <a:ext cx="2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519213" name="Line 45"/>
            <p:cNvSpPr>
              <a:spLocks noChangeShapeType="1"/>
            </p:cNvSpPr>
            <p:nvPr/>
          </p:nvSpPr>
          <p:spPr bwMode="auto">
            <a:xfrm flipH="1">
              <a:off x="1078" y="1437"/>
              <a:ext cx="2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519214" name="Line 46"/>
            <p:cNvSpPr>
              <a:spLocks noChangeShapeType="1"/>
            </p:cNvSpPr>
            <p:nvPr/>
          </p:nvSpPr>
          <p:spPr bwMode="auto">
            <a:xfrm flipH="1">
              <a:off x="1078" y="1785"/>
              <a:ext cx="2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519215" name="Line 47"/>
            <p:cNvSpPr>
              <a:spLocks noChangeShapeType="1"/>
            </p:cNvSpPr>
            <p:nvPr/>
          </p:nvSpPr>
          <p:spPr bwMode="auto">
            <a:xfrm flipH="1">
              <a:off x="1078" y="2133"/>
              <a:ext cx="2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519239" name="Line 71"/>
            <p:cNvSpPr>
              <a:spLocks noChangeShapeType="1"/>
            </p:cNvSpPr>
            <p:nvPr/>
          </p:nvSpPr>
          <p:spPr bwMode="auto">
            <a:xfrm flipH="1">
              <a:off x="1713" y="1551"/>
              <a:ext cx="0" cy="1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519240" name="Line 72"/>
            <p:cNvSpPr>
              <a:spLocks noChangeShapeType="1"/>
            </p:cNvSpPr>
            <p:nvPr/>
          </p:nvSpPr>
          <p:spPr bwMode="auto">
            <a:xfrm flipH="1">
              <a:off x="1713" y="1899"/>
              <a:ext cx="0" cy="1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19218" name="Text Box 50"/>
          <p:cNvSpPr txBox="1">
            <a:spLocks noChangeArrowheads="1"/>
          </p:cNvSpPr>
          <p:nvPr/>
        </p:nvSpPr>
        <p:spPr bwMode="auto">
          <a:xfrm>
            <a:off x="5722938" y="1524000"/>
            <a:ext cx="131603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19219" name="Text Box 51"/>
          <p:cNvSpPr txBox="1">
            <a:spLocks noChangeArrowheads="1"/>
          </p:cNvSpPr>
          <p:nvPr/>
        </p:nvSpPr>
        <p:spPr bwMode="auto">
          <a:xfrm>
            <a:off x="5722938" y="2084388"/>
            <a:ext cx="1316037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19221" name="Text Box 53"/>
          <p:cNvSpPr txBox="1">
            <a:spLocks noChangeArrowheads="1"/>
          </p:cNvSpPr>
          <p:nvPr/>
        </p:nvSpPr>
        <p:spPr bwMode="auto">
          <a:xfrm>
            <a:off x="5722938" y="2643188"/>
            <a:ext cx="1316037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19223" name="Text Box 55"/>
          <p:cNvSpPr txBox="1">
            <a:spLocks noChangeArrowheads="1"/>
          </p:cNvSpPr>
          <p:nvPr/>
        </p:nvSpPr>
        <p:spPr bwMode="auto">
          <a:xfrm>
            <a:off x="5722938" y="3198813"/>
            <a:ext cx="1316037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19234" name="Line 66"/>
          <p:cNvSpPr>
            <a:spLocks noChangeShapeType="1"/>
          </p:cNvSpPr>
          <p:nvPr/>
        </p:nvSpPr>
        <p:spPr bwMode="auto">
          <a:xfrm>
            <a:off x="7038975" y="1647825"/>
            <a:ext cx="276225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9235" name="Line 67"/>
          <p:cNvSpPr>
            <a:spLocks noChangeShapeType="1"/>
          </p:cNvSpPr>
          <p:nvPr/>
        </p:nvSpPr>
        <p:spPr bwMode="auto">
          <a:xfrm>
            <a:off x="7315200" y="1647825"/>
            <a:ext cx="0" cy="1671638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9236" name="Line 68"/>
          <p:cNvSpPr>
            <a:spLocks noChangeShapeType="1"/>
          </p:cNvSpPr>
          <p:nvPr/>
        </p:nvSpPr>
        <p:spPr bwMode="auto">
          <a:xfrm flipH="1">
            <a:off x="7038975" y="3319463"/>
            <a:ext cx="276225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9241" name="Line 73"/>
          <p:cNvSpPr>
            <a:spLocks noChangeShapeType="1"/>
          </p:cNvSpPr>
          <p:nvPr/>
        </p:nvSpPr>
        <p:spPr bwMode="auto">
          <a:xfrm flipH="1">
            <a:off x="6376988" y="1905000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9242" name="Text Box 74"/>
          <p:cNvSpPr txBox="1">
            <a:spLocks noChangeArrowheads="1"/>
          </p:cNvSpPr>
          <p:nvPr/>
        </p:nvSpPr>
        <p:spPr bwMode="auto">
          <a:xfrm>
            <a:off x="4953000" y="2362200"/>
            <a:ext cx="415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519243" name="Rectangle 75"/>
          <p:cNvSpPr>
            <a:spLocks noChangeArrowheads="1"/>
          </p:cNvSpPr>
          <p:nvPr/>
        </p:nvSpPr>
        <p:spPr bwMode="auto">
          <a:xfrm>
            <a:off x="4953000" y="1524000"/>
            <a:ext cx="415925" cy="2047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19244" name="Line 76"/>
          <p:cNvSpPr>
            <a:spLocks noChangeShapeType="1"/>
          </p:cNvSpPr>
          <p:nvPr/>
        </p:nvSpPr>
        <p:spPr bwMode="auto">
          <a:xfrm flipH="1">
            <a:off x="5368925" y="1704975"/>
            <a:ext cx="34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9245" name="Line 77"/>
          <p:cNvSpPr>
            <a:spLocks noChangeShapeType="1"/>
          </p:cNvSpPr>
          <p:nvPr/>
        </p:nvSpPr>
        <p:spPr bwMode="auto">
          <a:xfrm flipH="1">
            <a:off x="5368925" y="2281238"/>
            <a:ext cx="34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9246" name="Line 78"/>
          <p:cNvSpPr>
            <a:spLocks noChangeShapeType="1"/>
          </p:cNvSpPr>
          <p:nvPr/>
        </p:nvSpPr>
        <p:spPr bwMode="auto">
          <a:xfrm flipH="1">
            <a:off x="5368925" y="2833688"/>
            <a:ext cx="34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9247" name="Line 79"/>
          <p:cNvSpPr>
            <a:spLocks noChangeShapeType="1"/>
          </p:cNvSpPr>
          <p:nvPr/>
        </p:nvSpPr>
        <p:spPr bwMode="auto">
          <a:xfrm flipH="1">
            <a:off x="5368925" y="3386138"/>
            <a:ext cx="34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9248" name="Line 80"/>
          <p:cNvSpPr>
            <a:spLocks noChangeShapeType="1"/>
          </p:cNvSpPr>
          <p:nvPr/>
        </p:nvSpPr>
        <p:spPr bwMode="auto">
          <a:xfrm flipH="1">
            <a:off x="6376988" y="2462213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9249" name="Line 81"/>
          <p:cNvSpPr>
            <a:spLocks noChangeShapeType="1"/>
          </p:cNvSpPr>
          <p:nvPr/>
        </p:nvSpPr>
        <p:spPr bwMode="auto">
          <a:xfrm flipH="1">
            <a:off x="6376988" y="3014663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9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105400" y="0"/>
            <a:ext cx="3733800" cy="381000"/>
          </a:xfrm>
          <a:prstGeom prst="rect">
            <a:avLst/>
          </a:prstGeom>
        </p:spPr>
        <p:txBody>
          <a:bodyPr/>
          <a:lstStyle/>
          <a:p>
            <a:r>
              <a:rPr lang="en-US" sz="1200" dirty="0" err="1"/>
              <a:t>Reinder</a:t>
            </a:r>
            <a:r>
              <a:rPr lang="en-US" sz="1200" dirty="0"/>
              <a:t> J. </a:t>
            </a:r>
            <a:r>
              <a:rPr lang="en-US" sz="1200" dirty="0" err="1"/>
              <a:t>Bril</a:t>
            </a:r>
            <a:r>
              <a:rPr lang="en-US" sz="1200" dirty="0"/>
              <a:t>, r.j.bril@tue.nl</a:t>
            </a:r>
          </a:p>
          <a:p>
            <a:r>
              <a:rPr lang="en-GB" sz="1200" dirty="0"/>
              <a:t>TU/e </a:t>
            </a:r>
            <a:r>
              <a:rPr lang="en-GB" sz="1200" dirty="0" err="1"/>
              <a:t>Informatica</a:t>
            </a:r>
            <a:r>
              <a:rPr lang="en-GB" sz="1200" dirty="0"/>
              <a:t>, System Architecture and Networking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fld id="{BA0B7266-B4A6-453C-ABAD-28C54653B44E}" type="slidenum">
              <a:rPr lang="en-US"/>
              <a:pPr/>
              <a:t>85</a:t>
            </a:fld>
            <a:endParaRPr lang="en-US"/>
          </a:p>
        </p:txBody>
      </p:sp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domain</a:t>
            </a:r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177942"/>
            <a:ext cx="8135937" cy="4608512"/>
          </a:xfrm>
        </p:spPr>
        <p:txBody>
          <a:bodyPr/>
          <a:lstStyle/>
          <a:p>
            <a:r>
              <a:rPr lang="en-GB" sz="2800" dirty="0"/>
              <a:t>Ensure conformance to an architecture !</a:t>
            </a:r>
          </a:p>
          <a:p>
            <a:pPr lvl="1"/>
            <a:r>
              <a:rPr lang="en-GB" sz="2800" dirty="0"/>
              <a:t>Keep the architecture up-to-date</a:t>
            </a:r>
          </a:p>
          <a:p>
            <a:r>
              <a:rPr lang="en-GB" sz="2800" dirty="0"/>
              <a:t>Approach using relation algebra (RPA):</a:t>
            </a:r>
          </a:p>
          <a:p>
            <a:pPr lvl="1"/>
            <a:r>
              <a:rPr lang="en-GB" sz="2800" dirty="0"/>
              <a:t>Represent the “intended” architecture in RPA.</a:t>
            </a:r>
          </a:p>
          <a:p>
            <a:pPr lvl="1"/>
            <a:r>
              <a:rPr lang="en-GB" sz="2800" dirty="0"/>
              <a:t>Extract the “derived” architecture from the implementation, and represent in RPA.</a:t>
            </a:r>
          </a:p>
          <a:p>
            <a:pPr lvl="1"/>
            <a:r>
              <a:rPr lang="en-GB" sz="2800" dirty="0"/>
              <a:t>Express “conformance” in RPA.</a:t>
            </a:r>
          </a:p>
          <a:p>
            <a:pPr lvl="1"/>
            <a:r>
              <a:rPr lang="en-GB" sz="2800" dirty="0"/>
              <a:t>Ensure conformance by means of verification (using RPA) and improvements (i.e. control).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fld id="{4D04390B-A2CA-4EC1-9CF6-4564A977B563}" type="slidenum">
              <a:rPr lang="en-US"/>
              <a:pPr/>
              <a:t>86</a:t>
            </a:fld>
            <a:endParaRPr lang="en-US"/>
          </a:p>
        </p:txBody>
      </p:sp>
      <p:graphicFrame>
        <p:nvGraphicFramePr>
          <p:cNvPr id="420866" name="Object 2"/>
          <p:cNvGraphicFramePr>
            <a:graphicFrameLocks noChangeAspect="1"/>
          </p:cNvGraphicFramePr>
          <p:nvPr/>
        </p:nvGraphicFramePr>
        <p:xfrm>
          <a:off x="914400" y="1524000"/>
          <a:ext cx="3305175" cy="302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1356" name="Picture" r:id="rId4" imgW="2924280" imgH="2467080" progId="Word.Picture.8">
                  <p:embed/>
                </p:oleObj>
              </mc:Choice>
              <mc:Fallback>
                <p:oleObj name="Picture" r:id="rId4" imgW="2924280" imgH="2467080" progId="Word.Pictur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24000"/>
                        <a:ext cx="3305175" cy="302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867" name="Rectangle 3"/>
          <p:cNvSpPr>
            <a:spLocks noChangeArrowheads="1"/>
          </p:cNvSpPr>
          <p:nvPr/>
        </p:nvSpPr>
        <p:spPr bwMode="auto">
          <a:xfrm>
            <a:off x="4584700" y="1905000"/>
            <a:ext cx="37147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graphicFrame>
        <p:nvGraphicFramePr>
          <p:cNvPr id="420868" name="Object 4"/>
          <p:cNvGraphicFramePr>
            <a:graphicFrameLocks noChangeAspect="1"/>
          </p:cNvGraphicFramePr>
          <p:nvPr/>
        </p:nvGraphicFramePr>
        <p:xfrm>
          <a:off x="4783138" y="2032000"/>
          <a:ext cx="3522662" cy="223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1357" name="Picture" r:id="rId6" imgW="2714760" imgH="1590840" progId="Word.Picture.8">
                  <p:embed/>
                </p:oleObj>
              </mc:Choice>
              <mc:Fallback>
                <p:oleObj name="Picture" r:id="rId6" imgW="2714760" imgH="1590840" progId="Word.Picture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3138" y="2032000"/>
                        <a:ext cx="3522662" cy="223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8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System Representation</a:t>
            </a:r>
            <a:endParaRPr lang="en-GB" dirty="0"/>
          </a:p>
        </p:txBody>
      </p:sp>
      <p:sp>
        <p:nvSpPr>
          <p:cNvPr id="420870" name="Text Box 6"/>
          <p:cNvSpPr txBox="1">
            <a:spLocks noChangeArrowheads="1"/>
          </p:cNvSpPr>
          <p:nvPr/>
        </p:nvSpPr>
        <p:spPr bwMode="auto">
          <a:xfrm>
            <a:off x="1958975" y="4967288"/>
            <a:ext cx="5672138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762000">
              <a:spcBef>
                <a:spcPct val="50000"/>
              </a:spcBef>
              <a:buClrTx/>
            </a:pPr>
            <a:r>
              <a:rPr lang="en-GB" sz="2400" b="0">
                <a:solidFill>
                  <a:schemeClr val="tx1"/>
                </a:solidFill>
              </a:rPr>
              <a:t>System S is </a:t>
            </a:r>
            <a:r>
              <a:rPr lang="en-GB" sz="2400" b="0" i="1">
                <a:solidFill>
                  <a:schemeClr val="tx1"/>
                </a:solidFill>
              </a:rPr>
              <a:t>balanced, and</a:t>
            </a:r>
            <a:br>
              <a:rPr lang="en-GB" sz="2400" b="0" i="1">
                <a:solidFill>
                  <a:schemeClr val="tx1"/>
                </a:solidFill>
              </a:rPr>
            </a:br>
            <a:r>
              <a:rPr lang="en-GB" sz="2400" b="0">
                <a:solidFill>
                  <a:schemeClr val="tx1"/>
                </a:solidFill>
              </a:rPr>
              <a:t>the decomposition tree has </a:t>
            </a:r>
            <a:r>
              <a:rPr lang="en-GB" sz="2400" b="0" i="1">
                <a:solidFill>
                  <a:schemeClr val="tx1"/>
                </a:solidFill>
              </a:rPr>
              <a:t>3 levels</a:t>
            </a:r>
            <a:endParaRPr lang="en-GB" sz="24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fld id="{5626CBA3-DB49-4D71-99B4-CFF9C6944943}" type="slidenum">
              <a:rPr lang="en-US"/>
              <a:pPr/>
              <a:t>87</a:t>
            </a:fld>
            <a:endParaRPr lang="en-US"/>
          </a:p>
        </p:txBody>
      </p:sp>
      <p:graphicFrame>
        <p:nvGraphicFramePr>
          <p:cNvPr id="445442" name="Object 2"/>
          <p:cNvGraphicFramePr>
            <a:graphicFrameLocks noChangeAspect="1"/>
          </p:cNvGraphicFramePr>
          <p:nvPr/>
        </p:nvGraphicFramePr>
        <p:xfrm>
          <a:off x="914400" y="1524000"/>
          <a:ext cx="3305175" cy="302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095" name="Picture" r:id="rId4" imgW="2924280" imgH="2467080" progId="Word.Picture.8">
                  <p:embed/>
                </p:oleObj>
              </mc:Choice>
              <mc:Fallback>
                <p:oleObj name="Picture" r:id="rId4" imgW="2924280" imgH="2467080" progId="Word.Pictur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24000"/>
                        <a:ext cx="3305175" cy="302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5443" name="Text Box 3"/>
          <p:cNvSpPr txBox="1">
            <a:spLocks noChangeArrowheads="1"/>
          </p:cNvSpPr>
          <p:nvPr/>
        </p:nvSpPr>
        <p:spPr bwMode="auto">
          <a:xfrm>
            <a:off x="4572000" y="1676400"/>
            <a:ext cx="4267200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762000">
              <a:spcBef>
                <a:spcPct val="50000"/>
              </a:spcBef>
              <a:buClrTx/>
            </a:pPr>
            <a:r>
              <a:rPr lang="en-GB" sz="2400" b="0" dirty="0">
                <a:solidFill>
                  <a:schemeClr val="tx1"/>
                </a:solidFill>
              </a:rPr>
              <a:t>Set of </a:t>
            </a:r>
            <a:r>
              <a:rPr lang="en-GB" sz="2400" b="0" i="1" dirty="0">
                <a:solidFill>
                  <a:schemeClr val="hlink"/>
                </a:solidFill>
              </a:rPr>
              <a:t>Entities</a:t>
            </a:r>
            <a:r>
              <a:rPr lang="en-GB" sz="2400" b="0" i="1" dirty="0">
                <a:solidFill>
                  <a:schemeClr val="tx1"/>
                </a:solidFill>
              </a:rPr>
              <a:t> </a:t>
            </a:r>
            <a:r>
              <a:rPr lang="en-GB" sz="2400" b="0" dirty="0">
                <a:solidFill>
                  <a:schemeClr val="tx1"/>
                </a:solidFill>
              </a:rPr>
              <a:t>E:</a:t>
            </a:r>
            <a:endParaRPr lang="en-GB" b="0" dirty="0">
              <a:solidFill>
                <a:schemeClr val="tx1"/>
              </a:solidFill>
            </a:endParaRPr>
          </a:p>
          <a:p>
            <a:pPr defTabSz="762000">
              <a:spcBef>
                <a:spcPct val="50000"/>
              </a:spcBef>
              <a:buClrTx/>
            </a:pPr>
            <a:r>
              <a:rPr lang="en-GB" b="0" dirty="0" smtClean="0">
                <a:solidFill>
                  <a:schemeClr val="tx1"/>
                </a:solidFill>
              </a:rPr>
              <a:t>E </a:t>
            </a:r>
            <a:r>
              <a:rPr lang="en-GB" b="0" dirty="0">
                <a:solidFill>
                  <a:schemeClr val="tx1"/>
                </a:solidFill>
              </a:rPr>
              <a:t>= { </a:t>
            </a:r>
            <a:r>
              <a:rPr lang="en-GB" b="0" dirty="0">
                <a:solidFill>
                  <a:schemeClr val="hlink"/>
                </a:solidFill>
                <a:latin typeface="Times New Roman" pitchFamily="18" charset="0"/>
              </a:rPr>
              <a:t>S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>
                <a:solidFill>
                  <a:schemeClr val="hlink"/>
                </a:solidFill>
                <a:latin typeface="Times New Roman" pitchFamily="18" charset="0"/>
              </a:rPr>
              <a:t>A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>
                <a:solidFill>
                  <a:schemeClr val="hlink"/>
                </a:solidFill>
                <a:latin typeface="Times New Roman" pitchFamily="18" charset="0"/>
              </a:rPr>
              <a:t>A</a:t>
            </a:r>
            <a:r>
              <a:rPr lang="en-GB" b="0" baseline="-25000" dirty="0">
                <a:solidFill>
                  <a:schemeClr val="hlink"/>
                </a:solidFill>
                <a:latin typeface="Times New Roman" pitchFamily="18" charset="0"/>
              </a:rPr>
              <a:t>1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>
                <a:solidFill>
                  <a:schemeClr val="hlink"/>
                </a:solidFill>
                <a:latin typeface="Times New Roman" pitchFamily="18" charset="0"/>
              </a:rPr>
              <a:t>A</a:t>
            </a:r>
            <a:r>
              <a:rPr lang="en-GB" b="0" baseline="-25000" dirty="0">
                <a:solidFill>
                  <a:schemeClr val="hlink"/>
                </a:solidFill>
                <a:latin typeface="Times New Roman" pitchFamily="18" charset="0"/>
              </a:rPr>
              <a:t>2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>
                <a:solidFill>
                  <a:schemeClr val="hlink"/>
                </a:solidFill>
                <a:latin typeface="Times New Roman" pitchFamily="18" charset="0"/>
              </a:rPr>
              <a:t>A</a:t>
            </a:r>
            <a:r>
              <a:rPr lang="en-GB" b="0" baseline="-25000" dirty="0">
                <a:solidFill>
                  <a:schemeClr val="hlink"/>
                </a:solidFill>
                <a:latin typeface="Times New Roman" pitchFamily="18" charset="0"/>
              </a:rPr>
              <a:t>3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>
                <a:solidFill>
                  <a:schemeClr val="hlink"/>
                </a:solidFill>
                <a:latin typeface="Times New Roman" pitchFamily="18" charset="0"/>
              </a:rPr>
              <a:t>B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>
                <a:solidFill>
                  <a:schemeClr val="hlink"/>
                </a:solidFill>
                <a:latin typeface="Times New Roman" pitchFamily="18" charset="0"/>
              </a:rPr>
              <a:t>B</a:t>
            </a:r>
            <a:r>
              <a:rPr lang="en-GB" b="0" baseline="-25000" dirty="0">
                <a:solidFill>
                  <a:schemeClr val="hlink"/>
                </a:solidFill>
                <a:latin typeface="Times New Roman" pitchFamily="18" charset="0"/>
              </a:rPr>
              <a:t>1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>
                <a:solidFill>
                  <a:schemeClr val="hlink"/>
                </a:solidFill>
                <a:latin typeface="Times New Roman" pitchFamily="18" charset="0"/>
              </a:rPr>
              <a:t>B</a:t>
            </a:r>
            <a:r>
              <a:rPr lang="en-GB" b="0" baseline="-25000" dirty="0">
                <a:solidFill>
                  <a:schemeClr val="hlink"/>
                </a:solidFill>
                <a:latin typeface="Times New Roman" pitchFamily="18" charset="0"/>
              </a:rPr>
              <a:t>2</a:t>
            </a:r>
            <a:r>
              <a:rPr lang="en-GB" b="0" dirty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445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Relation Algebra: 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fld id="{9909A10C-8751-45D6-8063-42CAED3124A2}" type="slidenum">
              <a:rPr lang="en-US"/>
              <a:pPr/>
              <a:t>88</a:t>
            </a:fld>
            <a:endParaRPr lang="en-US"/>
          </a:p>
        </p:txBody>
      </p:sp>
      <p:sp>
        <p:nvSpPr>
          <p:cNvPr id="446466" name="Text Box 2"/>
          <p:cNvSpPr txBox="1">
            <a:spLocks noChangeArrowheads="1"/>
          </p:cNvSpPr>
          <p:nvPr/>
        </p:nvSpPr>
        <p:spPr bwMode="auto">
          <a:xfrm>
            <a:off x="4286248" y="1676400"/>
            <a:ext cx="4629152" cy="2677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762000">
              <a:spcBef>
                <a:spcPct val="50000"/>
              </a:spcBef>
              <a:buClrTx/>
            </a:pPr>
            <a:r>
              <a:rPr lang="en-GB" sz="2400" b="0" i="1" dirty="0">
                <a:solidFill>
                  <a:schemeClr val="hlink"/>
                </a:solidFill>
              </a:rPr>
              <a:t>Part-of</a:t>
            </a:r>
            <a:r>
              <a:rPr lang="en-GB" sz="2400" b="0" dirty="0">
                <a:solidFill>
                  <a:schemeClr val="tx1"/>
                </a:solidFill>
              </a:rPr>
              <a:t> relation P:</a:t>
            </a:r>
            <a:endParaRPr lang="en-GB" b="0" dirty="0">
              <a:solidFill>
                <a:schemeClr val="tx1"/>
              </a:solidFill>
            </a:endParaRPr>
          </a:p>
          <a:p>
            <a:pPr defTabSz="762000">
              <a:spcBef>
                <a:spcPct val="50000"/>
              </a:spcBef>
              <a:buClrTx/>
            </a:pPr>
            <a:r>
              <a:rPr lang="en-GB" b="0" dirty="0">
                <a:solidFill>
                  <a:schemeClr val="tx1"/>
                </a:solidFill>
              </a:rPr>
              <a:t>	P = { </a:t>
            </a:r>
            <a:r>
              <a:rPr lang="en-GB" b="0" dirty="0">
                <a:solidFill>
                  <a:schemeClr val="hlink"/>
                </a:solidFill>
              </a:rPr>
              <a:t>&lt;</a:t>
            </a:r>
            <a:r>
              <a:rPr lang="en-GB" b="0" dirty="0">
                <a:solidFill>
                  <a:schemeClr val="hlink"/>
                </a:solidFill>
                <a:latin typeface="Times New Roman" pitchFamily="18" charset="0"/>
              </a:rPr>
              <a:t>B</a:t>
            </a:r>
            <a:r>
              <a:rPr lang="en-GB" b="0" dirty="0">
                <a:solidFill>
                  <a:schemeClr val="hlink"/>
                </a:solidFill>
              </a:rPr>
              <a:t>, </a:t>
            </a:r>
            <a:r>
              <a:rPr lang="en-GB" b="0" dirty="0">
                <a:solidFill>
                  <a:schemeClr val="hlink"/>
                </a:solidFill>
                <a:latin typeface="Times New Roman" pitchFamily="18" charset="0"/>
              </a:rPr>
              <a:t>S&gt;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>
                <a:solidFill>
                  <a:schemeClr val="hlink"/>
                </a:solidFill>
              </a:rPr>
              <a:t>&lt;</a:t>
            </a:r>
            <a:r>
              <a:rPr lang="en-GB" b="0" dirty="0">
                <a:solidFill>
                  <a:schemeClr val="hlink"/>
                </a:solidFill>
                <a:latin typeface="Times New Roman" pitchFamily="18" charset="0"/>
              </a:rPr>
              <a:t>A</a:t>
            </a:r>
            <a:r>
              <a:rPr lang="en-GB" b="0" dirty="0">
                <a:solidFill>
                  <a:schemeClr val="hlink"/>
                </a:solidFill>
              </a:rPr>
              <a:t>, </a:t>
            </a:r>
            <a:r>
              <a:rPr lang="en-GB" b="0" dirty="0">
                <a:solidFill>
                  <a:schemeClr val="hlink"/>
                </a:solidFill>
                <a:latin typeface="Times New Roman" pitchFamily="18" charset="0"/>
              </a:rPr>
              <a:t>S</a:t>
            </a:r>
            <a:r>
              <a:rPr lang="en-GB" b="0" dirty="0">
                <a:solidFill>
                  <a:schemeClr val="hlink"/>
                </a:solidFill>
              </a:rPr>
              <a:t>&gt;</a:t>
            </a:r>
            <a:r>
              <a:rPr lang="en-GB" b="0" dirty="0">
                <a:solidFill>
                  <a:schemeClr val="tx1"/>
                </a:solidFill>
              </a:rPr>
              <a:t>,</a:t>
            </a:r>
          </a:p>
          <a:p>
            <a:pPr defTabSz="762000">
              <a:spcBef>
                <a:spcPct val="50000"/>
              </a:spcBef>
              <a:buClrTx/>
            </a:pPr>
            <a:r>
              <a:rPr lang="en-GB" b="0" dirty="0">
                <a:solidFill>
                  <a:schemeClr val="tx1"/>
                </a:solidFill>
              </a:rPr>
              <a:t>	       </a:t>
            </a:r>
            <a:r>
              <a:rPr lang="en-GB" b="0" dirty="0" smtClean="0">
                <a:solidFill>
                  <a:schemeClr val="tx1"/>
                </a:solidFill>
              </a:rPr>
              <a:t>  </a:t>
            </a:r>
            <a:r>
              <a:rPr lang="en-GB" b="0" dirty="0">
                <a:solidFill>
                  <a:schemeClr val="hlink"/>
                </a:solidFill>
              </a:rPr>
              <a:t>&lt;</a:t>
            </a:r>
            <a:r>
              <a:rPr lang="en-GB" b="0" dirty="0">
                <a:solidFill>
                  <a:schemeClr val="hlink"/>
                </a:solidFill>
                <a:latin typeface="Times New Roman" pitchFamily="18" charset="0"/>
              </a:rPr>
              <a:t>B</a:t>
            </a:r>
            <a:r>
              <a:rPr lang="en-GB" b="0" baseline="-25000" dirty="0">
                <a:solidFill>
                  <a:schemeClr val="hlink"/>
                </a:solidFill>
                <a:latin typeface="Times New Roman" pitchFamily="18" charset="0"/>
              </a:rPr>
              <a:t>1</a:t>
            </a:r>
            <a:r>
              <a:rPr lang="en-GB" b="0" dirty="0">
                <a:solidFill>
                  <a:schemeClr val="hlink"/>
                </a:solidFill>
              </a:rPr>
              <a:t>, </a:t>
            </a:r>
            <a:r>
              <a:rPr lang="en-GB" b="0" dirty="0">
                <a:solidFill>
                  <a:schemeClr val="hlink"/>
                </a:solidFill>
                <a:latin typeface="Times New Roman" pitchFamily="18" charset="0"/>
              </a:rPr>
              <a:t>B</a:t>
            </a:r>
            <a:r>
              <a:rPr lang="en-GB" b="0" dirty="0">
                <a:solidFill>
                  <a:schemeClr val="hlink"/>
                </a:solidFill>
              </a:rPr>
              <a:t>&gt;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>
                <a:solidFill>
                  <a:schemeClr val="hlink"/>
                </a:solidFill>
              </a:rPr>
              <a:t>&lt;</a:t>
            </a:r>
            <a:r>
              <a:rPr lang="en-GB" b="0" dirty="0">
                <a:solidFill>
                  <a:schemeClr val="hlink"/>
                </a:solidFill>
                <a:latin typeface="Times New Roman" pitchFamily="18" charset="0"/>
              </a:rPr>
              <a:t>B</a:t>
            </a:r>
            <a:r>
              <a:rPr lang="en-GB" b="0" baseline="-25000" dirty="0">
                <a:solidFill>
                  <a:schemeClr val="hlink"/>
                </a:solidFill>
                <a:latin typeface="Times New Roman" pitchFamily="18" charset="0"/>
              </a:rPr>
              <a:t>2</a:t>
            </a:r>
            <a:r>
              <a:rPr lang="en-GB" b="0" dirty="0">
                <a:solidFill>
                  <a:schemeClr val="hlink"/>
                </a:solidFill>
              </a:rPr>
              <a:t>, </a:t>
            </a:r>
            <a:r>
              <a:rPr lang="en-GB" b="0" dirty="0">
                <a:solidFill>
                  <a:schemeClr val="hlink"/>
                </a:solidFill>
                <a:latin typeface="Times New Roman" pitchFamily="18" charset="0"/>
              </a:rPr>
              <a:t>B</a:t>
            </a:r>
            <a:r>
              <a:rPr lang="en-GB" b="0" dirty="0" smtClean="0">
                <a:solidFill>
                  <a:schemeClr val="hlink"/>
                </a:solidFill>
              </a:rPr>
              <a:t>&gt;</a:t>
            </a:r>
            <a:r>
              <a:rPr lang="en-GB" b="0" dirty="0" smtClean="0"/>
              <a:t>,</a:t>
            </a:r>
            <a:endParaRPr lang="en-GB" b="0" dirty="0"/>
          </a:p>
          <a:p>
            <a:pPr defTabSz="762000">
              <a:spcBef>
                <a:spcPct val="50000"/>
              </a:spcBef>
              <a:buClrTx/>
            </a:pPr>
            <a:r>
              <a:rPr lang="en-GB" b="0" dirty="0">
                <a:solidFill>
                  <a:schemeClr val="tx1"/>
                </a:solidFill>
              </a:rPr>
              <a:t>	       </a:t>
            </a:r>
            <a:r>
              <a:rPr lang="en-GB" b="0" dirty="0" smtClean="0">
                <a:solidFill>
                  <a:schemeClr val="tx1"/>
                </a:solidFill>
              </a:rPr>
              <a:t>  </a:t>
            </a:r>
            <a:r>
              <a:rPr lang="en-GB" b="0" dirty="0">
                <a:solidFill>
                  <a:schemeClr val="hlink"/>
                </a:solidFill>
              </a:rPr>
              <a:t>&lt;</a:t>
            </a:r>
            <a:r>
              <a:rPr lang="en-GB" b="0" dirty="0">
                <a:solidFill>
                  <a:schemeClr val="hlink"/>
                </a:solidFill>
                <a:latin typeface="Times New Roman" pitchFamily="18" charset="0"/>
              </a:rPr>
              <a:t>A</a:t>
            </a:r>
            <a:r>
              <a:rPr lang="en-GB" b="0" baseline="-25000" dirty="0">
                <a:solidFill>
                  <a:schemeClr val="hlink"/>
                </a:solidFill>
                <a:latin typeface="Times New Roman" pitchFamily="18" charset="0"/>
              </a:rPr>
              <a:t>1</a:t>
            </a:r>
            <a:r>
              <a:rPr lang="en-GB" b="0" dirty="0">
                <a:solidFill>
                  <a:schemeClr val="hlink"/>
                </a:solidFill>
              </a:rPr>
              <a:t>, </a:t>
            </a:r>
            <a:r>
              <a:rPr lang="en-GB" b="0" dirty="0">
                <a:solidFill>
                  <a:schemeClr val="hlink"/>
                </a:solidFill>
                <a:latin typeface="Times New Roman" pitchFamily="18" charset="0"/>
              </a:rPr>
              <a:t>A</a:t>
            </a:r>
            <a:r>
              <a:rPr lang="en-GB" b="0" dirty="0">
                <a:solidFill>
                  <a:schemeClr val="hlink"/>
                </a:solidFill>
              </a:rPr>
              <a:t>&gt;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>
                <a:solidFill>
                  <a:schemeClr val="hlink"/>
                </a:solidFill>
              </a:rPr>
              <a:t>&lt;</a:t>
            </a:r>
            <a:r>
              <a:rPr lang="en-GB" b="0" dirty="0">
                <a:solidFill>
                  <a:schemeClr val="hlink"/>
                </a:solidFill>
                <a:latin typeface="Times New Roman" pitchFamily="18" charset="0"/>
              </a:rPr>
              <a:t>A</a:t>
            </a:r>
            <a:r>
              <a:rPr lang="en-GB" b="0" baseline="-25000" dirty="0">
                <a:solidFill>
                  <a:schemeClr val="hlink"/>
                </a:solidFill>
                <a:latin typeface="Times New Roman" pitchFamily="18" charset="0"/>
              </a:rPr>
              <a:t>2</a:t>
            </a:r>
            <a:r>
              <a:rPr lang="en-GB" b="0" dirty="0">
                <a:solidFill>
                  <a:schemeClr val="hlink"/>
                </a:solidFill>
              </a:rPr>
              <a:t>, </a:t>
            </a:r>
            <a:r>
              <a:rPr lang="en-GB" b="0" dirty="0">
                <a:solidFill>
                  <a:schemeClr val="hlink"/>
                </a:solidFill>
                <a:latin typeface="Times New Roman" pitchFamily="18" charset="0"/>
              </a:rPr>
              <a:t>A</a:t>
            </a:r>
            <a:r>
              <a:rPr lang="en-GB" b="0" dirty="0">
                <a:solidFill>
                  <a:schemeClr val="hlink"/>
                </a:solidFill>
              </a:rPr>
              <a:t>&gt;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endParaRPr lang="en-GB" dirty="0" smtClean="0"/>
          </a:p>
          <a:p>
            <a:pPr defTabSz="762000">
              <a:spcBef>
                <a:spcPct val="50000"/>
              </a:spcBef>
              <a:buClrTx/>
            </a:pPr>
            <a:r>
              <a:rPr lang="en-GB" b="0" dirty="0" smtClean="0">
                <a:solidFill>
                  <a:schemeClr val="hlink"/>
                </a:solidFill>
              </a:rPr>
              <a:t>		&lt;</a:t>
            </a:r>
            <a:r>
              <a:rPr lang="en-GB" b="0" dirty="0">
                <a:solidFill>
                  <a:schemeClr val="hlink"/>
                </a:solidFill>
                <a:latin typeface="Times New Roman" pitchFamily="18" charset="0"/>
              </a:rPr>
              <a:t>A</a:t>
            </a:r>
            <a:r>
              <a:rPr lang="en-GB" b="0" baseline="-25000" dirty="0">
                <a:solidFill>
                  <a:schemeClr val="hlink"/>
                </a:solidFill>
                <a:latin typeface="Times New Roman" pitchFamily="18" charset="0"/>
              </a:rPr>
              <a:t>3</a:t>
            </a:r>
            <a:r>
              <a:rPr lang="en-GB" b="0" dirty="0">
                <a:solidFill>
                  <a:schemeClr val="hlink"/>
                </a:solidFill>
              </a:rPr>
              <a:t>, </a:t>
            </a:r>
            <a:r>
              <a:rPr lang="en-GB" b="0" dirty="0">
                <a:solidFill>
                  <a:schemeClr val="hlink"/>
                </a:solidFill>
                <a:latin typeface="Times New Roman" pitchFamily="18" charset="0"/>
              </a:rPr>
              <a:t>A</a:t>
            </a:r>
            <a:r>
              <a:rPr lang="en-GB" b="0" dirty="0" smtClean="0">
                <a:solidFill>
                  <a:schemeClr val="hlink"/>
                </a:solidFill>
              </a:rPr>
              <a:t>&gt; 	     </a:t>
            </a:r>
            <a:r>
              <a:rPr lang="en-GB" b="0" dirty="0" smtClean="0">
                <a:solidFill>
                  <a:schemeClr val="tx1"/>
                </a:solidFill>
              </a:rPr>
              <a:t>       </a:t>
            </a:r>
            <a:r>
              <a:rPr lang="en-GB" b="0" dirty="0">
                <a:solidFill>
                  <a:schemeClr val="tx1"/>
                </a:solidFill>
              </a:rPr>
              <a:t>}</a:t>
            </a:r>
          </a:p>
        </p:txBody>
      </p:sp>
      <p:graphicFrame>
        <p:nvGraphicFramePr>
          <p:cNvPr id="446467" name="Object 3"/>
          <p:cNvGraphicFramePr>
            <a:graphicFrameLocks noChangeAspect="1"/>
          </p:cNvGraphicFramePr>
          <p:nvPr/>
        </p:nvGraphicFramePr>
        <p:xfrm>
          <a:off x="773113" y="1809750"/>
          <a:ext cx="3522662" cy="223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20" name="Picture" r:id="rId4" imgW="2714760" imgH="1590840" progId="Word.Picture.8">
                  <p:embed/>
                </p:oleObj>
              </mc:Choice>
              <mc:Fallback>
                <p:oleObj name="Picture" r:id="rId4" imgW="2714760" imgH="1590840" progId="Word.Pictur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113" y="1809750"/>
                        <a:ext cx="3522662" cy="223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6469" name="Text Box 5"/>
          <p:cNvSpPr txBox="1">
            <a:spLocks noChangeArrowheads="1"/>
          </p:cNvSpPr>
          <p:nvPr/>
        </p:nvSpPr>
        <p:spPr bwMode="auto">
          <a:xfrm>
            <a:off x="571472" y="4714884"/>
            <a:ext cx="7924800" cy="1552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  <a:buClrTx/>
            </a:pPr>
            <a:r>
              <a:rPr lang="en-GB" sz="2400" b="0" dirty="0">
                <a:solidFill>
                  <a:schemeClr val="tx1"/>
                </a:solidFill>
              </a:rPr>
              <a:t>A part-of relation:</a:t>
            </a:r>
          </a:p>
          <a:p>
            <a:pPr defTabSz="762000">
              <a:spcBef>
                <a:spcPct val="50000"/>
              </a:spcBef>
              <a:buClrTx/>
              <a:buFontTx/>
              <a:buChar char="•"/>
            </a:pPr>
            <a:r>
              <a:rPr lang="en-GB" sz="2400" b="0" dirty="0">
                <a:solidFill>
                  <a:schemeClr val="tx1"/>
                </a:solidFill>
              </a:rPr>
              <a:t> describes the decomposition tree;</a:t>
            </a:r>
          </a:p>
          <a:p>
            <a:pPr defTabSz="762000">
              <a:spcBef>
                <a:spcPct val="50000"/>
              </a:spcBef>
              <a:buClrTx/>
              <a:buFontTx/>
              <a:buChar char="•"/>
            </a:pPr>
            <a:r>
              <a:rPr lang="en-GB" sz="2400" b="0" dirty="0">
                <a:solidFill>
                  <a:schemeClr val="tx1"/>
                </a:solidFill>
              </a:rPr>
              <a:t> is both: </a:t>
            </a:r>
            <a:r>
              <a:rPr lang="en-GB" sz="2400" b="0" i="1" dirty="0">
                <a:solidFill>
                  <a:schemeClr val="tx1"/>
                </a:solidFill>
              </a:rPr>
              <a:t>functional</a:t>
            </a:r>
            <a:r>
              <a:rPr lang="en-GB" sz="2400" b="0" dirty="0">
                <a:solidFill>
                  <a:schemeClr val="tx1"/>
                </a:solidFill>
              </a:rPr>
              <a:t> and </a:t>
            </a:r>
            <a:r>
              <a:rPr lang="en-GB" sz="2400" b="0" i="1" dirty="0">
                <a:solidFill>
                  <a:schemeClr val="tx1"/>
                </a:solidFill>
              </a:rPr>
              <a:t>a-cyclic</a:t>
            </a:r>
            <a:r>
              <a:rPr lang="en-GB" sz="2400" b="0" dirty="0">
                <a:solidFill>
                  <a:schemeClr val="tx1"/>
                </a:solidFill>
              </a:rPr>
              <a:t>.</a:t>
            </a:r>
            <a:endParaRPr lang="en-GB" sz="1200" b="0" dirty="0">
              <a:solidFill>
                <a:schemeClr val="tx1"/>
              </a:solidFill>
            </a:endParaRPr>
          </a:p>
        </p:txBody>
      </p:sp>
      <p:sp>
        <p:nvSpPr>
          <p:cNvPr id="446470" name="Rectangle 6"/>
          <p:cNvSpPr>
            <a:spLocks noChangeArrowheads="1"/>
          </p:cNvSpPr>
          <p:nvPr/>
        </p:nvSpPr>
        <p:spPr bwMode="auto">
          <a:xfrm>
            <a:off x="838200" y="3810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GB" sz="4000" dirty="0">
                <a:solidFill>
                  <a:schemeClr val="tx2"/>
                </a:solidFill>
                <a:latin typeface="Calibri" pitchFamily="34" charset="0"/>
              </a:rPr>
              <a:t>Relation Algebra: 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8943" y="357166"/>
            <a:ext cx="8812213" cy="598488"/>
          </a:xfrm>
        </p:spPr>
        <p:txBody>
          <a:bodyPr/>
          <a:lstStyle/>
          <a:p>
            <a:r>
              <a:rPr lang="en-US" sz="3200" dirty="0"/>
              <a:t>Example: </a:t>
            </a:r>
            <a:r>
              <a:rPr lang="en-US" sz="3200" dirty="0">
                <a:solidFill>
                  <a:schemeClr val="accent1"/>
                </a:solidFill>
              </a:rPr>
              <a:t>Overview of Operations on Relations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428596" y="1071545"/>
            <a:ext cx="8286808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9138" lvl="1" indent="-261938" defTabSz="457200" eaLnBrk="0" hangingPunct="0">
              <a:spcBef>
                <a:spcPts val="588"/>
              </a:spcBef>
              <a:buClr>
                <a:srgbClr val="FF0000"/>
              </a:buClr>
              <a:buSzPct val="100000"/>
              <a:buFont typeface="Times New Roman" pitchFamily="18" charset="0"/>
              <a:buChar char="–"/>
            </a:pPr>
            <a:r>
              <a:rPr lang="en-US" kern="0" dirty="0" smtClean="0">
                <a:solidFill>
                  <a:srgbClr val="3333CC"/>
                </a:solidFill>
                <a:latin typeface="Arial"/>
              </a:rPr>
              <a:t>A</a:t>
            </a:r>
            <a:r>
              <a:rPr lang="en-US" kern="0" baseline="30000" dirty="0" smtClean="0">
                <a:solidFill>
                  <a:srgbClr val="3333CC"/>
                </a:solidFill>
                <a:latin typeface="Arial"/>
              </a:rPr>
              <a:t>-1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		=	{&lt;</a:t>
            </a:r>
            <a:r>
              <a:rPr lang="en-US" kern="0" dirty="0" err="1" smtClean="0">
                <a:solidFill>
                  <a:srgbClr val="3333CC"/>
                </a:solidFill>
                <a:latin typeface="Arial"/>
              </a:rPr>
              <a:t>y,x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&gt; 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  <a:sym typeface="Symbol"/>
              </a:rPr>
              <a:t>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&lt;</a:t>
            </a:r>
            <a:r>
              <a:rPr lang="en-US" kern="0" dirty="0" err="1" smtClean="0">
                <a:solidFill>
                  <a:srgbClr val="3333CC"/>
                </a:solidFill>
                <a:latin typeface="Arial"/>
              </a:rPr>
              <a:t>x,y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&gt; 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  <a:sym typeface="Symbol"/>
              </a:rPr>
              <a:t>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A }</a:t>
            </a:r>
          </a:p>
          <a:p>
            <a:pPr marL="719138" lvl="1" indent="-261938" defTabSz="457200" eaLnBrk="0" hangingPunct="0">
              <a:spcBef>
                <a:spcPts val="588"/>
              </a:spcBef>
              <a:buClr>
                <a:srgbClr val="FF0000"/>
              </a:buClr>
              <a:buSzPct val="100000"/>
              <a:buFont typeface="Times New Roman" pitchFamily="18" charset="0"/>
              <a:buChar char="–"/>
            </a:pPr>
            <a:r>
              <a:rPr lang="en-US" kern="0" dirty="0" smtClean="0">
                <a:solidFill>
                  <a:srgbClr val="3333CC"/>
                </a:solidFill>
                <a:latin typeface="Arial"/>
              </a:rPr>
              <a:t>A – B 	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</a:rPr>
              <a:t>=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	{&lt;</a:t>
            </a:r>
            <a:r>
              <a:rPr lang="en-US" kern="0" dirty="0" err="1" smtClean="0">
                <a:solidFill>
                  <a:srgbClr val="3333CC"/>
                </a:solidFill>
                <a:latin typeface="Arial"/>
              </a:rPr>
              <a:t>x,y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&gt; 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  <a:sym typeface="Symbol"/>
              </a:rPr>
              <a:t>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&lt;</a:t>
            </a:r>
            <a:r>
              <a:rPr lang="en-US" kern="0" dirty="0" err="1" smtClean="0">
                <a:solidFill>
                  <a:srgbClr val="3333CC"/>
                </a:solidFill>
                <a:latin typeface="Arial"/>
              </a:rPr>
              <a:t>x,y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&gt; 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  <a:sym typeface="Symbol"/>
              </a:rPr>
              <a:t>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A 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</a:rPr>
              <a:t>and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&lt;</a:t>
            </a:r>
            <a:r>
              <a:rPr lang="en-US" kern="0" dirty="0" err="1" smtClean="0">
                <a:solidFill>
                  <a:srgbClr val="3333CC"/>
                </a:solidFill>
                <a:latin typeface="Arial"/>
              </a:rPr>
              <a:t>x,y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&gt; 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  <a:sym typeface="Symbol"/>
              </a:rPr>
              <a:t>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B }</a:t>
            </a:r>
          </a:p>
          <a:p>
            <a:pPr marL="719138" lvl="1" indent="-261938" defTabSz="457200" eaLnBrk="0" hangingPunct="0">
              <a:spcBef>
                <a:spcPts val="588"/>
              </a:spcBef>
              <a:buClr>
                <a:srgbClr val="FF0000"/>
              </a:buClr>
              <a:buSzPct val="100000"/>
              <a:buFont typeface="Times New Roman" pitchFamily="18" charset="0"/>
              <a:buChar char="–"/>
            </a:pPr>
            <a:r>
              <a:rPr lang="en-US" kern="0" dirty="0" smtClean="0">
                <a:solidFill>
                  <a:srgbClr val="3333CC"/>
                </a:solidFill>
                <a:latin typeface="Arial"/>
              </a:rPr>
              <a:t>A </a:t>
            </a:r>
            <a:r>
              <a:rPr lang="en-US" kern="0" dirty="0" smtClean="0">
                <a:solidFill>
                  <a:srgbClr val="3333CC"/>
                </a:solidFill>
                <a:latin typeface="Arial"/>
                <a:sym typeface="Symbol"/>
              </a:rPr>
              <a:t> 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B	=	{&lt;</a:t>
            </a:r>
            <a:r>
              <a:rPr lang="en-US" kern="0" dirty="0" err="1" smtClean="0">
                <a:solidFill>
                  <a:srgbClr val="3333CC"/>
                </a:solidFill>
                <a:latin typeface="Arial"/>
              </a:rPr>
              <a:t>x,y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&gt; 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  <a:sym typeface="Symbol"/>
              </a:rPr>
              <a:t>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&lt;</a:t>
            </a:r>
            <a:r>
              <a:rPr lang="en-US" kern="0" dirty="0" err="1" smtClean="0">
                <a:solidFill>
                  <a:srgbClr val="3333CC"/>
                </a:solidFill>
                <a:latin typeface="Arial"/>
              </a:rPr>
              <a:t>x,y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&gt; 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  <a:sym typeface="Symbol"/>
              </a:rPr>
              <a:t>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A 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</a:rPr>
              <a:t>or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&lt;</a:t>
            </a:r>
            <a:r>
              <a:rPr lang="en-US" kern="0" dirty="0" err="1" smtClean="0">
                <a:solidFill>
                  <a:srgbClr val="3333CC"/>
                </a:solidFill>
                <a:latin typeface="Arial"/>
              </a:rPr>
              <a:t>x,y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&gt; 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  <a:sym typeface="Symbol"/>
              </a:rPr>
              <a:t>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B }</a:t>
            </a:r>
          </a:p>
          <a:p>
            <a:pPr marL="719138" lvl="1" indent="-261938" defTabSz="457200" eaLnBrk="0" hangingPunct="0">
              <a:spcBef>
                <a:spcPts val="588"/>
              </a:spcBef>
              <a:buClr>
                <a:srgbClr val="FF0000"/>
              </a:buClr>
              <a:buSzPct val="100000"/>
              <a:buFont typeface="Times New Roman" pitchFamily="18" charset="0"/>
              <a:buChar char="–"/>
            </a:pPr>
            <a:r>
              <a:rPr lang="en-US" kern="0" dirty="0" smtClean="0">
                <a:solidFill>
                  <a:srgbClr val="3333CC"/>
                </a:solidFill>
                <a:latin typeface="Arial"/>
              </a:rPr>
              <a:t>A </a:t>
            </a:r>
            <a:r>
              <a:rPr lang="en-US" kern="0" dirty="0" smtClean="0">
                <a:solidFill>
                  <a:srgbClr val="3333CC"/>
                </a:solidFill>
                <a:latin typeface="Arial"/>
                <a:sym typeface="Symbol"/>
              </a:rPr>
              <a:t> 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B 	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</a:rPr>
              <a:t>=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	{&lt;</a:t>
            </a:r>
            <a:r>
              <a:rPr lang="en-US" kern="0" dirty="0" err="1" smtClean="0">
                <a:solidFill>
                  <a:srgbClr val="3333CC"/>
                </a:solidFill>
                <a:latin typeface="Arial"/>
              </a:rPr>
              <a:t>x,y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&gt; 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  <a:sym typeface="Symbol"/>
              </a:rPr>
              <a:t>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&lt;</a:t>
            </a:r>
            <a:r>
              <a:rPr lang="en-US" kern="0" dirty="0" err="1" smtClean="0">
                <a:solidFill>
                  <a:srgbClr val="3333CC"/>
                </a:solidFill>
                <a:latin typeface="Arial"/>
              </a:rPr>
              <a:t>x,y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&gt; 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  <a:sym typeface="Symbol"/>
              </a:rPr>
              <a:t>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A 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</a:rPr>
              <a:t>and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&lt;</a:t>
            </a:r>
            <a:r>
              <a:rPr lang="en-US" kern="0" dirty="0" err="1" smtClean="0">
                <a:solidFill>
                  <a:srgbClr val="3333CC"/>
                </a:solidFill>
                <a:latin typeface="Arial"/>
              </a:rPr>
              <a:t>x,y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&gt; 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  <a:sym typeface="Symbol"/>
              </a:rPr>
              <a:t>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B }</a:t>
            </a:r>
          </a:p>
          <a:p>
            <a:pPr marL="719138" lvl="1" indent="-261938" defTabSz="457200" eaLnBrk="0" hangingPunct="0">
              <a:spcBef>
                <a:spcPts val="588"/>
              </a:spcBef>
              <a:buClr>
                <a:srgbClr val="FF0000"/>
              </a:buClr>
              <a:buSzPct val="100000"/>
              <a:buFont typeface="Times New Roman" pitchFamily="18" charset="0"/>
              <a:buChar char="–"/>
            </a:pPr>
            <a:r>
              <a:rPr lang="en-US" kern="0" dirty="0" smtClean="0">
                <a:solidFill>
                  <a:srgbClr val="3333CC"/>
                </a:solidFill>
                <a:latin typeface="Arial"/>
              </a:rPr>
              <a:t>A;B		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</a:rPr>
              <a:t>=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	{&lt;</a:t>
            </a:r>
            <a:r>
              <a:rPr lang="en-US" kern="0" dirty="0" err="1" smtClean="0">
                <a:solidFill>
                  <a:srgbClr val="3333CC"/>
                </a:solidFill>
                <a:latin typeface="Arial"/>
              </a:rPr>
              <a:t>x,z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&gt; 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  <a:sym typeface="Symbol"/>
              </a:rPr>
              <a:t>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&lt;</a:t>
            </a:r>
            <a:r>
              <a:rPr lang="en-US" kern="0" dirty="0" err="1" smtClean="0">
                <a:solidFill>
                  <a:srgbClr val="3333CC"/>
                </a:solidFill>
                <a:latin typeface="Arial"/>
              </a:rPr>
              <a:t>x,y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&gt; 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  <a:sym typeface="Symbol"/>
              </a:rPr>
              <a:t>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A 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</a:rPr>
              <a:t>and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&lt;</a:t>
            </a:r>
            <a:r>
              <a:rPr lang="en-US" kern="0" dirty="0" err="1" smtClean="0">
                <a:solidFill>
                  <a:srgbClr val="3333CC"/>
                </a:solidFill>
                <a:latin typeface="Arial"/>
              </a:rPr>
              <a:t>y,z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&gt; 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  <a:sym typeface="Symbol"/>
              </a:rPr>
              <a:t>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B }</a:t>
            </a:r>
          </a:p>
          <a:p>
            <a:pPr marL="719138" lvl="1" indent="-261938" defTabSz="457200" eaLnBrk="0" hangingPunct="0">
              <a:spcBef>
                <a:spcPts val="588"/>
              </a:spcBef>
              <a:buClr>
                <a:srgbClr val="FF0000"/>
              </a:buClr>
              <a:buSzPct val="100000"/>
              <a:buFont typeface="Times New Roman" pitchFamily="18" charset="0"/>
              <a:buChar char="–"/>
            </a:pPr>
            <a:r>
              <a:rPr lang="en-US" kern="0" dirty="0" smtClean="0">
                <a:solidFill>
                  <a:srgbClr val="3333CC"/>
                </a:solidFill>
                <a:latin typeface="Arial"/>
              </a:rPr>
              <a:t>A</a:t>
            </a:r>
            <a:r>
              <a:rPr lang="en-US" kern="0" baseline="30000" dirty="0" smtClean="0">
                <a:solidFill>
                  <a:srgbClr val="3333CC"/>
                </a:solidFill>
                <a:latin typeface="Arial"/>
              </a:rPr>
              <a:t>+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		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</a:rPr>
              <a:t>=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	</a:t>
            </a:r>
            <a:r>
              <a:rPr lang="en-US" kern="0" dirty="0" smtClean="0">
                <a:solidFill>
                  <a:srgbClr val="3333CC"/>
                </a:solidFill>
                <a:latin typeface="MT Extra" pitchFamily="18" charset="2"/>
                <a:sym typeface="MT Extra" pitchFamily="18" charset="2"/>
              </a:rPr>
              <a:t></a:t>
            </a:r>
            <a:r>
              <a:rPr lang="en-US" kern="0" baseline="-25000" dirty="0" smtClean="0">
                <a:solidFill>
                  <a:srgbClr val="3333CC"/>
                </a:solidFill>
                <a:latin typeface="Arial"/>
                <a:sym typeface="MT Extra" pitchFamily="18" charset="2"/>
              </a:rPr>
              <a:t>n=1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</a:t>
            </a:r>
            <a:r>
              <a:rPr lang="en-US" kern="0" dirty="0" err="1" smtClean="0">
                <a:solidFill>
                  <a:srgbClr val="3333CC"/>
                </a:solidFill>
                <a:latin typeface="Arial"/>
              </a:rPr>
              <a:t>R</a:t>
            </a:r>
            <a:r>
              <a:rPr lang="en-US" kern="0" baseline="30000" dirty="0" err="1" smtClean="0">
                <a:solidFill>
                  <a:srgbClr val="3333CC"/>
                </a:solidFill>
                <a:latin typeface="Arial"/>
              </a:rPr>
              <a:t>n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, where </a:t>
            </a:r>
            <a:r>
              <a:rPr lang="en-US" kern="0" dirty="0" err="1" smtClean="0">
                <a:solidFill>
                  <a:srgbClr val="3333CC"/>
                </a:solidFill>
                <a:latin typeface="Arial"/>
              </a:rPr>
              <a:t>R</a:t>
            </a:r>
            <a:r>
              <a:rPr lang="en-US" kern="0" baseline="30000" dirty="0" err="1" smtClean="0">
                <a:solidFill>
                  <a:srgbClr val="3333CC"/>
                </a:solidFill>
                <a:latin typeface="Arial"/>
              </a:rPr>
              <a:t>n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= R;R</a:t>
            </a:r>
            <a:r>
              <a:rPr lang="en-US" kern="0" baseline="30000" dirty="0" smtClean="0">
                <a:solidFill>
                  <a:srgbClr val="3333CC"/>
                </a:solidFill>
                <a:latin typeface="Arial"/>
              </a:rPr>
              <a:t>n-1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for n</a:t>
            </a:r>
            <a:r>
              <a:rPr lang="en-US" dirty="0" smtClean="0">
                <a:latin typeface="cmsy10" pitchFamily="34" charset="0"/>
              </a:rPr>
              <a:t> &gt;=2</a:t>
            </a:r>
            <a:endParaRPr lang="en-US" kern="0" dirty="0" smtClean="0">
              <a:solidFill>
                <a:srgbClr val="3333CC"/>
              </a:solidFill>
              <a:latin typeface="Arial"/>
            </a:endParaRPr>
          </a:p>
          <a:p>
            <a:pPr marL="719138" lvl="1" indent="-261938" defTabSz="457200" eaLnBrk="0" hangingPunct="0">
              <a:spcBef>
                <a:spcPts val="588"/>
              </a:spcBef>
              <a:buClr>
                <a:srgbClr val="FF0000"/>
              </a:buClr>
              <a:buSzPct val="100000"/>
              <a:buFont typeface="Times New Roman" pitchFamily="18" charset="0"/>
              <a:buChar char="–"/>
            </a:pPr>
            <a:r>
              <a:rPr lang="en-US" kern="0" dirty="0" smtClean="0">
                <a:solidFill>
                  <a:srgbClr val="3333CC"/>
                </a:solidFill>
                <a:latin typeface="Arial"/>
              </a:rPr>
              <a:t>A</a:t>
            </a:r>
            <a:r>
              <a:rPr lang="en-US" kern="0" baseline="30000" dirty="0" smtClean="0">
                <a:solidFill>
                  <a:srgbClr val="3333CC"/>
                </a:solidFill>
                <a:latin typeface="Arial"/>
              </a:rPr>
              <a:t>*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		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</a:rPr>
              <a:t>=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	A</a:t>
            </a:r>
            <a:r>
              <a:rPr lang="en-US" kern="0" baseline="30000" dirty="0" smtClean="0">
                <a:solidFill>
                  <a:srgbClr val="3333CC"/>
                </a:solidFill>
                <a:latin typeface="Arial"/>
              </a:rPr>
              <a:t>+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</a:t>
            </a:r>
            <a:r>
              <a:rPr lang="en-US" kern="0" dirty="0" smtClean="0">
                <a:solidFill>
                  <a:srgbClr val="3333CC"/>
                </a:solidFill>
                <a:latin typeface="Arial"/>
                <a:sym typeface="Symbol"/>
              </a:rPr>
              <a:t> 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I</a:t>
            </a:r>
          </a:p>
          <a:p>
            <a:pPr marL="719138" lvl="1" indent="-261938" defTabSz="457200" eaLnBrk="0" hangingPunct="0">
              <a:spcBef>
                <a:spcPts val="588"/>
              </a:spcBef>
              <a:buClr>
                <a:srgbClr val="FF0000"/>
              </a:buClr>
              <a:buSzPct val="100000"/>
              <a:buFont typeface="Times New Roman" pitchFamily="18" charset="0"/>
              <a:buChar char="–"/>
            </a:pPr>
            <a:r>
              <a:rPr lang="en-US" kern="0" dirty="0" smtClean="0">
                <a:solidFill>
                  <a:srgbClr val="3333CC"/>
                </a:solidFill>
                <a:latin typeface="Arial"/>
              </a:rPr>
              <a:t>A </a:t>
            </a:r>
            <a:r>
              <a:rPr lang="en-US" kern="0" dirty="0" smtClean="0">
                <a:solidFill>
                  <a:srgbClr val="3333CC"/>
                </a:solidFill>
                <a:latin typeface="Arial"/>
                <a:sym typeface="Symbol"/>
              </a:rPr>
              <a:t>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B	=	{&lt;</a:t>
            </a:r>
            <a:r>
              <a:rPr lang="en-US" kern="0" dirty="0" err="1" smtClean="0">
                <a:solidFill>
                  <a:srgbClr val="3333CC"/>
                </a:solidFill>
                <a:latin typeface="Arial"/>
              </a:rPr>
              <a:t>x,y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&gt; 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  <a:sym typeface="Symbol"/>
              </a:rPr>
              <a:t> 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&lt;</a:t>
            </a:r>
            <a:r>
              <a:rPr lang="en-US" kern="0" dirty="0" err="1" smtClean="0">
                <a:solidFill>
                  <a:srgbClr val="3333CC"/>
                </a:solidFill>
                <a:latin typeface="Arial"/>
              </a:rPr>
              <a:t>x,v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&gt; 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  <a:sym typeface="Symbol"/>
              </a:rPr>
              <a:t>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A 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</a:rPr>
              <a:t>and 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&lt;</a:t>
            </a:r>
            <a:r>
              <a:rPr lang="en-US" kern="0" dirty="0" err="1" smtClean="0">
                <a:solidFill>
                  <a:srgbClr val="3333CC"/>
                </a:solidFill>
                <a:latin typeface="Arial"/>
              </a:rPr>
              <a:t>y,v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&gt; 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  <a:sym typeface="Symbol"/>
              </a:rPr>
              <a:t> 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B }</a:t>
            </a:r>
          </a:p>
          <a:p>
            <a:pPr marL="719138" lvl="1" indent="-261938" defTabSz="457200" eaLnBrk="0" hangingPunct="0">
              <a:spcBef>
                <a:spcPts val="588"/>
              </a:spcBef>
              <a:buClr>
                <a:srgbClr val="FF0000"/>
              </a:buClr>
              <a:buSzPct val="100000"/>
              <a:buFont typeface="Times New Roman" pitchFamily="18" charset="0"/>
              <a:buChar char="–"/>
            </a:pPr>
            <a:r>
              <a:rPr lang="en-US" kern="0" dirty="0" smtClean="0">
                <a:solidFill>
                  <a:srgbClr val="3333CC"/>
                </a:solidFill>
                <a:latin typeface="Arial"/>
              </a:rPr>
              <a:t>A </a:t>
            </a:r>
            <a:r>
              <a:rPr lang="en-US" kern="0" dirty="0" smtClean="0">
                <a:solidFill>
                  <a:srgbClr val="3333CC"/>
                </a:solidFill>
                <a:latin typeface="Arial"/>
                <a:sym typeface="Symbol"/>
              </a:rPr>
              <a:t>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B 	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</a:rPr>
              <a:t>=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	B</a:t>
            </a:r>
            <a:r>
              <a:rPr lang="en-US" kern="0" baseline="30000" dirty="0" smtClean="0">
                <a:solidFill>
                  <a:srgbClr val="3333CC"/>
                </a:solidFill>
                <a:latin typeface="Arial"/>
              </a:rPr>
              <a:t>-1 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; A ; B					</a:t>
            </a:r>
            <a:r>
              <a:rPr lang="en-US" kern="0" dirty="0" smtClean="0">
                <a:solidFill>
                  <a:srgbClr val="FF0000"/>
                </a:solidFill>
                <a:latin typeface="Arial"/>
              </a:rPr>
              <a:t>(lifting)</a:t>
            </a:r>
          </a:p>
          <a:p>
            <a:pPr marL="719138" lvl="1" indent="-261938" defTabSz="457200" eaLnBrk="0" hangingPunct="0">
              <a:spcBef>
                <a:spcPts val="588"/>
              </a:spcBef>
              <a:buClr>
                <a:srgbClr val="FF0000"/>
              </a:buClr>
              <a:buSzPct val="100000"/>
              <a:buFont typeface="Times New Roman" pitchFamily="18" charset="0"/>
              <a:buChar char="–"/>
            </a:pPr>
            <a:r>
              <a:rPr lang="en-US" kern="0" dirty="0" smtClean="0">
                <a:solidFill>
                  <a:srgbClr val="3333CC"/>
                </a:solidFill>
                <a:latin typeface="Arial"/>
              </a:rPr>
              <a:t>A </a:t>
            </a:r>
            <a:r>
              <a:rPr lang="en-US" kern="0" dirty="0" smtClean="0">
                <a:solidFill>
                  <a:srgbClr val="3333CC"/>
                </a:solidFill>
                <a:latin typeface="Arial"/>
                <a:cs typeface="Arial" charset="0"/>
              </a:rPr>
              <a:t>↓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 B	</a:t>
            </a:r>
            <a:r>
              <a:rPr lang="en-US" kern="0" dirty="0" smtClean="0">
                <a:solidFill>
                  <a:srgbClr val="3333CC"/>
                </a:solidFill>
                <a:latin typeface="cmsy10" pitchFamily="34" charset="0"/>
              </a:rPr>
              <a:t>=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	B ; A ; B</a:t>
            </a:r>
            <a:r>
              <a:rPr lang="en-US" kern="0" baseline="30000" dirty="0" smtClean="0">
                <a:solidFill>
                  <a:srgbClr val="3333CC"/>
                </a:solidFill>
                <a:latin typeface="Arial"/>
              </a:rPr>
              <a:t>-1</a:t>
            </a:r>
            <a:r>
              <a:rPr lang="en-US" kern="0" dirty="0" smtClean="0">
                <a:solidFill>
                  <a:srgbClr val="3333CC"/>
                </a:solidFill>
                <a:latin typeface="Arial"/>
              </a:rPr>
              <a:t>					</a:t>
            </a:r>
            <a:r>
              <a:rPr lang="en-US" kern="0" dirty="0" smtClean="0">
                <a:solidFill>
                  <a:srgbClr val="FF0000"/>
                </a:solidFill>
                <a:latin typeface="Arial"/>
              </a:rPr>
              <a:t>(lowering)</a:t>
            </a:r>
            <a:endParaRPr lang="en-US" kern="0" dirty="0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58883"/>
            <a:ext cx="8352928" cy="62865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Heartbeat tactic (with active classes)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48464" y="6110180"/>
            <a:ext cx="395536" cy="4151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9EEA7F-63D7-4553-B697-363FC34AAC99}" type="slidenum">
              <a:rPr lang="en-GB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9</a:t>
            </a:fld>
            <a:endParaRPr lang="en-GB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 14"/>
          <p:cNvSpPr>
            <a:spLocks noChangeArrowheads="1"/>
          </p:cNvSpPr>
          <p:nvPr/>
        </p:nvSpPr>
        <p:spPr bwMode="auto">
          <a:xfrm>
            <a:off x="483393" y="1657119"/>
            <a:ext cx="1189525" cy="803075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sz="788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" name="Rectangle 15"/>
          <p:cNvSpPr>
            <a:spLocks noChangeArrowheads="1"/>
          </p:cNvSpPr>
          <p:nvPr/>
        </p:nvSpPr>
        <p:spPr bwMode="auto">
          <a:xfrm>
            <a:off x="634337" y="1885216"/>
            <a:ext cx="298611" cy="332583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  <a:endParaRPr lang="en-GB" sz="788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1" name="AutoShape 19"/>
          <p:cNvCxnSpPr>
            <a:cxnSpLocks noChangeShapeType="1"/>
          </p:cNvCxnSpPr>
          <p:nvPr/>
        </p:nvCxnSpPr>
        <p:spPr bwMode="auto">
          <a:xfrm>
            <a:off x="939496" y="2035161"/>
            <a:ext cx="251234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75" name="Rectangle 16"/>
          <p:cNvSpPr>
            <a:spLocks noChangeArrowheads="1"/>
          </p:cNvSpPr>
          <p:nvPr/>
        </p:nvSpPr>
        <p:spPr bwMode="auto">
          <a:xfrm>
            <a:off x="1167652" y="1888383"/>
            <a:ext cx="296826" cy="332583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  <a:endParaRPr lang="en-GB" sz="1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2" name="Rectangle 14"/>
          <p:cNvSpPr>
            <a:spLocks noChangeArrowheads="1"/>
          </p:cNvSpPr>
          <p:nvPr/>
        </p:nvSpPr>
        <p:spPr bwMode="auto">
          <a:xfrm>
            <a:off x="2771801" y="1657119"/>
            <a:ext cx="2952328" cy="2728580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sz="788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Rectangle 15"/>
          <p:cNvSpPr>
            <a:spLocks noChangeArrowheads="1"/>
          </p:cNvSpPr>
          <p:nvPr/>
        </p:nvSpPr>
        <p:spPr bwMode="auto">
          <a:xfrm>
            <a:off x="3059832" y="1844824"/>
            <a:ext cx="347538" cy="257957"/>
          </a:xfrm>
          <a:prstGeom prst="rect">
            <a:avLst/>
          </a:prstGeom>
          <a:solidFill>
            <a:srgbClr val="EAEAEA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  <a:endParaRPr lang="en-GB" sz="788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8" name="AutoShape 19"/>
          <p:cNvCxnSpPr>
            <a:cxnSpLocks noChangeShapeType="1"/>
          </p:cNvCxnSpPr>
          <p:nvPr/>
        </p:nvCxnSpPr>
        <p:spPr bwMode="auto">
          <a:xfrm flipH="1">
            <a:off x="3242843" y="2353811"/>
            <a:ext cx="747502" cy="5503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66" name="AutoShape 19"/>
          <p:cNvCxnSpPr>
            <a:cxnSpLocks noChangeShapeType="1"/>
          </p:cNvCxnSpPr>
          <p:nvPr/>
        </p:nvCxnSpPr>
        <p:spPr bwMode="auto">
          <a:xfrm>
            <a:off x="3233601" y="2102780"/>
            <a:ext cx="0" cy="179686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sp>
        <p:nvSpPr>
          <p:cNvPr id="105" name="Rounded Rectangular Callout 104"/>
          <p:cNvSpPr/>
          <p:nvPr/>
        </p:nvSpPr>
        <p:spPr>
          <a:xfrm>
            <a:off x="4399790" y="2951716"/>
            <a:ext cx="1462762" cy="405276"/>
          </a:xfrm>
          <a:prstGeom prst="wedgeRoundRectCallout">
            <a:avLst>
              <a:gd name="adj1" fmla="val -74452"/>
              <a:gd name="adj2" fmla="val -12284"/>
              <a:gd name="adj3" fmla="val 16667"/>
            </a:avLst>
          </a:prstGeom>
          <a:solidFill>
            <a:srgbClr val="FFCC9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3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‘dead’ silence /</a:t>
            </a:r>
          </a:p>
          <a:p>
            <a:pPr lvl="0" algn="ctr"/>
            <a:r>
              <a:rPr lang="en-US" sz="13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time-out</a:t>
            </a:r>
            <a:endParaRPr lang="en-GB" sz="13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Rounded Rectangular Callout 105"/>
          <p:cNvSpPr/>
          <p:nvPr/>
        </p:nvSpPr>
        <p:spPr>
          <a:xfrm>
            <a:off x="4399790" y="2175675"/>
            <a:ext cx="1462762" cy="261677"/>
          </a:xfrm>
          <a:prstGeom prst="wedgeRoundRectCallout">
            <a:avLst>
              <a:gd name="adj1" fmla="val -73664"/>
              <a:gd name="adj2" fmla="val 22360"/>
              <a:gd name="adj3" fmla="val 16667"/>
            </a:avLst>
          </a:prstGeom>
          <a:solidFill>
            <a:srgbClr val="FFCC9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3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alive</a:t>
            </a:r>
            <a:endParaRPr lang="en-GB" sz="13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65528" y="1031364"/>
            <a:ext cx="1936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Structure Diagram</a:t>
            </a:r>
            <a:endParaRPr lang="en-GB" sz="1800" dirty="0"/>
          </a:p>
        </p:txBody>
      </p:sp>
      <p:sp>
        <p:nvSpPr>
          <p:cNvPr id="53" name="Rectangle 52"/>
          <p:cNvSpPr/>
          <p:nvPr/>
        </p:nvSpPr>
        <p:spPr>
          <a:xfrm>
            <a:off x="6300192" y="1031364"/>
            <a:ext cx="2225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Deployment Diagram</a:t>
            </a:r>
            <a:endParaRPr lang="en-GB" sz="1800" dirty="0"/>
          </a:p>
        </p:txBody>
      </p:sp>
      <p:sp>
        <p:nvSpPr>
          <p:cNvPr id="54" name="Rectangle 53"/>
          <p:cNvSpPr/>
          <p:nvPr/>
        </p:nvSpPr>
        <p:spPr>
          <a:xfrm>
            <a:off x="2771801" y="1036757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Sequence Diagram</a:t>
            </a:r>
            <a:endParaRPr lang="en-GB" sz="1800" dirty="0"/>
          </a:p>
        </p:txBody>
      </p:sp>
      <p:sp>
        <p:nvSpPr>
          <p:cNvPr id="57" name="Rectangle 15"/>
          <p:cNvSpPr>
            <a:spLocks noChangeArrowheads="1"/>
          </p:cNvSpPr>
          <p:nvPr/>
        </p:nvSpPr>
        <p:spPr bwMode="auto">
          <a:xfrm>
            <a:off x="3839635" y="1844824"/>
            <a:ext cx="347538" cy="257957"/>
          </a:xfrm>
          <a:prstGeom prst="rect">
            <a:avLst/>
          </a:prstGeom>
          <a:solidFill>
            <a:srgbClr val="EAEAEA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  <a:endParaRPr lang="en-GB" sz="788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87" name="AutoShape 19"/>
          <p:cNvCxnSpPr>
            <a:cxnSpLocks noChangeShapeType="1"/>
          </p:cNvCxnSpPr>
          <p:nvPr/>
        </p:nvCxnSpPr>
        <p:spPr bwMode="auto">
          <a:xfrm>
            <a:off x="4013404" y="2102780"/>
            <a:ext cx="0" cy="87352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405818" y="2606972"/>
            <a:ext cx="1391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monitors B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8" name="AutoShape 19"/>
          <p:cNvCxnSpPr>
            <a:cxnSpLocks noChangeShapeType="1"/>
          </p:cNvCxnSpPr>
          <p:nvPr/>
        </p:nvCxnSpPr>
        <p:spPr bwMode="auto">
          <a:xfrm flipH="1">
            <a:off x="3242843" y="2603395"/>
            <a:ext cx="747502" cy="5503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0" name="AutoShape 19"/>
          <p:cNvCxnSpPr>
            <a:cxnSpLocks noChangeShapeType="1"/>
          </p:cNvCxnSpPr>
          <p:nvPr/>
        </p:nvCxnSpPr>
        <p:spPr bwMode="auto">
          <a:xfrm flipH="1">
            <a:off x="3242843" y="2852979"/>
            <a:ext cx="747502" cy="5503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10" name="Rounded Rectangular Callout 109"/>
          <p:cNvSpPr/>
          <p:nvPr/>
        </p:nvSpPr>
        <p:spPr>
          <a:xfrm>
            <a:off x="3831251" y="3571518"/>
            <a:ext cx="1342711" cy="217522"/>
          </a:xfrm>
          <a:prstGeom prst="wedgeRoundRectCallout">
            <a:avLst>
              <a:gd name="adj1" fmla="val -90339"/>
              <a:gd name="adj2" fmla="val -14875"/>
              <a:gd name="adj3" fmla="val 16667"/>
            </a:avLst>
          </a:prstGeom>
          <a:solidFill>
            <a:srgbClr val="FFCC9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3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‘B’ must be dead</a:t>
            </a:r>
            <a:endParaRPr lang="en-GB" sz="13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300192" y="2704852"/>
            <a:ext cx="275556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specific constraints</a:t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deployment.</a:t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Although: A and B typically </a:t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 as separate processes</a:t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threads.</a:t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by default the case</a:t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running on different</a:t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compute-nodes.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1520" y="5733256"/>
            <a:ext cx="8496944" cy="618356"/>
            <a:chOff x="251520" y="5307496"/>
            <a:chExt cx="7762536" cy="100811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2" name="Picture 91"/>
            <p:cNvPicPr>
              <a:picLocks noChangeAspect="1"/>
            </p:cNvPicPr>
            <p:nvPr/>
          </p:nvPicPr>
          <p:blipFill rotWithShape="1">
            <a:blip r:embed="rId2"/>
            <a:srcRect l="7121" t="20185" r="7423" b="24437"/>
            <a:stretch/>
          </p:blipFill>
          <p:spPr>
            <a:xfrm>
              <a:off x="2843808" y="5307496"/>
              <a:ext cx="2592288" cy="1008112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 rotWithShape="1">
            <a:blip r:embed="rId2"/>
            <a:srcRect l="7121" t="20185" r="7423" b="24437"/>
            <a:stretch/>
          </p:blipFill>
          <p:spPr>
            <a:xfrm>
              <a:off x="251520" y="5307496"/>
              <a:ext cx="2592288" cy="1008112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 rotWithShape="1">
            <a:blip r:embed="rId2"/>
            <a:srcRect l="7121" t="20185" r="7423" b="24437"/>
            <a:stretch/>
          </p:blipFill>
          <p:spPr>
            <a:xfrm>
              <a:off x="5421768" y="5307496"/>
              <a:ext cx="2592288" cy="1008112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372200" y="1509455"/>
            <a:ext cx="1817425" cy="1040212"/>
            <a:chOff x="349971" y="3345487"/>
            <a:chExt cx="1817425" cy="1040212"/>
          </a:xfrm>
        </p:grpSpPr>
        <p:sp>
          <p:nvSpPr>
            <p:cNvPr id="108" name="Rectangle 14"/>
            <p:cNvSpPr>
              <a:spLocks noChangeArrowheads="1"/>
            </p:cNvSpPr>
            <p:nvPr/>
          </p:nvSpPr>
          <p:spPr bwMode="auto">
            <a:xfrm>
              <a:off x="349971" y="3345487"/>
              <a:ext cx="1817425" cy="1040212"/>
            </a:xfrm>
            <a:prstGeom prst="rect">
              <a:avLst/>
            </a:prstGeom>
            <a:solidFill>
              <a:srgbClr val="99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GB" sz="788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" name="Cube 108"/>
            <p:cNvSpPr/>
            <p:nvPr/>
          </p:nvSpPr>
          <p:spPr>
            <a:xfrm>
              <a:off x="456480" y="3557481"/>
              <a:ext cx="693418" cy="487166"/>
            </a:xfrm>
            <a:prstGeom prst="cube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GB" sz="1500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" name="Rectangle 15"/>
            <p:cNvSpPr>
              <a:spLocks noChangeArrowheads="1"/>
            </p:cNvSpPr>
            <p:nvPr/>
          </p:nvSpPr>
          <p:spPr bwMode="auto">
            <a:xfrm>
              <a:off x="553813" y="3723529"/>
              <a:ext cx="393004" cy="251855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5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</a:t>
              </a:r>
              <a:endParaRPr lang="en-GB" sz="788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" name="Cube 112"/>
            <p:cNvSpPr/>
            <p:nvPr/>
          </p:nvSpPr>
          <p:spPr>
            <a:xfrm>
              <a:off x="1369066" y="3561511"/>
              <a:ext cx="693418" cy="487166"/>
            </a:xfrm>
            <a:prstGeom prst="cube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GB" sz="1500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" name="Rectangle 16"/>
            <p:cNvSpPr>
              <a:spLocks noChangeArrowheads="1"/>
            </p:cNvSpPr>
            <p:nvPr/>
          </p:nvSpPr>
          <p:spPr bwMode="auto">
            <a:xfrm>
              <a:off x="1477162" y="3723529"/>
              <a:ext cx="390656" cy="251855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5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</a:t>
              </a:r>
              <a:endParaRPr lang="en-GB" sz="1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15" name="AutoShape 19"/>
            <p:cNvCxnSpPr>
              <a:cxnSpLocks noChangeShapeType="1"/>
              <a:stCxn id="112" idx="2"/>
            </p:cNvCxnSpPr>
            <p:nvPr/>
          </p:nvCxnSpPr>
          <p:spPr bwMode="auto">
            <a:xfrm flipH="1">
              <a:off x="748480" y="3975384"/>
              <a:ext cx="1835" cy="24637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AutoShape 19"/>
            <p:cNvCxnSpPr>
              <a:cxnSpLocks noChangeShapeType="1"/>
            </p:cNvCxnSpPr>
            <p:nvPr/>
          </p:nvCxnSpPr>
          <p:spPr bwMode="auto">
            <a:xfrm>
              <a:off x="504190" y="4221760"/>
              <a:ext cx="1511698" cy="877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AutoShape 19"/>
            <p:cNvCxnSpPr>
              <a:cxnSpLocks noChangeShapeType="1"/>
            </p:cNvCxnSpPr>
            <p:nvPr/>
          </p:nvCxnSpPr>
          <p:spPr bwMode="auto">
            <a:xfrm flipH="1">
              <a:off x="1673150" y="3975384"/>
              <a:ext cx="1835" cy="24637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698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14B2A153-582E-480E-BB0A-729683108FB2}" type="slidenum">
              <a:rPr lang="en-US"/>
              <a:pPr/>
              <a:t>90</a:t>
            </a:fld>
            <a:endParaRPr lang="en-US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Operators in Relational Algebra</a:t>
            </a:r>
            <a:endParaRPr lang="en-US" dirty="0"/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762000" y="1905000"/>
            <a:ext cx="78486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 b="0">
                <a:solidFill>
                  <a:srgbClr val="CC0000"/>
                </a:solidFill>
              </a:rPr>
              <a:t>Union</a:t>
            </a:r>
            <a:r>
              <a:rPr lang="en-US" sz="2400" b="0"/>
              <a:t>		I </a:t>
            </a:r>
            <a:r>
              <a:rPr lang="en-US" sz="2400">
                <a:solidFill>
                  <a:srgbClr val="CC0000"/>
                </a:solidFill>
              </a:rPr>
              <a:t>+</a:t>
            </a:r>
            <a:r>
              <a:rPr lang="en-US" sz="2400" b="0"/>
              <a:t> E = {(a,b), (b,y)}</a:t>
            </a:r>
          </a:p>
          <a:p>
            <a:pPr eaLnBrk="0" hangingPunct="0"/>
            <a:r>
              <a:rPr lang="en-US" sz="2400" b="0">
                <a:solidFill>
                  <a:srgbClr val="CC0000"/>
                </a:solidFill>
              </a:rPr>
              <a:t>Intersection</a:t>
            </a:r>
            <a:r>
              <a:rPr lang="en-US" sz="2400" b="0"/>
              <a:t>	E </a:t>
            </a:r>
            <a:r>
              <a:rPr lang="en-US" sz="2400">
                <a:solidFill>
                  <a:srgbClr val="CC0000"/>
                </a:solidFill>
              </a:rPr>
              <a:t>^</a:t>
            </a:r>
            <a:r>
              <a:rPr lang="en-US" sz="2400" b="0"/>
              <a:t> C = {(b,y)}</a:t>
            </a:r>
          </a:p>
          <a:p>
            <a:pPr eaLnBrk="0" hangingPunct="0"/>
            <a:r>
              <a:rPr lang="en-US" sz="2400" b="0">
                <a:solidFill>
                  <a:srgbClr val="CC0000"/>
                </a:solidFill>
              </a:rPr>
              <a:t>Difference</a:t>
            </a:r>
            <a:r>
              <a:rPr lang="en-US" sz="2400" b="0"/>
              <a:t>	C </a:t>
            </a:r>
            <a:r>
              <a:rPr lang="en-US" sz="2400">
                <a:solidFill>
                  <a:srgbClr val="CC0000"/>
                </a:solidFill>
              </a:rPr>
              <a:t>-</a:t>
            </a:r>
            <a:r>
              <a:rPr lang="en-US" sz="2400" b="0"/>
              <a:t> E = {(r,a), (r,b), (a,v), (a,w), (a,x), (b,z)}</a:t>
            </a:r>
          </a:p>
          <a:p>
            <a:pPr eaLnBrk="0" hangingPunct="0"/>
            <a:r>
              <a:rPr lang="en-US" sz="2400" b="0">
                <a:solidFill>
                  <a:srgbClr val="CC0000"/>
                </a:solidFill>
              </a:rPr>
              <a:t>Inverse	</a:t>
            </a:r>
            <a:r>
              <a:rPr lang="en-US" sz="2400" b="0"/>
              <a:t>	</a:t>
            </a:r>
            <a:r>
              <a:rPr lang="en-US" sz="2400" b="0">
                <a:solidFill>
                  <a:srgbClr val="CC0000"/>
                </a:solidFill>
              </a:rPr>
              <a:t>inv</a:t>
            </a:r>
            <a:r>
              <a:rPr lang="en-US" sz="2400" b="0"/>
              <a:t> E = {(y,b)}</a:t>
            </a:r>
          </a:p>
          <a:p>
            <a:pPr eaLnBrk="0" hangingPunct="0"/>
            <a:r>
              <a:rPr lang="en-US" sz="2400" b="0">
                <a:solidFill>
                  <a:srgbClr val="CC0000"/>
                </a:solidFill>
              </a:rPr>
              <a:t>Composition</a:t>
            </a:r>
            <a:r>
              <a:rPr lang="en-US" sz="2400" b="0"/>
              <a:t>	I </a:t>
            </a:r>
            <a:r>
              <a:rPr lang="en-US" sz="2400" b="0">
                <a:solidFill>
                  <a:srgbClr val="CC0000"/>
                </a:solidFill>
              </a:rPr>
              <a:t>o</a:t>
            </a:r>
            <a:r>
              <a:rPr lang="en-US" sz="2400" b="0"/>
              <a:t> E = {(a,y)}</a:t>
            </a:r>
          </a:p>
          <a:p>
            <a:pPr eaLnBrk="0" hangingPunct="0"/>
            <a:r>
              <a:rPr lang="en-US" sz="2400" b="0">
                <a:solidFill>
                  <a:srgbClr val="CC0000"/>
                </a:solidFill>
              </a:rPr>
              <a:t>Identity</a:t>
            </a:r>
            <a:r>
              <a:rPr lang="en-US" sz="2400" b="0"/>
              <a:t>	id      = {(r,r), (a, a), (b,b), (w,w) … }</a:t>
            </a:r>
          </a:p>
          <a:p>
            <a:pPr eaLnBrk="0" hangingPunct="0"/>
            <a:r>
              <a:rPr lang="en-US" sz="2400" b="0">
                <a:solidFill>
                  <a:srgbClr val="CC0000"/>
                </a:solidFill>
              </a:rPr>
              <a:t>Transitive Cl.</a:t>
            </a:r>
            <a:r>
              <a:rPr lang="en-US" sz="2400" b="0"/>
              <a:t>	C</a:t>
            </a:r>
            <a:r>
              <a:rPr lang="en-US" sz="2400">
                <a:solidFill>
                  <a:srgbClr val="CC0000"/>
                </a:solidFill>
              </a:rPr>
              <a:t>+</a:t>
            </a:r>
            <a:r>
              <a:rPr lang="en-US" sz="2400" b="0"/>
              <a:t>    = {(r,a), (r, b), (r,v), (r,w), (r,x),  (r,y), </a:t>
            </a:r>
          </a:p>
          <a:p>
            <a:pPr eaLnBrk="0" hangingPunct="0"/>
            <a:r>
              <a:rPr lang="en-US" sz="2400" b="0"/>
              <a:t>			  (r,z), (a,v), (a,w), (a,x), (b,y), (b,z)}</a:t>
            </a:r>
          </a:p>
          <a:p>
            <a:pPr eaLnBrk="0" hangingPunct="0"/>
            <a:r>
              <a:rPr lang="en-US" sz="2400" b="0">
                <a:solidFill>
                  <a:srgbClr val="CC0000"/>
                </a:solidFill>
              </a:rPr>
              <a:t>Reflex. T.C.</a:t>
            </a:r>
            <a:r>
              <a:rPr lang="en-US" sz="2400" b="0"/>
              <a:t>	C</a:t>
            </a:r>
            <a:r>
              <a:rPr lang="en-US" sz="2400" b="0">
                <a:solidFill>
                  <a:srgbClr val="CC0000"/>
                </a:solidFill>
              </a:rPr>
              <a:t>*</a:t>
            </a:r>
            <a:r>
              <a:rPr lang="en-US" sz="2400" b="0"/>
              <a:t>    = 	ID  +  C+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609600" y="1752600"/>
            <a:ext cx="7543800" cy="35814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739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624"/>
            <a:ext cx="8135937" cy="633413"/>
          </a:xfrm>
        </p:spPr>
        <p:txBody>
          <a:bodyPr/>
          <a:lstStyle/>
          <a:p>
            <a:r>
              <a:rPr lang="en-GB"/>
              <a:t>Example Typed Graph</a:t>
            </a:r>
          </a:p>
        </p:txBody>
      </p:sp>
      <p:sp>
        <p:nvSpPr>
          <p:cNvPr id="80899" name="Line 3"/>
          <p:cNvSpPr>
            <a:spLocks noChangeShapeType="1"/>
          </p:cNvSpPr>
          <p:nvPr/>
        </p:nvSpPr>
        <p:spPr bwMode="auto">
          <a:xfrm>
            <a:off x="5181600" y="4054649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0900" name="Line 4"/>
          <p:cNvSpPr>
            <a:spLocks noChangeShapeType="1"/>
          </p:cNvSpPr>
          <p:nvPr/>
        </p:nvSpPr>
        <p:spPr bwMode="auto">
          <a:xfrm>
            <a:off x="7010400" y="4054649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6324600" y="1387649"/>
            <a:ext cx="381000" cy="457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sz="2400" b="0"/>
              <a:t>r</a:t>
            </a:r>
          </a:p>
        </p:txBody>
      </p:sp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5867400" y="2149649"/>
            <a:ext cx="3810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sz="2400" b="0"/>
              <a:t>a</a:t>
            </a:r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6934200" y="2149649"/>
            <a:ext cx="3810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sz="2400" b="0"/>
              <a:t>b</a:t>
            </a:r>
          </a:p>
        </p:txBody>
      </p:sp>
      <p:sp>
        <p:nvSpPr>
          <p:cNvPr id="80904" name="Line 8"/>
          <p:cNvSpPr>
            <a:spLocks noChangeShapeType="1"/>
          </p:cNvSpPr>
          <p:nvPr/>
        </p:nvSpPr>
        <p:spPr bwMode="auto">
          <a:xfrm flipH="1">
            <a:off x="6096000" y="1844849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0905" name="Line 9"/>
          <p:cNvSpPr>
            <a:spLocks noChangeShapeType="1"/>
          </p:cNvSpPr>
          <p:nvPr/>
        </p:nvSpPr>
        <p:spPr bwMode="auto">
          <a:xfrm>
            <a:off x="6705600" y="1844849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6842125" y="1657524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2400" b="0"/>
              <a:t>C</a:t>
            </a:r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5851525" y="1581324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2400" b="0"/>
              <a:t>C</a:t>
            </a:r>
          </a:p>
        </p:txBody>
      </p:sp>
      <p:sp>
        <p:nvSpPr>
          <p:cNvPr id="80908" name="Line 12"/>
          <p:cNvSpPr>
            <a:spLocks noChangeShapeType="1"/>
          </p:cNvSpPr>
          <p:nvPr/>
        </p:nvSpPr>
        <p:spPr bwMode="auto">
          <a:xfrm>
            <a:off x="6248400" y="2378249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0909" name="Rectangle 13"/>
          <p:cNvSpPr>
            <a:spLocks noChangeArrowheads="1"/>
          </p:cNvSpPr>
          <p:nvPr/>
        </p:nvSpPr>
        <p:spPr bwMode="auto">
          <a:xfrm>
            <a:off x="4800600" y="3826049"/>
            <a:ext cx="381000" cy="4572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sz="2400" b="0"/>
              <a:t>v</a:t>
            </a:r>
          </a:p>
        </p:txBody>
      </p:sp>
      <p:sp>
        <p:nvSpPr>
          <p:cNvPr id="80910" name="Rectangle 14"/>
          <p:cNvSpPr>
            <a:spLocks noChangeArrowheads="1"/>
          </p:cNvSpPr>
          <p:nvPr/>
        </p:nvSpPr>
        <p:spPr bwMode="auto">
          <a:xfrm>
            <a:off x="5791200" y="3826049"/>
            <a:ext cx="381000" cy="4572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sz="2400" b="0"/>
              <a:t>w</a:t>
            </a:r>
          </a:p>
        </p:txBody>
      </p:sp>
      <p:sp>
        <p:nvSpPr>
          <p:cNvPr id="80911" name="Rectangle 15"/>
          <p:cNvSpPr>
            <a:spLocks noChangeArrowheads="1"/>
          </p:cNvSpPr>
          <p:nvPr/>
        </p:nvSpPr>
        <p:spPr bwMode="auto">
          <a:xfrm>
            <a:off x="6629400" y="3826049"/>
            <a:ext cx="381000" cy="4572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sz="2400" b="0"/>
              <a:t>x</a:t>
            </a:r>
          </a:p>
        </p:txBody>
      </p:sp>
      <p:sp>
        <p:nvSpPr>
          <p:cNvPr id="80912" name="Rectangle 16"/>
          <p:cNvSpPr>
            <a:spLocks noChangeArrowheads="1"/>
          </p:cNvSpPr>
          <p:nvPr/>
        </p:nvSpPr>
        <p:spPr bwMode="auto">
          <a:xfrm>
            <a:off x="7543800" y="3826049"/>
            <a:ext cx="381000" cy="4572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sz="2400" b="0"/>
              <a:t>y</a:t>
            </a:r>
          </a:p>
        </p:txBody>
      </p:sp>
      <p:sp>
        <p:nvSpPr>
          <p:cNvPr id="80913" name="Rectangle 17"/>
          <p:cNvSpPr>
            <a:spLocks noChangeArrowheads="1"/>
          </p:cNvSpPr>
          <p:nvPr/>
        </p:nvSpPr>
        <p:spPr bwMode="auto">
          <a:xfrm>
            <a:off x="8305800" y="3826049"/>
            <a:ext cx="381000" cy="4572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sz="2400" b="0"/>
              <a:t>z</a:t>
            </a:r>
          </a:p>
        </p:txBody>
      </p:sp>
      <p:sp>
        <p:nvSpPr>
          <p:cNvPr id="80914" name="Line 18"/>
          <p:cNvSpPr>
            <a:spLocks noChangeShapeType="1"/>
          </p:cNvSpPr>
          <p:nvPr/>
        </p:nvSpPr>
        <p:spPr bwMode="auto">
          <a:xfrm>
            <a:off x="7315200" y="2454449"/>
            <a:ext cx="12954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0915" name="Line 19"/>
          <p:cNvSpPr>
            <a:spLocks noChangeShapeType="1"/>
          </p:cNvSpPr>
          <p:nvPr/>
        </p:nvSpPr>
        <p:spPr bwMode="auto">
          <a:xfrm>
            <a:off x="7315200" y="2606849"/>
            <a:ext cx="533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0916" name="Line 20"/>
          <p:cNvSpPr>
            <a:spLocks noChangeShapeType="1"/>
          </p:cNvSpPr>
          <p:nvPr/>
        </p:nvSpPr>
        <p:spPr bwMode="auto">
          <a:xfrm>
            <a:off x="7086600" y="2606849"/>
            <a:ext cx="533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0917" name="Line 21"/>
          <p:cNvSpPr>
            <a:spLocks noChangeShapeType="1"/>
          </p:cNvSpPr>
          <p:nvPr/>
        </p:nvSpPr>
        <p:spPr bwMode="auto">
          <a:xfrm>
            <a:off x="6172200" y="2606849"/>
            <a:ext cx="609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0918" name="Line 22"/>
          <p:cNvSpPr>
            <a:spLocks noChangeShapeType="1"/>
          </p:cNvSpPr>
          <p:nvPr/>
        </p:nvSpPr>
        <p:spPr bwMode="auto">
          <a:xfrm flipH="1">
            <a:off x="5943600" y="2606849"/>
            <a:ext cx="762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0919" name="Line 23"/>
          <p:cNvSpPr>
            <a:spLocks noChangeShapeType="1"/>
          </p:cNvSpPr>
          <p:nvPr/>
        </p:nvSpPr>
        <p:spPr bwMode="auto">
          <a:xfrm flipH="1">
            <a:off x="5029200" y="2606849"/>
            <a:ext cx="8382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0920" name="Text Box 24"/>
          <p:cNvSpPr txBox="1">
            <a:spLocks noChangeArrowheads="1"/>
          </p:cNvSpPr>
          <p:nvPr/>
        </p:nvSpPr>
        <p:spPr bwMode="auto">
          <a:xfrm>
            <a:off x="4953000" y="3140249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2400" b="0"/>
              <a:t>C</a:t>
            </a:r>
          </a:p>
        </p:txBody>
      </p:sp>
      <p:sp>
        <p:nvSpPr>
          <p:cNvPr id="80921" name="Text Box 25"/>
          <p:cNvSpPr txBox="1">
            <a:spLocks noChangeArrowheads="1"/>
          </p:cNvSpPr>
          <p:nvPr/>
        </p:nvSpPr>
        <p:spPr bwMode="auto">
          <a:xfrm>
            <a:off x="5638800" y="3140249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2400" b="0"/>
              <a:t>C</a:t>
            </a:r>
          </a:p>
        </p:txBody>
      </p:sp>
      <p:sp>
        <p:nvSpPr>
          <p:cNvPr id="80922" name="Text Box 26"/>
          <p:cNvSpPr txBox="1">
            <a:spLocks noChangeArrowheads="1"/>
          </p:cNvSpPr>
          <p:nvPr/>
        </p:nvSpPr>
        <p:spPr bwMode="auto">
          <a:xfrm>
            <a:off x="6172200" y="3140249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2400" b="0"/>
              <a:t>C</a:t>
            </a:r>
          </a:p>
        </p:txBody>
      </p:sp>
      <p:sp>
        <p:nvSpPr>
          <p:cNvPr id="80923" name="Text Box 27"/>
          <p:cNvSpPr txBox="1">
            <a:spLocks noChangeArrowheads="1"/>
          </p:cNvSpPr>
          <p:nvPr/>
        </p:nvSpPr>
        <p:spPr bwMode="auto">
          <a:xfrm>
            <a:off x="7086600" y="3140249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2400" b="0"/>
              <a:t>E</a:t>
            </a:r>
          </a:p>
        </p:txBody>
      </p:sp>
      <p:sp>
        <p:nvSpPr>
          <p:cNvPr id="80924" name="Text Box 28"/>
          <p:cNvSpPr txBox="1">
            <a:spLocks noChangeArrowheads="1"/>
          </p:cNvSpPr>
          <p:nvPr/>
        </p:nvSpPr>
        <p:spPr bwMode="auto">
          <a:xfrm>
            <a:off x="7620000" y="3140249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2400" b="0"/>
              <a:t>C</a:t>
            </a:r>
          </a:p>
        </p:txBody>
      </p:sp>
      <p:sp>
        <p:nvSpPr>
          <p:cNvPr id="80925" name="Text Box 29"/>
          <p:cNvSpPr txBox="1">
            <a:spLocks noChangeArrowheads="1"/>
          </p:cNvSpPr>
          <p:nvPr/>
        </p:nvSpPr>
        <p:spPr bwMode="auto">
          <a:xfrm>
            <a:off x="8229600" y="3140249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2400" b="0"/>
              <a:t>C</a:t>
            </a:r>
          </a:p>
        </p:txBody>
      </p:sp>
      <p:sp>
        <p:nvSpPr>
          <p:cNvPr id="80926" name="Text Box 30"/>
          <p:cNvSpPr txBox="1">
            <a:spLocks noChangeArrowheads="1"/>
          </p:cNvSpPr>
          <p:nvPr/>
        </p:nvSpPr>
        <p:spPr bwMode="auto">
          <a:xfrm>
            <a:off x="6400800" y="2302049"/>
            <a:ext cx="28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2400" b="0"/>
              <a:t>I</a:t>
            </a:r>
          </a:p>
        </p:txBody>
      </p:sp>
      <p:sp>
        <p:nvSpPr>
          <p:cNvPr id="80927" name="Text Box 31"/>
          <p:cNvSpPr txBox="1">
            <a:spLocks noChangeArrowheads="1"/>
          </p:cNvSpPr>
          <p:nvPr/>
        </p:nvSpPr>
        <p:spPr bwMode="auto">
          <a:xfrm>
            <a:off x="5257800" y="3978449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2400" b="0"/>
              <a:t>U</a:t>
            </a:r>
          </a:p>
        </p:txBody>
      </p:sp>
      <p:sp>
        <p:nvSpPr>
          <p:cNvPr id="80928" name="Text Box 32"/>
          <p:cNvSpPr txBox="1">
            <a:spLocks noChangeArrowheads="1"/>
          </p:cNvSpPr>
          <p:nvPr/>
        </p:nvSpPr>
        <p:spPr bwMode="auto">
          <a:xfrm>
            <a:off x="7086600" y="3978449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2400" b="0"/>
              <a:t>U</a:t>
            </a:r>
          </a:p>
        </p:txBody>
      </p:sp>
      <p:sp>
        <p:nvSpPr>
          <p:cNvPr id="80929" name="Rectangle 33"/>
          <p:cNvSpPr>
            <a:spLocks noChangeArrowheads="1"/>
          </p:cNvSpPr>
          <p:nvPr/>
        </p:nvSpPr>
        <p:spPr bwMode="auto">
          <a:xfrm>
            <a:off x="1082675" y="3327574"/>
            <a:ext cx="381000" cy="4572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sz="2400" b="0"/>
              <a:t>v</a:t>
            </a:r>
          </a:p>
        </p:txBody>
      </p:sp>
      <p:sp>
        <p:nvSpPr>
          <p:cNvPr id="80930" name="Rectangle 34"/>
          <p:cNvSpPr>
            <a:spLocks noChangeArrowheads="1"/>
          </p:cNvSpPr>
          <p:nvPr/>
        </p:nvSpPr>
        <p:spPr bwMode="auto">
          <a:xfrm>
            <a:off x="1692275" y="2717974"/>
            <a:ext cx="381000" cy="4572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sz="2400" b="0"/>
              <a:t>w</a:t>
            </a:r>
          </a:p>
        </p:txBody>
      </p:sp>
      <p:sp>
        <p:nvSpPr>
          <p:cNvPr id="80931" name="Rectangle 35"/>
          <p:cNvSpPr>
            <a:spLocks noChangeArrowheads="1"/>
          </p:cNvSpPr>
          <p:nvPr/>
        </p:nvSpPr>
        <p:spPr bwMode="auto">
          <a:xfrm>
            <a:off x="1981200" y="3292649"/>
            <a:ext cx="381000" cy="4572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sz="2400" b="0"/>
              <a:t>x</a:t>
            </a:r>
          </a:p>
        </p:txBody>
      </p:sp>
      <p:sp>
        <p:nvSpPr>
          <p:cNvPr id="80932" name="Rectangle 36"/>
          <p:cNvSpPr>
            <a:spLocks noChangeArrowheads="1"/>
          </p:cNvSpPr>
          <p:nvPr/>
        </p:nvSpPr>
        <p:spPr bwMode="auto">
          <a:xfrm>
            <a:off x="3200400" y="3292649"/>
            <a:ext cx="381000" cy="4572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sz="2400" b="0"/>
              <a:t>y</a:t>
            </a:r>
          </a:p>
        </p:txBody>
      </p:sp>
      <p:sp>
        <p:nvSpPr>
          <p:cNvPr id="80933" name="Rectangle 37"/>
          <p:cNvSpPr>
            <a:spLocks noChangeArrowheads="1"/>
          </p:cNvSpPr>
          <p:nvPr/>
        </p:nvSpPr>
        <p:spPr bwMode="auto">
          <a:xfrm>
            <a:off x="930275" y="2184574"/>
            <a:ext cx="1660525" cy="17526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0934" name="Rectangle 38"/>
          <p:cNvSpPr>
            <a:spLocks noChangeArrowheads="1"/>
          </p:cNvSpPr>
          <p:nvPr/>
        </p:nvSpPr>
        <p:spPr bwMode="auto">
          <a:xfrm>
            <a:off x="3749675" y="2565574"/>
            <a:ext cx="381000" cy="4572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sz="2400" b="0"/>
              <a:t>z</a:t>
            </a:r>
          </a:p>
        </p:txBody>
      </p:sp>
      <p:sp>
        <p:nvSpPr>
          <p:cNvPr id="80935" name="Rectangle 39"/>
          <p:cNvSpPr>
            <a:spLocks noChangeArrowheads="1"/>
          </p:cNvSpPr>
          <p:nvPr/>
        </p:nvSpPr>
        <p:spPr bwMode="auto">
          <a:xfrm>
            <a:off x="2987675" y="2184574"/>
            <a:ext cx="1371600" cy="17526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0936" name="Rectangle 40"/>
          <p:cNvSpPr>
            <a:spLocks noChangeArrowheads="1"/>
          </p:cNvSpPr>
          <p:nvPr/>
        </p:nvSpPr>
        <p:spPr bwMode="auto">
          <a:xfrm>
            <a:off x="777875" y="1651174"/>
            <a:ext cx="3810000" cy="251460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0937" name="Text Box 41"/>
          <p:cNvSpPr txBox="1">
            <a:spLocks noChangeArrowheads="1"/>
          </p:cNvSpPr>
          <p:nvPr/>
        </p:nvSpPr>
        <p:spPr bwMode="auto">
          <a:xfrm>
            <a:off x="914400" y="2149649"/>
            <a:ext cx="31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2400" b="0"/>
              <a:t>a</a:t>
            </a:r>
          </a:p>
        </p:txBody>
      </p:sp>
      <p:sp>
        <p:nvSpPr>
          <p:cNvPr id="80938" name="Text Box 42"/>
          <p:cNvSpPr txBox="1">
            <a:spLocks noChangeArrowheads="1"/>
          </p:cNvSpPr>
          <p:nvPr/>
        </p:nvSpPr>
        <p:spPr bwMode="auto">
          <a:xfrm>
            <a:off x="3048000" y="2149649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2400" b="0"/>
              <a:t>b</a:t>
            </a:r>
          </a:p>
        </p:txBody>
      </p:sp>
      <p:sp>
        <p:nvSpPr>
          <p:cNvPr id="80939" name="Text Box 43"/>
          <p:cNvSpPr txBox="1">
            <a:spLocks noChangeArrowheads="1"/>
          </p:cNvSpPr>
          <p:nvPr/>
        </p:nvSpPr>
        <p:spPr bwMode="auto">
          <a:xfrm>
            <a:off x="762000" y="1540049"/>
            <a:ext cx="28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2400" b="0"/>
              <a:t>r</a:t>
            </a:r>
          </a:p>
        </p:txBody>
      </p:sp>
      <p:sp>
        <p:nvSpPr>
          <p:cNvPr id="80940" name="Line 44"/>
          <p:cNvSpPr>
            <a:spLocks noChangeShapeType="1"/>
          </p:cNvSpPr>
          <p:nvPr/>
        </p:nvSpPr>
        <p:spPr bwMode="auto">
          <a:xfrm flipV="1">
            <a:off x="1447800" y="3140249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0941" name="Line 45"/>
          <p:cNvSpPr>
            <a:spLocks noChangeShapeType="1"/>
          </p:cNvSpPr>
          <p:nvPr/>
        </p:nvSpPr>
        <p:spPr bwMode="auto">
          <a:xfrm>
            <a:off x="2362200" y="3597449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0942" name="Line 46"/>
          <p:cNvSpPr>
            <a:spLocks noChangeShapeType="1"/>
          </p:cNvSpPr>
          <p:nvPr/>
        </p:nvSpPr>
        <p:spPr bwMode="auto">
          <a:xfrm>
            <a:off x="2590800" y="2530649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0943" name="Line 47"/>
          <p:cNvSpPr>
            <a:spLocks noChangeShapeType="1"/>
          </p:cNvSpPr>
          <p:nvPr/>
        </p:nvSpPr>
        <p:spPr bwMode="auto">
          <a:xfrm>
            <a:off x="2971800" y="2987849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0944" name="Text Box 48"/>
          <p:cNvSpPr txBox="1">
            <a:spLocks noChangeArrowheads="1"/>
          </p:cNvSpPr>
          <p:nvPr/>
        </p:nvSpPr>
        <p:spPr bwMode="auto">
          <a:xfrm>
            <a:off x="1219200" y="2911649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2400" b="0"/>
              <a:t>U</a:t>
            </a:r>
          </a:p>
        </p:txBody>
      </p:sp>
      <p:sp>
        <p:nvSpPr>
          <p:cNvPr id="80945" name="Text Box 49"/>
          <p:cNvSpPr txBox="1">
            <a:spLocks noChangeArrowheads="1"/>
          </p:cNvSpPr>
          <p:nvPr/>
        </p:nvSpPr>
        <p:spPr bwMode="auto">
          <a:xfrm>
            <a:off x="2590800" y="3216449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2400" b="0"/>
              <a:t>U</a:t>
            </a:r>
          </a:p>
        </p:txBody>
      </p:sp>
      <p:sp>
        <p:nvSpPr>
          <p:cNvPr id="80946" name="Text Box 50"/>
          <p:cNvSpPr txBox="1">
            <a:spLocks noChangeArrowheads="1"/>
          </p:cNvSpPr>
          <p:nvPr/>
        </p:nvSpPr>
        <p:spPr bwMode="auto">
          <a:xfrm>
            <a:off x="2667000" y="2149649"/>
            <a:ext cx="28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2400" b="0"/>
              <a:t>I</a:t>
            </a:r>
          </a:p>
        </p:txBody>
      </p:sp>
      <p:sp>
        <p:nvSpPr>
          <p:cNvPr id="80947" name="Text Box 51"/>
          <p:cNvSpPr txBox="1">
            <a:spLocks noChangeArrowheads="1"/>
          </p:cNvSpPr>
          <p:nvPr/>
        </p:nvSpPr>
        <p:spPr bwMode="auto">
          <a:xfrm>
            <a:off x="3048000" y="2759249"/>
            <a:ext cx="396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sz="2400" b="0"/>
              <a:t>E</a:t>
            </a:r>
          </a:p>
        </p:txBody>
      </p:sp>
      <p:sp>
        <p:nvSpPr>
          <p:cNvPr id="80948" name="Text Box 52"/>
          <p:cNvSpPr txBox="1">
            <a:spLocks noChangeArrowheads="1"/>
          </p:cNvSpPr>
          <p:nvPr/>
        </p:nvSpPr>
        <p:spPr bwMode="auto">
          <a:xfrm>
            <a:off x="1092200" y="4575349"/>
            <a:ext cx="69532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2" eaLnBrk="0" hangingPunct="0">
              <a:buFont typeface="Symbol" pitchFamily="18" charset="2"/>
              <a:buChar char=" "/>
            </a:pPr>
            <a:r>
              <a:rPr lang="en-GB" sz="2400" b="0" dirty="0"/>
              <a:t>C = { (</a:t>
            </a:r>
            <a:r>
              <a:rPr lang="en-GB" sz="2400" b="0" dirty="0" err="1"/>
              <a:t>r,a</a:t>
            </a:r>
            <a:r>
              <a:rPr lang="en-GB" sz="2400" b="0" dirty="0"/>
              <a:t>), (</a:t>
            </a:r>
            <a:r>
              <a:rPr lang="en-GB" sz="2400" b="0" dirty="0" err="1"/>
              <a:t>r,b</a:t>
            </a:r>
            <a:r>
              <a:rPr lang="en-GB" sz="2400" b="0" dirty="0"/>
              <a:t>), (</a:t>
            </a:r>
            <a:r>
              <a:rPr lang="en-GB" sz="2400" b="0" dirty="0" err="1"/>
              <a:t>a,v</a:t>
            </a:r>
            <a:r>
              <a:rPr lang="en-GB" sz="2400" b="0" dirty="0"/>
              <a:t>), (</a:t>
            </a:r>
            <a:r>
              <a:rPr lang="en-GB" sz="2400" b="0" dirty="0" err="1"/>
              <a:t>a,w</a:t>
            </a:r>
            <a:r>
              <a:rPr lang="en-GB" sz="2400" b="0" dirty="0"/>
              <a:t>) (</a:t>
            </a:r>
            <a:r>
              <a:rPr lang="en-GB" sz="2400" b="0" dirty="0" err="1"/>
              <a:t>a,x</a:t>
            </a:r>
            <a:r>
              <a:rPr lang="en-GB" sz="2400" b="0" dirty="0"/>
              <a:t>), (</a:t>
            </a:r>
            <a:r>
              <a:rPr lang="en-GB" sz="2400" b="0" dirty="0" err="1"/>
              <a:t>b,y</a:t>
            </a:r>
            <a:r>
              <a:rPr lang="en-GB" sz="2400" b="0" dirty="0"/>
              <a:t>), (</a:t>
            </a:r>
            <a:r>
              <a:rPr lang="en-GB" sz="2400" b="0" dirty="0" err="1"/>
              <a:t>b,z</a:t>
            </a:r>
            <a:r>
              <a:rPr lang="en-GB" sz="2400" b="0" dirty="0"/>
              <a:t>) }</a:t>
            </a:r>
          </a:p>
          <a:p>
            <a:pPr lvl="2" eaLnBrk="0" hangingPunct="0">
              <a:buFont typeface="Symbol" pitchFamily="18" charset="2"/>
              <a:buChar char=" "/>
            </a:pPr>
            <a:r>
              <a:rPr lang="en-GB" sz="2400" b="0" dirty="0"/>
              <a:t>I  = { (</a:t>
            </a:r>
            <a:r>
              <a:rPr lang="en-GB" sz="2400" b="0" dirty="0" err="1"/>
              <a:t>a,b</a:t>
            </a:r>
            <a:r>
              <a:rPr lang="en-GB" sz="2400" b="0" dirty="0"/>
              <a:t>) }</a:t>
            </a:r>
          </a:p>
          <a:p>
            <a:pPr lvl="2" eaLnBrk="0" hangingPunct="0">
              <a:buFont typeface="Symbol" pitchFamily="18" charset="2"/>
              <a:buChar char=" "/>
            </a:pPr>
            <a:r>
              <a:rPr lang="en-GB" sz="2400" b="0" dirty="0"/>
              <a:t>E = { (</a:t>
            </a:r>
            <a:r>
              <a:rPr lang="en-GB" sz="2400" b="0" dirty="0" err="1"/>
              <a:t>b,y</a:t>
            </a:r>
            <a:r>
              <a:rPr lang="en-GB" sz="2400" b="0" dirty="0"/>
              <a:t>) }</a:t>
            </a:r>
          </a:p>
          <a:p>
            <a:pPr lvl="2" eaLnBrk="0" hangingPunct="0">
              <a:buFont typeface="Symbol" pitchFamily="18" charset="2"/>
              <a:buChar char=" "/>
            </a:pPr>
            <a:r>
              <a:rPr lang="en-GB" sz="2400" b="0" dirty="0"/>
              <a:t>U = { (</a:t>
            </a:r>
            <a:r>
              <a:rPr lang="en-GB" sz="2400" b="0" dirty="0" err="1"/>
              <a:t>v,w</a:t>
            </a:r>
            <a:r>
              <a:rPr lang="en-GB" sz="2400" b="0" dirty="0"/>
              <a:t>), (</a:t>
            </a:r>
            <a:r>
              <a:rPr lang="en-GB" sz="2400" b="0" dirty="0" err="1"/>
              <a:t>x,y</a:t>
            </a:r>
            <a:r>
              <a:rPr lang="en-GB" sz="2400" b="0" dirty="0"/>
              <a:t>) }</a:t>
            </a:r>
          </a:p>
        </p:txBody>
      </p:sp>
    </p:spTree>
    <p:extLst>
      <p:ext uri="{BB962C8B-B14F-4D97-AF65-F5344CB8AC3E}">
        <p14:creationId xmlns:p14="http://schemas.microsoft.com/office/powerpoint/2010/main" val="340096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4981604" y="5976958"/>
            <a:ext cx="3733800" cy="381000"/>
          </a:xfrm>
          <a:prstGeom prst="rect">
            <a:avLst/>
          </a:prstGeom>
        </p:spPr>
        <p:txBody>
          <a:bodyPr/>
          <a:lstStyle/>
          <a:p>
            <a:r>
              <a:rPr lang="en-US" sz="1600" dirty="0" err="1"/>
              <a:t>Reinder</a:t>
            </a:r>
            <a:r>
              <a:rPr lang="en-US" sz="1600" dirty="0"/>
              <a:t> J. </a:t>
            </a:r>
            <a:r>
              <a:rPr lang="en-US" sz="1600" dirty="0" err="1"/>
              <a:t>Bril</a:t>
            </a:r>
            <a:r>
              <a:rPr lang="en-US" sz="1600" dirty="0"/>
              <a:t>, </a:t>
            </a:r>
            <a:r>
              <a:rPr lang="en-GB" sz="1600" dirty="0" smtClean="0"/>
              <a:t>TU/e </a:t>
            </a:r>
            <a:r>
              <a:rPr lang="en-GB" sz="1600" dirty="0" err="1"/>
              <a:t>Informatica</a:t>
            </a:r>
            <a:r>
              <a:rPr lang="en-GB" sz="1600" dirty="0"/>
              <a:t>, System Architecture and Networking</a:t>
            </a:r>
            <a:endParaRPr lang="en-US" sz="160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fld id="{CEF71945-75C4-4098-987C-D855D8E2A0DA}" type="slidenum">
              <a:rPr lang="en-US"/>
              <a:pPr/>
              <a:t>92</a:t>
            </a:fld>
            <a:endParaRPr lang="en-US" dirty="0"/>
          </a:p>
        </p:txBody>
      </p:sp>
      <p:graphicFrame>
        <p:nvGraphicFramePr>
          <p:cNvPr id="430082" name="Object 2"/>
          <p:cNvGraphicFramePr>
            <a:graphicFrameLocks noChangeAspect="1"/>
          </p:cNvGraphicFramePr>
          <p:nvPr/>
        </p:nvGraphicFramePr>
        <p:xfrm>
          <a:off x="914400" y="1524000"/>
          <a:ext cx="3305175" cy="302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158" name="Picture" r:id="rId4" imgW="2924280" imgH="2467080" progId="Word.Picture.8">
                  <p:embed/>
                </p:oleObj>
              </mc:Choice>
              <mc:Fallback>
                <p:oleObj name="Picture" r:id="rId4" imgW="2924280" imgH="2467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24000"/>
                        <a:ext cx="3305175" cy="302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083" name="Object 3"/>
          <p:cNvGraphicFramePr>
            <a:graphicFrameLocks noChangeAspect="1"/>
          </p:cNvGraphicFramePr>
          <p:nvPr/>
        </p:nvGraphicFramePr>
        <p:xfrm>
          <a:off x="4924425" y="1524000"/>
          <a:ext cx="3305175" cy="302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159" name="Picture" r:id="rId6" imgW="2924280" imgH="2467080" progId="Word.Picture.8">
                  <p:embed/>
                </p:oleObj>
              </mc:Choice>
              <mc:Fallback>
                <p:oleObj name="Picture" r:id="rId6" imgW="2924280" imgH="2467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4425" y="1524000"/>
                        <a:ext cx="3305175" cy="302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0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Lifting </a:t>
            </a:r>
          </a:p>
        </p:txBody>
      </p:sp>
      <p:sp>
        <p:nvSpPr>
          <p:cNvPr id="430085" name="Rectangle 5"/>
          <p:cNvSpPr>
            <a:spLocks noChangeArrowheads="1"/>
          </p:cNvSpPr>
          <p:nvPr/>
        </p:nvSpPr>
        <p:spPr bwMode="auto">
          <a:xfrm>
            <a:off x="4291013" y="2667000"/>
            <a:ext cx="561975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762000">
              <a:spcBef>
                <a:spcPct val="0"/>
              </a:spcBef>
              <a:buClrTx/>
            </a:pPr>
            <a:r>
              <a:rPr lang="en-GB" sz="3600" b="0">
                <a:solidFill>
                  <a:schemeClr val="tx1"/>
                </a:solidFill>
                <a:sym typeface="Symbol" pitchFamily="18" charset="2"/>
              </a:rPr>
              <a:t></a:t>
            </a:r>
            <a:endParaRPr lang="en-GB" sz="1200" b="0">
              <a:solidFill>
                <a:schemeClr val="tx1"/>
              </a:solidFill>
            </a:endParaRPr>
          </a:p>
        </p:txBody>
      </p:sp>
      <p:sp>
        <p:nvSpPr>
          <p:cNvPr id="8" name="Footer Placeholder 2"/>
          <p:cNvSpPr txBox="1">
            <a:spLocks/>
          </p:cNvSpPr>
          <p:nvPr/>
        </p:nvSpPr>
        <p:spPr>
          <a:xfrm>
            <a:off x="1043608" y="4751288"/>
            <a:ext cx="7128792" cy="3810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dirty="0" smtClean="0"/>
              <a:t>Lift dependencies from classes to components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9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4071934" y="6072206"/>
            <a:ext cx="4624390" cy="381000"/>
          </a:xfrm>
          <a:prstGeom prst="rect">
            <a:avLst/>
          </a:prstGeom>
        </p:spPr>
        <p:txBody>
          <a:bodyPr/>
          <a:lstStyle/>
          <a:p>
            <a:r>
              <a:rPr lang="en-US" sz="1400" dirty="0" err="1"/>
              <a:t>Reinder</a:t>
            </a:r>
            <a:r>
              <a:rPr lang="en-US" sz="1400" dirty="0"/>
              <a:t> J. </a:t>
            </a:r>
            <a:r>
              <a:rPr lang="en-US" sz="1400" dirty="0" err="1"/>
              <a:t>Bril</a:t>
            </a:r>
            <a:r>
              <a:rPr lang="en-US" sz="1400" dirty="0"/>
              <a:t>, </a:t>
            </a:r>
            <a:r>
              <a:rPr lang="en-GB" sz="1400" dirty="0" smtClean="0"/>
              <a:t>TU/e System Architecture and Networking</a:t>
            </a:r>
            <a:endParaRPr lang="en-US" sz="1400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fld id="{039EA139-DA4F-4675-9129-A8568E98A5B3}" type="slidenum">
              <a:rPr lang="en-US"/>
              <a:pPr/>
              <a:t>93</a:t>
            </a:fld>
            <a:endParaRPr lang="en-US"/>
          </a:p>
        </p:txBody>
      </p:sp>
      <p:graphicFrame>
        <p:nvGraphicFramePr>
          <p:cNvPr id="439298" name="Object 2"/>
          <p:cNvGraphicFramePr>
            <a:graphicFrameLocks noChangeAspect="1"/>
          </p:cNvGraphicFramePr>
          <p:nvPr/>
        </p:nvGraphicFramePr>
        <p:xfrm>
          <a:off x="914400" y="1524000"/>
          <a:ext cx="3305175" cy="302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182" name="Picture" r:id="rId4" imgW="2924280" imgH="2467080" progId="Word.Picture.8">
                  <p:embed/>
                </p:oleObj>
              </mc:Choice>
              <mc:Fallback>
                <p:oleObj name="Picture" r:id="rId4" imgW="2924280" imgH="2467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24000"/>
                        <a:ext cx="3305175" cy="302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9299" name="Object 3"/>
          <p:cNvGraphicFramePr>
            <a:graphicFrameLocks noChangeAspect="1"/>
          </p:cNvGraphicFramePr>
          <p:nvPr/>
        </p:nvGraphicFramePr>
        <p:xfrm>
          <a:off x="4924425" y="1524000"/>
          <a:ext cx="3305175" cy="302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183" name="Picture" r:id="rId6" imgW="2924280" imgH="2467080" progId="Word.Picture.8">
                  <p:embed/>
                </p:oleObj>
              </mc:Choice>
              <mc:Fallback>
                <p:oleObj name="Picture" r:id="rId6" imgW="2924280" imgH="2467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4425" y="1524000"/>
                        <a:ext cx="3305175" cy="302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9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Hiding</a:t>
            </a:r>
          </a:p>
        </p:txBody>
      </p:sp>
      <p:sp>
        <p:nvSpPr>
          <p:cNvPr id="439301" name="Text Box 5"/>
          <p:cNvSpPr txBox="1">
            <a:spLocks noChangeArrowheads="1"/>
          </p:cNvSpPr>
          <p:nvPr/>
        </p:nvSpPr>
        <p:spPr bwMode="auto">
          <a:xfrm>
            <a:off x="2109788" y="4967288"/>
            <a:ext cx="4924425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  <a:buClrTx/>
            </a:pPr>
            <a:r>
              <a:rPr lang="en-GB" sz="2400" b="0">
                <a:solidFill>
                  <a:schemeClr val="tx1"/>
                </a:solidFill>
              </a:rPr>
              <a:t>Hiding the decomposition structure of both A and B</a:t>
            </a:r>
            <a:endParaRPr lang="en-GB" sz="1200" b="0">
              <a:solidFill>
                <a:schemeClr val="tx1"/>
              </a:solidFill>
            </a:endParaRPr>
          </a:p>
        </p:txBody>
      </p:sp>
      <p:sp>
        <p:nvSpPr>
          <p:cNvPr id="439302" name="Rectangle 6"/>
          <p:cNvSpPr>
            <a:spLocks noChangeArrowheads="1"/>
          </p:cNvSpPr>
          <p:nvPr/>
        </p:nvSpPr>
        <p:spPr bwMode="auto">
          <a:xfrm>
            <a:off x="4291013" y="2667000"/>
            <a:ext cx="561975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762000">
              <a:spcBef>
                <a:spcPct val="0"/>
              </a:spcBef>
              <a:buClrTx/>
            </a:pPr>
            <a:r>
              <a:rPr lang="en-GB" sz="3600" b="0">
                <a:solidFill>
                  <a:schemeClr val="tx1"/>
                </a:solidFill>
                <a:sym typeface="Symbol" pitchFamily="18" charset="2"/>
              </a:rPr>
              <a:t></a:t>
            </a:r>
            <a:endParaRPr lang="en-GB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28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</a:t>
            </a:r>
            <a:r>
              <a:rPr lang="en-US">
                <a:solidFill>
                  <a:schemeClr val="accent1"/>
                </a:solidFill>
              </a:rPr>
              <a:t>“Class diagram – MSC”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1782763" y="2209800"/>
            <a:ext cx="1090612" cy="76041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 b="1"/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1782763" y="2463800"/>
            <a:ext cx="1090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1808163" y="2252663"/>
            <a:ext cx="111921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latin typeface="Tahoma" pitchFamily="34" charset="0"/>
              </a:rPr>
              <a:t>GameManager</a:t>
            </a:r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1782763" y="2716213"/>
            <a:ext cx="1090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1776413" y="3406775"/>
            <a:ext cx="1090612" cy="762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 b="1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1776413" y="3662363"/>
            <a:ext cx="1090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2038350" y="3451225"/>
            <a:ext cx="5918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latin typeface="Tahoma" pitchFamily="34" charset="0"/>
              </a:rPr>
              <a:t>Player</a:t>
            </a: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1776413" y="3914775"/>
            <a:ext cx="1090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966788" y="4611688"/>
            <a:ext cx="1090612" cy="76041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 b="1"/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>
            <a:off x="966788" y="4865688"/>
            <a:ext cx="1090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1027113" y="4654550"/>
            <a:ext cx="105189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latin typeface="Tahoma" pitchFamily="34" charset="0"/>
              </a:rPr>
              <a:t>HumanPlayer</a:t>
            </a:r>
          </a:p>
        </p:txBody>
      </p:sp>
      <p:sp>
        <p:nvSpPr>
          <p:cNvPr id="29712" name="Line 16"/>
          <p:cNvSpPr>
            <a:spLocks noChangeShapeType="1"/>
          </p:cNvSpPr>
          <p:nvPr/>
        </p:nvSpPr>
        <p:spPr bwMode="auto">
          <a:xfrm>
            <a:off x="966788" y="5118100"/>
            <a:ext cx="1090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600325" y="4613275"/>
            <a:ext cx="1090613" cy="76041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 b="1"/>
          </a:p>
        </p:txBody>
      </p:sp>
      <p:sp>
        <p:nvSpPr>
          <p:cNvPr id="29714" name="Line 18"/>
          <p:cNvSpPr>
            <a:spLocks noChangeShapeType="1"/>
          </p:cNvSpPr>
          <p:nvPr/>
        </p:nvSpPr>
        <p:spPr bwMode="auto">
          <a:xfrm>
            <a:off x="2600325" y="4867275"/>
            <a:ext cx="1090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15" name="Text Box 19"/>
          <p:cNvSpPr txBox="1">
            <a:spLocks noChangeArrowheads="1"/>
          </p:cNvSpPr>
          <p:nvPr/>
        </p:nvSpPr>
        <p:spPr bwMode="auto">
          <a:xfrm>
            <a:off x="2589213" y="4656138"/>
            <a:ext cx="122501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latin typeface="Tahoma" pitchFamily="34" charset="0"/>
              </a:rPr>
              <a:t>ComputerPlayer</a:t>
            </a:r>
          </a:p>
        </p:txBody>
      </p:sp>
      <p:sp>
        <p:nvSpPr>
          <p:cNvPr id="29716" name="Line 20"/>
          <p:cNvSpPr>
            <a:spLocks noChangeShapeType="1"/>
          </p:cNvSpPr>
          <p:nvPr/>
        </p:nvSpPr>
        <p:spPr bwMode="auto">
          <a:xfrm>
            <a:off x="2600325" y="5119688"/>
            <a:ext cx="1090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265488" y="3406775"/>
            <a:ext cx="1090612" cy="762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 b="1"/>
          </a:p>
        </p:txBody>
      </p:sp>
      <p:sp>
        <p:nvSpPr>
          <p:cNvPr id="29718" name="Line 22"/>
          <p:cNvSpPr>
            <a:spLocks noChangeShapeType="1"/>
          </p:cNvSpPr>
          <p:nvPr/>
        </p:nvSpPr>
        <p:spPr bwMode="auto">
          <a:xfrm>
            <a:off x="3265488" y="3662363"/>
            <a:ext cx="1090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19" name="Text Box 23"/>
          <p:cNvSpPr txBox="1">
            <a:spLocks noChangeArrowheads="1"/>
          </p:cNvSpPr>
          <p:nvPr/>
        </p:nvSpPr>
        <p:spPr bwMode="auto">
          <a:xfrm>
            <a:off x="3497263" y="3451225"/>
            <a:ext cx="6559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latin typeface="Tahoma" pitchFamily="34" charset="0"/>
              </a:rPr>
              <a:t>Display</a:t>
            </a:r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>
            <a:off x="3265488" y="3914775"/>
            <a:ext cx="1090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21" name="Rectangle 25"/>
          <p:cNvSpPr>
            <a:spLocks noChangeArrowheads="1"/>
          </p:cNvSpPr>
          <p:nvPr/>
        </p:nvSpPr>
        <p:spPr bwMode="auto">
          <a:xfrm>
            <a:off x="179388" y="2163763"/>
            <a:ext cx="1090612" cy="76041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 b="1"/>
          </a:p>
        </p:txBody>
      </p:sp>
      <p:sp>
        <p:nvSpPr>
          <p:cNvPr id="29722" name="Line 26"/>
          <p:cNvSpPr>
            <a:spLocks noChangeShapeType="1"/>
          </p:cNvSpPr>
          <p:nvPr/>
        </p:nvSpPr>
        <p:spPr bwMode="auto">
          <a:xfrm>
            <a:off x="179388" y="2417763"/>
            <a:ext cx="1090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447675" y="2206625"/>
            <a:ext cx="5645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latin typeface="Tahoma" pitchFamily="34" charset="0"/>
              </a:rPr>
              <a:t>Board</a:t>
            </a:r>
          </a:p>
        </p:txBody>
      </p:sp>
      <p:sp>
        <p:nvSpPr>
          <p:cNvPr id="29724" name="Line 28"/>
          <p:cNvSpPr>
            <a:spLocks noChangeShapeType="1"/>
          </p:cNvSpPr>
          <p:nvPr/>
        </p:nvSpPr>
        <p:spPr bwMode="auto">
          <a:xfrm>
            <a:off x="179388" y="2670175"/>
            <a:ext cx="1090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cxnSp>
        <p:nvCxnSpPr>
          <p:cNvPr id="29726" name="AutoShape 30"/>
          <p:cNvCxnSpPr>
            <a:cxnSpLocks noChangeShapeType="1"/>
            <a:stCxn id="29700" idx="3"/>
            <a:endCxn id="29717" idx="0"/>
          </p:cNvCxnSpPr>
          <p:nvPr/>
        </p:nvCxnSpPr>
        <p:spPr bwMode="auto">
          <a:xfrm>
            <a:off x="2873375" y="2590800"/>
            <a:ext cx="938213" cy="81597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9728" name="AutoShape 32"/>
          <p:cNvCxnSpPr>
            <a:cxnSpLocks noChangeShapeType="1"/>
            <a:stCxn id="29700" idx="2"/>
            <a:endCxn id="29705" idx="0"/>
          </p:cNvCxnSpPr>
          <p:nvPr/>
        </p:nvCxnSpPr>
        <p:spPr bwMode="auto">
          <a:xfrm flipH="1">
            <a:off x="2322513" y="2970213"/>
            <a:ext cx="6350" cy="4365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9729" name="Rectangle 33"/>
          <p:cNvSpPr>
            <a:spLocks noChangeArrowheads="1"/>
          </p:cNvSpPr>
          <p:nvPr/>
        </p:nvSpPr>
        <p:spPr bwMode="auto">
          <a:xfrm rot="2645437">
            <a:off x="1631950" y="2503488"/>
            <a:ext cx="122238" cy="12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b="1"/>
          </a:p>
        </p:txBody>
      </p:sp>
      <p:sp>
        <p:nvSpPr>
          <p:cNvPr id="29734" name="Line 38"/>
          <p:cNvSpPr>
            <a:spLocks noChangeShapeType="1"/>
          </p:cNvSpPr>
          <p:nvPr/>
        </p:nvSpPr>
        <p:spPr bwMode="auto">
          <a:xfrm>
            <a:off x="1389063" y="4421188"/>
            <a:ext cx="1876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35" name="Line 39"/>
          <p:cNvSpPr>
            <a:spLocks noChangeShapeType="1"/>
          </p:cNvSpPr>
          <p:nvPr/>
        </p:nvSpPr>
        <p:spPr bwMode="auto">
          <a:xfrm>
            <a:off x="3265488" y="4421188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36" name="Line 40"/>
          <p:cNvSpPr>
            <a:spLocks noChangeShapeType="1"/>
          </p:cNvSpPr>
          <p:nvPr/>
        </p:nvSpPr>
        <p:spPr bwMode="auto">
          <a:xfrm>
            <a:off x="1389063" y="4421188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37" name="Line 41"/>
          <p:cNvSpPr>
            <a:spLocks noChangeShapeType="1"/>
          </p:cNvSpPr>
          <p:nvPr/>
        </p:nvSpPr>
        <p:spPr bwMode="auto">
          <a:xfrm>
            <a:off x="2298700" y="4168775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38" name="Line 42"/>
          <p:cNvSpPr>
            <a:spLocks noChangeShapeType="1"/>
          </p:cNvSpPr>
          <p:nvPr/>
        </p:nvSpPr>
        <p:spPr bwMode="auto">
          <a:xfrm flipH="1">
            <a:off x="2176463" y="4295775"/>
            <a:ext cx="122237" cy="125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39" name="Line 43"/>
          <p:cNvSpPr>
            <a:spLocks noChangeShapeType="1"/>
          </p:cNvSpPr>
          <p:nvPr/>
        </p:nvSpPr>
        <p:spPr bwMode="auto">
          <a:xfrm>
            <a:off x="2298700" y="4295775"/>
            <a:ext cx="119063" cy="125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41" name="Line 45"/>
          <p:cNvSpPr>
            <a:spLocks noChangeShapeType="1"/>
          </p:cNvSpPr>
          <p:nvPr/>
        </p:nvSpPr>
        <p:spPr bwMode="auto">
          <a:xfrm flipH="1">
            <a:off x="1258888" y="2565400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42" name="Rectangle 46"/>
          <p:cNvSpPr>
            <a:spLocks noChangeArrowheads="1"/>
          </p:cNvSpPr>
          <p:nvPr/>
        </p:nvSpPr>
        <p:spPr bwMode="auto">
          <a:xfrm>
            <a:off x="4859338" y="2205038"/>
            <a:ext cx="863600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b="1"/>
          </a:p>
        </p:txBody>
      </p:sp>
      <p:sp>
        <p:nvSpPr>
          <p:cNvPr id="29743" name="Rectangle 47"/>
          <p:cNvSpPr>
            <a:spLocks noChangeArrowheads="1"/>
          </p:cNvSpPr>
          <p:nvPr/>
        </p:nvSpPr>
        <p:spPr bwMode="auto">
          <a:xfrm>
            <a:off x="5938838" y="2205038"/>
            <a:ext cx="863600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b="1"/>
          </a:p>
        </p:txBody>
      </p:sp>
      <p:sp>
        <p:nvSpPr>
          <p:cNvPr id="29744" name="Rectangle 48"/>
          <p:cNvSpPr>
            <a:spLocks noChangeArrowheads="1"/>
          </p:cNvSpPr>
          <p:nvPr/>
        </p:nvSpPr>
        <p:spPr bwMode="auto">
          <a:xfrm>
            <a:off x="7018338" y="2205038"/>
            <a:ext cx="863600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b="1"/>
          </a:p>
        </p:txBody>
      </p:sp>
      <p:sp>
        <p:nvSpPr>
          <p:cNvPr id="29745" name="Rectangle 49"/>
          <p:cNvSpPr>
            <a:spLocks noChangeArrowheads="1"/>
          </p:cNvSpPr>
          <p:nvPr/>
        </p:nvSpPr>
        <p:spPr bwMode="auto">
          <a:xfrm>
            <a:off x="8097838" y="2205038"/>
            <a:ext cx="863600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b="1"/>
          </a:p>
        </p:txBody>
      </p:sp>
      <p:sp>
        <p:nvSpPr>
          <p:cNvPr id="29746" name="Line 50"/>
          <p:cNvSpPr>
            <a:spLocks noChangeShapeType="1"/>
          </p:cNvSpPr>
          <p:nvPr/>
        </p:nvSpPr>
        <p:spPr bwMode="auto">
          <a:xfrm>
            <a:off x="5292725" y="2565400"/>
            <a:ext cx="0" cy="287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747" name="Line 51"/>
          <p:cNvSpPr>
            <a:spLocks noChangeShapeType="1"/>
          </p:cNvSpPr>
          <p:nvPr/>
        </p:nvSpPr>
        <p:spPr bwMode="auto">
          <a:xfrm>
            <a:off x="6372225" y="2565400"/>
            <a:ext cx="0" cy="287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748" name="Line 52"/>
          <p:cNvSpPr>
            <a:spLocks noChangeShapeType="1"/>
          </p:cNvSpPr>
          <p:nvPr/>
        </p:nvSpPr>
        <p:spPr bwMode="auto">
          <a:xfrm>
            <a:off x="7451725" y="2565400"/>
            <a:ext cx="0" cy="287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749" name="Line 53"/>
          <p:cNvSpPr>
            <a:spLocks noChangeShapeType="1"/>
          </p:cNvSpPr>
          <p:nvPr/>
        </p:nvSpPr>
        <p:spPr bwMode="auto">
          <a:xfrm>
            <a:off x="8531225" y="2565400"/>
            <a:ext cx="0" cy="287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750" name="Text Box 54"/>
          <p:cNvSpPr txBox="1">
            <a:spLocks noChangeArrowheads="1"/>
          </p:cNvSpPr>
          <p:nvPr/>
        </p:nvSpPr>
        <p:spPr bwMode="auto">
          <a:xfrm>
            <a:off x="4859338" y="2205038"/>
            <a:ext cx="9957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00" b="1">
                <a:solidFill>
                  <a:schemeClr val="tx1"/>
                </a:solidFill>
              </a:rPr>
              <a:t>GameManager :</a:t>
            </a:r>
          </a:p>
          <a:p>
            <a:pPr algn="ctr"/>
            <a:r>
              <a:rPr lang="en-US" sz="900" b="1">
                <a:solidFill>
                  <a:schemeClr val="tx1"/>
                </a:solidFill>
              </a:rPr>
              <a:t>Manager</a:t>
            </a:r>
          </a:p>
        </p:txBody>
      </p:sp>
      <p:sp>
        <p:nvSpPr>
          <p:cNvPr id="29751" name="Text Box 55"/>
          <p:cNvSpPr txBox="1">
            <a:spLocks noChangeArrowheads="1"/>
          </p:cNvSpPr>
          <p:nvPr/>
        </p:nvSpPr>
        <p:spPr bwMode="auto">
          <a:xfrm>
            <a:off x="5978525" y="2205038"/>
            <a:ext cx="9444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00" b="1">
                <a:solidFill>
                  <a:schemeClr val="tx1"/>
                </a:solidFill>
              </a:rPr>
              <a:t>HumanPlayer :</a:t>
            </a:r>
          </a:p>
          <a:p>
            <a:pPr algn="ctr"/>
            <a:r>
              <a:rPr lang="en-US" sz="900" b="1">
                <a:solidFill>
                  <a:schemeClr val="tx1"/>
                </a:solidFill>
              </a:rPr>
              <a:t>Player1</a:t>
            </a:r>
          </a:p>
        </p:txBody>
      </p:sp>
      <p:sp>
        <p:nvSpPr>
          <p:cNvPr id="29752" name="Text Box 56"/>
          <p:cNvSpPr txBox="1">
            <a:spLocks noChangeArrowheads="1"/>
          </p:cNvSpPr>
          <p:nvPr/>
        </p:nvSpPr>
        <p:spPr bwMode="auto">
          <a:xfrm>
            <a:off x="6959600" y="2205038"/>
            <a:ext cx="10791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00" b="1">
                <a:solidFill>
                  <a:schemeClr val="tx1"/>
                </a:solidFill>
              </a:rPr>
              <a:t>ComputerPlayer :</a:t>
            </a:r>
          </a:p>
          <a:p>
            <a:pPr algn="ctr"/>
            <a:r>
              <a:rPr lang="en-US" sz="900" b="1">
                <a:solidFill>
                  <a:schemeClr val="tx1"/>
                </a:solidFill>
              </a:rPr>
              <a:t>Player2</a:t>
            </a:r>
          </a:p>
        </p:txBody>
      </p:sp>
      <p:sp>
        <p:nvSpPr>
          <p:cNvPr id="29753" name="Text Box 57"/>
          <p:cNvSpPr txBox="1">
            <a:spLocks noChangeArrowheads="1"/>
          </p:cNvSpPr>
          <p:nvPr/>
        </p:nvSpPr>
        <p:spPr bwMode="auto">
          <a:xfrm>
            <a:off x="8239125" y="2205038"/>
            <a:ext cx="6238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00" b="1">
                <a:solidFill>
                  <a:schemeClr val="tx1"/>
                </a:solidFill>
              </a:rPr>
              <a:t>Display :</a:t>
            </a:r>
          </a:p>
          <a:p>
            <a:pPr algn="ctr"/>
            <a:r>
              <a:rPr lang="en-US" sz="900" b="1">
                <a:solidFill>
                  <a:schemeClr val="tx1"/>
                </a:solidFill>
              </a:rPr>
              <a:t>display</a:t>
            </a:r>
          </a:p>
        </p:txBody>
      </p:sp>
      <p:sp>
        <p:nvSpPr>
          <p:cNvPr id="29754" name="Rectangle 58"/>
          <p:cNvSpPr>
            <a:spLocks noChangeArrowheads="1"/>
          </p:cNvSpPr>
          <p:nvPr/>
        </p:nvSpPr>
        <p:spPr bwMode="auto">
          <a:xfrm>
            <a:off x="5292725" y="2636838"/>
            <a:ext cx="71438" cy="266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9755" name="Line 59"/>
          <p:cNvSpPr>
            <a:spLocks noChangeShapeType="1"/>
          </p:cNvSpPr>
          <p:nvPr/>
        </p:nvSpPr>
        <p:spPr bwMode="auto">
          <a:xfrm>
            <a:off x="4787900" y="263683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56" name="Rectangle 60"/>
          <p:cNvSpPr>
            <a:spLocks noChangeArrowheads="1"/>
          </p:cNvSpPr>
          <p:nvPr/>
        </p:nvSpPr>
        <p:spPr bwMode="auto">
          <a:xfrm>
            <a:off x="5364163" y="2781300"/>
            <a:ext cx="71437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9757" name="Line 61"/>
          <p:cNvSpPr>
            <a:spLocks noChangeShapeType="1"/>
          </p:cNvSpPr>
          <p:nvPr/>
        </p:nvSpPr>
        <p:spPr bwMode="auto">
          <a:xfrm>
            <a:off x="5364163" y="2708275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58" name="Line 62"/>
          <p:cNvSpPr>
            <a:spLocks noChangeShapeType="1"/>
          </p:cNvSpPr>
          <p:nvPr/>
        </p:nvSpPr>
        <p:spPr bwMode="auto">
          <a:xfrm>
            <a:off x="5651500" y="270827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59" name="Line 63"/>
          <p:cNvSpPr>
            <a:spLocks noChangeShapeType="1"/>
          </p:cNvSpPr>
          <p:nvPr/>
        </p:nvSpPr>
        <p:spPr bwMode="auto">
          <a:xfrm flipH="1">
            <a:off x="5435600" y="285273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60" name="Rectangle 64"/>
          <p:cNvSpPr>
            <a:spLocks noChangeArrowheads="1"/>
          </p:cNvSpPr>
          <p:nvPr/>
        </p:nvSpPr>
        <p:spPr bwMode="auto">
          <a:xfrm>
            <a:off x="6372225" y="2997200"/>
            <a:ext cx="71438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9761" name="Rectangle 65"/>
          <p:cNvSpPr>
            <a:spLocks noChangeArrowheads="1"/>
          </p:cNvSpPr>
          <p:nvPr/>
        </p:nvSpPr>
        <p:spPr bwMode="auto">
          <a:xfrm>
            <a:off x="7453313" y="4149725"/>
            <a:ext cx="71437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9762" name="Rectangle 66"/>
          <p:cNvSpPr>
            <a:spLocks noChangeArrowheads="1"/>
          </p:cNvSpPr>
          <p:nvPr/>
        </p:nvSpPr>
        <p:spPr bwMode="auto">
          <a:xfrm>
            <a:off x="8532813" y="3717925"/>
            <a:ext cx="71437" cy="28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9763" name="Line 67"/>
          <p:cNvSpPr>
            <a:spLocks noChangeShapeType="1"/>
          </p:cNvSpPr>
          <p:nvPr/>
        </p:nvSpPr>
        <p:spPr bwMode="auto">
          <a:xfrm>
            <a:off x="5435600" y="3716338"/>
            <a:ext cx="3097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764" name="Rectangle 68"/>
          <p:cNvSpPr>
            <a:spLocks noChangeArrowheads="1"/>
          </p:cNvSpPr>
          <p:nvPr/>
        </p:nvSpPr>
        <p:spPr bwMode="auto">
          <a:xfrm>
            <a:off x="8532813" y="4941888"/>
            <a:ext cx="71437" cy="287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9765" name="Line 69"/>
          <p:cNvSpPr>
            <a:spLocks noChangeShapeType="1"/>
          </p:cNvSpPr>
          <p:nvPr/>
        </p:nvSpPr>
        <p:spPr bwMode="auto">
          <a:xfrm>
            <a:off x="5435600" y="4940300"/>
            <a:ext cx="3097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766" name="Line 70"/>
          <p:cNvSpPr>
            <a:spLocks noChangeShapeType="1"/>
          </p:cNvSpPr>
          <p:nvPr/>
        </p:nvSpPr>
        <p:spPr bwMode="auto">
          <a:xfrm>
            <a:off x="5435600" y="4149725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767" name="Line 71"/>
          <p:cNvSpPr>
            <a:spLocks noChangeShapeType="1"/>
          </p:cNvSpPr>
          <p:nvPr/>
        </p:nvSpPr>
        <p:spPr bwMode="auto">
          <a:xfrm>
            <a:off x="5435600" y="2997200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29768" name="Rectangle 72"/>
          <p:cNvSpPr>
            <a:spLocks noChangeArrowheads="1"/>
          </p:cNvSpPr>
          <p:nvPr/>
        </p:nvSpPr>
        <p:spPr bwMode="auto">
          <a:xfrm>
            <a:off x="8532813" y="3284538"/>
            <a:ext cx="71437" cy="21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9769" name="Line 73"/>
          <p:cNvSpPr>
            <a:spLocks noChangeShapeType="1"/>
          </p:cNvSpPr>
          <p:nvPr/>
        </p:nvSpPr>
        <p:spPr bwMode="auto">
          <a:xfrm>
            <a:off x="6443663" y="3284538"/>
            <a:ext cx="20891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770" name="Oval 74"/>
          <p:cNvSpPr>
            <a:spLocks noChangeArrowheads="1"/>
          </p:cNvSpPr>
          <p:nvPr/>
        </p:nvSpPr>
        <p:spPr bwMode="auto">
          <a:xfrm>
            <a:off x="6300788" y="3141663"/>
            <a:ext cx="2303462" cy="287337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9771" name="Line 75"/>
          <p:cNvSpPr>
            <a:spLocks noChangeShapeType="1"/>
          </p:cNvSpPr>
          <p:nvPr/>
        </p:nvSpPr>
        <p:spPr bwMode="auto">
          <a:xfrm>
            <a:off x="7164388" y="3429000"/>
            <a:ext cx="0" cy="216058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772" name="Text Box 76"/>
          <p:cNvSpPr txBox="1">
            <a:spLocks noChangeArrowheads="1"/>
          </p:cNvSpPr>
          <p:nvPr/>
        </p:nvSpPr>
        <p:spPr bwMode="auto">
          <a:xfrm>
            <a:off x="5148064" y="5516563"/>
            <a:ext cx="3960439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</a:rPr>
              <a:t>There is no dependency between </a:t>
            </a:r>
            <a:r>
              <a:rPr lang="en-US" sz="1800" b="1" dirty="0" err="1">
                <a:solidFill>
                  <a:schemeClr val="accent2"/>
                </a:solidFill>
              </a:rPr>
              <a:t>HumanPlayer</a:t>
            </a:r>
            <a:r>
              <a:rPr lang="en-US" sz="1800" dirty="0">
                <a:solidFill>
                  <a:schemeClr val="accent2"/>
                </a:solidFill>
              </a:rPr>
              <a:t> and </a:t>
            </a:r>
            <a:r>
              <a:rPr lang="en-US" sz="1800" b="1" dirty="0">
                <a:solidFill>
                  <a:schemeClr val="accent2"/>
                </a:solidFill>
              </a:rPr>
              <a:t>Display</a:t>
            </a:r>
            <a:r>
              <a:rPr lang="en-US" sz="1800" dirty="0">
                <a:solidFill>
                  <a:schemeClr val="accent2"/>
                </a:solidFill>
              </a:rPr>
              <a:t> in the class diagram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</a:t>
            </a:r>
            <a:r>
              <a:rPr lang="en-US">
                <a:solidFill>
                  <a:schemeClr val="accent1"/>
                </a:solidFill>
              </a:rPr>
              <a:t>“Class diagram - MSC”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7928"/>
            <a:ext cx="8540755" cy="4565650"/>
          </a:xfrm>
        </p:spPr>
        <p:txBody>
          <a:bodyPr/>
          <a:lstStyle/>
          <a:p>
            <a:pPr>
              <a:buNone/>
            </a:pPr>
            <a:r>
              <a:rPr lang="en-US" sz="2000" dirty="0"/>
              <a:t>Class Diagram in RPA:</a:t>
            </a:r>
          </a:p>
          <a:p>
            <a:pPr lvl="1"/>
            <a:r>
              <a:rPr lang="en-US" sz="1800" dirty="0"/>
              <a:t>CLASS 		</a:t>
            </a:r>
            <a:r>
              <a:rPr lang="en-US" sz="1800" dirty="0" smtClean="0"/>
              <a:t>= </a:t>
            </a:r>
            <a:r>
              <a:rPr lang="en-US" sz="1800" dirty="0"/>
              <a:t>	{</a:t>
            </a:r>
            <a:r>
              <a:rPr lang="en-US" sz="1800" dirty="0" err="1"/>
              <a:t>GameManager</a:t>
            </a:r>
            <a:r>
              <a:rPr lang="en-US" sz="1800" dirty="0"/>
              <a:t>, Board, Player, </a:t>
            </a:r>
            <a:r>
              <a:rPr lang="en-US" sz="1800" dirty="0" smtClean="0"/>
              <a:t>						</a:t>
            </a:r>
            <a:r>
              <a:rPr lang="en-US" sz="1800" dirty="0" err="1" smtClean="0"/>
              <a:t>HumanPlayer</a:t>
            </a:r>
            <a:r>
              <a:rPr lang="en-US" sz="1800" dirty="0" smtClean="0"/>
              <a:t>,  </a:t>
            </a:r>
            <a:r>
              <a:rPr lang="en-US" sz="1800" dirty="0" err="1"/>
              <a:t>ComputerPlayer</a:t>
            </a:r>
            <a:r>
              <a:rPr lang="en-US" sz="1800" dirty="0"/>
              <a:t>, Display}</a:t>
            </a:r>
          </a:p>
          <a:p>
            <a:pPr lvl="1"/>
            <a:r>
              <a:rPr lang="en-US" sz="1800" dirty="0"/>
              <a:t>METHOD 		=	{</a:t>
            </a:r>
            <a:r>
              <a:rPr lang="en-US" sz="1800" dirty="0" err="1"/>
              <a:t>GameManager.play</a:t>
            </a:r>
            <a:r>
              <a:rPr lang="en-US" sz="1800" dirty="0"/>
              <a:t>, </a:t>
            </a:r>
            <a:r>
              <a:rPr lang="en-US" sz="1800" dirty="0" err="1"/>
              <a:t>GameManager.stop</a:t>
            </a:r>
            <a:r>
              <a:rPr lang="en-US" sz="1800" dirty="0"/>
              <a:t>,</a:t>
            </a:r>
          </a:p>
          <a:p>
            <a:pPr lvl="1">
              <a:buFont typeface="Times New Roman" pitchFamily="18" charset="0"/>
              <a:buNone/>
            </a:pPr>
            <a:r>
              <a:rPr lang="en-US" sz="1800" dirty="0"/>
              <a:t>					</a:t>
            </a:r>
            <a:r>
              <a:rPr lang="en-US" sz="1800" dirty="0" smtClean="0"/>
              <a:t> </a:t>
            </a:r>
            <a:r>
              <a:rPr lang="en-US" sz="1800" dirty="0" err="1"/>
              <a:t>Player.setToken</a:t>
            </a:r>
            <a:r>
              <a:rPr lang="en-US" sz="1800" dirty="0"/>
              <a:t>, </a:t>
            </a:r>
            <a:r>
              <a:rPr lang="en-US" sz="1800" dirty="0" err="1"/>
              <a:t>HumanPlayer.getNextMove</a:t>
            </a:r>
            <a:r>
              <a:rPr lang="en-US" sz="1800" dirty="0"/>
              <a:t>,</a:t>
            </a:r>
          </a:p>
          <a:p>
            <a:pPr lvl="1">
              <a:buFont typeface="Times New Roman" pitchFamily="18" charset="0"/>
              <a:buNone/>
            </a:pPr>
            <a:r>
              <a:rPr lang="en-US" sz="1800" dirty="0"/>
              <a:t>					</a:t>
            </a:r>
            <a:r>
              <a:rPr lang="en-US" sz="1800" dirty="0" smtClean="0"/>
              <a:t> </a:t>
            </a:r>
            <a:r>
              <a:rPr lang="en-US" sz="1800" dirty="0" err="1"/>
              <a:t>HumanPlayer.setToken</a:t>
            </a:r>
            <a:r>
              <a:rPr lang="en-US" sz="1800" dirty="0"/>
              <a:t>, </a:t>
            </a:r>
            <a:r>
              <a:rPr lang="en-US" sz="1800" dirty="0" smtClean="0"/>
              <a:t>							 </a:t>
            </a:r>
            <a:r>
              <a:rPr lang="en-US" sz="1800" dirty="0" err="1" smtClean="0"/>
              <a:t>ComputerPlayer.getNextMove</a:t>
            </a:r>
            <a:r>
              <a:rPr lang="en-US" sz="1800" dirty="0"/>
              <a:t>,</a:t>
            </a:r>
          </a:p>
          <a:p>
            <a:pPr lvl="1">
              <a:buFont typeface="Times New Roman" pitchFamily="18" charset="0"/>
              <a:buNone/>
            </a:pPr>
            <a:r>
              <a:rPr lang="en-US" sz="1800" dirty="0"/>
              <a:t>					</a:t>
            </a:r>
            <a:r>
              <a:rPr lang="en-US" sz="1800" dirty="0" smtClean="0"/>
              <a:t> </a:t>
            </a:r>
            <a:r>
              <a:rPr lang="en-US" sz="1800" dirty="0" err="1"/>
              <a:t>ComputerPlayer.setToken</a:t>
            </a:r>
            <a:r>
              <a:rPr lang="en-US" sz="1800" dirty="0"/>
              <a:t>, </a:t>
            </a:r>
            <a:r>
              <a:rPr lang="en-US" sz="1800" dirty="0" err="1"/>
              <a:t>Display.printLn</a:t>
            </a:r>
            <a:r>
              <a:rPr lang="en-US" sz="1800" dirty="0"/>
              <a:t>,</a:t>
            </a:r>
          </a:p>
          <a:p>
            <a:pPr lvl="1">
              <a:buFont typeface="Times New Roman" pitchFamily="18" charset="0"/>
              <a:buNone/>
            </a:pPr>
            <a:r>
              <a:rPr lang="en-US" sz="1800" dirty="0"/>
              <a:t>					</a:t>
            </a:r>
            <a:r>
              <a:rPr lang="en-US" sz="1800" dirty="0" smtClean="0"/>
              <a:t> </a:t>
            </a:r>
            <a:r>
              <a:rPr lang="en-US" sz="1800" dirty="0" err="1"/>
              <a:t>Display.printBoard</a:t>
            </a:r>
            <a:r>
              <a:rPr lang="en-US" sz="1800" dirty="0"/>
              <a:t>}</a:t>
            </a:r>
          </a:p>
          <a:p>
            <a:pPr lvl="1"/>
            <a:r>
              <a:rPr lang="en-US" sz="1800" dirty="0"/>
              <a:t>IMPLEMENTS	=	{&lt;</a:t>
            </a:r>
            <a:r>
              <a:rPr lang="en-US" sz="1800" dirty="0" err="1"/>
              <a:t>GameManager.play,GameManager</a:t>
            </a:r>
            <a:r>
              <a:rPr lang="en-US" sz="1800" dirty="0"/>
              <a:t>&gt;,</a:t>
            </a:r>
          </a:p>
          <a:p>
            <a:pPr lvl="1">
              <a:buFont typeface="Times New Roman" pitchFamily="18" charset="0"/>
              <a:buNone/>
            </a:pPr>
            <a:r>
              <a:rPr lang="en-US" sz="1800" dirty="0"/>
              <a:t>						 </a:t>
            </a:r>
            <a:r>
              <a:rPr lang="en-US" sz="1800" dirty="0" smtClean="0"/>
              <a:t>….</a:t>
            </a:r>
            <a:r>
              <a:rPr lang="en-US" sz="1800" dirty="0"/>
              <a:t>			}</a:t>
            </a:r>
          </a:p>
          <a:p>
            <a:pPr lvl="1"/>
            <a:r>
              <a:rPr lang="en-US" sz="1800" dirty="0"/>
              <a:t>INHERITANCE	=	{&lt;</a:t>
            </a:r>
            <a:r>
              <a:rPr lang="en-US" sz="1800" dirty="0" err="1"/>
              <a:t>HumanPlayer,Player</a:t>
            </a:r>
            <a:r>
              <a:rPr lang="en-US" sz="1800" dirty="0"/>
              <a:t>&gt;,&lt;</a:t>
            </a:r>
            <a:r>
              <a:rPr lang="en-US" sz="1800" dirty="0" err="1"/>
              <a:t>ComputerPlayer,Player</a:t>
            </a:r>
            <a:r>
              <a:rPr lang="en-US" sz="1800" dirty="0"/>
              <a:t>&gt;}</a:t>
            </a:r>
          </a:p>
          <a:p>
            <a:pPr lvl="1"/>
            <a:r>
              <a:rPr lang="en-US" sz="1800" dirty="0"/>
              <a:t>DEPENDENCY	</a:t>
            </a:r>
            <a:r>
              <a:rPr lang="en-US" sz="1800" dirty="0" smtClean="0"/>
              <a:t>= 	{&lt;</a:t>
            </a:r>
            <a:r>
              <a:rPr lang="en-US" sz="1800" dirty="0" err="1"/>
              <a:t>GameManager,Player</a:t>
            </a:r>
            <a:r>
              <a:rPr lang="en-US" sz="1800" dirty="0" smtClean="0"/>
              <a:t>&gt;, 							  &lt;</a:t>
            </a:r>
            <a:r>
              <a:rPr lang="en-US" sz="1800" dirty="0" err="1"/>
              <a:t>GameManager,Display</a:t>
            </a:r>
            <a:r>
              <a:rPr lang="en-US" sz="1800" dirty="0"/>
              <a:t>&gt;}</a:t>
            </a:r>
          </a:p>
          <a:p>
            <a:pPr lvl="1"/>
            <a:r>
              <a:rPr lang="en-US" sz="1800" dirty="0"/>
              <a:t>AGGREGATION	=	{&lt;</a:t>
            </a:r>
            <a:r>
              <a:rPr lang="en-US" sz="1800" dirty="0" err="1"/>
              <a:t>GameManager,Board</a:t>
            </a:r>
            <a:r>
              <a:rPr lang="en-US" sz="1800" dirty="0"/>
              <a:t>&gt;}</a:t>
            </a:r>
          </a:p>
          <a:p>
            <a:pPr lvl="1"/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</a:t>
            </a:r>
            <a:r>
              <a:rPr lang="en-US">
                <a:solidFill>
                  <a:schemeClr val="accent1"/>
                </a:solidFill>
              </a:rPr>
              <a:t>“Class diagram - MSC”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42984"/>
            <a:ext cx="8715436" cy="5143536"/>
          </a:xfrm>
        </p:spPr>
        <p:txBody>
          <a:bodyPr/>
          <a:lstStyle/>
          <a:p>
            <a:r>
              <a:rPr lang="en-US" sz="2000" dirty="0"/>
              <a:t>MSC in RPA:</a:t>
            </a:r>
          </a:p>
          <a:p>
            <a:pPr lvl="1"/>
            <a:r>
              <a:rPr lang="en-US" sz="1800" dirty="0"/>
              <a:t>OBJECT		= 	{Manager, Player1, Player2, display}</a:t>
            </a:r>
          </a:p>
          <a:p>
            <a:pPr lvl="1"/>
            <a:r>
              <a:rPr lang="en-US" sz="1800" dirty="0"/>
              <a:t>TYPE	 	</a:t>
            </a:r>
            <a:r>
              <a:rPr lang="en-US" sz="1800" dirty="0" smtClean="0"/>
              <a:t>=</a:t>
            </a:r>
            <a:r>
              <a:rPr lang="en-US" sz="1800" dirty="0"/>
              <a:t>	{&lt;</a:t>
            </a:r>
            <a:r>
              <a:rPr lang="en-US" sz="1800" dirty="0" smtClean="0"/>
              <a:t>Manager, </a:t>
            </a:r>
            <a:r>
              <a:rPr lang="en-US" sz="1800" dirty="0" err="1" smtClean="0"/>
              <a:t>GameManager</a:t>
            </a:r>
            <a:r>
              <a:rPr lang="en-US" sz="1800" dirty="0" smtClean="0"/>
              <a:t>&gt;, 						 &lt;</a:t>
            </a:r>
            <a:r>
              <a:rPr lang="en-US" sz="1800" dirty="0"/>
              <a:t>Player1,HumanPlayer&gt;, 						 </a:t>
            </a:r>
            <a:r>
              <a:rPr lang="en-US" sz="1800" dirty="0" smtClean="0"/>
              <a:t>	 &lt;</a:t>
            </a:r>
            <a:r>
              <a:rPr lang="en-US" sz="1800" dirty="0"/>
              <a:t>Player2,ComputerPlayer&gt;,&lt;</a:t>
            </a:r>
            <a:r>
              <a:rPr lang="en-US" sz="1800" dirty="0" err="1"/>
              <a:t>display,Display</a:t>
            </a:r>
            <a:r>
              <a:rPr lang="en-US" sz="1800" dirty="0"/>
              <a:t>&gt;}</a:t>
            </a:r>
          </a:p>
          <a:p>
            <a:pPr lvl="1"/>
            <a:r>
              <a:rPr lang="en-US" sz="1800" dirty="0"/>
              <a:t>CALL		</a:t>
            </a:r>
            <a:r>
              <a:rPr lang="en-US" sz="1800" dirty="0" smtClean="0"/>
              <a:t>=</a:t>
            </a:r>
            <a:r>
              <a:rPr lang="en-US" sz="1800" dirty="0"/>
              <a:t>	{c</a:t>
            </a:r>
            <a:r>
              <a:rPr lang="en-US" sz="1800" baseline="-25000" dirty="0"/>
              <a:t>1</a:t>
            </a:r>
            <a:r>
              <a:rPr lang="en-US" sz="1800" dirty="0"/>
              <a:t>,c</a:t>
            </a:r>
            <a:r>
              <a:rPr lang="en-US" sz="1800" baseline="-25000" dirty="0"/>
              <a:t>2</a:t>
            </a:r>
            <a:r>
              <a:rPr lang="en-US" sz="1800" dirty="0"/>
              <a:t>,c</a:t>
            </a:r>
            <a:r>
              <a:rPr lang="en-US" sz="1800" baseline="-25000" dirty="0"/>
              <a:t>3</a:t>
            </a:r>
            <a:r>
              <a:rPr lang="en-US" sz="1800" dirty="0"/>
              <a:t>,c</a:t>
            </a:r>
            <a:r>
              <a:rPr lang="en-US" sz="1800" baseline="-25000" dirty="0"/>
              <a:t>4</a:t>
            </a:r>
            <a:r>
              <a:rPr lang="en-US" sz="1800" dirty="0"/>
              <a:t>c</a:t>
            </a:r>
            <a:r>
              <a:rPr lang="en-US" sz="1800" baseline="-25000" dirty="0"/>
              <a:t>5</a:t>
            </a:r>
            <a:r>
              <a:rPr lang="en-US" sz="1800" dirty="0"/>
              <a:t>}</a:t>
            </a:r>
          </a:p>
          <a:p>
            <a:pPr lvl="1"/>
            <a:r>
              <a:rPr lang="en-US" sz="1800" dirty="0"/>
              <a:t>NEXT		</a:t>
            </a:r>
            <a:r>
              <a:rPr lang="en-US" sz="1800" dirty="0" smtClean="0"/>
              <a:t>=</a:t>
            </a:r>
            <a:r>
              <a:rPr lang="en-US" sz="1800" dirty="0"/>
              <a:t>	{&lt;c</a:t>
            </a:r>
            <a:r>
              <a:rPr lang="en-US" sz="1800" baseline="-25000" dirty="0"/>
              <a:t>1</a:t>
            </a:r>
            <a:r>
              <a:rPr lang="en-US" sz="1800" dirty="0"/>
              <a:t>,c</a:t>
            </a:r>
            <a:r>
              <a:rPr lang="en-US" sz="1800" baseline="-25000" dirty="0"/>
              <a:t>2</a:t>
            </a:r>
            <a:r>
              <a:rPr lang="en-US" sz="1800" dirty="0"/>
              <a:t>&gt;,&lt;c</a:t>
            </a:r>
            <a:r>
              <a:rPr lang="en-US" sz="1800" baseline="-25000" dirty="0"/>
              <a:t>2</a:t>
            </a:r>
            <a:r>
              <a:rPr lang="en-US" sz="1800" dirty="0"/>
              <a:t>,c</a:t>
            </a:r>
            <a:r>
              <a:rPr lang="en-US" sz="1800" baseline="-25000" dirty="0"/>
              <a:t>3</a:t>
            </a:r>
            <a:r>
              <a:rPr lang="en-US" sz="1800" dirty="0"/>
              <a:t>&gt;,&lt;c</a:t>
            </a:r>
            <a:r>
              <a:rPr lang="en-US" sz="1800" baseline="-25000" dirty="0"/>
              <a:t>3</a:t>
            </a:r>
            <a:r>
              <a:rPr lang="en-US" sz="1800" dirty="0"/>
              <a:t>,c</a:t>
            </a:r>
            <a:r>
              <a:rPr lang="en-US" sz="1800" baseline="-25000" dirty="0"/>
              <a:t>4</a:t>
            </a:r>
            <a:r>
              <a:rPr lang="en-US" sz="1800" dirty="0"/>
              <a:t>&gt;,&lt;c</a:t>
            </a:r>
            <a:r>
              <a:rPr lang="en-US" sz="1800" baseline="-25000" dirty="0"/>
              <a:t>4</a:t>
            </a:r>
            <a:r>
              <a:rPr lang="en-US" sz="1800" dirty="0"/>
              <a:t>,c</a:t>
            </a:r>
            <a:r>
              <a:rPr lang="en-US" sz="1800" baseline="-25000" dirty="0"/>
              <a:t>5</a:t>
            </a:r>
            <a:r>
              <a:rPr lang="en-US" sz="1800" dirty="0"/>
              <a:t>&gt;}</a:t>
            </a:r>
          </a:p>
          <a:p>
            <a:pPr lvl="1"/>
            <a:r>
              <a:rPr lang="en-US" sz="1800" dirty="0"/>
              <a:t>CALLER		=	{&lt;Manager,c</a:t>
            </a:r>
            <a:r>
              <a:rPr lang="en-US" sz="1800" baseline="-25000" dirty="0"/>
              <a:t>1</a:t>
            </a:r>
            <a:r>
              <a:rPr lang="en-US" sz="1800" dirty="0"/>
              <a:t>&gt;,&lt;Player1,c</a:t>
            </a:r>
            <a:r>
              <a:rPr lang="en-US" sz="1800" baseline="-25000" dirty="0"/>
              <a:t>2</a:t>
            </a:r>
            <a:r>
              <a:rPr lang="en-US" sz="1800" dirty="0"/>
              <a:t>&gt;,&lt;Manager,c</a:t>
            </a:r>
            <a:r>
              <a:rPr lang="en-US" sz="1800" baseline="-25000" dirty="0"/>
              <a:t>3</a:t>
            </a:r>
            <a:r>
              <a:rPr lang="en-US" sz="1800" dirty="0"/>
              <a:t>&gt;,</a:t>
            </a:r>
          </a:p>
          <a:p>
            <a:pPr lvl="1">
              <a:buFont typeface="Times New Roman" pitchFamily="18" charset="0"/>
              <a:buNone/>
            </a:pPr>
            <a:r>
              <a:rPr lang="en-US" sz="1800" dirty="0"/>
              <a:t>					</a:t>
            </a:r>
            <a:r>
              <a:rPr lang="en-US" sz="1800" dirty="0" smtClean="0"/>
              <a:t>  </a:t>
            </a:r>
            <a:r>
              <a:rPr lang="en-US" sz="1800" dirty="0"/>
              <a:t>&lt;Manager,c</a:t>
            </a:r>
            <a:r>
              <a:rPr lang="en-US" sz="1800" baseline="-25000" dirty="0"/>
              <a:t>4</a:t>
            </a:r>
            <a:r>
              <a:rPr lang="en-US" sz="1800" dirty="0"/>
              <a:t>&gt;,&lt;Manager,c</a:t>
            </a:r>
            <a:r>
              <a:rPr lang="en-US" sz="1800" baseline="-25000" dirty="0"/>
              <a:t>5</a:t>
            </a:r>
            <a:r>
              <a:rPr lang="en-US" sz="1800" dirty="0"/>
              <a:t>&gt;}</a:t>
            </a:r>
          </a:p>
          <a:p>
            <a:pPr lvl="1"/>
            <a:r>
              <a:rPr lang="en-US" sz="1800" dirty="0"/>
              <a:t>CALLEE		=	{&lt;Player1,c</a:t>
            </a:r>
            <a:r>
              <a:rPr lang="en-US" sz="1800" baseline="-25000" dirty="0"/>
              <a:t>1</a:t>
            </a:r>
            <a:r>
              <a:rPr lang="en-US" sz="1800" dirty="0"/>
              <a:t>&gt;,&lt;display,c</a:t>
            </a:r>
            <a:r>
              <a:rPr lang="en-US" sz="1800" baseline="-25000" dirty="0"/>
              <a:t>2</a:t>
            </a:r>
            <a:r>
              <a:rPr lang="en-US" sz="1800" dirty="0"/>
              <a:t>&gt;,&lt;display,c</a:t>
            </a:r>
            <a:r>
              <a:rPr lang="en-US" sz="1800" baseline="-25000" dirty="0"/>
              <a:t>3</a:t>
            </a:r>
            <a:r>
              <a:rPr lang="en-US" sz="1800" dirty="0"/>
              <a:t>&gt;</a:t>
            </a:r>
          </a:p>
          <a:p>
            <a:pPr lvl="1">
              <a:buFont typeface="Times New Roman" pitchFamily="18" charset="0"/>
              <a:buNone/>
            </a:pPr>
            <a:r>
              <a:rPr lang="en-US" sz="1800" dirty="0"/>
              <a:t>					</a:t>
            </a:r>
            <a:r>
              <a:rPr lang="en-US" sz="1800" dirty="0" smtClean="0"/>
              <a:t>  </a:t>
            </a:r>
            <a:r>
              <a:rPr lang="en-US" sz="1800" dirty="0"/>
              <a:t>&lt;Player2,c</a:t>
            </a:r>
            <a:r>
              <a:rPr lang="en-US" sz="1800" baseline="-25000" dirty="0"/>
              <a:t>4</a:t>
            </a:r>
            <a:r>
              <a:rPr lang="en-US" sz="1800" dirty="0"/>
              <a:t>&gt;,&lt;display,c</a:t>
            </a:r>
            <a:r>
              <a:rPr lang="en-US" sz="1800" baseline="-25000" dirty="0"/>
              <a:t>5</a:t>
            </a:r>
            <a:r>
              <a:rPr lang="en-US" sz="1800" dirty="0"/>
              <a:t>&gt;}</a:t>
            </a:r>
          </a:p>
          <a:p>
            <a:pPr lvl="1"/>
            <a:r>
              <a:rPr lang="en-US" sz="1800" dirty="0"/>
              <a:t>MESSAGE		=	{&lt;HumanPlayer.getNextMove,c</a:t>
            </a:r>
            <a:r>
              <a:rPr lang="en-US" sz="1800" baseline="-25000" dirty="0"/>
              <a:t>1</a:t>
            </a:r>
            <a:r>
              <a:rPr lang="en-US" sz="1800" dirty="0" smtClean="0"/>
              <a:t>&gt;, 						 &lt;</a:t>
            </a:r>
            <a:r>
              <a:rPr lang="en-US" sz="1800" dirty="0"/>
              <a:t>Display.printLn,c</a:t>
            </a:r>
            <a:r>
              <a:rPr lang="en-US" sz="1800" baseline="-25000" dirty="0"/>
              <a:t>2</a:t>
            </a:r>
            <a:r>
              <a:rPr lang="en-US" sz="1800" dirty="0"/>
              <a:t>&gt;,</a:t>
            </a:r>
          </a:p>
          <a:p>
            <a:pPr lvl="1">
              <a:buFont typeface="Times New Roman" pitchFamily="18" charset="0"/>
              <a:buNone/>
            </a:pPr>
            <a:r>
              <a:rPr lang="en-US" sz="1800" dirty="0"/>
              <a:t>					</a:t>
            </a:r>
            <a:r>
              <a:rPr lang="en-US" sz="1800" dirty="0" smtClean="0"/>
              <a:t> </a:t>
            </a:r>
            <a:r>
              <a:rPr lang="en-US" sz="1800" dirty="0"/>
              <a:t>&lt;Display.printBoard,c</a:t>
            </a:r>
            <a:r>
              <a:rPr lang="en-US" sz="1800" baseline="-25000" dirty="0"/>
              <a:t>3</a:t>
            </a:r>
            <a:r>
              <a:rPr lang="en-US" sz="1800" dirty="0" smtClean="0"/>
              <a:t>&gt;, 							 &lt;</a:t>
            </a:r>
            <a:r>
              <a:rPr lang="en-US" sz="1800" dirty="0"/>
              <a:t>ComputerPlayer.getNextMove,c</a:t>
            </a:r>
            <a:r>
              <a:rPr lang="en-US" sz="1800" baseline="-25000" dirty="0"/>
              <a:t>4</a:t>
            </a:r>
            <a:r>
              <a:rPr lang="en-US" sz="1800" dirty="0"/>
              <a:t>&gt;,</a:t>
            </a:r>
          </a:p>
          <a:p>
            <a:pPr lvl="1">
              <a:buFont typeface="Times New Roman" pitchFamily="18" charset="0"/>
              <a:buNone/>
            </a:pPr>
            <a:r>
              <a:rPr lang="en-US" sz="1800" dirty="0"/>
              <a:t>					</a:t>
            </a:r>
            <a:r>
              <a:rPr lang="en-US" sz="1800" dirty="0" smtClean="0"/>
              <a:t> </a:t>
            </a:r>
            <a:r>
              <a:rPr lang="en-US" sz="1800" dirty="0"/>
              <a:t>&lt;Display.printBoard,c</a:t>
            </a:r>
            <a:r>
              <a:rPr lang="en-US" sz="1800" baseline="-25000" dirty="0"/>
              <a:t>5</a:t>
            </a:r>
            <a:r>
              <a:rPr lang="en-US" sz="1800" dirty="0" smtClean="0"/>
              <a:t>&gt;}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</a:t>
            </a:r>
            <a:r>
              <a:rPr lang="en-US">
                <a:solidFill>
                  <a:schemeClr val="accent1"/>
                </a:solidFill>
              </a:rPr>
              <a:t>“Class diagram - MSC”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5516563"/>
            <a:ext cx="7897813" cy="8778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Rule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(CALLER </a:t>
            </a:r>
            <a:r>
              <a:rPr lang="en-US" sz="1800">
                <a:latin typeface="cmsy10" pitchFamily="34" charset="0"/>
              </a:rPr>
              <a:t>®</a:t>
            </a:r>
            <a:r>
              <a:rPr lang="en-US" sz="1800"/>
              <a:t> CALLEE) </a:t>
            </a:r>
            <a:r>
              <a:rPr lang="en-US" sz="1800">
                <a:latin typeface="cmsy10" pitchFamily="34" charset="0"/>
              </a:rPr>
              <a:t>"</a:t>
            </a:r>
            <a:r>
              <a:rPr lang="en-US" sz="1800"/>
              <a:t> TYPE </a:t>
            </a:r>
            <a:r>
              <a:rPr lang="en-US" sz="1800">
                <a:latin typeface="cmsy10" pitchFamily="34" charset="0"/>
              </a:rPr>
              <a:t>µ</a:t>
            </a:r>
            <a:r>
              <a:rPr lang="en-US" sz="1800"/>
              <a:t> (DEPENDENCY </a:t>
            </a:r>
            <a:r>
              <a:rPr lang="en-US" sz="1800">
                <a:cs typeface="Arial" charset="0"/>
              </a:rPr>
              <a:t>↓</a:t>
            </a:r>
            <a:r>
              <a:rPr lang="en-US" sz="1800"/>
              <a:t> INHERITANCE</a:t>
            </a:r>
            <a:r>
              <a:rPr lang="en-US" sz="1800" baseline="30000"/>
              <a:t>*</a:t>
            </a:r>
            <a:r>
              <a:rPr lang="en-US" sz="1800"/>
              <a:t>)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1782763" y="2209800"/>
            <a:ext cx="1090612" cy="76041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 b="1"/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>
            <a:off x="1782763" y="2463800"/>
            <a:ext cx="1090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1808163" y="2252663"/>
            <a:ext cx="111921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latin typeface="Tahoma" pitchFamily="34" charset="0"/>
              </a:rPr>
              <a:t>GameManager</a:t>
            </a:r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>
            <a:off x="1782763" y="2716213"/>
            <a:ext cx="1090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1776413" y="3406775"/>
            <a:ext cx="1090612" cy="762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 b="1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>
            <a:off x="1776413" y="3662363"/>
            <a:ext cx="1090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2038350" y="3451225"/>
            <a:ext cx="5918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latin typeface="Tahoma" pitchFamily="34" charset="0"/>
              </a:rPr>
              <a:t>Player</a:t>
            </a:r>
          </a:p>
        </p:txBody>
      </p:sp>
      <p:sp>
        <p:nvSpPr>
          <p:cNvPr id="46091" name="Line 11"/>
          <p:cNvSpPr>
            <a:spLocks noChangeShapeType="1"/>
          </p:cNvSpPr>
          <p:nvPr/>
        </p:nvSpPr>
        <p:spPr bwMode="auto">
          <a:xfrm>
            <a:off x="1776413" y="3914775"/>
            <a:ext cx="1090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966788" y="4611688"/>
            <a:ext cx="1090612" cy="76041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46093" name="Line 13"/>
          <p:cNvSpPr>
            <a:spLocks noChangeShapeType="1"/>
          </p:cNvSpPr>
          <p:nvPr/>
        </p:nvSpPr>
        <p:spPr bwMode="auto">
          <a:xfrm>
            <a:off x="966788" y="4865688"/>
            <a:ext cx="1090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1027113" y="4654550"/>
            <a:ext cx="105189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latin typeface="Tahoma" pitchFamily="34" charset="0"/>
              </a:rPr>
              <a:t>HumanPlayer</a:t>
            </a:r>
          </a:p>
        </p:txBody>
      </p:sp>
      <p:sp>
        <p:nvSpPr>
          <p:cNvPr id="46095" name="Line 15"/>
          <p:cNvSpPr>
            <a:spLocks noChangeShapeType="1"/>
          </p:cNvSpPr>
          <p:nvPr/>
        </p:nvSpPr>
        <p:spPr bwMode="auto">
          <a:xfrm>
            <a:off x="966788" y="5118100"/>
            <a:ext cx="1090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2600325" y="4613275"/>
            <a:ext cx="1090613" cy="76041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2600325" y="4867275"/>
            <a:ext cx="1090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46098" name="Text Box 18"/>
          <p:cNvSpPr txBox="1">
            <a:spLocks noChangeArrowheads="1"/>
          </p:cNvSpPr>
          <p:nvPr/>
        </p:nvSpPr>
        <p:spPr bwMode="auto">
          <a:xfrm>
            <a:off x="2589213" y="4656138"/>
            <a:ext cx="122501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latin typeface="Tahoma" pitchFamily="34" charset="0"/>
              </a:rPr>
              <a:t>ComputerPlayer</a:t>
            </a:r>
          </a:p>
        </p:txBody>
      </p:sp>
      <p:sp>
        <p:nvSpPr>
          <p:cNvPr id="46099" name="Line 19"/>
          <p:cNvSpPr>
            <a:spLocks noChangeShapeType="1"/>
          </p:cNvSpPr>
          <p:nvPr/>
        </p:nvSpPr>
        <p:spPr bwMode="auto">
          <a:xfrm>
            <a:off x="2600325" y="5119688"/>
            <a:ext cx="1090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3265488" y="3406775"/>
            <a:ext cx="1090612" cy="762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 b="1"/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3265488" y="3662363"/>
            <a:ext cx="1090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46102" name="Text Box 22"/>
          <p:cNvSpPr txBox="1">
            <a:spLocks noChangeArrowheads="1"/>
          </p:cNvSpPr>
          <p:nvPr/>
        </p:nvSpPr>
        <p:spPr bwMode="auto">
          <a:xfrm>
            <a:off x="3497263" y="3451225"/>
            <a:ext cx="6559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latin typeface="Tahoma" pitchFamily="34" charset="0"/>
              </a:rPr>
              <a:t>Display</a:t>
            </a:r>
          </a:p>
        </p:txBody>
      </p:sp>
      <p:sp>
        <p:nvSpPr>
          <p:cNvPr id="46103" name="Line 23"/>
          <p:cNvSpPr>
            <a:spLocks noChangeShapeType="1"/>
          </p:cNvSpPr>
          <p:nvPr/>
        </p:nvSpPr>
        <p:spPr bwMode="auto">
          <a:xfrm>
            <a:off x="3265488" y="3914775"/>
            <a:ext cx="1090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46104" name="Rectangle 24"/>
          <p:cNvSpPr>
            <a:spLocks noChangeArrowheads="1"/>
          </p:cNvSpPr>
          <p:nvPr/>
        </p:nvSpPr>
        <p:spPr bwMode="auto">
          <a:xfrm>
            <a:off x="179388" y="2163763"/>
            <a:ext cx="1090612" cy="76041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 b="1"/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179388" y="2417763"/>
            <a:ext cx="1090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46106" name="Text Box 26"/>
          <p:cNvSpPr txBox="1">
            <a:spLocks noChangeArrowheads="1"/>
          </p:cNvSpPr>
          <p:nvPr/>
        </p:nvSpPr>
        <p:spPr bwMode="auto">
          <a:xfrm>
            <a:off x="447675" y="2206625"/>
            <a:ext cx="5645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latin typeface="Tahoma" pitchFamily="34" charset="0"/>
              </a:rPr>
              <a:t>Board</a:t>
            </a:r>
          </a:p>
        </p:txBody>
      </p:sp>
      <p:sp>
        <p:nvSpPr>
          <p:cNvPr id="46107" name="Line 27"/>
          <p:cNvSpPr>
            <a:spLocks noChangeShapeType="1"/>
          </p:cNvSpPr>
          <p:nvPr/>
        </p:nvSpPr>
        <p:spPr bwMode="auto">
          <a:xfrm>
            <a:off x="179388" y="2670175"/>
            <a:ext cx="1090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cxnSp>
        <p:nvCxnSpPr>
          <p:cNvPr id="46108" name="AutoShape 28"/>
          <p:cNvCxnSpPr>
            <a:cxnSpLocks noChangeShapeType="1"/>
            <a:stCxn id="46084" idx="3"/>
            <a:endCxn id="46100" idx="0"/>
          </p:cNvCxnSpPr>
          <p:nvPr/>
        </p:nvCxnSpPr>
        <p:spPr bwMode="auto">
          <a:xfrm>
            <a:off x="2873375" y="2590800"/>
            <a:ext cx="938213" cy="81597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46109" name="AutoShape 29"/>
          <p:cNvCxnSpPr>
            <a:cxnSpLocks noChangeShapeType="1"/>
            <a:stCxn id="46084" idx="2"/>
            <a:endCxn id="46088" idx="0"/>
          </p:cNvCxnSpPr>
          <p:nvPr/>
        </p:nvCxnSpPr>
        <p:spPr bwMode="auto">
          <a:xfrm flipH="1">
            <a:off x="2322513" y="2970213"/>
            <a:ext cx="6350" cy="4365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46110" name="Rectangle 30"/>
          <p:cNvSpPr>
            <a:spLocks noChangeArrowheads="1"/>
          </p:cNvSpPr>
          <p:nvPr/>
        </p:nvSpPr>
        <p:spPr bwMode="auto">
          <a:xfrm rot="2645437">
            <a:off x="1631950" y="2503488"/>
            <a:ext cx="122238" cy="12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b="1"/>
          </a:p>
        </p:txBody>
      </p:sp>
      <p:sp>
        <p:nvSpPr>
          <p:cNvPr id="46111" name="Line 31"/>
          <p:cNvSpPr>
            <a:spLocks noChangeShapeType="1"/>
          </p:cNvSpPr>
          <p:nvPr/>
        </p:nvSpPr>
        <p:spPr bwMode="auto">
          <a:xfrm>
            <a:off x="1389063" y="4421188"/>
            <a:ext cx="1876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46112" name="Line 32"/>
          <p:cNvSpPr>
            <a:spLocks noChangeShapeType="1"/>
          </p:cNvSpPr>
          <p:nvPr/>
        </p:nvSpPr>
        <p:spPr bwMode="auto">
          <a:xfrm>
            <a:off x="3265488" y="4421188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46113" name="Line 33"/>
          <p:cNvSpPr>
            <a:spLocks noChangeShapeType="1"/>
          </p:cNvSpPr>
          <p:nvPr/>
        </p:nvSpPr>
        <p:spPr bwMode="auto">
          <a:xfrm>
            <a:off x="1389063" y="4421188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46114" name="Line 34"/>
          <p:cNvSpPr>
            <a:spLocks noChangeShapeType="1"/>
          </p:cNvSpPr>
          <p:nvPr/>
        </p:nvSpPr>
        <p:spPr bwMode="auto">
          <a:xfrm>
            <a:off x="2298700" y="4168775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46115" name="Line 35"/>
          <p:cNvSpPr>
            <a:spLocks noChangeShapeType="1"/>
          </p:cNvSpPr>
          <p:nvPr/>
        </p:nvSpPr>
        <p:spPr bwMode="auto">
          <a:xfrm flipH="1">
            <a:off x="2176463" y="4295775"/>
            <a:ext cx="122237" cy="125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46116" name="Line 36"/>
          <p:cNvSpPr>
            <a:spLocks noChangeShapeType="1"/>
          </p:cNvSpPr>
          <p:nvPr/>
        </p:nvSpPr>
        <p:spPr bwMode="auto">
          <a:xfrm>
            <a:off x="2298700" y="4295775"/>
            <a:ext cx="119063" cy="125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46117" name="Line 37"/>
          <p:cNvSpPr>
            <a:spLocks noChangeShapeType="1"/>
          </p:cNvSpPr>
          <p:nvPr/>
        </p:nvSpPr>
        <p:spPr bwMode="auto">
          <a:xfrm flipH="1">
            <a:off x="1258888" y="2565400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46118" name="Rectangle 38"/>
          <p:cNvSpPr>
            <a:spLocks noChangeArrowheads="1"/>
          </p:cNvSpPr>
          <p:nvPr/>
        </p:nvSpPr>
        <p:spPr bwMode="auto">
          <a:xfrm>
            <a:off x="4859338" y="2205038"/>
            <a:ext cx="863600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b="1"/>
          </a:p>
        </p:txBody>
      </p:sp>
      <p:sp>
        <p:nvSpPr>
          <p:cNvPr id="46119" name="Rectangle 39"/>
          <p:cNvSpPr>
            <a:spLocks noChangeArrowheads="1"/>
          </p:cNvSpPr>
          <p:nvPr/>
        </p:nvSpPr>
        <p:spPr bwMode="auto">
          <a:xfrm>
            <a:off x="5938838" y="2205038"/>
            <a:ext cx="863600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b="1"/>
          </a:p>
        </p:txBody>
      </p:sp>
      <p:sp>
        <p:nvSpPr>
          <p:cNvPr id="46120" name="Rectangle 40"/>
          <p:cNvSpPr>
            <a:spLocks noChangeArrowheads="1"/>
          </p:cNvSpPr>
          <p:nvPr/>
        </p:nvSpPr>
        <p:spPr bwMode="auto">
          <a:xfrm>
            <a:off x="7018338" y="2205038"/>
            <a:ext cx="863600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b="1"/>
          </a:p>
        </p:txBody>
      </p:sp>
      <p:sp>
        <p:nvSpPr>
          <p:cNvPr id="46121" name="Rectangle 41"/>
          <p:cNvSpPr>
            <a:spLocks noChangeArrowheads="1"/>
          </p:cNvSpPr>
          <p:nvPr/>
        </p:nvSpPr>
        <p:spPr bwMode="auto">
          <a:xfrm>
            <a:off x="8097838" y="2205038"/>
            <a:ext cx="863600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b="1"/>
          </a:p>
        </p:txBody>
      </p:sp>
      <p:sp>
        <p:nvSpPr>
          <p:cNvPr id="46122" name="Line 42"/>
          <p:cNvSpPr>
            <a:spLocks noChangeShapeType="1"/>
          </p:cNvSpPr>
          <p:nvPr/>
        </p:nvSpPr>
        <p:spPr bwMode="auto">
          <a:xfrm>
            <a:off x="5292725" y="2565400"/>
            <a:ext cx="0" cy="287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6123" name="Line 43"/>
          <p:cNvSpPr>
            <a:spLocks noChangeShapeType="1"/>
          </p:cNvSpPr>
          <p:nvPr/>
        </p:nvSpPr>
        <p:spPr bwMode="auto">
          <a:xfrm>
            <a:off x="6372225" y="2565400"/>
            <a:ext cx="0" cy="287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6124" name="Line 44"/>
          <p:cNvSpPr>
            <a:spLocks noChangeShapeType="1"/>
          </p:cNvSpPr>
          <p:nvPr/>
        </p:nvSpPr>
        <p:spPr bwMode="auto">
          <a:xfrm>
            <a:off x="7451725" y="2565400"/>
            <a:ext cx="0" cy="287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6125" name="Line 45"/>
          <p:cNvSpPr>
            <a:spLocks noChangeShapeType="1"/>
          </p:cNvSpPr>
          <p:nvPr/>
        </p:nvSpPr>
        <p:spPr bwMode="auto">
          <a:xfrm>
            <a:off x="8531225" y="2565400"/>
            <a:ext cx="0" cy="287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6126" name="Text Box 46"/>
          <p:cNvSpPr txBox="1">
            <a:spLocks noChangeArrowheads="1"/>
          </p:cNvSpPr>
          <p:nvPr/>
        </p:nvSpPr>
        <p:spPr bwMode="auto">
          <a:xfrm>
            <a:off x="4859338" y="2205038"/>
            <a:ext cx="9957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00" b="1">
                <a:solidFill>
                  <a:schemeClr val="tx1"/>
                </a:solidFill>
              </a:rPr>
              <a:t>GameManager :</a:t>
            </a:r>
          </a:p>
          <a:p>
            <a:pPr algn="ctr"/>
            <a:r>
              <a:rPr lang="en-US" sz="900" b="1">
                <a:solidFill>
                  <a:schemeClr val="tx1"/>
                </a:solidFill>
              </a:rPr>
              <a:t>Manager</a:t>
            </a:r>
          </a:p>
        </p:txBody>
      </p:sp>
      <p:sp>
        <p:nvSpPr>
          <p:cNvPr id="46127" name="Text Box 47"/>
          <p:cNvSpPr txBox="1">
            <a:spLocks noChangeArrowheads="1"/>
          </p:cNvSpPr>
          <p:nvPr/>
        </p:nvSpPr>
        <p:spPr bwMode="auto">
          <a:xfrm>
            <a:off x="5978525" y="2205038"/>
            <a:ext cx="9444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00" b="1">
                <a:solidFill>
                  <a:schemeClr val="tx1"/>
                </a:solidFill>
              </a:rPr>
              <a:t>HumanPlayer :</a:t>
            </a:r>
          </a:p>
          <a:p>
            <a:pPr algn="ctr"/>
            <a:r>
              <a:rPr lang="en-US" sz="900" b="1">
                <a:solidFill>
                  <a:schemeClr val="tx1"/>
                </a:solidFill>
              </a:rPr>
              <a:t>Player1</a:t>
            </a:r>
          </a:p>
        </p:txBody>
      </p:sp>
      <p:sp>
        <p:nvSpPr>
          <p:cNvPr id="46128" name="Text Box 48"/>
          <p:cNvSpPr txBox="1">
            <a:spLocks noChangeArrowheads="1"/>
          </p:cNvSpPr>
          <p:nvPr/>
        </p:nvSpPr>
        <p:spPr bwMode="auto">
          <a:xfrm>
            <a:off x="6959600" y="2205038"/>
            <a:ext cx="10791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00" b="1">
                <a:solidFill>
                  <a:schemeClr val="tx1"/>
                </a:solidFill>
              </a:rPr>
              <a:t>ComputerPlayer :</a:t>
            </a:r>
          </a:p>
          <a:p>
            <a:pPr algn="ctr"/>
            <a:r>
              <a:rPr lang="en-US" sz="900" b="1">
                <a:solidFill>
                  <a:schemeClr val="tx1"/>
                </a:solidFill>
              </a:rPr>
              <a:t>Player2</a:t>
            </a:r>
          </a:p>
        </p:txBody>
      </p: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8239125" y="2205038"/>
            <a:ext cx="6238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00" b="1">
                <a:solidFill>
                  <a:schemeClr val="tx1"/>
                </a:solidFill>
              </a:rPr>
              <a:t>Display :</a:t>
            </a:r>
          </a:p>
          <a:p>
            <a:pPr algn="ctr"/>
            <a:r>
              <a:rPr lang="en-US" sz="900" b="1">
                <a:solidFill>
                  <a:schemeClr val="tx1"/>
                </a:solidFill>
              </a:rPr>
              <a:t>display</a:t>
            </a:r>
          </a:p>
        </p:txBody>
      </p:sp>
      <p:sp>
        <p:nvSpPr>
          <p:cNvPr id="46130" name="Rectangle 50"/>
          <p:cNvSpPr>
            <a:spLocks noChangeArrowheads="1"/>
          </p:cNvSpPr>
          <p:nvPr/>
        </p:nvSpPr>
        <p:spPr bwMode="auto">
          <a:xfrm>
            <a:off x="5292725" y="2636838"/>
            <a:ext cx="71438" cy="266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6131" name="Line 51"/>
          <p:cNvSpPr>
            <a:spLocks noChangeShapeType="1"/>
          </p:cNvSpPr>
          <p:nvPr/>
        </p:nvSpPr>
        <p:spPr bwMode="auto">
          <a:xfrm>
            <a:off x="4787900" y="263683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46132" name="Rectangle 52"/>
          <p:cNvSpPr>
            <a:spLocks noChangeArrowheads="1"/>
          </p:cNvSpPr>
          <p:nvPr/>
        </p:nvSpPr>
        <p:spPr bwMode="auto">
          <a:xfrm>
            <a:off x="5364163" y="2781300"/>
            <a:ext cx="71437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6133" name="Line 53"/>
          <p:cNvSpPr>
            <a:spLocks noChangeShapeType="1"/>
          </p:cNvSpPr>
          <p:nvPr/>
        </p:nvSpPr>
        <p:spPr bwMode="auto">
          <a:xfrm>
            <a:off x="5364163" y="2708275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46134" name="Line 54"/>
          <p:cNvSpPr>
            <a:spLocks noChangeShapeType="1"/>
          </p:cNvSpPr>
          <p:nvPr/>
        </p:nvSpPr>
        <p:spPr bwMode="auto">
          <a:xfrm>
            <a:off x="5651500" y="270827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46135" name="Line 55"/>
          <p:cNvSpPr>
            <a:spLocks noChangeShapeType="1"/>
          </p:cNvSpPr>
          <p:nvPr/>
        </p:nvSpPr>
        <p:spPr bwMode="auto">
          <a:xfrm flipH="1">
            <a:off x="5435600" y="285273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46136" name="Rectangle 56"/>
          <p:cNvSpPr>
            <a:spLocks noChangeArrowheads="1"/>
          </p:cNvSpPr>
          <p:nvPr/>
        </p:nvSpPr>
        <p:spPr bwMode="auto">
          <a:xfrm>
            <a:off x="6372225" y="2997200"/>
            <a:ext cx="71438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7453313" y="4149725"/>
            <a:ext cx="71437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6138" name="Rectangle 58"/>
          <p:cNvSpPr>
            <a:spLocks noChangeArrowheads="1"/>
          </p:cNvSpPr>
          <p:nvPr/>
        </p:nvSpPr>
        <p:spPr bwMode="auto">
          <a:xfrm>
            <a:off x="8532813" y="3717925"/>
            <a:ext cx="71437" cy="28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6139" name="Line 59"/>
          <p:cNvSpPr>
            <a:spLocks noChangeShapeType="1"/>
          </p:cNvSpPr>
          <p:nvPr/>
        </p:nvSpPr>
        <p:spPr bwMode="auto">
          <a:xfrm>
            <a:off x="5435600" y="3716338"/>
            <a:ext cx="3097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6140" name="Rectangle 60"/>
          <p:cNvSpPr>
            <a:spLocks noChangeArrowheads="1"/>
          </p:cNvSpPr>
          <p:nvPr/>
        </p:nvSpPr>
        <p:spPr bwMode="auto">
          <a:xfrm>
            <a:off x="8532813" y="4941888"/>
            <a:ext cx="71437" cy="287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6141" name="Line 61"/>
          <p:cNvSpPr>
            <a:spLocks noChangeShapeType="1"/>
          </p:cNvSpPr>
          <p:nvPr/>
        </p:nvSpPr>
        <p:spPr bwMode="auto">
          <a:xfrm>
            <a:off x="5435600" y="4940300"/>
            <a:ext cx="3097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6142" name="Line 62"/>
          <p:cNvSpPr>
            <a:spLocks noChangeShapeType="1"/>
          </p:cNvSpPr>
          <p:nvPr/>
        </p:nvSpPr>
        <p:spPr bwMode="auto">
          <a:xfrm>
            <a:off x="5435600" y="4149725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6143" name="Line 63"/>
          <p:cNvSpPr>
            <a:spLocks noChangeShapeType="1"/>
          </p:cNvSpPr>
          <p:nvPr/>
        </p:nvSpPr>
        <p:spPr bwMode="auto">
          <a:xfrm>
            <a:off x="5435600" y="2997200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 b="1"/>
          </a:p>
        </p:txBody>
      </p:sp>
      <p:sp>
        <p:nvSpPr>
          <p:cNvPr id="46144" name="Rectangle 64"/>
          <p:cNvSpPr>
            <a:spLocks noChangeArrowheads="1"/>
          </p:cNvSpPr>
          <p:nvPr/>
        </p:nvSpPr>
        <p:spPr bwMode="auto">
          <a:xfrm>
            <a:off x="8532813" y="3284538"/>
            <a:ext cx="71437" cy="21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6145" name="Line 65"/>
          <p:cNvSpPr>
            <a:spLocks noChangeShapeType="1"/>
          </p:cNvSpPr>
          <p:nvPr/>
        </p:nvSpPr>
        <p:spPr bwMode="auto">
          <a:xfrm>
            <a:off x="6443663" y="3284538"/>
            <a:ext cx="2089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1476375" y="2492375"/>
            <a:ext cx="3527425" cy="3744913"/>
            <a:chOff x="930" y="1570"/>
            <a:chExt cx="2222" cy="2359"/>
          </a:xfrm>
        </p:grpSpPr>
        <p:sp>
          <p:nvSpPr>
            <p:cNvPr id="46146" name="Rectangle 66"/>
            <p:cNvSpPr>
              <a:spLocks noChangeArrowheads="1"/>
            </p:cNvSpPr>
            <p:nvPr/>
          </p:nvSpPr>
          <p:spPr bwMode="auto">
            <a:xfrm>
              <a:off x="1156" y="3702"/>
              <a:ext cx="1996" cy="2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47" name="Line 67"/>
            <p:cNvSpPr>
              <a:spLocks noChangeShapeType="1"/>
            </p:cNvSpPr>
            <p:nvPr/>
          </p:nvSpPr>
          <p:spPr bwMode="auto">
            <a:xfrm flipH="1">
              <a:off x="975" y="1842"/>
              <a:ext cx="13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6148" name="Line 68"/>
            <p:cNvSpPr>
              <a:spLocks noChangeShapeType="1"/>
            </p:cNvSpPr>
            <p:nvPr/>
          </p:nvSpPr>
          <p:spPr bwMode="auto">
            <a:xfrm>
              <a:off x="975" y="1842"/>
              <a:ext cx="0" cy="10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6149" name="Line 69"/>
            <p:cNvSpPr>
              <a:spLocks noChangeShapeType="1"/>
            </p:cNvSpPr>
            <p:nvPr/>
          </p:nvSpPr>
          <p:spPr bwMode="auto">
            <a:xfrm flipH="1">
              <a:off x="1809" y="1842"/>
              <a:ext cx="13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6150" name="Line 70"/>
            <p:cNvSpPr>
              <a:spLocks noChangeShapeType="1"/>
            </p:cNvSpPr>
            <p:nvPr/>
          </p:nvSpPr>
          <p:spPr bwMode="auto">
            <a:xfrm>
              <a:off x="1945" y="1842"/>
              <a:ext cx="0" cy="10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6152" name="Line 72"/>
            <p:cNvSpPr>
              <a:spLocks noChangeShapeType="1"/>
            </p:cNvSpPr>
            <p:nvPr/>
          </p:nvSpPr>
          <p:spPr bwMode="auto">
            <a:xfrm>
              <a:off x="1809" y="1570"/>
              <a:ext cx="72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6153" name="Line 73"/>
            <p:cNvSpPr>
              <a:spLocks noChangeShapeType="1"/>
            </p:cNvSpPr>
            <p:nvPr/>
          </p:nvSpPr>
          <p:spPr bwMode="auto">
            <a:xfrm flipH="1">
              <a:off x="2517" y="1570"/>
              <a:ext cx="18" cy="59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6154" name="Line 74"/>
            <p:cNvSpPr>
              <a:spLocks noChangeShapeType="1"/>
            </p:cNvSpPr>
            <p:nvPr/>
          </p:nvSpPr>
          <p:spPr bwMode="auto">
            <a:xfrm>
              <a:off x="930" y="3385"/>
              <a:ext cx="0" cy="9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6155" name="Line 75"/>
            <p:cNvSpPr>
              <a:spLocks noChangeShapeType="1"/>
            </p:cNvSpPr>
            <p:nvPr/>
          </p:nvSpPr>
          <p:spPr bwMode="auto">
            <a:xfrm>
              <a:off x="930" y="3475"/>
              <a:ext cx="154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6156" name="Line 76"/>
            <p:cNvSpPr>
              <a:spLocks noChangeShapeType="1"/>
            </p:cNvSpPr>
            <p:nvPr/>
          </p:nvSpPr>
          <p:spPr bwMode="auto">
            <a:xfrm flipV="1">
              <a:off x="2472" y="2659"/>
              <a:ext cx="0" cy="81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91"/>
          <p:cNvGrpSpPr>
            <a:grpSpLocks/>
          </p:cNvGrpSpPr>
          <p:nvPr/>
        </p:nvGrpSpPr>
        <p:grpSpPr bwMode="auto">
          <a:xfrm>
            <a:off x="1403350" y="2708275"/>
            <a:ext cx="7489825" cy="3529013"/>
            <a:chOff x="884" y="1706"/>
            <a:chExt cx="4718" cy="2223"/>
          </a:xfrm>
        </p:grpSpPr>
        <p:grpSp>
          <p:nvGrpSpPr>
            <p:cNvPr id="4" name="Group 89"/>
            <p:cNvGrpSpPr>
              <a:grpSpLocks/>
            </p:cNvGrpSpPr>
            <p:nvPr/>
          </p:nvGrpSpPr>
          <p:grpSpPr bwMode="auto">
            <a:xfrm>
              <a:off x="884" y="1706"/>
              <a:ext cx="4718" cy="2223"/>
              <a:chOff x="884" y="1706"/>
              <a:chExt cx="4718" cy="2223"/>
            </a:xfrm>
          </p:grpSpPr>
          <p:sp>
            <p:nvSpPr>
              <p:cNvPr id="46158" name="Rectangle 78"/>
              <p:cNvSpPr>
                <a:spLocks noChangeArrowheads="1"/>
              </p:cNvSpPr>
              <p:nvPr/>
            </p:nvSpPr>
            <p:spPr bwMode="auto">
              <a:xfrm>
                <a:off x="3288" y="3702"/>
                <a:ext cx="2314" cy="227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cxnSp>
            <p:nvCxnSpPr>
              <p:cNvPr id="46160" name="AutoShape 80"/>
              <p:cNvCxnSpPr>
                <a:cxnSpLocks noChangeShapeType="1"/>
              </p:cNvCxnSpPr>
              <p:nvPr/>
            </p:nvCxnSpPr>
            <p:spPr bwMode="auto">
              <a:xfrm flipH="1">
                <a:off x="1565" y="1872"/>
                <a:ext cx="4" cy="275"/>
              </a:xfrm>
              <a:prstGeom prst="straightConnector1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</p:cxnSp>
          <p:sp>
            <p:nvSpPr>
              <p:cNvPr id="46163" name="Line 83"/>
              <p:cNvSpPr>
                <a:spLocks noChangeShapeType="1"/>
              </p:cNvSpPr>
              <p:nvPr/>
            </p:nvSpPr>
            <p:spPr bwMode="auto">
              <a:xfrm>
                <a:off x="1791" y="1706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164" name="Line 84"/>
              <p:cNvSpPr>
                <a:spLocks noChangeShapeType="1"/>
              </p:cNvSpPr>
              <p:nvPr/>
            </p:nvSpPr>
            <p:spPr bwMode="auto">
              <a:xfrm>
                <a:off x="2290" y="1706"/>
                <a:ext cx="0" cy="409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165" name="Line 85"/>
              <p:cNvSpPr>
                <a:spLocks noChangeShapeType="1"/>
              </p:cNvSpPr>
              <p:nvPr/>
            </p:nvSpPr>
            <p:spPr bwMode="auto">
              <a:xfrm>
                <a:off x="1809" y="1752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166" name="Line 86"/>
              <p:cNvSpPr>
                <a:spLocks noChangeShapeType="1"/>
              </p:cNvSpPr>
              <p:nvPr/>
            </p:nvSpPr>
            <p:spPr bwMode="auto">
              <a:xfrm>
                <a:off x="2036" y="1752"/>
                <a:ext cx="0" cy="1134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167" name="Line 87"/>
              <p:cNvSpPr>
                <a:spLocks noChangeShapeType="1"/>
              </p:cNvSpPr>
              <p:nvPr/>
            </p:nvSpPr>
            <p:spPr bwMode="auto">
              <a:xfrm flipH="1">
                <a:off x="884" y="1752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168" name="Line 88"/>
              <p:cNvSpPr>
                <a:spLocks noChangeShapeType="1"/>
              </p:cNvSpPr>
              <p:nvPr/>
            </p:nvSpPr>
            <p:spPr bwMode="auto">
              <a:xfrm>
                <a:off x="884" y="1752"/>
                <a:ext cx="0" cy="1134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46170" name="Text Box 90"/>
            <p:cNvSpPr txBox="1">
              <a:spLocks noChangeArrowheads="1"/>
            </p:cNvSpPr>
            <p:nvPr/>
          </p:nvSpPr>
          <p:spPr bwMode="auto">
            <a:xfrm>
              <a:off x="1474" y="3279"/>
              <a:ext cx="19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chemeClr val="accent2"/>
                  </a:solidFill>
                </a:rPr>
                <a:t>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302424" y="6068144"/>
            <a:ext cx="2446040" cy="4572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Slide by R. Holt</a:t>
            </a:r>
            <a:endParaRPr lang="en-US" sz="1400" dirty="0"/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 of Relational Languages</a:t>
            </a:r>
            <a:endParaRPr lang="en-US" sz="3200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24744"/>
            <a:ext cx="8352159" cy="4608512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dirty="0"/>
              <a:t>Enforce architecture rules. </a:t>
            </a:r>
            <a:r>
              <a:rPr lang="en-US" sz="1800" b="1" dirty="0"/>
              <a:t>Holt 96, </a:t>
            </a:r>
            <a:r>
              <a:rPr lang="en-US" sz="1800" b="1" dirty="0" err="1"/>
              <a:t>Feijs</a:t>
            </a:r>
            <a:r>
              <a:rPr lang="en-US" sz="1800" b="1" dirty="0"/>
              <a:t> 98, </a:t>
            </a:r>
            <a:r>
              <a:rPr lang="en-US" sz="1800" b="1" dirty="0" err="1"/>
              <a:t>Knodel</a:t>
            </a:r>
            <a:r>
              <a:rPr lang="en-US" sz="1800" b="1" dirty="0"/>
              <a:t> 08</a:t>
            </a:r>
            <a:r>
              <a:rPr lang="en-US" sz="1800" dirty="0"/>
              <a:t> 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dirty="0"/>
              <a:t>Lift dependency edges. </a:t>
            </a:r>
            <a:r>
              <a:rPr lang="en-US" sz="1800" b="1" dirty="0"/>
              <a:t>Holt 98, </a:t>
            </a:r>
            <a:r>
              <a:rPr lang="en-US" sz="1800" b="1" dirty="0" err="1"/>
              <a:t>Feijs</a:t>
            </a:r>
            <a:r>
              <a:rPr lang="en-US" sz="1800" dirty="0"/>
              <a:t> </a:t>
            </a:r>
            <a:r>
              <a:rPr lang="en-US" sz="1800" b="1" dirty="0"/>
              <a:t>1998</a:t>
            </a:r>
            <a:r>
              <a:rPr lang="en-US" sz="1800" dirty="0"/>
              <a:t> 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dirty="0"/>
              <a:t>Find design pattern instances. </a:t>
            </a:r>
            <a:r>
              <a:rPr lang="en-US" sz="1800" b="1" dirty="0" err="1"/>
              <a:t>Consens</a:t>
            </a:r>
            <a:r>
              <a:rPr lang="en-US" sz="1800" b="1" dirty="0"/>
              <a:t> 98, Beyer 02</a:t>
            </a:r>
            <a:r>
              <a:rPr lang="en-US" sz="1800" dirty="0"/>
              <a:t> 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dirty="0"/>
              <a:t>Find violations of patterns. </a:t>
            </a:r>
            <a:r>
              <a:rPr lang="en-US" sz="1800" b="1" dirty="0" err="1"/>
              <a:t>Guo</a:t>
            </a:r>
            <a:r>
              <a:rPr lang="en-US" sz="1800" b="1" dirty="0"/>
              <a:t> 99 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dirty="0"/>
              <a:t>Find anti-patterns. </a:t>
            </a:r>
            <a:r>
              <a:rPr lang="en-US" sz="1800" b="1" dirty="0" err="1"/>
              <a:t>vanEmden</a:t>
            </a:r>
            <a:r>
              <a:rPr lang="en-US" sz="1800" b="1" dirty="0"/>
              <a:t> 02, </a:t>
            </a:r>
            <a:r>
              <a:rPr lang="en-US" sz="1800" b="1" dirty="0" err="1"/>
              <a:t>Feijs</a:t>
            </a:r>
            <a:r>
              <a:rPr lang="en-US" sz="1800" b="1" dirty="0"/>
              <a:t> 98 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dirty="0"/>
              <a:t>Change impact analysis. </a:t>
            </a:r>
            <a:r>
              <a:rPr lang="en-US" sz="1800" b="1" dirty="0" err="1"/>
              <a:t>Feijs</a:t>
            </a:r>
            <a:r>
              <a:rPr lang="en-US" sz="1800" b="1" dirty="0"/>
              <a:t> 98 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dirty="0"/>
              <a:t>Specify extraction from syntax. </a:t>
            </a:r>
            <a:r>
              <a:rPr lang="en-US" sz="1800" b="1" dirty="0"/>
              <a:t>Lin 08 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dirty="0"/>
              <a:t>Find source of dependency.  </a:t>
            </a:r>
            <a:r>
              <a:rPr lang="en-US" sz="1800" b="1" dirty="0" err="1"/>
              <a:t>Fahmy</a:t>
            </a:r>
            <a:r>
              <a:rPr lang="en-US" sz="1800" b="1" dirty="0"/>
              <a:t> 01, </a:t>
            </a:r>
            <a:r>
              <a:rPr lang="en-US" sz="1800" b="1" dirty="0" err="1"/>
              <a:t>Feijs</a:t>
            </a:r>
            <a:r>
              <a:rPr lang="en-US" sz="1800" b="1" dirty="0"/>
              <a:t> 98 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dirty="0"/>
              <a:t>Locate uses of protocols. </a:t>
            </a:r>
            <a:r>
              <a:rPr lang="en-US" sz="1800" b="1" dirty="0"/>
              <a:t>Wu 01 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dirty="0"/>
              <a:t>Type inference using transitive closure. </a:t>
            </a:r>
            <a:r>
              <a:rPr lang="en-US" sz="1800" b="1" dirty="0" err="1"/>
              <a:t>vanDeursen</a:t>
            </a:r>
            <a:r>
              <a:rPr lang="en-US" sz="1800" b="1" dirty="0"/>
              <a:t> 99 </a:t>
            </a:r>
          </a:p>
        </p:txBody>
      </p:sp>
    </p:spTree>
    <p:extLst>
      <p:ext uri="{BB962C8B-B14F-4D97-AF65-F5344CB8AC3E}">
        <p14:creationId xmlns:p14="http://schemas.microsoft.com/office/powerpoint/2010/main" val="92129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for Reflection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the </a:t>
            </a:r>
            <a:r>
              <a:rPr lang="en-US" b="1" i="1" dirty="0" smtClean="0"/>
              <a:t>strengths </a:t>
            </a:r>
            <a:r>
              <a:rPr lang="en-US" dirty="0" smtClean="0"/>
              <a:t>and </a:t>
            </a:r>
            <a:r>
              <a:rPr lang="en-US" b="1" i="1" dirty="0" smtClean="0"/>
              <a:t>weaknesses</a:t>
            </a:r>
            <a:r>
              <a:rPr lang="en-US" dirty="0" smtClean="0"/>
              <a:t> of the Relational Algebra Approach towards checking conformance between Architecture and Implementation?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44984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geesteswetenschappen_presentatiesjabloon_wit_en">
  <a:themeElements>
    <a:clrScheme name="Presentatiesjabloon_wit_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esjabloon_wit_en">
      <a:majorFont>
        <a:latin typeface="Minion"/>
        <a:ea typeface=""/>
        <a:cs typeface=""/>
      </a:majorFont>
      <a:minorFont>
        <a:latin typeface="Mini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inion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inion" pitchFamily="2" charset="0"/>
          </a:defRPr>
        </a:defPPr>
      </a:lstStyle>
    </a:lnDef>
  </a:objectDefaults>
  <a:extraClrSchemeLst>
    <a:extraClrScheme>
      <a:clrScheme name="Presentatiesjabloon_wit_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esjabloon_wit_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esjabloon_wit_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esjabloon_wit_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esjabloon_wit_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esjabloon_wit_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esjabloon_wit_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esjabloon_wit_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esjabloon_wit_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esjabloon_wit_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esjabloon_wit_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esjabloon_wit_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ALMERS-GU_ppt-mall_eng_okt20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HALMERS-GU_ppt-mall_eng_okt20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3300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i="0" u="none" strike="noStrike" cap="none" normalizeH="0" baseline="0" dirty="0" smtClean="0">
            <a:ln>
              <a:noFill/>
            </a:ln>
            <a:solidFill>
              <a:schemeClr val="tx2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8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>
          <a:defRPr sz="2000" kern="0" dirty="0" smtClean="0">
            <a:latin typeface="Calibri" panose="020F0502020204030204" pitchFamily="34" charset="0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29991</TotalTime>
  <Words>2929</Words>
  <Application>Microsoft Office PowerPoint</Application>
  <PresentationFormat>On-screen Show (4:3)</PresentationFormat>
  <Paragraphs>1071</Paragraphs>
  <Slides>114</Slides>
  <Notes>48</Notes>
  <HiddenSlides>12</HiddenSlides>
  <MMClips>0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114</vt:i4>
      </vt:variant>
    </vt:vector>
  </HeadingPairs>
  <TitlesOfParts>
    <vt:vector size="144" baseType="lpstr">
      <vt:lpstr>MS PGothic</vt:lpstr>
      <vt:lpstr>MS PGothic</vt:lpstr>
      <vt:lpstr>Akzidenz for Chalmers Regular</vt:lpstr>
      <vt:lpstr>Akzidenz-Bd for Chalmers</vt:lpstr>
      <vt:lpstr>Arial</vt:lpstr>
      <vt:lpstr>Arial Black</vt:lpstr>
      <vt:lpstr>Arial Narrow</vt:lpstr>
      <vt:lpstr>Calibri</vt:lpstr>
      <vt:lpstr>Calibri Light</vt:lpstr>
      <vt:lpstr>Cambria</vt:lpstr>
      <vt:lpstr>cmsy10</vt:lpstr>
      <vt:lpstr>Gulim</vt:lpstr>
      <vt:lpstr>Helvetica</vt:lpstr>
      <vt:lpstr>Lucida Sans Unicode</vt:lpstr>
      <vt:lpstr>Minion</vt:lpstr>
      <vt:lpstr>MT Extra</vt:lpstr>
      <vt:lpstr>Segoe UI Emoji</vt:lpstr>
      <vt:lpstr>Symbol</vt:lpstr>
      <vt:lpstr>Tahoma</vt:lpstr>
      <vt:lpstr>Times New Roman</vt:lpstr>
      <vt:lpstr>Verdana</vt:lpstr>
      <vt:lpstr>Verdana </vt:lpstr>
      <vt:lpstr>Wingdings</vt:lpstr>
      <vt:lpstr>geesteswetenschappen_presentatiesjabloon_wit_en</vt:lpstr>
      <vt:lpstr>Office Theme</vt:lpstr>
      <vt:lpstr>CHALMERS-GU_ppt-mall_eng_okt2010</vt:lpstr>
      <vt:lpstr>1_Office Theme</vt:lpstr>
      <vt:lpstr>1_CHALMERS-GU_ppt-mall_eng_okt2010</vt:lpstr>
      <vt:lpstr>Picture</vt:lpstr>
      <vt:lpstr>think-cell Slide</vt:lpstr>
      <vt:lpstr>Tactics, Architecture Reconstruction &amp;   Architecture-Implementation Correspondence</vt:lpstr>
      <vt:lpstr>Schedule</vt:lpstr>
      <vt:lpstr>Outline</vt:lpstr>
      <vt:lpstr>Availability tactics</vt:lpstr>
      <vt:lpstr>Most Tactics fits in one of these stages</vt:lpstr>
      <vt:lpstr>Performance Tactic: Client-Server with load balancer</vt:lpstr>
      <vt:lpstr>Heartbeat tactic</vt:lpstr>
      <vt:lpstr>A detail on notation: Active Class</vt:lpstr>
      <vt:lpstr>Heartbeat tactic (with active classes)</vt:lpstr>
      <vt:lpstr>Availability: Active Redundancy</vt:lpstr>
      <vt:lpstr>Reliability: voting</vt:lpstr>
      <vt:lpstr>Layers of Defense</vt:lpstr>
      <vt:lpstr>Classes of Tactics</vt:lpstr>
      <vt:lpstr>Take home message</vt:lpstr>
      <vt:lpstr>Reverse Engineering of Software Architecture</vt:lpstr>
      <vt:lpstr>Reverse Architecting: Motivation</vt:lpstr>
      <vt:lpstr>PowerPoint Presentation</vt:lpstr>
      <vt:lpstr>PowerPoint Presentation</vt:lpstr>
      <vt:lpstr>PowerPoint Presentation</vt:lpstr>
      <vt:lpstr>Software Archaeology</vt:lpstr>
      <vt:lpstr>Software architecture life cycle</vt:lpstr>
      <vt:lpstr>Architectural Views/Structures</vt:lpstr>
      <vt:lpstr>Reverse Engineering</vt:lpstr>
      <vt:lpstr>Reengineering</vt:lpstr>
      <vt:lpstr>Reengineering Hors-shoe</vt:lpstr>
      <vt:lpstr>Reengineering</vt:lpstr>
      <vt:lpstr>PowerPoint Presentation</vt:lpstr>
      <vt:lpstr>Program Understanding</vt:lpstr>
      <vt:lpstr>PowerPoint Presentation</vt:lpstr>
      <vt:lpstr>Architecture Exploration</vt:lpstr>
      <vt:lpstr>PowerPoint Presentation</vt:lpstr>
      <vt:lpstr>Extraction</vt:lpstr>
      <vt:lpstr>Source Model Extraction</vt:lpstr>
      <vt:lpstr>Analysis</vt:lpstr>
      <vt:lpstr>Analyse</vt:lpstr>
      <vt:lpstr>Combining Data &amp; Functionality</vt:lpstr>
      <vt:lpstr>How about more abstraction?</vt:lpstr>
      <vt:lpstr>Visualisation</vt:lpstr>
      <vt:lpstr>Presentation Desiderata</vt:lpstr>
      <vt:lpstr>Types of navigation</vt:lpstr>
      <vt:lpstr>Presentation Challenges</vt:lpstr>
      <vt:lpstr>PowerPoint Presentation</vt:lpstr>
      <vt:lpstr>NDepend</vt:lpstr>
      <vt:lpstr>NDepend</vt:lpstr>
      <vt:lpstr>Matrix-view</vt:lpstr>
      <vt:lpstr>Rigi tool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SoftwareNaut</vt:lpstr>
      <vt:lpstr>Softagram</vt:lpstr>
      <vt:lpstr>Softagram</vt:lpstr>
      <vt:lpstr>Combine Architecture with other Development metrics: High Priority Bugs</vt:lpstr>
      <vt:lpstr>MetricView: Combine Design and Metrics information</vt:lpstr>
      <vt:lpstr>Beyond structure views</vt:lpstr>
      <vt:lpstr>Beyond Views</vt:lpstr>
      <vt:lpstr>Reasoning about Design Structures</vt:lpstr>
      <vt:lpstr>PowerPoint Presentation</vt:lpstr>
      <vt:lpstr>Scaling Abstraction</vt:lpstr>
      <vt:lpstr>Reverse Engineering of K9</vt:lpstr>
      <vt:lpstr>‘Raw’ Reverse Engineered: K9</vt:lpstr>
      <vt:lpstr>All packages</vt:lpstr>
      <vt:lpstr>PowerPoint Presentation</vt:lpstr>
      <vt:lpstr>K9 from:</vt:lpstr>
      <vt:lpstr>Why is it difficult to detect architectural patterns and tactics in reverse engineering?</vt:lpstr>
      <vt:lpstr>Reverse Architecting</vt:lpstr>
      <vt:lpstr>PowerPoint Presentation</vt:lpstr>
      <vt:lpstr>Automated Updating of Class Models</vt:lpstr>
      <vt:lpstr>Managing Design – Code Correspondence</vt:lpstr>
      <vt:lpstr>Architecture conformance checking</vt:lpstr>
      <vt:lpstr>PowerPoint Presentation</vt:lpstr>
      <vt:lpstr>PowerPoint Presentation</vt:lpstr>
      <vt:lpstr>Checking Design-Code Correspondence using Relational Algebra</vt:lpstr>
      <vt:lpstr>Application domain</vt:lpstr>
      <vt:lpstr>Application domain</vt:lpstr>
      <vt:lpstr>Conceptual Integrity</vt:lpstr>
      <vt:lpstr>Conformance</vt:lpstr>
      <vt:lpstr>Application domain</vt:lpstr>
      <vt:lpstr>System Representation</vt:lpstr>
      <vt:lpstr>Relation Algebra: Example</vt:lpstr>
      <vt:lpstr>PowerPoint Presentation</vt:lpstr>
      <vt:lpstr>Example: Overview of Operations on Relations</vt:lpstr>
      <vt:lpstr>Operators in Relational Algebra</vt:lpstr>
      <vt:lpstr>Example Typed Graph</vt:lpstr>
      <vt:lpstr>Lifting </vt:lpstr>
      <vt:lpstr>Hiding</vt:lpstr>
      <vt:lpstr>Example: “Class diagram – MSC”</vt:lpstr>
      <vt:lpstr>Example: “Class diagram - MSC”</vt:lpstr>
      <vt:lpstr>Example: “Class diagram - MSC”</vt:lpstr>
      <vt:lpstr>Example: “Class diagram - MSC”</vt:lpstr>
      <vt:lpstr>Uses of Relational Languages</vt:lpstr>
      <vt:lpstr>Time for Reflection</vt:lpstr>
      <vt:lpstr>Checking Correspondence through metrics</vt:lpstr>
      <vt:lpstr>Tool for Correspondence Checking</vt:lpstr>
      <vt:lpstr>The scatter plotter (screenshot)</vt:lpstr>
      <vt:lpstr>Summary Reverse Architecting</vt:lpstr>
      <vt:lpstr>Key Architecting Practices</vt:lpstr>
      <vt:lpstr>Questions</vt:lpstr>
      <vt:lpstr>Risk Analysis</vt:lpstr>
      <vt:lpstr>Security Ontology</vt:lpstr>
      <vt:lpstr>PowerPoint Presentation</vt:lpstr>
      <vt:lpstr>Tool Sets</vt:lpstr>
      <vt:lpstr>PowerPoint Presentation</vt:lpstr>
      <vt:lpstr>PowerPoint Presentation</vt:lpstr>
      <vt:lpstr>PowerPoint Presentation</vt:lpstr>
      <vt:lpstr>How is Level of Detail distributed in a diagram?</vt:lpstr>
      <vt:lpstr>What do developers look at anyway?</vt:lpstr>
    </vt:vector>
  </TitlesOfParts>
  <Company>TU Eindhoven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Architecture 2001-2002  M.R.V. Chaudron m.r.v.chaudron@tue.nl 040 - 2474449  HG 6.87  www.win.tue.nl/~mchaudro/swads</dc:title>
  <dc:creator>Michel Chaudron</dc:creator>
  <cp:lastModifiedBy>Michel Chaudron</cp:lastModifiedBy>
  <cp:revision>340</cp:revision>
  <dcterms:created xsi:type="dcterms:W3CDTF">2001-09-05T10:22:10Z</dcterms:created>
  <dcterms:modified xsi:type="dcterms:W3CDTF">2019-10-23T13:26:35Z</dcterms:modified>
</cp:coreProperties>
</file>