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6" r:id="rId3"/>
    <p:sldId id="307" r:id="rId4"/>
    <p:sldId id="312" r:id="rId5"/>
    <p:sldId id="317" r:id="rId6"/>
    <p:sldId id="309" r:id="rId7"/>
    <p:sldId id="319" r:id="rId8"/>
    <p:sldId id="320" r:id="rId9"/>
    <p:sldId id="321" r:id="rId10"/>
    <p:sldId id="322" r:id="rId11"/>
    <p:sldId id="315" r:id="rId12"/>
    <p:sldId id="318" r:id="rId13"/>
    <p:sldId id="314" r:id="rId14"/>
    <p:sldId id="313" r:id="rId15"/>
    <p:sldId id="316" r:id="rId16"/>
    <p:sldId id="323" r:id="rId17"/>
    <p:sldId id="328" r:id="rId18"/>
    <p:sldId id="326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2" r:id="rId32"/>
    <p:sldId id="343" r:id="rId33"/>
    <p:sldId id="344" r:id="rId34"/>
    <p:sldId id="345" r:id="rId35"/>
    <p:sldId id="346" r:id="rId36"/>
    <p:sldId id="341" r:id="rId37"/>
    <p:sldId id="340" r:id="rId38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3313" autoAdjust="0"/>
  </p:normalViewPr>
  <p:slideViewPr>
    <p:cSldViewPr snapToGrid="0">
      <p:cViewPr varScale="1">
        <p:scale>
          <a:sx n="122" d="100"/>
          <a:sy n="122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E0BF44-8232-4824-836D-A7C237D2325C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707548-1FE4-47F6-B1FA-E4D523D03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54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F75CE4-597A-4B75-94E4-02AC70E1922A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3FADCE-B5F7-495B-95C0-C1A5978AA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34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Internet is missing -&gt; this example already feels a bit outdated.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ADCE-B5F7-495B-95C0-C1A5978AA3B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64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8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68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7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0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94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83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62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1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00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6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8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0EAB-52BA-412F-B6CF-113C2B86C2EB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9" descr="Chalmers Univ logo_svart.e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95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k 11"/>
          <p:cNvCxnSpPr/>
          <p:nvPr userDrawn="1"/>
        </p:nvCxnSpPr>
        <p:spPr bwMode="auto">
          <a:xfrm flipV="1">
            <a:off x="0" y="441325"/>
            <a:ext cx="1219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0" y="6442075"/>
            <a:ext cx="3970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Department of Mechanics and Maritime Sciences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Division </a:t>
            </a:r>
            <a:r>
              <a:rPr lang="en-GB" altLang="sv-SE" sz="1000">
                <a:latin typeface="Arial" pitchFamily="34" charset="0"/>
              </a:rPr>
              <a:t>of Vehicle Safety</a:t>
            </a:r>
            <a:endParaRPr lang="en-GB" altLang="sv-SE" sz="1000" dirty="0"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8697963" y="6442075"/>
            <a:ext cx="34718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10000"/>
              </a:spcBef>
              <a:defRPr/>
            </a:pPr>
            <a:r>
              <a:rPr lang="en-GB" altLang="sv-SE" sz="1000">
                <a:latin typeface="Arial" pitchFamily="34" charset="0"/>
              </a:rPr>
              <a:t>András Bálint</a:t>
            </a:r>
            <a:endParaRPr lang="en-GB" altLang="sv-SE" sz="1000" dirty="0">
              <a:latin typeface="Arial" pitchFamily="34" charset="0"/>
            </a:endParaRP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s. </a:t>
            </a:r>
            <a:fld id="{3E35F597-42F4-4C7A-907B-396D546E5E5C}" type="slidenum">
              <a:rPr lang="en-GB" altLang="sv-SE" sz="1000" smtClean="0">
                <a:latin typeface="Arial" pitchFamily="34" charset="0"/>
              </a:rPr>
              <a:pPr algn="r" eaLnBrk="1" hangingPunct="1">
                <a:spcBef>
                  <a:spcPct val="10000"/>
                </a:spcBef>
                <a:defRPr/>
              </a:pPr>
              <a:t>‹#›</a:t>
            </a:fld>
            <a:endParaRPr lang="en-GB" altLang="sv-S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otesque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mers.se/en/staff/Pages/andras-balint.aspx" TargetMode="External"/><Relationship Id="rId2" Type="http://schemas.openxmlformats.org/officeDocument/2006/relationships/hyperlink" Target="mailto:andras.balint@chalmers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gunita.stanford.edu/courses/HumanitiesSciences/StatLearning/Winter2016/about" TargetMode="External"/><Relationship Id="rId2" Type="http://schemas.openxmlformats.org/officeDocument/2006/relationships/hyperlink" Target="http://faculty.marshall.usc.edu/gareth-james/IS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i.cbs.nl/glossary/index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marshall.usc.edu/gareth-james/ISL/data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mers.instructure.com/courses/8730/assignments/syllabus" TargetMode="External"/><Relationship Id="rId2" Type="http://schemas.openxmlformats.org/officeDocument/2006/relationships/hyperlink" Target="https://student.portal.chalmers.se/en/chalmersstudies/courseinformation/Pages/SearchCourse.aspx?course_id=29956&amp;parsergrp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timeedit.net/chalmers/web/public/ri15701Q050Z56Q655665760yZ066W7320Y60Q0Q8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gunita.stanford.edu/courses/HumanitiesSciences/StatLearning/Winter2016/about" TargetMode="External"/><Relationship Id="rId2" Type="http://schemas.openxmlformats.org/officeDocument/2006/relationships/hyperlink" Target="http://faculty.marshall.usc.edu/gareth-james/IS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938" y="2391164"/>
            <a:ext cx="930812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/>
              <a:t>Statistical modeling in logistics</a:t>
            </a:r>
            <a:endParaRPr lang="sv-SE" sz="5400" b="1" dirty="0"/>
          </a:p>
          <a:p>
            <a:pPr algn="ctr"/>
            <a:r>
              <a:rPr lang="sv-SE" sz="4000"/>
              <a:t>MMS075</a:t>
            </a:r>
          </a:p>
          <a:p>
            <a:pPr algn="ctr"/>
            <a:r>
              <a:rPr lang="sv-SE" sz="4000"/>
              <a:t>Lecture 1: Introduction &amp; linear regression</a:t>
            </a:r>
            <a:endParaRPr lang="sv-SE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80611-707D-41C1-BE3F-FE5ADB2F44DB}"/>
              </a:ext>
            </a:extLst>
          </p:cNvPr>
          <p:cNvSpPr txBox="1"/>
          <p:nvPr/>
        </p:nvSpPr>
        <p:spPr>
          <a:xfrm>
            <a:off x="4202614" y="6257836"/>
            <a:ext cx="48702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Acknowledgement: Some of the figures in this presentation are taken from </a:t>
            </a:r>
          </a:p>
          <a:p>
            <a:r>
              <a:rPr lang="en-US" sz="1100"/>
              <a:t>"An Introduction to Statistical Learning, with applications in R"  (Springer, 2013) </a:t>
            </a:r>
          </a:p>
          <a:p>
            <a:r>
              <a:rPr lang="en-US" sz="1100"/>
              <a:t>with permission from the authors: G. James, D. Witten,  T. Hastie and R. Tibshirani</a:t>
            </a:r>
          </a:p>
        </p:txBody>
      </p:sp>
    </p:spTree>
    <p:extLst>
      <p:ext uri="{BB962C8B-B14F-4D97-AF65-F5344CB8AC3E}">
        <p14:creationId xmlns:p14="http://schemas.microsoft.com/office/powerpoint/2010/main" val="190930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4902-5597-4DF4-98C9-CB57C9C1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Main contacts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9DEA-7E04-4563-BCB9-7848A35B2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>
                <a:latin typeface="Grotesque" panose="020B0604020202020204" pitchFamily="34" charset="0"/>
              </a:rPr>
              <a:t>Examiner and course responsible (all classes): </a:t>
            </a:r>
          </a:p>
          <a:p>
            <a:pPr marL="0" indent="0">
              <a:buNone/>
            </a:pPr>
            <a:r>
              <a:rPr lang="en-US">
                <a:latin typeface="Grotesque" panose="020B0604020202020204" pitchFamily="34" charset="0"/>
              </a:rPr>
              <a:t>András Bálint, </a:t>
            </a:r>
            <a:r>
              <a:rPr lang="en-US" u="sng">
                <a:latin typeface="Grotesque" panose="020B0604020202020204" pitchFamily="34" charset="0"/>
                <a:hlinkClick r:id="rId2"/>
              </a:rPr>
              <a:t>andras.balint@chalmers.se</a:t>
            </a:r>
            <a:endParaRPr lang="en-US">
              <a:latin typeface="Grotesque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latin typeface="Grotesque" panose="020B0604020202020204" pitchFamily="34" charset="0"/>
                <a:hlinkClick r:id="rId3"/>
              </a:rPr>
              <a:t>http://www.chalmers.se/en/staff/Pages/andras-balint.aspx</a:t>
            </a:r>
            <a:endParaRPr lang="en-US">
              <a:latin typeface="Grotesque" panose="020B0604020202020204" pitchFamily="34" charset="0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Student representatives:</a:t>
            </a: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TBD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</a:endParaRP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Please give feedback! (directly or via the student representatives)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16700-8EA7-4E57-BB05-BE6C2D42F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2" y="1691085"/>
            <a:ext cx="1654025" cy="16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9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5B32-A2C2-4111-9F44-995398EC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Recommended resources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D33D-EE96-4302-B60B-E02F889A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Reading in </a:t>
            </a:r>
            <a:r>
              <a:rPr lang="en-US" u="sng">
                <a:latin typeface="Grotesque" panose="020B0604020202020204" pitchFamily="34" charset="0"/>
                <a:hlinkClick r:id="rId2"/>
              </a:rPr>
              <a:t>ISL</a:t>
            </a:r>
            <a:r>
              <a:rPr lang="sv-SE">
                <a:latin typeface="Grotesque" panose="020B0604020202020204" pitchFamily="34" charset="0"/>
              </a:rPr>
              <a:t>:</a:t>
            </a:r>
          </a:p>
          <a:p>
            <a:r>
              <a:rPr lang="sv-SE">
                <a:latin typeface="Grotesque" panose="020B0604020202020204" pitchFamily="34" charset="0"/>
              </a:rPr>
              <a:t>Introduction of Section 2.1 (the part before 2.1.1)</a:t>
            </a:r>
          </a:p>
          <a:p>
            <a:r>
              <a:rPr lang="sv-SE">
                <a:latin typeface="Grotesque" panose="020B0604020202020204" pitchFamily="34" charset="0"/>
              </a:rPr>
              <a:t>Introduction in Chapter 3  </a:t>
            </a:r>
          </a:p>
          <a:p>
            <a:r>
              <a:rPr lang="sv-SE">
                <a:latin typeface="Grotesque" panose="020B0604020202020204" pitchFamily="34" charset="0"/>
              </a:rPr>
              <a:t>Section 3.1 (also Sections 3.2-3.4 as preparation for next lecture)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latin typeface="Grotesque" panose="020B0604020202020204" pitchFamily="34" charset="0"/>
              </a:rPr>
              <a:t>Sections 3.1-3.2 in the online course </a:t>
            </a:r>
            <a:r>
              <a:rPr lang="en-US" u="sng">
                <a:latin typeface="Grotesque" panose="020B0604020202020204" pitchFamily="34" charset="0"/>
                <a:hlinkClick r:id="rId3"/>
              </a:rPr>
              <a:t>Statistical Learning</a:t>
            </a:r>
            <a:r>
              <a:rPr lang="en-US">
                <a:latin typeface="Grotesque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</a:endParaRP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Recall: glossary at homepage of </a:t>
            </a:r>
            <a:r>
              <a:rPr lang="sv-SE" i="1">
                <a:latin typeface="Grotesque" panose="020B0604020202020204" pitchFamily="34" charset="0"/>
              </a:rPr>
              <a:t>International Statistical Institute:</a:t>
            </a:r>
          </a:p>
          <a:p>
            <a:pPr marL="0" indent="0">
              <a:buNone/>
            </a:pPr>
            <a:r>
              <a:rPr lang="sv-SE" i="1">
                <a:latin typeface="Grotesque" panose="020B0604020202020204" pitchFamily="34" charset="0"/>
                <a:hlinkClick r:id="rId4"/>
              </a:rPr>
              <a:t>http://isi.cbs.nl/glossary/index.htm</a:t>
            </a:r>
            <a:endParaRPr lang="sv-SE" i="1">
              <a:latin typeface="Grotesque" panose="020B0604020202020204" pitchFamily="34" charset="0"/>
            </a:endParaRPr>
          </a:p>
          <a:p>
            <a:endParaRPr lang="en-US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7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Simple linear regression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B73BF-FF2E-4D9C-9F84-EDFAF92A5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Motivation with advertising example</a:t>
            </a:r>
          </a:p>
          <a:p>
            <a:r>
              <a:rPr lang="sv-SE">
                <a:latin typeface="Grotesque" panose="020B0604020202020204" pitchFamily="34" charset="0"/>
              </a:rPr>
              <a:t>Terminology (e.g. Slope, Intercept, RSS, TSS, RSE, R</a:t>
            </a:r>
            <a:r>
              <a:rPr lang="sv-SE" baseline="30000">
                <a:latin typeface="Grotesque" panose="020B0604020202020204" pitchFamily="34" charset="0"/>
              </a:rPr>
              <a:t>2</a:t>
            </a:r>
            <a:r>
              <a:rPr lang="sv-SE">
                <a:latin typeface="Grotesque" panose="020B0604020202020204" pitchFamily="34" charset="0"/>
              </a:rPr>
              <a:t>)</a:t>
            </a:r>
          </a:p>
          <a:p>
            <a:r>
              <a:rPr lang="sv-SE">
                <a:latin typeface="Grotesque" panose="020B0604020202020204" pitchFamily="34" charset="0"/>
              </a:rPr>
              <a:t>Confidence intervals for coefficients</a:t>
            </a:r>
            <a:endParaRPr lang="en-US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985F-D9D0-48D1-A5DC-0A053793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Company goal: optimize advertising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2D5D-3ADE-4619-8B38-550AFAB8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351338"/>
          </a:xfrm>
        </p:spPr>
        <p:txBody>
          <a:bodyPr>
            <a:normAutofit fontScale="92500" lnSpcReduction="10000"/>
          </a:bodyPr>
          <a:lstStyle/>
          <a:p>
            <a:r>
              <a:rPr lang="sv-SE">
                <a:latin typeface="Grotesque" panose="020B0604020202020204" pitchFamily="34" charset="0"/>
              </a:rPr>
              <a:t>A company wants to sell a specific product</a:t>
            </a:r>
          </a:p>
          <a:p>
            <a:endParaRPr lang="sv-SE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Advertising may increase sales – how to do this best? How much money to spend &amp; how to spend that amount</a:t>
            </a:r>
            <a:r>
              <a:rPr lang="sv-SE"/>
              <a:t>? How would you do this? </a:t>
            </a:r>
            <a:endParaRPr lang="sv-SE">
              <a:latin typeface="Grotesque" panose="020B0604020202020204" pitchFamily="34" charset="0"/>
            </a:endParaRPr>
          </a:p>
          <a:p>
            <a:endParaRPr lang="sv-SE">
              <a:latin typeface="Grotesque" panose="020B0604020202020204" pitchFamily="34" charset="0"/>
            </a:endParaRP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One reasonable plan:</a:t>
            </a:r>
          </a:p>
          <a:p>
            <a:r>
              <a:rPr lang="sv-SE">
                <a:latin typeface="Grotesque" panose="020B0604020202020204" pitchFamily="34" charset="0"/>
              </a:rPr>
              <a:t>Identify different means of advertising</a:t>
            </a:r>
          </a:p>
          <a:p>
            <a:r>
              <a:rPr lang="sv-SE">
                <a:latin typeface="Grotesque" panose="020B0604020202020204" pitchFamily="34" charset="0"/>
              </a:rPr>
              <a:t>Collect data on #(units sold) as a function of $ spent</a:t>
            </a:r>
          </a:p>
          <a:p>
            <a:r>
              <a:rPr lang="sv-SE">
                <a:latin typeface="Grotesque" panose="020B0604020202020204" pitchFamily="34" charset="0"/>
              </a:rPr>
              <a:t>Model different solutions</a:t>
            </a:r>
          </a:p>
          <a:p>
            <a:r>
              <a:rPr lang="sv-SE">
                <a:latin typeface="Grotesque" panose="020B0604020202020204" pitchFamily="34" charset="0"/>
              </a:rPr>
              <a:t>Choose the best available option</a:t>
            </a:r>
            <a:endParaRPr lang="en-US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5F3D-866D-4C2D-870A-BD1694E2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Advertising data</a:t>
            </a: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CD619A-4FDA-41C5-B73B-AE9DE161A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98" y="2009547"/>
            <a:ext cx="8554193" cy="385132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C41852-5AEF-46A0-8ABD-0967F67CD13C}"/>
              </a:ext>
            </a:extLst>
          </p:cNvPr>
          <p:cNvSpPr txBox="1"/>
          <p:nvPr/>
        </p:nvSpPr>
        <p:spPr>
          <a:xfrm>
            <a:off x="8362857" y="1786781"/>
            <a:ext cx="1781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>
                <a:latin typeface="Grotesque" panose="020B0604020202020204" pitchFamily="34" charset="0"/>
              </a:rPr>
              <a:t>Source: Figure 2.1 in ISL </a:t>
            </a:r>
            <a:endParaRPr lang="en-US" sz="1100">
              <a:latin typeface="Grotesque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7CBF35-C134-4497-A5E3-3F068BDA2E28}"/>
              </a:ext>
            </a:extLst>
          </p:cNvPr>
          <p:cNvCxnSpPr>
            <a:cxnSpLocks/>
          </p:cNvCxnSpPr>
          <p:nvPr/>
        </p:nvCxnSpPr>
        <p:spPr>
          <a:xfrm flipV="1">
            <a:off x="741180" y="4879428"/>
            <a:ext cx="985144" cy="638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8085DD-CDFF-4EB8-AA05-E58BB4F27883}"/>
              </a:ext>
            </a:extLst>
          </p:cNvPr>
          <p:cNvCxnSpPr>
            <a:cxnSpLocks/>
          </p:cNvCxnSpPr>
          <p:nvPr/>
        </p:nvCxnSpPr>
        <p:spPr>
          <a:xfrm flipV="1">
            <a:off x="932793" y="5612524"/>
            <a:ext cx="1209516" cy="507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C4E5E9-F37F-476B-AC00-2D3FE7FDC8E2}"/>
              </a:ext>
            </a:extLst>
          </p:cNvPr>
          <p:cNvSpPr txBox="1"/>
          <p:nvPr/>
        </p:nvSpPr>
        <p:spPr>
          <a:xfrm>
            <a:off x="190036" y="5517931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latin typeface="Grotesque" panose="020B0604020202020204" pitchFamily="34" charset="0"/>
              </a:rPr>
              <a:t>1000 units</a:t>
            </a:r>
            <a:endParaRPr lang="en-US" sz="1200">
              <a:latin typeface="Grotesque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49F1A-739C-40CA-8366-43A781C7404C}"/>
              </a:ext>
            </a:extLst>
          </p:cNvPr>
          <p:cNvSpPr txBox="1"/>
          <p:nvPr/>
        </p:nvSpPr>
        <p:spPr>
          <a:xfrm>
            <a:off x="511844" y="6080939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latin typeface="Grotesque" panose="020B0604020202020204" pitchFamily="34" charset="0"/>
              </a:rPr>
              <a:t>1000$</a:t>
            </a:r>
            <a:endParaRPr lang="en-US" sz="1200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34B5-0947-4F70-9AEE-A18A8DC9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How do TV advertisments affect sales?</a:t>
            </a: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6FE05-4062-4099-B000-8D702293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5" y="1516856"/>
            <a:ext cx="7567484" cy="4969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4B7B9-14BE-4430-9699-ABC89A07586B}"/>
              </a:ext>
            </a:extLst>
          </p:cNvPr>
          <p:cNvSpPr txBox="1"/>
          <p:nvPr/>
        </p:nvSpPr>
        <p:spPr>
          <a:xfrm>
            <a:off x="3512151" y="6596390"/>
            <a:ext cx="6590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Figure created in R based on data downloaded from </a:t>
            </a:r>
            <a:r>
              <a:rPr lang="en-US" sz="1100">
                <a:hlinkClick r:id="rId3"/>
              </a:rPr>
              <a:t>http://faculty.marshall.usc.edu/gareth-james/ISL/data.html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7872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A670C6-6DE3-476F-A6ED-A63D715E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3686" cy="4351338"/>
          </a:xfrm>
        </p:spPr>
        <p:txBody>
          <a:bodyPr>
            <a:normAutofit/>
          </a:bodyPr>
          <a:lstStyle/>
          <a:p>
            <a:r>
              <a:rPr lang="sv-SE">
                <a:latin typeface="Grotesque" panose="020B0604020202020204" pitchFamily="34" charset="0"/>
              </a:rPr>
              <a:t>Can we assume linear relationship?</a:t>
            </a:r>
          </a:p>
          <a:p>
            <a:endParaRPr lang="sv-SE" u="sng">
              <a:latin typeface="Grotesque" panose="020B0604020202020204" pitchFamily="34" charset="0"/>
            </a:endParaRPr>
          </a:p>
          <a:p>
            <a:endParaRPr lang="sv-SE" u="sng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True relationship is almost never linear</a:t>
            </a: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(here: especially spendings 0-50k$ suggest non-linear dependence)</a:t>
            </a:r>
          </a:p>
          <a:p>
            <a:endParaRPr lang="sv-SE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Linear modelling can still be good enough in many situations and results are easy to interpret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DC094-8668-43B9-B8ED-AA882B16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Modelling with linear regression</a:t>
            </a: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E6B12-F33F-486F-98A8-A2444B7DD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20" y="2377913"/>
            <a:ext cx="3630465" cy="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BA7D37-B562-4F5A-A7DD-DB0303452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359" y="1474313"/>
            <a:ext cx="3574635" cy="23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Interpretation for  TV advertisment 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In the best linear model,                  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What does ”best” mean? </a:t>
            </a: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Among all lines, this one fits best (i.e. is closest) to available data, with ”closeness” defined by least squares here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How do we know that these are the best parameters?</a:t>
            </a: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Usually from computer output (or formula (3.4) in ISL)   </a:t>
            </a:r>
          </a:p>
          <a:p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C31A947-1FE7-42BF-8388-F95805CFD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82" y="1722782"/>
            <a:ext cx="3370154" cy="2177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C64D6-999A-43FC-B317-42DA40FF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47" y="2365988"/>
            <a:ext cx="5496999" cy="41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A20F5-DC44-4AD3-BF24-2AA7CE2FB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483" y="1792967"/>
            <a:ext cx="3744000" cy="46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070D79-337A-4DA6-89F1-984BC9D6D9A7}"/>
              </a:ext>
            </a:extLst>
          </p:cNvPr>
          <p:cNvCxnSpPr>
            <a:cxnSpLocks/>
          </p:cNvCxnSpPr>
          <p:nvPr/>
        </p:nvCxnSpPr>
        <p:spPr>
          <a:xfrm flipH="1" flipV="1">
            <a:off x="10014857" y="4299858"/>
            <a:ext cx="783772" cy="443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FF0A76-0FD3-47D3-B25E-2FFB995234FD}"/>
              </a:ext>
            </a:extLst>
          </p:cNvPr>
          <p:cNvCxnSpPr>
            <a:cxnSpLocks/>
          </p:cNvCxnSpPr>
          <p:nvPr/>
        </p:nvCxnSpPr>
        <p:spPr>
          <a:xfrm flipH="1">
            <a:off x="10014857" y="4974771"/>
            <a:ext cx="783772" cy="729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FD66808-D53C-43C4-AD90-59AD0740921C}"/>
              </a:ext>
            </a:extLst>
          </p:cNvPr>
          <p:cNvSpPr txBox="1"/>
          <p:nvPr/>
        </p:nvSpPr>
        <p:spPr>
          <a:xfrm>
            <a:off x="10798629" y="4479472"/>
            <a:ext cx="171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See next slides</a:t>
            </a:r>
          </a:p>
        </p:txBody>
      </p:sp>
    </p:spTree>
    <p:extLst>
      <p:ext uri="{BB962C8B-B14F-4D97-AF65-F5344CB8AC3E}">
        <p14:creationId xmlns:p14="http://schemas.microsoft.com/office/powerpoint/2010/main" val="32785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952747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Interpretation for  TV advertisment (cont.) 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In the best linear model,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What do we learn from this? 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Setting TV=0 results in Sales=7.0325  without  TV advertisments, we would sell about 7000 units 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If we increase ”TV” by 1, then ”sales” increases by 0.0475  if we decided to invest 1000$ more in TV advertisments, we could expect to increase our sales by close to 50 units</a:t>
            </a: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6CC60-AFC9-4CB6-987D-9D77040BD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82" y="1722782"/>
            <a:ext cx="3370154" cy="2177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C9C6C-2AD9-41EC-9966-C67F559A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47" y="2365988"/>
            <a:ext cx="5496999" cy="41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FB4D1-E62D-4D1E-9BB3-830EB07F8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78" y="1792967"/>
            <a:ext cx="3744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885714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Simple linear regression: model definition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04" y="1720800"/>
            <a:ext cx="11414810" cy="4351338"/>
          </a:xfrm>
        </p:spPr>
        <p:txBody>
          <a:bodyPr>
            <a:noAutofit/>
          </a:bodyPr>
          <a:lstStyle/>
          <a:p>
            <a:r>
              <a:rPr lang="sv-SE">
                <a:latin typeface="Grotesque" panose="020B0604020202020204" pitchFamily="34" charset="0"/>
              </a:rPr>
              <a:t>Linear regression model: outcome linearly depends on a predictor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All the above terms are used regularly in different contexts 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7843F-F9F5-4F50-9401-639FAD27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01" y="2298535"/>
            <a:ext cx="6354493" cy="9531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6B4B03-0916-425E-B888-EBB4FF15ABF7}"/>
              </a:ext>
            </a:extLst>
          </p:cNvPr>
          <p:cNvCxnSpPr>
            <a:cxnSpLocks/>
          </p:cNvCxnSpPr>
          <p:nvPr/>
        </p:nvCxnSpPr>
        <p:spPr>
          <a:xfrm flipV="1">
            <a:off x="1602298" y="3307695"/>
            <a:ext cx="658703" cy="609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FEB55-FEFF-470A-9C78-983DA44083A2}"/>
              </a:ext>
            </a:extLst>
          </p:cNvPr>
          <p:cNvSpPr txBox="1"/>
          <p:nvPr/>
        </p:nvSpPr>
        <p:spPr>
          <a:xfrm>
            <a:off x="511429" y="4026784"/>
            <a:ext cx="320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Response</a:t>
            </a:r>
          </a:p>
          <a:p>
            <a:r>
              <a:rPr lang="sv-SE" sz="2400" b="1">
                <a:latin typeface="Grotesque" panose="020B0604020202020204" pitchFamily="34" charset="0"/>
              </a:rPr>
              <a:t>Output variable</a:t>
            </a:r>
          </a:p>
          <a:p>
            <a:r>
              <a:rPr lang="sv-SE" sz="2400" b="1">
                <a:latin typeface="Grotesque" panose="020B0604020202020204" pitchFamily="34" charset="0"/>
              </a:rPr>
              <a:t>Dependent 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65B050-9582-4A1D-A14A-59567A9B94EF}"/>
              </a:ext>
            </a:extLst>
          </p:cNvPr>
          <p:cNvCxnSpPr>
            <a:cxnSpLocks/>
          </p:cNvCxnSpPr>
          <p:nvPr/>
        </p:nvCxnSpPr>
        <p:spPr>
          <a:xfrm flipH="1" flipV="1">
            <a:off x="4379055" y="3360705"/>
            <a:ext cx="396986" cy="556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D1F6AD-109C-4DB2-A032-375E8FACD50D}"/>
              </a:ext>
            </a:extLst>
          </p:cNvPr>
          <p:cNvSpPr txBox="1"/>
          <p:nvPr/>
        </p:nvSpPr>
        <p:spPr>
          <a:xfrm>
            <a:off x="3901426" y="4021848"/>
            <a:ext cx="2104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Coefficients</a:t>
            </a:r>
          </a:p>
          <a:p>
            <a:r>
              <a:rPr lang="sv-SE" sz="2400" b="1">
                <a:latin typeface="Grotesque" panose="020B0604020202020204" pitchFamily="34" charset="0"/>
              </a:rPr>
              <a:t>Parameters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B08F1-EBDC-4FB7-9585-BB3B2013802E}"/>
              </a:ext>
            </a:extLst>
          </p:cNvPr>
          <p:cNvCxnSpPr>
            <a:cxnSpLocks/>
          </p:cNvCxnSpPr>
          <p:nvPr/>
        </p:nvCxnSpPr>
        <p:spPr>
          <a:xfrm flipV="1">
            <a:off x="5411850" y="3429000"/>
            <a:ext cx="480032" cy="488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2533B2-9326-4E83-8A81-D05CA2179593}"/>
              </a:ext>
            </a:extLst>
          </p:cNvPr>
          <p:cNvSpPr txBox="1"/>
          <p:nvPr/>
        </p:nvSpPr>
        <p:spPr>
          <a:xfrm>
            <a:off x="6183086" y="4021848"/>
            <a:ext cx="3526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Predictor</a:t>
            </a:r>
          </a:p>
          <a:p>
            <a:r>
              <a:rPr lang="sv-SE" sz="2400" b="1">
                <a:latin typeface="Grotesque" panose="020B0604020202020204" pitchFamily="34" charset="0"/>
              </a:rPr>
              <a:t>Feature</a:t>
            </a:r>
          </a:p>
          <a:p>
            <a:r>
              <a:rPr lang="sv-SE" sz="2400" b="1">
                <a:latin typeface="Grotesque" panose="020B0604020202020204" pitchFamily="34" charset="0"/>
              </a:rPr>
              <a:t>Input variable</a:t>
            </a:r>
          </a:p>
          <a:p>
            <a:r>
              <a:rPr lang="sv-SE" sz="2400" b="1">
                <a:latin typeface="Grotesque" panose="020B0604020202020204" pitchFamily="34" charset="0"/>
              </a:rPr>
              <a:t>Independent variable</a:t>
            </a:r>
            <a:endParaRPr lang="en-US" sz="2400" b="1">
              <a:latin typeface="Grotesque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792735-EBB1-46C4-B78D-EE9278BB19E3}"/>
              </a:ext>
            </a:extLst>
          </p:cNvPr>
          <p:cNvCxnSpPr>
            <a:cxnSpLocks/>
          </p:cNvCxnSpPr>
          <p:nvPr/>
        </p:nvCxnSpPr>
        <p:spPr>
          <a:xfrm flipV="1">
            <a:off x="6780151" y="3377267"/>
            <a:ext cx="0" cy="624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D929B66-6803-436D-A100-B4FAACD40E68}"/>
              </a:ext>
            </a:extLst>
          </p:cNvPr>
          <p:cNvSpPr txBox="1"/>
          <p:nvPr/>
        </p:nvSpPr>
        <p:spPr>
          <a:xfrm>
            <a:off x="8913181" y="4026784"/>
            <a:ext cx="296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Error term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A03CA6-5DD8-40ED-8ADF-A9E15A6102A1}"/>
              </a:ext>
            </a:extLst>
          </p:cNvPr>
          <p:cNvCxnSpPr>
            <a:cxnSpLocks/>
          </p:cNvCxnSpPr>
          <p:nvPr/>
        </p:nvCxnSpPr>
        <p:spPr>
          <a:xfrm flipH="1" flipV="1">
            <a:off x="8514826" y="3373855"/>
            <a:ext cx="672518" cy="628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50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7B51-AFA2-4EF2-9810-8D146FE2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Outline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D0DD-8405-450D-A796-F917FFCB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>
                <a:latin typeface="Grotesque" panose="020B0604020202020204" pitchFamily="34" charset="0"/>
              </a:rPr>
              <a:t>Introduction</a:t>
            </a:r>
          </a:p>
          <a:p>
            <a:r>
              <a:rPr lang="sv-SE">
                <a:latin typeface="Grotesque" panose="020B0604020202020204" pitchFamily="34" charset="0"/>
              </a:rPr>
              <a:t>Simple linear regression:</a:t>
            </a:r>
          </a:p>
          <a:p>
            <a:pPr lvl="1"/>
            <a:r>
              <a:rPr lang="sv-SE">
                <a:latin typeface="Grotesque" panose="020B0604020202020204" pitchFamily="34" charset="0"/>
              </a:rPr>
              <a:t>Motivation with advertising example</a:t>
            </a:r>
          </a:p>
          <a:p>
            <a:pPr lvl="1"/>
            <a:r>
              <a:rPr lang="sv-SE">
                <a:latin typeface="Grotesque" panose="020B0604020202020204" pitchFamily="34" charset="0"/>
              </a:rPr>
              <a:t>Terminology</a:t>
            </a:r>
          </a:p>
          <a:p>
            <a:pPr lvl="1"/>
            <a:r>
              <a:rPr lang="sv-SE">
                <a:latin typeface="Grotesque" panose="020B0604020202020204" pitchFamily="34" charset="0"/>
              </a:rPr>
              <a:t>Confidence intervals for coefficients</a:t>
            </a:r>
          </a:p>
          <a:p>
            <a:r>
              <a:rPr lang="en-US"/>
              <a:t>Feedback</a:t>
            </a:r>
            <a:endParaRPr lang="sv-SE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Quiz checking background knowledge on:</a:t>
            </a:r>
          </a:p>
          <a:p>
            <a:pPr lvl="1"/>
            <a:r>
              <a:rPr lang="sv-SE">
                <a:latin typeface="Grotesque" panose="020B0604020202020204" pitchFamily="34" charset="0"/>
              </a:rPr>
              <a:t>Exponential function &amp; logarithm</a:t>
            </a:r>
          </a:p>
          <a:p>
            <a:pPr lvl="1"/>
            <a:r>
              <a:rPr lang="sv-SE">
                <a:latin typeface="Grotesque" panose="020B0604020202020204" pitchFamily="34" charset="0"/>
              </a:rPr>
              <a:t>Matrices, vectors</a:t>
            </a:r>
          </a:p>
        </p:txBody>
      </p:sp>
    </p:spTree>
    <p:extLst>
      <p:ext uri="{BB962C8B-B14F-4D97-AF65-F5344CB8AC3E}">
        <p14:creationId xmlns:p14="http://schemas.microsoft.com/office/powerpoint/2010/main" val="58362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Regression coefficients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" y="1720800"/>
            <a:ext cx="11312913" cy="4351338"/>
          </a:xfrm>
        </p:spPr>
        <p:txBody>
          <a:bodyPr>
            <a:normAutofit/>
          </a:bodyPr>
          <a:lstStyle/>
          <a:p>
            <a:r>
              <a:rPr lang="sv-SE">
                <a:latin typeface="Grotesque" panose="020B0604020202020204" pitchFamily="34" charset="0"/>
              </a:rPr>
              <a:t>Linear dependence is determined by the parameters of the model: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7843F-F9F5-4F50-9401-639FAD27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01" y="2300400"/>
            <a:ext cx="6354493" cy="9531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6B4B03-0916-425E-B888-EBB4FF15ABF7}"/>
              </a:ext>
            </a:extLst>
          </p:cNvPr>
          <p:cNvCxnSpPr>
            <a:cxnSpLocks/>
          </p:cNvCxnSpPr>
          <p:nvPr/>
        </p:nvCxnSpPr>
        <p:spPr>
          <a:xfrm flipV="1">
            <a:off x="1602298" y="3307695"/>
            <a:ext cx="658703" cy="609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FEB55-FEFF-470A-9C78-983DA44083A2}"/>
              </a:ext>
            </a:extLst>
          </p:cNvPr>
          <p:cNvSpPr txBox="1"/>
          <p:nvPr/>
        </p:nvSpPr>
        <p:spPr>
          <a:xfrm>
            <a:off x="465429" y="4033021"/>
            <a:ext cx="285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Response</a:t>
            </a:r>
          </a:p>
          <a:p>
            <a:r>
              <a:rPr lang="sv-SE" sz="2400">
                <a:latin typeface="Grotesque" panose="020B0604020202020204" pitchFamily="34" charset="0"/>
              </a:rPr>
              <a:t>Output variable</a:t>
            </a:r>
          </a:p>
          <a:p>
            <a:r>
              <a:rPr lang="sv-SE" sz="2400">
                <a:latin typeface="Grotesque" panose="020B0604020202020204" pitchFamily="34" charset="0"/>
              </a:rPr>
              <a:t>Dependent 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65B050-9582-4A1D-A14A-59567A9B94EF}"/>
              </a:ext>
            </a:extLst>
          </p:cNvPr>
          <p:cNvCxnSpPr>
            <a:cxnSpLocks/>
          </p:cNvCxnSpPr>
          <p:nvPr/>
        </p:nvCxnSpPr>
        <p:spPr>
          <a:xfrm flipV="1">
            <a:off x="4136571" y="3360706"/>
            <a:ext cx="242484" cy="689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D1F6AD-109C-4DB2-A032-375E8FACD50D}"/>
              </a:ext>
            </a:extLst>
          </p:cNvPr>
          <p:cNvSpPr txBox="1"/>
          <p:nvPr/>
        </p:nvSpPr>
        <p:spPr>
          <a:xfrm>
            <a:off x="3386069" y="4049979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Intercept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B08F1-EBDC-4FB7-9585-BB3B2013802E}"/>
              </a:ext>
            </a:extLst>
          </p:cNvPr>
          <p:cNvCxnSpPr>
            <a:cxnSpLocks/>
          </p:cNvCxnSpPr>
          <p:nvPr/>
        </p:nvCxnSpPr>
        <p:spPr>
          <a:xfrm flipV="1">
            <a:off x="5595257" y="3373856"/>
            <a:ext cx="235092" cy="675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2533B2-9326-4E83-8A81-D05CA2179593}"/>
              </a:ext>
            </a:extLst>
          </p:cNvPr>
          <p:cNvSpPr txBox="1"/>
          <p:nvPr/>
        </p:nvSpPr>
        <p:spPr>
          <a:xfrm>
            <a:off x="6165216" y="4049831"/>
            <a:ext cx="3137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Predictor</a:t>
            </a:r>
          </a:p>
          <a:p>
            <a:r>
              <a:rPr lang="sv-SE" sz="2400">
                <a:latin typeface="Grotesque" panose="020B0604020202020204" pitchFamily="34" charset="0"/>
              </a:rPr>
              <a:t>Feature</a:t>
            </a:r>
          </a:p>
          <a:p>
            <a:r>
              <a:rPr lang="sv-SE" sz="2400">
                <a:latin typeface="Grotesque" panose="020B0604020202020204" pitchFamily="34" charset="0"/>
              </a:rPr>
              <a:t>Input variable</a:t>
            </a:r>
          </a:p>
          <a:p>
            <a:r>
              <a:rPr lang="sv-SE" sz="2400">
                <a:latin typeface="Grotesque" panose="020B0604020202020204" pitchFamily="34" charset="0"/>
              </a:rPr>
              <a:t>Independent variable</a:t>
            </a:r>
            <a:endParaRPr lang="en-US" sz="2400">
              <a:latin typeface="Grotesque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792735-EBB1-46C4-B78D-EE9278BB19E3}"/>
              </a:ext>
            </a:extLst>
          </p:cNvPr>
          <p:cNvCxnSpPr>
            <a:cxnSpLocks/>
          </p:cNvCxnSpPr>
          <p:nvPr/>
        </p:nvCxnSpPr>
        <p:spPr>
          <a:xfrm flipV="1">
            <a:off x="6780151" y="3377267"/>
            <a:ext cx="0" cy="624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D929B66-6803-436D-A100-B4FAACD40E68}"/>
              </a:ext>
            </a:extLst>
          </p:cNvPr>
          <p:cNvSpPr txBox="1"/>
          <p:nvPr/>
        </p:nvSpPr>
        <p:spPr>
          <a:xfrm>
            <a:off x="8913181" y="4026784"/>
            <a:ext cx="296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Error term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A03CA6-5DD8-40ED-8ADF-A9E15A6102A1}"/>
              </a:ext>
            </a:extLst>
          </p:cNvPr>
          <p:cNvCxnSpPr>
            <a:cxnSpLocks/>
          </p:cNvCxnSpPr>
          <p:nvPr/>
        </p:nvCxnSpPr>
        <p:spPr>
          <a:xfrm flipH="1" flipV="1">
            <a:off x="8514826" y="3373855"/>
            <a:ext cx="672518" cy="628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9A3ABB-8130-4A41-BEBD-B7209A43A31A}"/>
              </a:ext>
            </a:extLst>
          </p:cNvPr>
          <p:cNvSpPr txBox="1"/>
          <p:nvPr/>
        </p:nvSpPr>
        <p:spPr>
          <a:xfrm>
            <a:off x="4990912" y="4049831"/>
            <a:ext cx="108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Slope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A487879-40AC-4867-9A38-1CEA14C42E1F}"/>
              </a:ext>
            </a:extLst>
          </p:cNvPr>
          <p:cNvSpPr/>
          <p:nvPr/>
        </p:nvSpPr>
        <p:spPr>
          <a:xfrm rot="16200000">
            <a:off x="4613257" y="3285624"/>
            <a:ext cx="210705" cy="261635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215EEB-6825-4D37-A621-1CB72265F544}"/>
              </a:ext>
            </a:extLst>
          </p:cNvPr>
          <p:cNvSpPr txBox="1"/>
          <p:nvPr/>
        </p:nvSpPr>
        <p:spPr>
          <a:xfrm>
            <a:off x="3921549" y="4743430"/>
            <a:ext cx="1788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Coefficients</a:t>
            </a:r>
          </a:p>
          <a:p>
            <a:r>
              <a:rPr lang="sv-SE" sz="2400">
                <a:latin typeface="Grotesque" panose="020B0604020202020204" pitchFamily="34" charset="0"/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03503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75D1-9289-4EC8-A508-BD8FF1DB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956721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Geometrical interpretation of coefficients</a:t>
            </a: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5A95CBA-C643-44FD-86BA-78596B369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15" y="1909515"/>
            <a:ext cx="6294385" cy="40665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EA010A-963C-453D-8EC4-613ACF1F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3250" cy="4351338"/>
          </a:xfrm>
        </p:spPr>
        <p:txBody>
          <a:bodyPr>
            <a:normAutofit/>
          </a:bodyPr>
          <a:lstStyle/>
          <a:p>
            <a:r>
              <a:rPr lang="sv-SE">
                <a:latin typeface="Grotesque" panose="020B0604020202020204" pitchFamily="34" charset="0"/>
              </a:rPr>
              <a:t>Intercept: the value where the regression line crosses the y-axis</a:t>
            </a:r>
          </a:p>
          <a:p>
            <a:endParaRPr lang="sv-SE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Slope: average increase in Y associated with a one-unit increase in X (also called gradient)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06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F610-0CFD-450B-A633-BEB9822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1057390" cy="1325563"/>
          </a:xfrm>
        </p:spPr>
        <p:txBody>
          <a:bodyPr/>
          <a:lstStyle/>
          <a:p>
            <a:r>
              <a:rPr lang="sv-SE"/>
              <a:t>Difference of predicted &amp; observed values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04306-FB05-4F7C-AEDA-0F1E6B64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8543"/>
            <a:ext cx="10755385" cy="4228420"/>
          </a:xfrm>
        </p:spPr>
        <p:txBody>
          <a:bodyPr/>
          <a:lstStyle/>
          <a:p>
            <a:r>
              <a:rPr lang="sv-SE"/>
              <a:t>Observed data in form of (predictor, response) pairs: 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For fixed       and     , the linear model estimates response i as 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How far is the prediction from the actually observed response i? 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AB83E3-A1A3-428E-B4A3-A9CFBE9B3187}"/>
              </a:ext>
            </a:extLst>
          </p:cNvPr>
          <p:cNvGrpSpPr/>
          <p:nvPr/>
        </p:nvGrpSpPr>
        <p:grpSpPr>
          <a:xfrm>
            <a:off x="2601639" y="3447600"/>
            <a:ext cx="1630356" cy="468000"/>
            <a:chOff x="4561071" y="1825625"/>
            <a:chExt cx="1630356" cy="46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783F61-D0E7-4F4E-81F4-FB9668E01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1071" y="1825625"/>
              <a:ext cx="460800" cy="46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258DF6-70C0-4916-863A-6FEBBF952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8772" y="1825625"/>
              <a:ext cx="452655" cy="468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6EE626B-D804-4E11-B98A-BA54FDA2F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171" y="2515367"/>
            <a:ext cx="4488847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95331-270D-4B3A-885B-19C643F19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918" y="4048051"/>
            <a:ext cx="2865473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32759-3757-45A6-B007-D27797748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493" y="5495885"/>
            <a:ext cx="2090905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81C75-188D-4114-82BA-F1A7A8066503}"/>
              </a:ext>
            </a:extLst>
          </p:cNvPr>
          <p:cNvSpPr txBox="1"/>
          <p:nvPr/>
        </p:nvSpPr>
        <p:spPr>
          <a:xfrm>
            <a:off x="7733018" y="5507602"/>
            <a:ext cx="296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i-th residual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D2AD3D-59AB-439A-B6A7-1BFCF114BB4B}"/>
              </a:ext>
            </a:extLst>
          </p:cNvPr>
          <p:cNvCxnSpPr>
            <a:cxnSpLocks/>
          </p:cNvCxnSpPr>
          <p:nvPr/>
        </p:nvCxnSpPr>
        <p:spPr>
          <a:xfrm flipH="1" flipV="1">
            <a:off x="7380514" y="5752963"/>
            <a:ext cx="35250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7BDE3C-53B0-435E-9624-EE96B7D66908}"/>
              </a:ext>
            </a:extLst>
          </p:cNvPr>
          <p:cNvCxnSpPr>
            <a:cxnSpLocks/>
          </p:cNvCxnSpPr>
          <p:nvPr/>
        </p:nvCxnSpPr>
        <p:spPr>
          <a:xfrm flipV="1">
            <a:off x="3504925" y="4161847"/>
            <a:ext cx="500742" cy="95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AAF65E-4E69-482D-BA39-3543A41432EE}"/>
              </a:ext>
            </a:extLst>
          </p:cNvPr>
          <p:cNvSpPr txBox="1"/>
          <p:nvPr/>
        </p:nvSpPr>
        <p:spPr>
          <a:xfrm>
            <a:off x="2832039" y="414671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latin typeface="Grotesque" panose="020B0604020202020204" pitchFamily="34" charset="0"/>
              </a:rPr>
              <a:t>”hat”</a:t>
            </a:r>
            <a:endParaRPr lang="en-US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004-9A68-4BFE-9162-EC96A4CB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Defining ”closeness” as RSS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E35B-2182-480B-B8E7-15DDF5D8C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Negative differences are as bad as positive ones </a:t>
            </a:r>
            <a:r>
              <a:rPr lang="sv-SE">
                <a:sym typeface="Wingdings" panose="05000000000000000000" pitchFamily="2" charset="2"/>
              </a:rPr>
              <a:t> define distance of prediction from response for data pair i as </a:t>
            </a:r>
          </a:p>
          <a:p>
            <a:endParaRPr lang="sv-SE">
              <a:sym typeface="Wingdings" panose="05000000000000000000" pitchFamily="2" charset="2"/>
            </a:endParaRPr>
          </a:p>
          <a:p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Distance of regression line from available data is defined by the </a:t>
            </a:r>
            <a:r>
              <a:rPr lang="sv-SE" b="1">
                <a:sym typeface="Wingdings" panose="05000000000000000000" pitchFamily="2" charset="2"/>
              </a:rPr>
              <a:t>residual sum of squares (RSS)</a:t>
            </a:r>
            <a:r>
              <a:rPr lang="sv-SE">
                <a:sym typeface="Wingdings" panose="05000000000000000000" pitchFamily="2" charset="2"/>
              </a:rPr>
              <a:t>: 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AEF7B-3C98-41B1-A925-E608D3555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03" y="4223657"/>
            <a:ext cx="3452726" cy="2230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05DAE-CBEC-4C7F-BE98-233BEE27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698" y="4726358"/>
            <a:ext cx="3813570" cy="46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355334-1526-4EFF-9C13-B916693EF8A0}"/>
              </a:ext>
            </a:extLst>
          </p:cNvPr>
          <p:cNvCxnSpPr>
            <a:cxnSpLocks/>
          </p:cNvCxnSpPr>
          <p:nvPr/>
        </p:nvCxnSpPr>
        <p:spPr>
          <a:xfrm flipV="1">
            <a:off x="3026229" y="5194359"/>
            <a:ext cx="649915" cy="302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CBBA35-6E35-4CEF-8EA2-2DCE8290FFAD}"/>
              </a:ext>
            </a:extLst>
          </p:cNvPr>
          <p:cNvSpPr txBox="1"/>
          <p:nvPr/>
        </p:nvSpPr>
        <p:spPr>
          <a:xfrm>
            <a:off x="2247793" y="5497286"/>
            <a:ext cx="285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Want: this is small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1F2985-8D44-4C96-A8D7-E16B82D5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429" y="2683188"/>
            <a:ext cx="222460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258C-A269-454C-95EA-6DF2520F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Coefficient estimates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6531-D243-4B14-802F-34AC4462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0945" cy="4351338"/>
          </a:xfrm>
        </p:spPr>
        <p:txBody>
          <a:bodyPr>
            <a:normAutofit/>
          </a:bodyPr>
          <a:lstStyle/>
          <a:p>
            <a:r>
              <a:rPr lang="sv-SE" b="1"/>
              <a:t>Least squares coefficient estimates </a:t>
            </a:r>
            <a:r>
              <a:rPr lang="sv-SE"/>
              <a:t>for simple linear regression: those parameter values that minimize RSS</a:t>
            </a:r>
          </a:p>
          <a:p>
            <a:endParaRPr lang="sv-SE"/>
          </a:p>
          <a:p>
            <a:r>
              <a:rPr lang="sv-SE"/>
              <a:t>There are formulas available to determine these values (ISL, 3.4):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r>
              <a:rPr lang="sv-SE"/>
              <a:t>with     and    denoting the sample means of predictors &amp; responses in the observed data: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F19EC-12A3-4BA6-8D51-E8B0F75D0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98" y="3797371"/>
            <a:ext cx="2886255" cy="1344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4D75D-EFF0-40F1-9690-A46FDCD5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512" y="5360235"/>
            <a:ext cx="200053" cy="295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AA679-1CA1-402F-91CA-7A4A06A0F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877" y="5360235"/>
            <a:ext cx="219106" cy="333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3F219-551F-4539-B810-822799334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201" y="5655551"/>
            <a:ext cx="308945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74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9F36-B037-4F24-A850-3151DC44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Coefficients from software output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5EF-1B2E-4370-A947-C0B2D157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942563"/>
          </a:xfrm>
        </p:spPr>
        <p:txBody>
          <a:bodyPr>
            <a:normAutofit/>
          </a:bodyPr>
          <a:lstStyle/>
          <a:p>
            <a:r>
              <a:rPr lang="sv-SE"/>
              <a:t>Typically, we get coefficients from computer software</a:t>
            </a:r>
          </a:p>
          <a:p>
            <a:endParaRPr lang="sv-SE"/>
          </a:p>
          <a:p>
            <a:r>
              <a:rPr lang="sv-SE"/>
              <a:t>Available in different software, R output is shown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56C03-8463-4583-9980-13064C20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06" y="3429000"/>
            <a:ext cx="5560680" cy="286292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8EE4566-CBE2-426D-AA0D-5BF99175FD60}"/>
              </a:ext>
            </a:extLst>
          </p:cNvPr>
          <p:cNvSpPr/>
          <p:nvPr/>
        </p:nvSpPr>
        <p:spPr>
          <a:xfrm>
            <a:off x="2853413" y="4534678"/>
            <a:ext cx="1942522" cy="765109"/>
          </a:xfrm>
          <a:prstGeom prst="frame">
            <a:avLst>
              <a:gd name="adj1" fmla="val 27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F7D8787-094D-4E4C-BA63-CB0F388755D2}"/>
              </a:ext>
            </a:extLst>
          </p:cNvPr>
          <p:cNvSpPr/>
          <p:nvPr/>
        </p:nvSpPr>
        <p:spPr>
          <a:xfrm>
            <a:off x="4795935" y="4534678"/>
            <a:ext cx="959973" cy="765109"/>
          </a:xfrm>
          <a:prstGeom prst="frame">
            <a:avLst>
              <a:gd name="adj1" fmla="val 27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1FD519-1A94-47EA-839B-F862D47D1BC7}"/>
              </a:ext>
            </a:extLst>
          </p:cNvPr>
          <p:cNvCxnSpPr>
            <a:cxnSpLocks/>
          </p:cNvCxnSpPr>
          <p:nvPr/>
        </p:nvCxnSpPr>
        <p:spPr>
          <a:xfrm flipH="1">
            <a:off x="5874386" y="4312118"/>
            <a:ext cx="2611600" cy="333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DE8C01-466B-4672-B8F0-4B2BA3CF1EC0}"/>
              </a:ext>
            </a:extLst>
          </p:cNvPr>
          <p:cNvSpPr txBox="1"/>
          <p:nvPr/>
        </p:nvSpPr>
        <p:spPr>
          <a:xfrm>
            <a:off x="8614093" y="4090737"/>
            <a:ext cx="29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What is this? (next slides)</a:t>
            </a:r>
            <a:endParaRPr lang="en-US">
              <a:latin typeface="Grotesque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7D30-64B2-4270-9423-7457AE8A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80"/>
            <a:ext cx="10515600" cy="1325563"/>
          </a:xfrm>
        </p:spPr>
        <p:txBody>
          <a:bodyPr/>
          <a:lstStyle/>
          <a:p>
            <a:r>
              <a:rPr lang="sv-SE"/>
              <a:t>Population regression 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2703-E139-4C5A-BFA8-5142F6F9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24"/>
            <a:ext cx="10515600" cy="5027562"/>
          </a:xfrm>
        </p:spPr>
        <p:txBody>
          <a:bodyPr/>
          <a:lstStyle/>
          <a:p>
            <a:r>
              <a:rPr lang="sv-SE"/>
              <a:t>Recall the model equation: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The error term     is random and has mean zero, representing:</a:t>
            </a:r>
          </a:p>
          <a:p>
            <a:pPr lvl="1">
              <a:buFontTx/>
              <a:buChar char="-"/>
            </a:pPr>
            <a:r>
              <a:rPr lang="sv-SE"/>
              <a:t>Measurement error</a:t>
            </a:r>
          </a:p>
          <a:p>
            <a:pPr lvl="1">
              <a:buFontTx/>
              <a:buChar char="-"/>
            </a:pPr>
            <a:r>
              <a:rPr lang="sv-SE"/>
              <a:t>That the true relationship may not be linear</a:t>
            </a:r>
          </a:p>
          <a:p>
            <a:pPr lvl="1">
              <a:buFontTx/>
              <a:buChar char="-"/>
            </a:pPr>
            <a:r>
              <a:rPr lang="sv-SE"/>
              <a:t>Variation of Y caused by other variables </a:t>
            </a:r>
          </a:p>
          <a:p>
            <a:pPr lvl="1">
              <a:buFontTx/>
              <a:buChar char="-"/>
            </a:pPr>
            <a:endParaRPr lang="sv-SE"/>
          </a:p>
          <a:p>
            <a:r>
              <a:rPr lang="sv-SE"/>
              <a:t>Assume that       and       give the best linear description of the true relationship between      and       </a:t>
            </a:r>
            <a:r>
              <a:rPr lang="sv-SE">
                <a:sym typeface="Wingdings" panose="05000000000000000000" pitchFamily="2" charset="2"/>
              </a:rPr>
              <a:t> they are the parameters of the </a:t>
            </a:r>
            <a:r>
              <a:rPr lang="sv-SE" b="1">
                <a:sym typeface="Wingdings" panose="05000000000000000000" pitchFamily="2" charset="2"/>
              </a:rPr>
              <a:t>population regression line</a:t>
            </a: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9181E-EAF6-4120-8947-1DA210BD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45" y="1575517"/>
            <a:ext cx="4080000" cy="61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9DE8E-3901-4CD1-9E5C-A78FEFE4B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11" y="2771600"/>
            <a:ext cx="315692" cy="342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2C4420-B37B-4735-806B-341EFA5ECB79}"/>
              </a:ext>
            </a:extLst>
          </p:cNvPr>
          <p:cNvGrpSpPr/>
          <p:nvPr/>
        </p:nvGrpSpPr>
        <p:grpSpPr>
          <a:xfrm>
            <a:off x="3323534" y="4824015"/>
            <a:ext cx="1630356" cy="468000"/>
            <a:chOff x="4561071" y="1825625"/>
            <a:chExt cx="1630356" cy="46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ACD5E6-3065-4FDD-89ED-67957909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1071" y="1825625"/>
              <a:ext cx="460800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B585A4-6805-4679-B1B9-AF6A6691F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8772" y="1825625"/>
              <a:ext cx="452655" cy="4680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C3DBD26-C956-4945-A52F-45AB8B38F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052" y="5164121"/>
            <a:ext cx="396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2B8E0-CFF9-4CCD-9143-3BA2527B2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608" y="5164121"/>
            <a:ext cx="42832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50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C654-55C2-4943-94D8-2B51141A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Least squares line is sample-dependent!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851A9-B1C5-4EA6-A7E9-97AC01F7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Recall: for a fixed set of predictor-response observation pairs </a:t>
            </a:r>
          </a:p>
          <a:p>
            <a:pPr marL="0" indent="0">
              <a:buNone/>
            </a:pPr>
            <a:r>
              <a:rPr lang="sv-SE"/>
              <a:t>                                                   , we could determine the least square coefficient estimates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The resulting line is the </a:t>
            </a:r>
            <a:r>
              <a:rPr lang="sv-SE" b="1"/>
              <a:t>least squares line</a:t>
            </a:r>
          </a:p>
          <a:p>
            <a:endParaRPr lang="sv-SE"/>
          </a:p>
          <a:p>
            <a:r>
              <a:rPr lang="sv-SE"/>
              <a:t>This line depends on the observed sample and may be different for other sets of observations!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8CEBB-998E-466F-AAAD-A8AA90F3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0830"/>
            <a:ext cx="4488847" cy="46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349F0-D2EA-4C23-BA97-96C9CA9B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00" y="2721262"/>
            <a:ext cx="924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9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700A-190F-49BA-B437-1E240A92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Example (Fig 3.3 in ISL)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AD6F-2D6B-4AC9-B8AD-DF0E09DB8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5" y="5538314"/>
            <a:ext cx="10515600" cy="819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/>
              <a:t>Red: population regression line; Blue lines: least square lines for separate random samples (Black points: one such sample)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D84D1-DE9F-4A00-8965-3470721D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93" y="1713601"/>
            <a:ext cx="7427167" cy="3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0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ECC1-EFB4-43D9-92C1-C7D39715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797330" cy="1325563"/>
          </a:xfrm>
        </p:spPr>
        <p:txBody>
          <a:bodyPr/>
          <a:lstStyle/>
          <a:p>
            <a:r>
              <a:rPr lang="sv-SE"/>
              <a:t>Estimating standard error of coefficients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C993-6838-4AD4-850D-478ED9121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This depends on the </a:t>
            </a:r>
            <a:r>
              <a:rPr lang="sv-SE" b="1"/>
              <a:t>residual standard error</a:t>
            </a:r>
            <a:r>
              <a:rPr lang="sv-SE"/>
              <a:t>: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RSE is an estimate of the standard error of     .  This allows determining estimates for the standard errors of coefficients: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86C0C-1D60-4406-B48F-B27868E8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56" y="3429000"/>
            <a:ext cx="315692" cy="34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40F22-B6DE-4577-B6A7-707E18B3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091" y="2350639"/>
            <a:ext cx="6851547" cy="7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C58FF-AE7A-48CF-9ACF-37746E936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056" y="4313205"/>
            <a:ext cx="536629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Introduction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B73BF-FF2E-4D9C-9F84-EDFAF92A5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Reviewing course information</a:t>
            </a:r>
            <a:endParaRPr lang="en-US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20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D864-EEEA-462D-81AC-F1907B37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Confidence intervals for coefficients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8846F-CF56-4476-B7BD-6910D2DE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Estimated standard errors can be used to define confidence intervals; approximately: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Typically, one gets the standard error estimates and confidence intervals from computer software (computer lab) 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Other use: for hypothesis testing (next lecture)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11326E-E23F-43F9-94CD-E1245DAF4F84}"/>
              </a:ext>
            </a:extLst>
          </p:cNvPr>
          <p:cNvGrpSpPr/>
          <p:nvPr/>
        </p:nvGrpSpPr>
        <p:grpSpPr>
          <a:xfrm>
            <a:off x="4347917" y="2660778"/>
            <a:ext cx="7423763" cy="1316393"/>
            <a:chOff x="4347917" y="2610444"/>
            <a:chExt cx="7423763" cy="13163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2728D2-F93E-4344-A7CF-1C1B04ADA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7917" y="2610444"/>
              <a:ext cx="2794847" cy="118800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98C164-9258-4A49-B340-EC19B7CC12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5868" y="2835654"/>
              <a:ext cx="830510" cy="1843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ABAEDF7-869B-4A78-BCA3-E84EFAF9B5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5868" y="3204444"/>
              <a:ext cx="830511" cy="2685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478874-6DE8-49C6-941E-231B78E7A59F}"/>
                </a:ext>
              </a:extLst>
            </p:cNvPr>
            <p:cNvGrpSpPr/>
            <p:nvPr/>
          </p:nvGrpSpPr>
          <p:grpSpPr>
            <a:xfrm>
              <a:off x="8414158" y="2726508"/>
              <a:ext cx="3357522" cy="1200329"/>
              <a:chOff x="8456103" y="2927844"/>
              <a:chExt cx="3357522" cy="120032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FAD40A-2180-446D-B4BF-D9C441D2074C}"/>
                  </a:ext>
                </a:extLst>
              </p:cNvPr>
              <p:cNvSpPr txBox="1"/>
              <p:nvPr/>
            </p:nvSpPr>
            <p:spPr>
              <a:xfrm>
                <a:off x="8456103" y="2927844"/>
                <a:ext cx="33575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>
                    <a:latin typeface="Grotesque" panose="020B0504020202020204" pitchFamily="34" charset="0"/>
                  </a:rPr>
                  <a:t>In both formulas, 2 should be</a:t>
                </a:r>
              </a:p>
              <a:p>
                <a:r>
                  <a:rPr lang="sv-SE">
                    <a:latin typeface="Grotesque" panose="020B0504020202020204" pitchFamily="34" charset="0"/>
                  </a:rPr>
                  <a:t>replaced by the 97.5% quantile</a:t>
                </a:r>
              </a:p>
              <a:p>
                <a:r>
                  <a:rPr lang="sv-SE">
                    <a:latin typeface="Grotesque" panose="020B0504020202020204" pitchFamily="34" charset="0"/>
                  </a:rPr>
                  <a:t>of a            distribution for the</a:t>
                </a:r>
              </a:p>
              <a:p>
                <a:r>
                  <a:rPr lang="sv-SE">
                    <a:latin typeface="Grotesque" panose="020B0504020202020204" pitchFamily="34" charset="0"/>
                  </a:rPr>
                  <a:t>precise values</a:t>
                </a:r>
                <a:endParaRPr lang="en-US">
                  <a:latin typeface="Grotesque" panose="020B0504020202020204" pitchFamily="34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F762C3E-0142-4D55-9EA5-376229BE2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56314" y="3456263"/>
                <a:ext cx="603404" cy="3575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7800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952747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TV advertisment: confidence intervals 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/>
              <a:t>The 95%</a:t>
            </a:r>
            <a:r>
              <a:rPr lang="sv-SE">
                <a:latin typeface="Grotesque" panose="020B0604020202020204" pitchFamily="34" charset="0"/>
              </a:rPr>
              <a:t> confidence intervals </a:t>
            </a:r>
            <a:r>
              <a:rPr lang="sv-SE"/>
              <a:t>for the coefficients: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What do we learn from this by inserting in                                       ?   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Setting TV=0  without TV advertisments, we would expect to sell between 6130 and 7935 units 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If we increase ”TV” by 1, the increase of ”sales” in the model is between 0.042 and 0.053  if we decided to invest 1000$ more in TV advertisments, we could expect to increase our sales by </a:t>
            </a:r>
            <a:r>
              <a:rPr lang="sv-SE">
                <a:sym typeface="Wingdings" panose="05000000000000000000" pitchFamily="2" charset="2"/>
              </a:rPr>
              <a:t>42-53</a:t>
            </a: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 units</a:t>
            </a: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04F75-F875-4F8C-94A7-DC5495C5C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0" y="2256020"/>
            <a:ext cx="5705474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F90A2-312B-405B-B118-44410EC9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442" y="3231000"/>
            <a:ext cx="329371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4722-7009-43C0-A7EA-D56F9133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Accuracy of the model – RSE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F887-70E8-4299-9961-76FD0254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r>
              <a:rPr lang="sv-SE"/>
              <a:t>Recall: residual standard error was defined as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This is the average amount that the response deviates from the true regression line </a:t>
            </a:r>
            <a:r>
              <a:rPr lang="sv-SE">
                <a:sym typeface="Wingdings" panose="05000000000000000000" pitchFamily="2" charset="2"/>
              </a:rPr>
              <a:t> measures the lack of fit of the model</a:t>
            </a:r>
          </a:p>
          <a:p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This is an absolute measure. For advertising example, RSE=3.26  even if we knew the true parameter values, our prediction of sales may be off by 3260 units. Is this OK or too much?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E88B1-FFA8-42F4-B912-168B32E7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36" y="2326106"/>
            <a:ext cx="7739268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9BDD-83BA-4054-A2C0-8112DF23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Accuracy of the model – R</a:t>
            </a:r>
            <a:r>
              <a:rPr lang="sv-SE" baseline="30000"/>
              <a:t>2</a:t>
            </a:r>
            <a:endParaRPr lang="en-US" baseline="30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C257-1933-4DD5-959D-1D9381D8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Measures the </a:t>
            </a:r>
            <a:r>
              <a:rPr lang="sv-SE" b="1"/>
              <a:t>proportion of variability in the response that is explained by the predictor</a:t>
            </a:r>
            <a:r>
              <a:rPr lang="sv-SE"/>
              <a:t>:</a:t>
            </a:r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r>
              <a:rPr lang="sv-SE"/>
              <a:t>where TSS is the </a:t>
            </a:r>
            <a:r>
              <a:rPr lang="sv-SE" b="1"/>
              <a:t>total sum of squares</a:t>
            </a:r>
            <a:r>
              <a:rPr lang="sv-SE"/>
              <a:t> and RSS is the residual sum of squares (as defined before):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4193A-2F34-464E-ACBF-E9F3C238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13" y="2829555"/>
            <a:ext cx="5515745" cy="781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856A8-50CF-4335-857D-9D110A43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93" y="4683828"/>
            <a:ext cx="3879853" cy="5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AC427-07BB-496F-A9BF-7B9443CB9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1" y="5397681"/>
            <a:ext cx="8385470" cy="612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0022CE-ED49-4BAF-8A36-DD910BEBA158}"/>
              </a:ext>
            </a:extLst>
          </p:cNvPr>
          <p:cNvCxnSpPr>
            <a:cxnSpLocks/>
          </p:cNvCxnSpPr>
          <p:nvPr/>
        </p:nvCxnSpPr>
        <p:spPr>
          <a:xfrm flipH="1">
            <a:off x="9971310" y="4971827"/>
            <a:ext cx="5747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CC0357-F395-4A02-B876-AAD8D858AFE1}"/>
              </a:ext>
            </a:extLst>
          </p:cNvPr>
          <p:cNvCxnSpPr>
            <a:cxnSpLocks/>
          </p:cNvCxnSpPr>
          <p:nvPr/>
        </p:nvCxnSpPr>
        <p:spPr>
          <a:xfrm flipH="1">
            <a:off x="9971310" y="5711622"/>
            <a:ext cx="5747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5D9A58-481C-4852-9C5A-89B56B9056AA}"/>
              </a:ext>
            </a:extLst>
          </p:cNvPr>
          <p:cNvSpPr txBox="1"/>
          <p:nvPr/>
        </p:nvSpPr>
        <p:spPr>
          <a:xfrm>
            <a:off x="10689272" y="4663044"/>
            <a:ext cx="1515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rotesque" panose="020B0504020202020204" pitchFamily="34" charset="0"/>
              </a:rPr>
              <a:t>sample</a:t>
            </a:r>
            <a:endParaRPr lang="en-US">
              <a:latin typeface="Grotesque" panose="020B05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A217DD-E955-4A8D-87F2-D633B2979382}"/>
              </a:ext>
            </a:extLst>
          </p:cNvPr>
          <p:cNvSpPr txBox="1"/>
          <p:nvPr/>
        </p:nvSpPr>
        <p:spPr>
          <a:xfrm>
            <a:off x="10689272" y="5397681"/>
            <a:ext cx="1515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rotesque" panose="020B0504020202020204" pitchFamily="34" charset="0"/>
              </a:rPr>
              <a:t>sample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rotesque" panose="020B0504020202020204" pitchFamily="34" charset="0"/>
              </a:rPr>
              <a:t>model</a:t>
            </a:r>
            <a:endParaRPr lang="en-US">
              <a:latin typeface="Grotesque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703D-5F34-46C8-90FC-4B756C4E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Properties of R</a:t>
            </a:r>
            <a:r>
              <a:rPr lang="sv-SE" baseline="30000"/>
              <a:t>2</a:t>
            </a:r>
            <a:r>
              <a:rPr lang="sv-SE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98D0-F9F2-44DD-A1F5-15537B9B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2313"/>
          </a:xfrm>
        </p:spPr>
        <p:txBody>
          <a:bodyPr/>
          <a:lstStyle/>
          <a:p>
            <a:r>
              <a:rPr lang="sv-SE"/>
              <a:t>This is a proportion </a:t>
            </a:r>
            <a:r>
              <a:rPr lang="sv-SE">
                <a:sym typeface="Wingdings" panose="05000000000000000000" pitchFamily="2" charset="2"/>
              </a:rPr>
              <a:t> its value is always between 0 and 1, larger R</a:t>
            </a:r>
            <a:r>
              <a:rPr lang="sv-SE" baseline="30000">
                <a:sym typeface="Wingdings" panose="05000000000000000000" pitchFamily="2" charset="2"/>
              </a:rPr>
              <a:t>2</a:t>
            </a:r>
            <a:r>
              <a:rPr lang="sv-SE">
                <a:sym typeface="Wingdings" panose="05000000000000000000" pitchFamily="2" charset="2"/>
              </a:rPr>
              <a:t> indicates better fit of the model (but ”good enough” values depend on the application)</a:t>
            </a:r>
          </a:p>
          <a:p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Values close to 0 may indicate:</a:t>
            </a:r>
          </a:p>
          <a:p>
            <a:pPr lvl="1">
              <a:buFontTx/>
              <a:buChar char="-"/>
            </a:pPr>
            <a:r>
              <a:rPr lang="sv-SE">
                <a:sym typeface="Wingdings" panose="05000000000000000000" pitchFamily="2" charset="2"/>
              </a:rPr>
              <a:t>Linear model is wrong </a:t>
            </a:r>
          </a:p>
          <a:p>
            <a:pPr lvl="1">
              <a:buFontTx/>
              <a:buChar char="-"/>
            </a:pPr>
            <a:r>
              <a:rPr lang="sv-SE">
                <a:sym typeface="Wingdings" panose="05000000000000000000" pitchFamily="2" charset="2"/>
              </a:rPr>
              <a:t>Inherent error is high</a:t>
            </a:r>
          </a:p>
          <a:p>
            <a:pPr marL="0" indent="0">
              <a:buNone/>
            </a:pPr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R</a:t>
            </a:r>
            <a:r>
              <a:rPr lang="sv-SE" baseline="30000">
                <a:sym typeface="Wingdings" panose="05000000000000000000" pitchFamily="2" charset="2"/>
              </a:rPr>
              <a:t>2</a:t>
            </a:r>
            <a:r>
              <a:rPr lang="sv-SE">
                <a:sym typeface="Wingdings" panose="05000000000000000000" pitchFamily="2" charset="2"/>
              </a:rPr>
              <a:t> measures linear relationsip between X and Y – can it be linked to their correlation? 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07B05-20A2-46F4-A315-B3F8D572A119}"/>
              </a:ext>
            </a:extLst>
          </p:cNvPr>
          <p:cNvSpPr txBox="1"/>
          <p:nvPr/>
        </p:nvSpPr>
        <p:spPr>
          <a:xfrm>
            <a:off x="4767944" y="4299858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and/or</a:t>
            </a:r>
            <a:endParaRPr lang="en-US">
              <a:latin typeface="Grotesque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8382A-FB88-4685-A89E-C1BA6F07180F}"/>
              </a:ext>
            </a:extLst>
          </p:cNvPr>
          <p:cNvSpPr txBox="1"/>
          <p:nvPr/>
        </p:nvSpPr>
        <p:spPr>
          <a:xfrm>
            <a:off x="6527286" y="5803940"/>
            <a:ext cx="276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latin typeface="Grotesque" panose="020B0504020202020204" pitchFamily="34" charset="0"/>
              </a:rPr>
              <a:t>Yes, see next slide</a:t>
            </a:r>
            <a:endParaRPr lang="en-US" sz="2400">
              <a:latin typeface="Grotesque" panose="020B05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D5A7D9-FD77-42BB-BE51-247B46BAB3CA}"/>
              </a:ext>
            </a:extLst>
          </p:cNvPr>
          <p:cNvCxnSpPr>
            <a:cxnSpLocks/>
          </p:cNvCxnSpPr>
          <p:nvPr/>
        </p:nvCxnSpPr>
        <p:spPr>
          <a:xfrm flipH="1">
            <a:off x="5952582" y="6038627"/>
            <a:ext cx="5747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EA02-F233-409B-B326-FEE1BC75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</a:t>
            </a:r>
            <a:r>
              <a:rPr lang="sv-SE" baseline="30000"/>
              <a:t>2 </a:t>
            </a:r>
            <a:r>
              <a:rPr lang="sv-SE"/>
              <a:t> and correlation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709A-927F-4F53-B8AB-4C0B12302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33369" cy="4629883"/>
          </a:xfrm>
        </p:spPr>
        <p:txBody>
          <a:bodyPr/>
          <a:lstStyle/>
          <a:p>
            <a:r>
              <a:rPr lang="sv-SE"/>
              <a:t>Recall the definition of the </a:t>
            </a:r>
            <a:r>
              <a:rPr lang="sv-SE" b="1"/>
              <a:t>sample correlation of X and Y:</a:t>
            </a:r>
          </a:p>
          <a:p>
            <a:endParaRPr lang="sv-SE" b="1"/>
          </a:p>
          <a:p>
            <a:endParaRPr lang="sv-SE" b="1"/>
          </a:p>
          <a:p>
            <a:endParaRPr lang="sv-SE" b="1"/>
          </a:p>
          <a:p>
            <a:r>
              <a:rPr lang="sv-SE"/>
              <a:t>Not a coincidence that the same letter is used for both quantities; in simple linear regression setting, we indeed have that: 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/>
              <a:t>That is, correlation can be used to assess linear modelling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1EF0B-DC37-46DF-A44D-CDD49FE6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83" y="2443575"/>
            <a:ext cx="9383434" cy="1095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DB697-F951-4BAF-A9B9-0EE205FA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839" y="4748416"/>
            <a:ext cx="1867161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29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CA33-B776-4A04-A5D2-DACEEB66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Feedback quiz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6432-C550-408A-917C-9BB6FECB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000"/>
              <a:t>Feedback is essential to me so that I can improve the lectures during the course. Please take your chance to optimize your learning experience!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If you are willing to give feedback, please follow these steps: 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Go to </a:t>
            </a:r>
            <a:r>
              <a:rPr lang="sv-SE">
                <a:hlinkClick r:id="rId2"/>
              </a:rPr>
              <a:t>www.menti.com</a:t>
            </a:r>
            <a:endParaRPr lang="sv-SE"/>
          </a:p>
          <a:p>
            <a:pPr marL="514350" indent="-514350">
              <a:buFont typeface="+mj-lt"/>
              <a:buAutoNum type="arabicPeriod"/>
            </a:pPr>
            <a:r>
              <a:rPr lang="sv-SE"/>
              <a:t>Enter the code 57 25 09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Rate your experience today in slide 1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Wait until I change slide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Answer to the questions in slide 2</a:t>
            </a:r>
          </a:p>
          <a:p>
            <a:endParaRPr lang="sv-SE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7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216D-3C6A-4BD6-870C-27E8DF8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Quiz on background knowledge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FC59A-BFF5-47AE-A982-A7585EBA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000"/>
              <a:t>It is important to know how much mathematical background you have to identify whether I can assume knowledge about some concepts or I need to introduce them in the class.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If you are willing to help learning this, please follow these steps: 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Go to </a:t>
            </a:r>
            <a:r>
              <a:rPr lang="sv-SE">
                <a:hlinkClick r:id="rId2"/>
              </a:rPr>
              <a:t>www.menti.com</a:t>
            </a:r>
            <a:endParaRPr lang="sv-SE"/>
          </a:p>
          <a:p>
            <a:pPr marL="514350" indent="-514350">
              <a:buFont typeface="+mj-lt"/>
              <a:buAutoNum type="arabicPeriod"/>
            </a:pPr>
            <a:r>
              <a:rPr lang="sv-SE"/>
              <a:t>Enter the code 51 51 25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Answer to the question in slide 1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Wait until I change slide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Answer to the question in slide 2</a:t>
            </a:r>
          </a:p>
          <a:p>
            <a:endParaRPr lang="sv-SE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BECD-1651-4FA0-B2DF-152FC1D4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General course information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74A2-C88D-4408-8989-680D31312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8119" cy="4351338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Syllabus available on the </a:t>
            </a:r>
            <a:r>
              <a:rPr lang="sv-SE">
                <a:latin typeface="Grotesque" panose="020B0604020202020204" pitchFamily="34" charset="0"/>
                <a:hlinkClick r:id="rId2"/>
              </a:rPr>
              <a:t>Student Portal</a:t>
            </a:r>
            <a:endParaRPr lang="sv-SE">
              <a:latin typeface="Grotesque" panose="020B0604020202020204" pitchFamily="34" charset="0"/>
            </a:endParaRPr>
          </a:p>
          <a:p>
            <a:endParaRPr lang="sv-SE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Course guide (kurs-PM) is available on </a:t>
            </a:r>
            <a:r>
              <a:rPr lang="sv-SE">
                <a:latin typeface="Grotesque" panose="020B0604020202020204" pitchFamily="34" charset="0"/>
                <a:hlinkClick r:id="rId3"/>
              </a:rPr>
              <a:t>Canvas</a:t>
            </a:r>
            <a:r>
              <a:rPr lang="sv-SE">
                <a:latin typeface="Grotesque" panose="020B0604020202020204" pitchFamily="34" charset="0"/>
              </a:rPr>
              <a:t>, see also next slides</a:t>
            </a:r>
          </a:p>
          <a:p>
            <a:endParaRPr lang="sv-SE">
              <a:latin typeface="Grotesque" panose="020B0604020202020204" pitchFamily="34" charset="0"/>
            </a:endParaRPr>
          </a:p>
          <a:p>
            <a:r>
              <a:rPr lang="sv-SE">
                <a:latin typeface="Grotesque" panose="020B0604020202020204" pitchFamily="34" charset="0"/>
              </a:rPr>
              <a:t>For course dates, see </a:t>
            </a:r>
            <a:r>
              <a:rPr lang="en-US" u="sng">
                <a:latin typeface="Grotesque" panose="020B0604020202020204" pitchFamily="34" charset="0"/>
                <a:hlinkClick r:id="rId4"/>
              </a:rPr>
              <a:t>TimeEdit</a:t>
            </a:r>
            <a:r>
              <a:rPr lang="en-US">
                <a:latin typeface="Grotesque" panose="020B0604020202020204" pitchFamily="34" charset="0"/>
              </a:rPr>
              <a:t>; there is also a Word document on Canvas with all dates and locations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ED8AE9-28C1-479C-ADEF-D1D5AF2D9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58738"/>
              </p:ext>
            </p:extLst>
          </p:nvPr>
        </p:nvGraphicFramePr>
        <p:xfrm>
          <a:off x="8102083" y="1556091"/>
          <a:ext cx="3843257" cy="4351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321">
                  <a:extLst>
                    <a:ext uri="{9D8B030D-6E8A-4147-A177-3AD203B41FA5}">
                      <a16:colId xmlns:a16="http://schemas.microsoft.com/office/drawing/2014/main" val="3709156403"/>
                    </a:ext>
                  </a:extLst>
                </a:gridCol>
                <a:gridCol w="377879">
                  <a:extLst>
                    <a:ext uri="{9D8B030D-6E8A-4147-A177-3AD203B41FA5}">
                      <a16:colId xmlns:a16="http://schemas.microsoft.com/office/drawing/2014/main" val="3170104308"/>
                    </a:ext>
                  </a:extLst>
                </a:gridCol>
                <a:gridCol w="420714">
                  <a:extLst>
                    <a:ext uri="{9D8B030D-6E8A-4147-A177-3AD203B41FA5}">
                      <a16:colId xmlns:a16="http://schemas.microsoft.com/office/drawing/2014/main" val="1499149057"/>
                    </a:ext>
                  </a:extLst>
                </a:gridCol>
                <a:gridCol w="661183">
                  <a:extLst>
                    <a:ext uri="{9D8B030D-6E8A-4147-A177-3AD203B41FA5}">
                      <a16:colId xmlns:a16="http://schemas.microsoft.com/office/drawing/2014/main" val="3173139866"/>
                    </a:ext>
                  </a:extLst>
                </a:gridCol>
                <a:gridCol w="781629">
                  <a:extLst>
                    <a:ext uri="{9D8B030D-6E8A-4147-A177-3AD203B41FA5}">
                      <a16:colId xmlns:a16="http://schemas.microsoft.com/office/drawing/2014/main" val="1129022856"/>
                    </a:ext>
                  </a:extLst>
                </a:gridCol>
                <a:gridCol w="899531">
                  <a:extLst>
                    <a:ext uri="{9D8B030D-6E8A-4147-A177-3AD203B41FA5}">
                      <a16:colId xmlns:a16="http://schemas.microsoft.com/office/drawing/2014/main" val="3573188495"/>
                    </a:ext>
                  </a:extLst>
                </a:gridCol>
              </a:tblGrid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W4 (Jan 20-26)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7953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Lecture 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138703433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Exercise class 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101020320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Computer lab 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23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Jupiter024, 025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48805176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24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09.00-12.00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30780151"/>
                  </a:ext>
                </a:extLst>
              </a:tr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W5 (Jan 27-Feb 2)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8171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Lecture 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28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66283451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Exercise class 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29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10893939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Computer lab 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08.15-10.00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Jupiter024, 025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37039949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Jan 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13.15-16.00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487318663"/>
                  </a:ext>
                </a:extLst>
              </a:tr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W6 (Feb 3-9)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03425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Lecture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08.15-10.00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83159010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Exercise class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98961457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Computer lab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Jupiter309, 311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62039466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09.00-12.00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016030556"/>
                  </a:ext>
                </a:extLst>
              </a:tr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W7 (Feb 10-16)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5157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Lecture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36759985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Exercise class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40947411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Computer lab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Jupiter024, 025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71526114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09.00-12.00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570707993"/>
                  </a:ext>
                </a:extLst>
              </a:tr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W8 (Feb 17-23)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96457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Lecture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17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25249890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Exercise class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66122169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Computer lab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19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Jupiter309, 311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17974734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13.15-16.00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528103266"/>
                  </a:ext>
                </a:extLst>
              </a:tr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W9 (Feb 24-Mar 1)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0202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Lecture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52335495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Exercise class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26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27244359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Computer lab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27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Jupiter310, 311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111121302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Feb 28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09.00-12.00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1534779230"/>
                  </a:ext>
                </a:extLst>
              </a:tr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W10 (Mar 2-8)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5583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Lecture 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Mar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30891528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Exercise class 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Mar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10.15-12.00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Svea221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82977960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Computer lab 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Mar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13.15-15.00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Jupiter310, 311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376589446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Mar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09.00-12.00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1064894834"/>
                  </a:ext>
                </a:extLst>
              </a:tr>
              <a:tr h="11450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W11 (Mar 9-15)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77898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Mar 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13.15-16.00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299062498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Consultation 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Mar 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09.00-12.00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Saga460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By appointment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0" marB="0"/>
                </a:tc>
                <a:extLst>
                  <a:ext uri="{0D108BD9-81ED-4DB2-BD59-A6C34878D82A}">
                    <a16:rowId xmlns:a16="http://schemas.microsoft.com/office/drawing/2014/main" val="156320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8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DD44-EFA8-43E8-B80A-75C7ADC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510"/>
            <a:ext cx="10931554" cy="1325563"/>
          </a:xfrm>
        </p:spPr>
        <p:txBody>
          <a:bodyPr/>
          <a:lstStyle/>
          <a:p>
            <a:r>
              <a:rPr lang="sv-SE"/>
              <a:t>Learning objectives </a:t>
            </a:r>
            <a:r>
              <a:rPr lang="sv-SE" sz="2000"/>
              <a:t>(</a:t>
            </a:r>
            <a:r>
              <a:rPr lang="en-US" sz="2000"/>
              <a:t>After the course, students should be able to…</a:t>
            </a:r>
            <a:r>
              <a:rPr lang="sv-SE" sz="2000"/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9297-555F-4023-A67C-E3BBF969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3" y="1442545"/>
            <a:ext cx="10650358" cy="4829011"/>
          </a:xfrm>
        </p:spPr>
        <p:txBody>
          <a:bodyPr>
            <a:normAutofit/>
          </a:bodyPr>
          <a:lstStyle/>
          <a:p>
            <a:r>
              <a:rPr lang="en-US">
                <a:latin typeface="Grotesque" panose="020B0604020202020204" pitchFamily="34" charset="0"/>
              </a:rPr>
              <a:t>Demonstrate an understanding of the key concepts and ideas in statistical modeling on larger datasets;</a:t>
            </a:r>
          </a:p>
          <a:p>
            <a:pPr lvl="0"/>
            <a:r>
              <a:rPr lang="en-US">
                <a:latin typeface="Grotesque" panose="020B0604020202020204" pitchFamily="34" charset="0"/>
              </a:rPr>
              <a:t>Describe suitable statistical methods for using on larger datasets relevant in logistics;</a:t>
            </a:r>
          </a:p>
          <a:p>
            <a:pPr lvl="0"/>
            <a:r>
              <a:rPr lang="en-US">
                <a:latin typeface="Grotesque" panose="020B0604020202020204" pitchFamily="34" charset="0"/>
              </a:rPr>
              <a:t>Choose and use appropriate statistical methods for answering a logistics related problem, and report the findings in a suitable and compelling format;</a:t>
            </a:r>
          </a:p>
          <a:p>
            <a:pPr lvl="0"/>
            <a:r>
              <a:rPr lang="en-US">
                <a:latin typeface="Grotesque" panose="020B0604020202020204" pitchFamily="34" charset="0"/>
              </a:rPr>
              <a:t>Critically evaluate statistical materials and methods and reason about their limitations;</a:t>
            </a:r>
          </a:p>
          <a:p>
            <a:r>
              <a:rPr lang="en-US">
                <a:latin typeface="Grotesque" panose="020B0604020202020204" pitchFamily="34" charset="0"/>
              </a:rPr>
              <a:t>Reflect on ethical aspects and considerations when collecting and analyzing larger datasets.</a:t>
            </a:r>
          </a:p>
        </p:txBody>
      </p:sp>
    </p:spTree>
    <p:extLst>
      <p:ext uri="{BB962C8B-B14F-4D97-AF65-F5344CB8AC3E}">
        <p14:creationId xmlns:p14="http://schemas.microsoft.com/office/powerpoint/2010/main" val="381089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4D4A-567D-4D91-83F2-A36EE2F8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97" y="500062"/>
            <a:ext cx="10515600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Prerequisites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71A9-2385-4355-A565-E8103E28A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642" y="1825625"/>
            <a:ext cx="7761890" cy="4351338"/>
          </a:xfrm>
        </p:spPr>
        <p:txBody>
          <a:bodyPr/>
          <a:lstStyle/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Knowledge and skills equivalent to learning outcomes for SJO915 Applied statistics:</a:t>
            </a:r>
          </a:p>
          <a:p>
            <a:pPr marL="0" indent="0">
              <a:buNone/>
            </a:pPr>
            <a:r>
              <a:rPr lang="en-US">
                <a:latin typeface="Grotesque" panose="020B0604020202020204" pitchFamily="34" charset="0"/>
              </a:rPr>
              <a:t>- Describe basic statistic concepts</a:t>
            </a:r>
            <a:br>
              <a:rPr lang="en-US">
                <a:latin typeface="Grotesque" panose="020B0604020202020204" pitchFamily="34" charset="0"/>
              </a:rPr>
            </a:br>
            <a:r>
              <a:rPr lang="en-US">
                <a:latin typeface="Grotesque" panose="020B0604020202020204" pitchFamily="34" charset="0"/>
              </a:rPr>
              <a:t>- Describe different ways to present data</a:t>
            </a:r>
            <a:br>
              <a:rPr lang="en-US">
                <a:latin typeface="Grotesque" panose="020B0604020202020204" pitchFamily="34" charset="0"/>
              </a:rPr>
            </a:br>
            <a:r>
              <a:rPr lang="en-US">
                <a:latin typeface="Grotesque" panose="020B0604020202020204" pitchFamily="34" charset="0"/>
              </a:rPr>
              <a:t>- Describe how to collect data</a:t>
            </a:r>
            <a:br>
              <a:rPr lang="en-US">
                <a:latin typeface="Grotesque" panose="020B0604020202020204" pitchFamily="34" charset="0"/>
              </a:rPr>
            </a:br>
            <a:r>
              <a:rPr lang="en-US">
                <a:latin typeface="Grotesque" panose="020B0604020202020204" pitchFamily="34" charset="0"/>
              </a:rPr>
              <a:t>- Apply basic probability theory</a:t>
            </a:r>
            <a:br>
              <a:rPr lang="en-US">
                <a:latin typeface="Grotesque" panose="020B0604020202020204" pitchFamily="34" charset="0"/>
              </a:rPr>
            </a:br>
            <a:r>
              <a:rPr lang="en-US">
                <a:latin typeface="Grotesque" panose="020B0604020202020204" pitchFamily="34" charset="0"/>
              </a:rPr>
              <a:t>- Define density and distribution functions</a:t>
            </a:r>
            <a:br>
              <a:rPr lang="en-US">
                <a:latin typeface="Grotesque" panose="020B0604020202020204" pitchFamily="34" charset="0"/>
              </a:rPr>
            </a:br>
            <a:r>
              <a:rPr lang="en-US">
                <a:latin typeface="Grotesque" panose="020B0604020202020204" pitchFamily="34" charset="0"/>
              </a:rPr>
              <a:t>- Analyze a normally distributed variable</a:t>
            </a:r>
            <a:br>
              <a:rPr lang="en-US">
                <a:latin typeface="Grotesque" panose="020B0604020202020204" pitchFamily="34" charset="0"/>
              </a:rPr>
            </a:br>
            <a:r>
              <a:rPr lang="en-US">
                <a:latin typeface="Grotesque" panose="020B0604020202020204" pitchFamily="34" charset="0"/>
              </a:rPr>
              <a:t>- Apply basic statistical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96255-F579-429F-957C-E4C838BBB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29" t="7219" r="7115" b="9616"/>
          <a:stretch/>
        </p:blipFill>
        <p:spPr>
          <a:xfrm>
            <a:off x="7814000" y="772885"/>
            <a:ext cx="4293918" cy="5698365"/>
          </a:xfrm>
          <a:prstGeom prst="rect">
            <a:avLst/>
          </a:pr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6FBE1D24-D7CD-4F76-AB01-790C874B617A}"/>
              </a:ext>
            </a:extLst>
          </p:cNvPr>
          <p:cNvSpPr/>
          <p:nvPr/>
        </p:nvSpPr>
        <p:spPr>
          <a:xfrm>
            <a:off x="7378262" y="5738648"/>
            <a:ext cx="3657600" cy="850600"/>
          </a:xfrm>
          <a:prstGeom prst="donut">
            <a:avLst>
              <a:gd name="adj" fmla="val 22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3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DA9C-B1D3-4A61-B788-3170A478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7" y="500062"/>
            <a:ext cx="10515600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Course literature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461E7-1F44-49E2-A709-20977949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3" y="1825625"/>
            <a:ext cx="860473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latin typeface="Grotesque" panose="020B0604020202020204" pitchFamily="34" charset="0"/>
              </a:rPr>
              <a:t>James, G., Witten, D., Hastie, T., and Tibshirani, R. (2013) </a:t>
            </a:r>
            <a:r>
              <a:rPr lang="en-US" i="1">
                <a:latin typeface="Grotesque" panose="020B0604020202020204" pitchFamily="34" charset="0"/>
              </a:rPr>
              <a:t>An Introduction to Statistical Learning: With Applications in R. </a:t>
            </a:r>
            <a:r>
              <a:rPr lang="en-US">
                <a:latin typeface="Grotesque" panose="020B0604020202020204" pitchFamily="34" charset="0"/>
              </a:rPr>
              <a:t>New York: Springer Science+Business Media, LLC</a:t>
            </a:r>
          </a:p>
          <a:p>
            <a:endParaRPr lang="en-US">
              <a:latin typeface="Grotesque" panose="020B0604020202020204" pitchFamily="34" charset="0"/>
            </a:endParaRPr>
          </a:p>
          <a:p>
            <a:r>
              <a:rPr lang="en-US">
                <a:latin typeface="Grotesque" panose="020B0604020202020204" pitchFamily="34" charset="0"/>
              </a:rPr>
              <a:t>Freely available </a:t>
            </a:r>
            <a:r>
              <a:rPr lang="en-US" u="sng">
                <a:latin typeface="Grotesque" panose="020B0604020202020204" pitchFamily="34" charset="0"/>
                <a:hlinkClick r:id="rId2"/>
              </a:rPr>
              <a:t>online</a:t>
            </a:r>
            <a:r>
              <a:rPr lang="en-US">
                <a:latin typeface="Grotesque" panose="020B0604020202020204" pitchFamily="34" charset="0"/>
              </a:rPr>
              <a:t>, material also covered in the free online course </a:t>
            </a:r>
            <a:r>
              <a:rPr lang="en-US" u="sng">
                <a:latin typeface="Grotesque" panose="020B0604020202020204" pitchFamily="34" charset="0"/>
                <a:hlinkClick r:id="rId3"/>
              </a:rPr>
              <a:t>Statistical Learning</a:t>
            </a:r>
            <a:r>
              <a:rPr lang="en-US">
                <a:latin typeface="Grotesque" panose="020B0604020202020204" pitchFamily="34" charset="0"/>
              </a:rPr>
              <a:t> </a:t>
            </a:r>
          </a:p>
          <a:p>
            <a:endParaRPr lang="en-US">
              <a:latin typeface="Grotesque" panose="020B0604020202020204" pitchFamily="34" charset="0"/>
            </a:endParaRPr>
          </a:p>
          <a:p>
            <a:r>
              <a:rPr lang="en-US">
                <a:latin typeface="Grotesque" panose="020B0604020202020204" pitchFamily="34" charset="0"/>
              </a:rPr>
              <a:t>Parts of this book are covered in the course: mainly Chapters 2-5 and small parts in other chapters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1490E-6484-4B90-B466-885DEA2D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406" y="1888984"/>
            <a:ext cx="2977594" cy="4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BD42-5CE6-4EEE-A838-89E9E9C1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Course design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1DB5-859B-4408-AE11-4ED56E28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Grotesque" panose="020B0604020202020204" pitchFamily="34" charset="0"/>
              </a:rPr>
              <a:t>The course includes:</a:t>
            </a:r>
          </a:p>
          <a:p>
            <a:pPr lvl="0"/>
            <a:r>
              <a:rPr lang="en-US">
                <a:latin typeface="Grotesque" panose="020B0604020202020204" pitchFamily="34" charset="0"/>
              </a:rPr>
              <a:t>Lectures </a:t>
            </a:r>
            <a:r>
              <a:rPr lang="en-US">
                <a:latin typeface="Grotesque" panose="020B0604020202020204" pitchFamily="34" charset="0"/>
                <a:sym typeface="Wingdings" panose="05000000000000000000" pitchFamily="2" charset="2"/>
              </a:rPr>
              <a:t> presenting new concepts &amp; methods</a:t>
            </a:r>
            <a:endParaRPr lang="en-US">
              <a:latin typeface="Grotesque" panose="020B0604020202020204" pitchFamily="34" charset="0"/>
            </a:endParaRPr>
          </a:p>
          <a:p>
            <a:pPr lvl="0"/>
            <a:r>
              <a:rPr lang="en-US">
                <a:latin typeface="Grotesque" panose="020B0604020202020204" pitchFamily="34" charset="0"/>
              </a:rPr>
              <a:t>Exercise classes </a:t>
            </a:r>
            <a:r>
              <a:rPr lang="en-US">
                <a:latin typeface="Grotesque" panose="020B0604020202020204" pitchFamily="34" charset="0"/>
                <a:sym typeface="Wingdings" panose="05000000000000000000" pitchFamily="2" charset="2"/>
              </a:rPr>
              <a:t> deeper understanding</a:t>
            </a:r>
            <a:endParaRPr lang="en-US">
              <a:latin typeface="Grotesque" panose="020B0604020202020204" pitchFamily="34" charset="0"/>
            </a:endParaRPr>
          </a:p>
          <a:p>
            <a:pPr lvl="0"/>
            <a:r>
              <a:rPr lang="en-US">
                <a:latin typeface="Grotesque" panose="020B0604020202020204" pitchFamily="34" charset="0"/>
              </a:rPr>
              <a:t>Computer labs </a:t>
            </a:r>
            <a:r>
              <a:rPr lang="en-US">
                <a:latin typeface="Grotesque" panose="020B0604020202020204" pitchFamily="34" charset="0"/>
                <a:sym typeface="Wingdings" panose="05000000000000000000" pitchFamily="2" charset="2"/>
              </a:rPr>
              <a:t> practical implementation</a:t>
            </a:r>
            <a:endParaRPr lang="en-US">
              <a:latin typeface="Grotesque" panose="020B0604020202020204" pitchFamily="34" charset="0"/>
            </a:endParaRPr>
          </a:p>
          <a:p>
            <a:pPr lvl="0"/>
            <a:r>
              <a:rPr lang="en-US">
                <a:latin typeface="Grotesque" panose="020B0604020202020204" pitchFamily="34" charset="0"/>
              </a:rPr>
              <a:t>Consultation times </a:t>
            </a:r>
            <a:r>
              <a:rPr lang="en-US">
                <a:latin typeface="Grotesque" panose="020B0604020202020204" pitchFamily="34" charset="0"/>
                <a:sym typeface="Wingdings" panose="05000000000000000000" pitchFamily="2" charset="2"/>
              </a:rPr>
              <a:t> if you want clarification or discuss the material, book a meeting during consultation times </a:t>
            </a:r>
          </a:p>
          <a:p>
            <a:pPr marL="0" lvl="0" indent="0">
              <a:buNone/>
            </a:pPr>
            <a:endParaRPr lang="en-US">
              <a:latin typeface="Grotesque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latin typeface="Grotesque" panose="020B0604020202020204" pitchFamily="34" charset="0"/>
              </a:rPr>
              <a:t>Attendance is not mandatory, but strongly recommended</a:t>
            </a:r>
          </a:p>
        </p:txBody>
      </p:sp>
    </p:spTree>
    <p:extLst>
      <p:ext uri="{BB962C8B-B14F-4D97-AF65-F5344CB8AC3E}">
        <p14:creationId xmlns:p14="http://schemas.microsoft.com/office/powerpoint/2010/main" val="27293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47DE-1747-4FFD-8128-FAEEEFD2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Assessment (mandatory elements)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CD03-E0BE-49A4-BDD3-051E9393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>
                <a:latin typeface="Grotesque" panose="020B0604020202020204" pitchFamily="34" charset="0"/>
              </a:rPr>
              <a:t>3 individual homework assignments (pass/fail, 5c), need to pass all three. Assignments are specified at least one week before the deadlines:</a:t>
            </a:r>
          </a:p>
          <a:p>
            <a:pPr lvl="1"/>
            <a:r>
              <a:rPr lang="sv-SE">
                <a:latin typeface="Grotesque" panose="020B0604020202020204" pitchFamily="34" charset="0"/>
              </a:rPr>
              <a:t>Deadline for assignment 1: </a:t>
            </a:r>
            <a:r>
              <a:rPr lang="en-US">
                <a:latin typeface="Grotesque" panose="020B0604020202020204" pitchFamily="34" charset="0"/>
              </a:rPr>
              <a:t>Monday, February 10, 2020</a:t>
            </a:r>
          </a:p>
          <a:p>
            <a:pPr lvl="1"/>
            <a:r>
              <a:rPr lang="en-US">
                <a:latin typeface="Grotesque" panose="020B0604020202020204" pitchFamily="34" charset="0"/>
              </a:rPr>
              <a:t>Deadline for assignment 2: Monday, March 2, 2020</a:t>
            </a:r>
          </a:p>
          <a:p>
            <a:pPr lvl="1"/>
            <a:r>
              <a:rPr lang="en-US">
                <a:latin typeface="Grotesque" panose="020B0604020202020204" pitchFamily="34" charset="0"/>
              </a:rPr>
              <a:t>Deadline for assignment 3: Thursday, March 12, 2020</a:t>
            </a:r>
          </a:p>
          <a:p>
            <a:r>
              <a:rPr lang="sv-SE">
                <a:latin typeface="Grotesque" panose="020B0604020202020204" pitchFamily="34" charset="0"/>
              </a:rPr>
              <a:t>Written exam: </a:t>
            </a:r>
            <a:r>
              <a:rPr lang="en-US">
                <a:latin typeface="Grotesque" panose="020B0604020202020204" pitchFamily="34" charset="0"/>
              </a:rPr>
              <a:t>March 16, 2020, am (5/4/3/fail, 2.5c);</a:t>
            </a:r>
            <a:r>
              <a:rPr lang="en-US">
                <a:latin typeface="Grotesque" panose="020B0604020202020204" pitchFamily="34" charset="0"/>
                <a:sym typeface="Wingdings" panose="05000000000000000000" pitchFamily="2" charset="2"/>
              </a:rPr>
              <a:t> grade on exam determines final grade</a:t>
            </a:r>
          </a:p>
          <a:p>
            <a:endParaRPr lang="en-US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r>
              <a:rPr lang="en-US">
                <a:latin typeface="Grotesque" panose="020B0604020202020204" pitchFamily="34" charset="0"/>
              </a:rPr>
              <a:t>The assignment deadlines are strict. Delays must be indicated before the deadlines and motivated by good, provable reasons</a:t>
            </a:r>
            <a:r>
              <a:rPr lang="en-US">
                <a:latin typeface="Grotesque" panose="020B0604020202020204" pitchFamily="34" charset="0"/>
                <a:sym typeface="Wingdings" panose="05000000000000000000" pitchFamily="2" charset="2"/>
              </a:rPr>
              <a:t>. Make sure to submit even if your solution is not perfect.</a:t>
            </a:r>
            <a:endParaRPr lang="sv-SE">
              <a:latin typeface="Grotesque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10954</TotalTime>
  <Words>2241</Words>
  <Application>Microsoft Office PowerPoint</Application>
  <PresentationFormat>Widescreen</PresentationFormat>
  <Paragraphs>493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Grotesque</vt:lpstr>
      <vt:lpstr>Wingdings</vt:lpstr>
      <vt:lpstr>Office Theme</vt:lpstr>
      <vt:lpstr>PowerPoint Presentation</vt:lpstr>
      <vt:lpstr>Outline</vt:lpstr>
      <vt:lpstr>Introduction</vt:lpstr>
      <vt:lpstr>General course information</vt:lpstr>
      <vt:lpstr>Learning objectives (After the course, students should be able to…)</vt:lpstr>
      <vt:lpstr>Prerequisites</vt:lpstr>
      <vt:lpstr>Course literature</vt:lpstr>
      <vt:lpstr>Course design</vt:lpstr>
      <vt:lpstr>Assessment (mandatory elements)</vt:lpstr>
      <vt:lpstr>Main contacts</vt:lpstr>
      <vt:lpstr>Recommended resources</vt:lpstr>
      <vt:lpstr>Simple linear regression</vt:lpstr>
      <vt:lpstr>Company goal: optimize advertising</vt:lpstr>
      <vt:lpstr>Advertising data</vt:lpstr>
      <vt:lpstr>How do TV advertisments affect sales?</vt:lpstr>
      <vt:lpstr>Modelling with linear regression</vt:lpstr>
      <vt:lpstr>Interpretation for  TV advertisment </vt:lpstr>
      <vt:lpstr>Interpretation for  TV advertisment (cont.) </vt:lpstr>
      <vt:lpstr>Simple linear regression: model definition</vt:lpstr>
      <vt:lpstr>Regression coefficients</vt:lpstr>
      <vt:lpstr>Geometrical interpretation of coefficients</vt:lpstr>
      <vt:lpstr>Difference of predicted &amp; observed values</vt:lpstr>
      <vt:lpstr>Defining ”closeness” as RSS</vt:lpstr>
      <vt:lpstr>Coefficient estimates</vt:lpstr>
      <vt:lpstr>Coefficients from software output</vt:lpstr>
      <vt:lpstr>Population regression line</vt:lpstr>
      <vt:lpstr>Least squares line is sample-dependent!</vt:lpstr>
      <vt:lpstr>Example (Fig 3.3 in ISL)</vt:lpstr>
      <vt:lpstr>Estimating standard error of coefficients</vt:lpstr>
      <vt:lpstr>Confidence intervals for coefficients</vt:lpstr>
      <vt:lpstr>TV advertisment: confidence intervals </vt:lpstr>
      <vt:lpstr>Accuracy of the model – RSE</vt:lpstr>
      <vt:lpstr>Accuracy of the model – R2</vt:lpstr>
      <vt:lpstr>Properties of R2 </vt:lpstr>
      <vt:lpstr>R2  and correlation</vt:lpstr>
      <vt:lpstr>Feedback quiz</vt:lpstr>
      <vt:lpstr>Quiz on background knowledge</vt:lpstr>
    </vt:vector>
  </TitlesOfParts>
  <Company>Chalmers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Schreuder</dc:creator>
  <cp:lastModifiedBy>András Bálint</cp:lastModifiedBy>
  <cp:revision>183</cp:revision>
  <cp:lastPrinted>2017-10-27T14:33:20Z</cp:lastPrinted>
  <dcterms:created xsi:type="dcterms:W3CDTF">2017-10-24T13:41:19Z</dcterms:created>
  <dcterms:modified xsi:type="dcterms:W3CDTF">2020-01-21T14:39:29Z</dcterms:modified>
</cp:coreProperties>
</file>