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7" r:id="rId2"/>
    <p:sldId id="284" r:id="rId3"/>
    <p:sldId id="317" r:id="rId4"/>
    <p:sldId id="268" r:id="rId5"/>
    <p:sldId id="299" r:id="rId6"/>
    <p:sldId id="347" r:id="rId7"/>
    <p:sldId id="386" r:id="rId8"/>
    <p:sldId id="387" r:id="rId9"/>
    <p:sldId id="388" r:id="rId10"/>
    <p:sldId id="310" r:id="rId11"/>
    <p:sldId id="311" r:id="rId12"/>
    <p:sldId id="389" r:id="rId13"/>
    <p:sldId id="323" r:id="rId14"/>
    <p:sldId id="324" r:id="rId15"/>
    <p:sldId id="332" r:id="rId16"/>
    <p:sldId id="349" r:id="rId17"/>
  </p:sldIdLst>
  <p:sldSz cx="12192000" cy="6858000"/>
  <p:notesSz cx="7010400" cy="9296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3313" autoAdjust="0"/>
  </p:normalViewPr>
  <p:slideViewPr>
    <p:cSldViewPr snapToGrid="0">
      <p:cViewPr varScale="1">
        <p:scale>
          <a:sx n="88" d="100"/>
          <a:sy n="8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E0BF44-8232-4824-836D-A7C237D2325C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707548-1FE4-47F6-B1FA-E4D523D03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546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F75CE4-597A-4B75-94E4-02AC70E1922A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3FADCE-B5F7-495B-95C0-C1A5978AA3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734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Sample</a:t>
            </a:r>
            <a:r>
              <a:rPr lang="sv-SE" dirty="0"/>
              <a:t>-stickprov</a:t>
            </a:r>
          </a:p>
          <a:p>
            <a:r>
              <a:rPr lang="sv-SE" dirty="0"/>
              <a:t>Events-alla</a:t>
            </a:r>
            <a:r>
              <a:rPr lang="sv-SE" baseline="0" dirty="0"/>
              <a:t> tärningskast, -försenade leveranser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3FADCE-B5F7-495B-95C0-C1A5978AA3B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430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Correlation</a:t>
            </a:r>
            <a:r>
              <a:rPr lang="sv-SE" dirty="0"/>
              <a:t> – samvariation (statistik)</a:t>
            </a:r>
            <a:r>
              <a:rPr lang="sv-SE" baseline="0" dirty="0"/>
              <a:t> ej orsakssamband (oberoende beroende variabel)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3FADCE-B5F7-495B-95C0-C1A5978AA3B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49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597377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251468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latin typeface="Times" panose="02020603050405020304" pitchFamily="18" charset="0"/>
                <a:ea typeface="ＭＳ Ｐゴシック" panose="020B0600070205080204" pitchFamily="34" charset="-128"/>
              </a:rPr>
              <a:t>Maximum Likelihood estimation </a:t>
            </a:r>
          </a:p>
          <a:p>
            <a:r>
              <a:rPr lang="en-US" altLang="en-US" b="1">
                <a:latin typeface="Times" panose="02020603050405020304" pitchFamily="18" charset="0"/>
                <a:ea typeface="ＭＳ Ｐゴシック" panose="020B0600070205080204" pitchFamily="34" charset="-128"/>
              </a:rPr>
              <a:t>Least Squares Estimation</a:t>
            </a:r>
          </a:p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704850"/>
            <a:ext cx="4105275" cy="2309813"/>
          </a:xfrm>
          <a:ln cap="flat"/>
        </p:spPr>
      </p:sp>
    </p:spTree>
    <p:extLst>
      <p:ext uri="{BB962C8B-B14F-4D97-AF65-F5344CB8AC3E}">
        <p14:creationId xmlns:p14="http://schemas.microsoft.com/office/powerpoint/2010/main" val="2719977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704850"/>
            <a:ext cx="4105275" cy="2309813"/>
          </a:xfrm>
          <a:ln cap="flat"/>
        </p:spPr>
      </p:sp>
    </p:spTree>
    <p:extLst>
      <p:ext uri="{BB962C8B-B14F-4D97-AF65-F5344CB8AC3E}">
        <p14:creationId xmlns:p14="http://schemas.microsoft.com/office/powerpoint/2010/main" val="43123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BCE4A7-3460-4644-B24E-0710C7A02EF5}" type="slidenum">
              <a:rPr kumimoji="0" lang="sv-SE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sv-SE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02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613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469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994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5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36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487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45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126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741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6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00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612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0EAB-52BA-412F-B6CF-113C2B86C2EB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6B95-87B5-4B3D-804D-5C46D4A4625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9" descr="Chalmers Univ logo_svart.em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954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Rak 11"/>
          <p:cNvCxnSpPr/>
          <p:nvPr userDrawn="1"/>
        </p:nvCxnSpPr>
        <p:spPr bwMode="auto">
          <a:xfrm flipV="1">
            <a:off x="0" y="441325"/>
            <a:ext cx="121920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0" y="6442075"/>
            <a:ext cx="397033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GB" altLang="sv-SE" sz="1000" dirty="0">
                <a:latin typeface="Arial" pitchFamily="34" charset="0"/>
              </a:rPr>
              <a:t>Department of Mechanics and Maritime Sciences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en-GB" altLang="sv-SE" sz="1000" dirty="0">
                <a:latin typeface="Arial" pitchFamily="34" charset="0"/>
              </a:rPr>
              <a:t>Division of Marine Technology</a:t>
            </a: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8697963" y="6442075"/>
            <a:ext cx="34718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10000"/>
              </a:spcBef>
              <a:defRPr/>
            </a:pPr>
            <a:r>
              <a:rPr lang="en-GB" altLang="sv-SE" sz="1000" dirty="0">
                <a:latin typeface="Arial" pitchFamily="34" charset="0"/>
              </a:rPr>
              <a:t>Martin Schreuder</a:t>
            </a:r>
          </a:p>
          <a:p>
            <a:pPr algn="r" eaLnBrk="1" hangingPunct="1">
              <a:spcBef>
                <a:spcPct val="10000"/>
              </a:spcBef>
              <a:defRPr/>
            </a:pPr>
            <a:r>
              <a:rPr lang="en-GB" altLang="sv-SE" sz="1000" dirty="0">
                <a:latin typeface="Arial" pitchFamily="34" charset="0"/>
              </a:rPr>
              <a:t>s. </a:t>
            </a:r>
            <a:fld id="{3E35F597-42F4-4C7A-907B-396D546E5E5C}" type="slidenum">
              <a:rPr lang="en-GB" altLang="sv-SE" sz="1000" smtClean="0">
                <a:latin typeface="Arial" pitchFamily="34" charset="0"/>
              </a:rPr>
              <a:pPr algn="r" eaLnBrk="1" hangingPunct="1">
                <a:spcBef>
                  <a:spcPct val="10000"/>
                </a:spcBef>
                <a:defRPr/>
              </a:pPr>
              <a:t>‹#›</a:t>
            </a:fld>
            <a:endParaRPr lang="en-GB" alt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38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e/url?sa=i&amp;rct=j&amp;q=&amp;esrc=s&amp;source=images&amp;cd=&amp;cad=rja&amp;uact=8&amp;ved=0ahUKEwjpq9Kkr4vXAhUkGZoKHWeOD8cQjRwIBw&amp;url=https://www.simplypsychology.org/sampling.html&amp;psig=AOvVaw2YAzSSaFHBj6XrxBZf8HyG&amp;ust=150900696652045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dependent_variable" TargetMode="External"/><Relationship Id="rId2" Type="http://schemas.openxmlformats.org/officeDocument/2006/relationships/hyperlink" Target="http://en.wikipedia.org/wiki/Dependent_variabl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orecasting" TargetMode="External"/><Relationship Id="rId2" Type="http://schemas.openxmlformats.org/officeDocument/2006/relationships/hyperlink" Target="http://en.wikipedia.org/wiki/Prediction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ildresultat för sampl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925" y="1862409"/>
            <a:ext cx="23812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549275"/>
            <a:ext cx="9144000" cy="7620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宋体" panose="02010600030101010101" pitchFamily="2" charset="-122"/>
                <a:cs typeface="+mj-cs"/>
              </a:rPr>
              <a:t>Key concept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23850" y="1700213"/>
            <a:ext cx="8496300" cy="4495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ct val="5000"/>
              </a:spcAft>
              <a:buClr>
                <a:srgbClr val="ED7D3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Population: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complete collection of all individuals (people, events, objects and so on) to be studied; the collection is complete in the sense that it includes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the individuals to be studied.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ED7D3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Sample: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Subcollection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members selected from a population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ED7D3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Parameter: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numerical measurement describing some characteristic of a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population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ED7D3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Statistic: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numerical measurement describing some characteristic of a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sample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1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345223" y="707537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4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Calibri" pitchFamily="34" charset="0"/>
              </a:rPr>
              <a:t>Regression </a:t>
            </a:r>
            <a:r>
              <a:rPr kumimoji="0" lang="mr-IN" altLang="en-US" sz="4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</a:rPr>
              <a:t>–</a:t>
            </a:r>
            <a:r>
              <a:rPr kumimoji="0" lang="sv-SE" altLang="en-US" sz="4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Calibri" pitchFamily="34" charset="0"/>
              </a:rPr>
              <a:t> Definition(1) </a:t>
            </a:r>
            <a:endParaRPr kumimoji="0" lang="en-US" alt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669073" y="1858475"/>
            <a:ext cx="84963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•"/>
              <a:defRPr sz="2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1pPr>
            <a:lvl2pPr marL="62865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–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2pPr>
            <a:lvl3pPr marL="89535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•"/>
              <a:defRPr sz="1600" i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In statistics, regression analysis is a statistical process for estimating the relationships among variables. It includes many techniques for modeling and analyzing </a:t>
            </a:r>
            <a:r>
              <a:rPr kumimoji="0" lang="en-US" altLang="en-US" sz="3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several 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variables, when the focus is on the relationship between a 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  <a:hlinkClick r:id="rId2" tooltip="Dependent variable"/>
              </a:rPr>
              <a:t>dependent variable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and </a:t>
            </a:r>
            <a:r>
              <a:rPr kumimoji="0" lang="en-US" altLang="en-US" sz="32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one or more 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  <a:hlinkClick r:id="rId3" tooltip="Independent variable"/>
              </a:rPr>
              <a:t>independent variables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. 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53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503485" y="681159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4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Calibri" pitchFamily="34" charset="0"/>
              </a:rPr>
              <a:t>Regression </a:t>
            </a:r>
            <a:r>
              <a:rPr kumimoji="0" lang="mr-IN" altLang="en-US" sz="4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</a:rPr>
              <a:t>–</a:t>
            </a:r>
            <a:r>
              <a:rPr kumimoji="0" lang="sv-SE" altLang="en-US" sz="4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Calibri" pitchFamily="34" charset="0"/>
              </a:rPr>
              <a:t> Definition (2) </a:t>
            </a:r>
            <a:endParaRPr kumimoji="0" lang="en-US" alt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827335" y="1832097"/>
            <a:ext cx="84963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•"/>
              <a:defRPr sz="2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1pPr>
            <a:lvl2pPr marL="62865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–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2pPr>
            <a:lvl3pPr marL="89535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•"/>
              <a:defRPr sz="1600" i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More specifically, regression analysis helps one understand how the typical value of the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dependent variable 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changes when any one of the 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independent variables 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is varied, while the other </a:t>
            </a:r>
            <a:r>
              <a:rPr kumimoji="0" lang="en-US" altLang="en-US" sz="3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independent variables 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are held fixed.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Regression analysis is widely used for 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  <a:hlinkClick r:id="rId2" tooltip="Prediction"/>
              </a:rPr>
              <a:t>prediction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and 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  <a:hlinkClick r:id="rId3" tooltip="Forecasting"/>
              </a:rPr>
              <a:t>forecasting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205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 bwMode="auto">
          <a:xfrm>
            <a:off x="1907930" y="443767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 Black" pitchFamily="6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4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Calibri" pitchFamily="34" charset="0"/>
              </a:rPr>
              <a:t>Simple linear regression</a:t>
            </a:r>
            <a:endParaRPr kumimoji="0" lang="en-US" alt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3" name="Content Placeholder 7"/>
          <p:cNvSpPr txBox="1">
            <a:spLocks/>
          </p:cNvSpPr>
          <p:nvPr/>
        </p:nvSpPr>
        <p:spPr bwMode="auto">
          <a:xfrm>
            <a:off x="2231780" y="1594705"/>
            <a:ext cx="84963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•"/>
              <a:defRPr sz="2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1pPr>
            <a:lvl2pPr marL="62865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–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2pPr>
            <a:lvl3pPr marL="89535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•"/>
              <a:defRPr sz="1600" i="1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Char char="•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To describe the relationship between two variables by finding the graph and the equation of the </a:t>
            </a:r>
            <a:r>
              <a:rPr kumimoji="0" lang="en-US" alt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straight line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that best represents the relationship.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Char char="•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The straight line is called a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regression line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(or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line of best fit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, or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least squares line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) and its equation is called the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regression equation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Char char="•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The regression equation expresses a relationship between</a:t>
            </a:r>
            <a:r>
              <a:rPr kumimoji="0" lang="en-US" alt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x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(called the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independent-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predictor-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or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explanatory variable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), and </a:t>
            </a:r>
            <a:r>
              <a:rPr kumimoji="0" lang="en-US" alt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(called the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dependent-, outcome-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or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response variable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36403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781844" y="601857"/>
            <a:ext cx="10515600" cy="13255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Point estimate vs. Interval estimate</a:t>
            </a:r>
          </a:p>
        </p:txBody>
      </p:sp>
      <p:sp>
        <p:nvSpPr>
          <p:cNvPr id="15363" name="Content Placeholder 6"/>
          <p:cNvSpPr>
            <a:spLocks noGrp="1"/>
          </p:cNvSpPr>
          <p:nvPr>
            <p:ph idx="1"/>
          </p:nvPr>
        </p:nvSpPr>
        <p:spPr>
          <a:xfrm>
            <a:off x="871538" y="2228850"/>
            <a:ext cx="10515600" cy="4351338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A point estimate is a specific numerical value estimate of a parameter. The best point estimate of the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population mean </a:t>
            </a:r>
            <a:r>
              <a:rPr lang="en-US" altLang="zh-CN" sz="24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μ</a:t>
            </a:r>
            <a:r>
              <a:rPr lang="en-US" altLang="en-US" sz="2400" dirty="0">
                <a:ea typeface="ＭＳ Ｐゴシック" panose="020B0600070205080204" pitchFamily="34" charset="-128"/>
              </a:rPr>
              <a:t> is the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sample mean     </a:t>
            </a:r>
            <a:r>
              <a:rPr lang="en-US" altLang="en-US" sz="2400" dirty="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An interval estimate of a parameter is an interval or a range of values used to estimate the parameter. This estimate </a:t>
            </a:r>
            <a:r>
              <a:rPr lang="en-US" altLang="en-US" sz="2400" u="sng" dirty="0">
                <a:ea typeface="ＭＳ Ｐゴシック" panose="020B0600070205080204" pitchFamily="34" charset="-128"/>
              </a:rPr>
              <a:t>may or may not </a:t>
            </a:r>
            <a:r>
              <a:rPr lang="en-US" altLang="en-US" sz="2400" dirty="0">
                <a:ea typeface="ＭＳ Ｐゴシック" panose="020B0600070205080204" pitchFamily="34" charset="-128"/>
              </a:rPr>
              <a:t>contain the value of the parameter being estimated.</a:t>
            </a:r>
          </a:p>
        </p:txBody>
      </p:sp>
      <p:grpSp>
        <p:nvGrpSpPr>
          <p:cNvPr id="15364" name="Group 11"/>
          <p:cNvGrpSpPr>
            <a:grpSpLocks/>
          </p:cNvGrpSpPr>
          <p:nvPr/>
        </p:nvGrpSpPr>
        <p:grpSpPr bwMode="auto">
          <a:xfrm>
            <a:off x="8782050" y="2528955"/>
            <a:ext cx="250825" cy="396875"/>
            <a:chOff x="7685769" y="2011139"/>
            <a:chExt cx="250825" cy="396875"/>
          </a:xfrm>
        </p:grpSpPr>
        <p:sp>
          <p:nvSpPr>
            <p:cNvPr id="15388" name="Rectangle 32"/>
            <p:cNvSpPr>
              <a:spLocks noChangeArrowheads="1"/>
            </p:cNvSpPr>
            <p:nvPr/>
          </p:nvSpPr>
          <p:spPr bwMode="auto">
            <a:xfrm>
              <a:off x="7709432" y="2011139"/>
              <a:ext cx="22716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50000"/>
                <a:buChar char="•"/>
                <a:defRPr sz="2000" b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50000"/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150000"/>
                <a:buChar char="•"/>
                <a:defRPr sz="1600" 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SzPct val="15000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6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5389" name="Line 45"/>
            <p:cNvSpPr>
              <a:spLocks noChangeShapeType="1"/>
            </p:cNvSpPr>
            <p:nvPr/>
          </p:nvSpPr>
          <p:spPr bwMode="auto">
            <a:xfrm>
              <a:off x="7685769" y="2117885"/>
              <a:ext cx="2271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365" name="Group 29"/>
          <p:cNvGrpSpPr>
            <a:grpSpLocks/>
          </p:cNvGrpSpPr>
          <p:nvPr/>
        </p:nvGrpSpPr>
        <p:grpSpPr bwMode="auto">
          <a:xfrm>
            <a:off x="3651250" y="4616451"/>
            <a:ext cx="5130800" cy="1897063"/>
            <a:chOff x="1340" y="2964"/>
            <a:chExt cx="3232" cy="1195"/>
          </a:xfrm>
        </p:grpSpPr>
        <p:sp>
          <p:nvSpPr>
            <p:cNvPr id="15371" name="Rectangle 5"/>
            <p:cNvSpPr>
              <a:spLocks noChangeArrowheads="1"/>
            </p:cNvSpPr>
            <p:nvPr/>
          </p:nvSpPr>
          <p:spPr bwMode="auto">
            <a:xfrm>
              <a:off x="2191" y="3870"/>
              <a:ext cx="125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50000"/>
                <a:buChar char="•"/>
                <a:defRPr sz="2000" b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50000"/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150000"/>
                <a:buChar char="•"/>
                <a:defRPr sz="1600" 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SzPct val="15000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" panose="020206030504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Point estimate</a:t>
              </a:r>
            </a:p>
          </p:txBody>
        </p:sp>
        <p:grpSp>
          <p:nvGrpSpPr>
            <p:cNvPr id="15372" name="Group 6"/>
            <p:cNvGrpSpPr>
              <a:grpSpLocks/>
            </p:cNvGrpSpPr>
            <p:nvPr/>
          </p:nvGrpSpPr>
          <p:grpSpPr bwMode="auto">
            <a:xfrm>
              <a:off x="1340" y="3349"/>
              <a:ext cx="3232" cy="184"/>
              <a:chOff x="1052" y="2756"/>
              <a:chExt cx="3232" cy="184"/>
            </a:xfrm>
          </p:grpSpPr>
          <p:grpSp>
            <p:nvGrpSpPr>
              <p:cNvPr id="15375" name="Group 7"/>
              <p:cNvGrpSpPr>
                <a:grpSpLocks/>
              </p:cNvGrpSpPr>
              <p:nvPr/>
            </p:nvGrpSpPr>
            <p:grpSpPr bwMode="auto">
              <a:xfrm>
                <a:off x="1052" y="2839"/>
                <a:ext cx="3232" cy="54"/>
                <a:chOff x="1052" y="2839"/>
                <a:chExt cx="3232" cy="54"/>
              </a:xfrm>
            </p:grpSpPr>
            <p:sp>
              <p:nvSpPr>
                <p:cNvPr id="15377" name="Line 8"/>
                <p:cNvSpPr>
                  <a:spLocks noChangeShapeType="1"/>
                </p:cNvSpPr>
                <p:nvPr/>
              </p:nvSpPr>
              <p:spPr bwMode="auto">
                <a:xfrm>
                  <a:off x="4149" y="2869"/>
                  <a:ext cx="0" cy="24"/>
                </a:xfrm>
                <a:prstGeom prst="line">
                  <a:avLst/>
                </a:prstGeom>
                <a:noFill/>
                <a:ln w="50800">
                  <a:solidFill>
                    <a:srgbClr val="FFFF93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78" name="Line 9"/>
                <p:cNvSpPr>
                  <a:spLocks noChangeShapeType="1"/>
                </p:cNvSpPr>
                <p:nvPr/>
              </p:nvSpPr>
              <p:spPr bwMode="auto">
                <a:xfrm>
                  <a:off x="3819" y="2869"/>
                  <a:ext cx="0" cy="24"/>
                </a:xfrm>
                <a:prstGeom prst="line">
                  <a:avLst/>
                </a:prstGeom>
                <a:noFill/>
                <a:ln w="50800">
                  <a:solidFill>
                    <a:srgbClr val="FFFF93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79" name="Line 10"/>
                <p:cNvSpPr>
                  <a:spLocks noChangeShapeType="1"/>
                </p:cNvSpPr>
                <p:nvPr/>
              </p:nvSpPr>
              <p:spPr bwMode="auto">
                <a:xfrm>
                  <a:off x="3490" y="2869"/>
                  <a:ext cx="0" cy="24"/>
                </a:xfrm>
                <a:prstGeom prst="line">
                  <a:avLst/>
                </a:prstGeom>
                <a:noFill/>
                <a:ln w="50800">
                  <a:solidFill>
                    <a:srgbClr val="FFFF93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80" name="Line 11"/>
                <p:cNvSpPr>
                  <a:spLocks noChangeShapeType="1"/>
                </p:cNvSpPr>
                <p:nvPr/>
              </p:nvSpPr>
              <p:spPr bwMode="auto">
                <a:xfrm>
                  <a:off x="3159" y="2869"/>
                  <a:ext cx="0" cy="24"/>
                </a:xfrm>
                <a:prstGeom prst="line">
                  <a:avLst/>
                </a:prstGeom>
                <a:noFill/>
                <a:ln w="50800">
                  <a:solidFill>
                    <a:srgbClr val="FFFF93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81" name="Line 12"/>
                <p:cNvSpPr>
                  <a:spLocks noChangeShapeType="1"/>
                </p:cNvSpPr>
                <p:nvPr/>
              </p:nvSpPr>
              <p:spPr bwMode="auto">
                <a:xfrm>
                  <a:off x="2831" y="2869"/>
                  <a:ext cx="0" cy="24"/>
                </a:xfrm>
                <a:prstGeom prst="line">
                  <a:avLst/>
                </a:prstGeom>
                <a:noFill/>
                <a:ln w="50800">
                  <a:solidFill>
                    <a:srgbClr val="FFFF93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82" name="Line 13"/>
                <p:cNvSpPr>
                  <a:spLocks noChangeShapeType="1"/>
                </p:cNvSpPr>
                <p:nvPr/>
              </p:nvSpPr>
              <p:spPr bwMode="auto">
                <a:xfrm>
                  <a:off x="2500" y="2869"/>
                  <a:ext cx="0" cy="24"/>
                </a:xfrm>
                <a:prstGeom prst="line">
                  <a:avLst/>
                </a:prstGeom>
                <a:noFill/>
                <a:ln w="50800">
                  <a:solidFill>
                    <a:srgbClr val="FFFF93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83" name="Line 14"/>
                <p:cNvSpPr>
                  <a:spLocks noChangeShapeType="1"/>
                </p:cNvSpPr>
                <p:nvPr/>
              </p:nvSpPr>
              <p:spPr bwMode="auto">
                <a:xfrm>
                  <a:off x="2171" y="2869"/>
                  <a:ext cx="0" cy="24"/>
                </a:xfrm>
                <a:prstGeom prst="line">
                  <a:avLst/>
                </a:prstGeom>
                <a:noFill/>
                <a:ln w="50800">
                  <a:solidFill>
                    <a:srgbClr val="FFFF93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84" name="Line 15"/>
                <p:cNvSpPr>
                  <a:spLocks noChangeShapeType="1"/>
                </p:cNvSpPr>
                <p:nvPr/>
              </p:nvSpPr>
              <p:spPr bwMode="auto">
                <a:xfrm>
                  <a:off x="1840" y="2869"/>
                  <a:ext cx="0" cy="24"/>
                </a:xfrm>
                <a:prstGeom prst="line">
                  <a:avLst/>
                </a:prstGeom>
                <a:noFill/>
                <a:ln w="50800">
                  <a:solidFill>
                    <a:srgbClr val="FFFF93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85" name="Line 16"/>
                <p:cNvSpPr>
                  <a:spLocks noChangeShapeType="1"/>
                </p:cNvSpPr>
                <p:nvPr/>
              </p:nvSpPr>
              <p:spPr bwMode="auto">
                <a:xfrm>
                  <a:off x="1512" y="2869"/>
                  <a:ext cx="0" cy="24"/>
                </a:xfrm>
                <a:prstGeom prst="line">
                  <a:avLst/>
                </a:prstGeom>
                <a:noFill/>
                <a:ln w="50800">
                  <a:solidFill>
                    <a:srgbClr val="FFFF93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86" name="Line 17"/>
                <p:cNvSpPr>
                  <a:spLocks noChangeShapeType="1"/>
                </p:cNvSpPr>
                <p:nvPr/>
              </p:nvSpPr>
              <p:spPr bwMode="auto">
                <a:xfrm>
                  <a:off x="1181" y="2869"/>
                  <a:ext cx="0" cy="24"/>
                </a:xfrm>
                <a:prstGeom prst="line">
                  <a:avLst/>
                </a:prstGeom>
                <a:noFill/>
                <a:ln w="50800">
                  <a:solidFill>
                    <a:srgbClr val="FFFF93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87" name="Line 18"/>
                <p:cNvSpPr>
                  <a:spLocks noChangeShapeType="1"/>
                </p:cNvSpPr>
                <p:nvPr/>
              </p:nvSpPr>
              <p:spPr bwMode="auto">
                <a:xfrm>
                  <a:off x="1052" y="2839"/>
                  <a:ext cx="3232" cy="0"/>
                </a:xfrm>
                <a:prstGeom prst="line">
                  <a:avLst/>
                </a:prstGeom>
                <a:noFill/>
                <a:ln w="50800">
                  <a:solidFill>
                    <a:srgbClr val="FFFF93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376" name="Oval 19"/>
              <p:cNvSpPr>
                <a:spLocks noChangeArrowheads="1"/>
              </p:cNvSpPr>
              <p:nvPr/>
            </p:nvSpPr>
            <p:spPr bwMode="auto">
              <a:xfrm>
                <a:off x="2562" y="2756"/>
                <a:ext cx="184" cy="18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SzPct val="150000"/>
                  <a:buChar char="•"/>
                  <a:defRPr sz="2000" b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0000"/>
                  </a:buClr>
                  <a:buSzPct val="150000"/>
                  <a:buChar char="–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FF0000"/>
                  </a:buClr>
                  <a:buSzPct val="150000"/>
                  <a:buChar char="•"/>
                  <a:defRPr sz="1600" 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0000"/>
                  </a:buClr>
                  <a:buSzPct val="15000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F0000"/>
                  </a:buClr>
                  <a:buSzPct val="15000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0000"/>
                  </a:buClr>
                  <a:buSzPct val="15000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0000"/>
                  </a:buClr>
                  <a:buSzPct val="15000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0000"/>
                  </a:buClr>
                  <a:buSzPct val="15000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0000"/>
                  </a:buClr>
                  <a:buSzPct val="15000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  <a:cs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" panose="02020603050405020304" pitchFamily="18" charset="0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373" name="Line 20"/>
            <p:cNvSpPr>
              <a:spLocks noChangeShapeType="1"/>
            </p:cNvSpPr>
            <p:nvPr/>
          </p:nvSpPr>
          <p:spPr bwMode="auto">
            <a:xfrm flipV="1">
              <a:off x="2788" y="3533"/>
              <a:ext cx="113" cy="33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74" name="Line 20"/>
            <p:cNvSpPr>
              <a:spLocks noChangeShapeType="1"/>
            </p:cNvSpPr>
            <p:nvPr/>
          </p:nvSpPr>
          <p:spPr bwMode="auto">
            <a:xfrm flipH="1">
              <a:off x="2814" y="2964"/>
              <a:ext cx="128" cy="153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366" name="Group 21"/>
          <p:cNvGrpSpPr>
            <a:grpSpLocks/>
          </p:cNvGrpSpPr>
          <p:nvPr/>
        </p:nvGrpSpPr>
        <p:grpSpPr bwMode="auto">
          <a:xfrm>
            <a:off x="4481513" y="4175125"/>
            <a:ext cx="3657600" cy="1735138"/>
            <a:chOff x="1723" y="2512"/>
            <a:chExt cx="2304" cy="1093"/>
          </a:xfrm>
        </p:grpSpPr>
        <p:sp>
          <p:nvSpPr>
            <p:cNvPr id="15367" name="Rectangle 22"/>
            <p:cNvSpPr>
              <a:spLocks noChangeArrowheads="1"/>
            </p:cNvSpPr>
            <p:nvPr/>
          </p:nvSpPr>
          <p:spPr bwMode="auto">
            <a:xfrm>
              <a:off x="2097" y="2512"/>
              <a:ext cx="154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SzPct val="150000"/>
                <a:buChar char="•"/>
                <a:defRPr sz="2000" b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150000"/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0000"/>
                </a:buClr>
                <a:buSzPct val="150000"/>
                <a:buChar char="•"/>
                <a:defRPr sz="1600" 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0000"/>
                </a:buClr>
                <a:buSzPct val="15000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5000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  <a:cs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" panose="020206030504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Interval estimate</a:t>
              </a:r>
            </a:p>
          </p:txBody>
        </p:sp>
        <p:sp>
          <p:nvSpPr>
            <p:cNvPr id="15368" name="Line 25"/>
            <p:cNvSpPr>
              <a:spLocks noChangeShapeType="1"/>
            </p:cNvSpPr>
            <p:nvPr/>
          </p:nvSpPr>
          <p:spPr bwMode="auto">
            <a:xfrm>
              <a:off x="1723" y="2881"/>
              <a:ext cx="0" cy="724"/>
            </a:xfrm>
            <a:prstGeom prst="line">
              <a:avLst/>
            </a:prstGeom>
            <a:noFill/>
            <a:ln w="50800">
              <a:solidFill>
                <a:srgbClr val="FFFF93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69" name="Line 26"/>
            <p:cNvSpPr>
              <a:spLocks noChangeShapeType="1"/>
            </p:cNvSpPr>
            <p:nvPr/>
          </p:nvSpPr>
          <p:spPr bwMode="auto">
            <a:xfrm>
              <a:off x="4027" y="2881"/>
              <a:ext cx="0" cy="724"/>
            </a:xfrm>
            <a:prstGeom prst="line">
              <a:avLst/>
            </a:prstGeom>
            <a:noFill/>
            <a:ln w="50800">
              <a:solidFill>
                <a:srgbClr val="FFFF93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70" name="Line 27"/>
            <p:cNvSpPr>
              <a:spLocks noChangeShapeType="1"/>
            </p:cNvSpPr>
            <p:nvPr/>
          </p:nvSpPr>
          <p:spPr bwMode="auto">
            <a:xfrm>
              <a:off x="1731" y="2967"/>
              <a:ext cx="22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588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>
          <a:xfrm>
            <a:off x="838200" y="370623"/>
            <a:ext cx="10515600" cy="13255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Confidence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47850" y="1492250"/>
            <a:ext cx="84963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 confidence level of an </a:t>
            </a:r>
            <a:r>
              <a:rPr lang="en-US" u="sng" dirty="0"/>
              <a:t>interval estimate </a:t>
            </a:r>
            <a:r>
              <a:rPr lang="en-US" dirty="0"/>
              <a:t>of a parameter is the</a:t>
            </a:r>
            <a:r>
              <a:rPr lang="en-US" i="1" dirty="0"/>
              <a:t> probability </a:t>
            </a:r>
            <a:r>
              <a:rPr lang="en-US" dirty="0"/>
              <a:t>that the </a:t>
            </a:r>
            <a:r>
              <a:rPr lang="en-US" i="1" dirty="0"/>
              <a:t>interval estimate </a:t>
            </a:r>
            <a:r>
              <a:rPr lang="en-US" dirty="0"/>
              <a:t>will contain the parameter.</a:t>
            </a:r>
          </a:p>
          <a:p>
            <a:pPr>
              <a:defRPr/>
            </a:pPr>
            <a:r>
              <a:rPr lang="en-US" dirty="0"/>
              <a:t>A confidence level is expressed by </a:t>
            </a:r>
            <a:r>
              <a:rPr lang="en-US" altLang="en-US" dirty="0"/>
              <a:t>1 – </a:t>
            </a:r>
            <a:r>
              <a:rPr lang="en-US" altLang="en-US" i="1" dirty="0">
                <a:sym typeface="Symbol" pitchFamily="18" charset="2"/>
              </a:rPr>
              <a:t></a:t>
            </a:r>
            <a:r>
              <a:rPr lang="en-US" altLang="en-US" dirty="0">
                <a:sym typeface="Symbol" pitchFamily="18" charset="2"/>
              </a:rPr>
              <a:t>, where </a:t>
            </a:r>
            <a:r>
              <a:rPr lang="en-US" altLang="en-US" i="1" dirty="0">
                <a:sym typeface="Symbol" pitchFamily="18" charset="2"/>
              </a:rPr>
              <a:t> is the probability </a:t>
            </a:r>
            <a:r>
              <a:rPr lang="en-US" altLang="en-US" dirty="0">
                <a:sym typeface="Symbol" pitchFamily="18" charset="2"/>
              </a:rPr>
              <a:t>that the interval does </a:t>
            </a:r>
            <a:r>
              <a:rPr lang="en-US" altLang="en-US" i="1" dirty="0">
                <a:sym typeface="Symbol" pitchFamily="18" charset="2"/>
              </a:rPr>
              <a:t>NOT contain the parameter.</a:t>
            </a:r>
          </a:p>
          <a:p>
            <a:pPr>
              <a:defRPr/>
            </a:pPr>
            <a:r>
              <a:rPr lang="en-US" altLang="en-US" dirty="0">
                <a:sym typeface="Symbol" pitchFamily="18" charset="2"/>
              </a:rPr>
              <a:t>Also called </a:t>
            </a:r>
            <a:r>
              <a:rPr lang="en-US" altLang="en-US" dirty="0">
                <a:solidFill>
                  <a:schemeClr val="hlink"/>
                </a:solidFill>
                <a:sym typeface="Symbol" pitchFamily="18" charset="2"/>
              </a:rPr>
              <a:t>degree of confidence</a:t>
            </a:r>
            <a:r>
              <a:rPr lang="en-US" altLang="en-US" dirty="0">
                <a:sym typeface="Symbol" pitchFamily="18" charset="2"/>
              </a:rPr>
              <a:t>, or the </a:t>
            </a:r>
            <a:r>
              <a:rPr lang="en-US" altLang="en-US" dirty="0">
                <a:solidFill>
                  <a:schemeClr val="hlink"/>
                </a:solidFill>
                <a:sym typeface="Symbol" pitchFamily="18" charset="2"/>
              </a:rPr>
              <a:t>confidence coefficient</a:t>
            </a:r>
            <a:r>
              <a:rPr lang="en-US" altLang="en-US" dirty="0">
                <a:sym typeface="Symbol" pitchFamily="18" charset="2"/>
              </a:rPr>
              <a:t>. M</a:t>
            </a:r>
            <a:r>
              <a:rPr lang="en-US" altLang="en-US" dirty="0"/>
              <a:t>ost common choices are  90%, 95%,  or 99%</a:t>
            </a:r>
            <a:r>
              <a:rPr lang="en-US" altLang="en-US" dirty="0">
                <a:latin typeface="Arial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altLang="en-US" dirty="0">
                <a:latin typeface="Arial" pitchFamily="34" charset="0"/>
              </a:rPr>
              <a:t>	(</a:t>
            </a:r>
            <a:r>
              <a:rPr lang="en-US" altLang="en-US" i="1" dirty="0">
                <a:latin typeface="Symbol" pitchFamily="18" charset="2"/>
              </a:rPr>
              <a:t></a:t>
            </a:r>
            <a:r>
              <a:rPr lang="en-US" altLang="en-US" dirty="0">
                <a:latin typeface="Arial" pitchFamily="34" charset="0"/>
              </a:rPr>
              <a:t> = 10%), (</a:t>
            </a:r>
            <a:r>
              <a:rPr lang="en-US" altLang="en-US" i="1" dirty="0">
                <a:latin typeface="Symbol" pitchFamily="18" charset="2"/>
              </a:rPr>
              <a:t></a:t>
            </a:r>
            <a:r>
              <a:rPr lang="en-US" altLang="en-US" dirty="0">
                <a:latin typeface="Arial" pitchFamily="34" charset="0"/>
              </a:rPr>
              <a:t> = 5%), (</a:t>
            </a:r>
            <a:r>
              <a:rPr lang="en-US" altLang="en-US" i="1" dirty="0">
                <a:latin typeface="Symbol" pitchFamily="18" charset="2"/>
              </a:rPr>
              <a:t></a:t>
            </a:r>
            <a:r>
              <a:rPr lang="en-US" altLang="en-US" dirty="0">
                <a:latin typeface="Arial" pitchFamily="34" charset="0"/>
              </a:rPr>
              <a:t> = 1%).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83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4"/>
          <p:cNvSpPr>
            <a:spLocks noGrp="1" noChangeArrowheads="1"/>
          </p:cNvSpPr>
          <p:nvPr>
            <p:ph type="title"/>
          </p:nvPr>
        </p:nvSpPr>
        <p:spPr>
          <a:xfrm>
            <a:off x="1524000" y="580694"/>
            <a:ext cx="9144000" cy="699166"/>
          </a:xfrm>
        </p:spPr>
        <p:txBody>
          <a:bodyPr vert="horz" lIns="90488" tIns="44450" rIns="90488" bIns="44450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>
                <a:ea typeface="ＭＳ Ｐゴシック" panose="020B0600070205080204" pitchFamily="34" charset="-128"/>
              </a:rPr>
              <a:t>Margin of error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2903538" y="4706938"/>
            <a:ext cx="703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SzPct val="150000"/>
              <a:buChar char="•"/>
              <a:defRPr sz="20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5000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150000"/>
              <a:buChar char="•"/>
              <a:defRPr sz="1600" 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SzPct val="15000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37892" name="Object 5"/>
          <p:cNvGraphicFramePr>
            <a:graphicFrameLocks noChangeAspect="1"/>
          </p:cNvGraphicFramePr>
          <p:nvPr/>
        </p:nvGraphicFramePr>
        <p:xfrm>
          <a:off x="2870200" y="1897063"/>
          <a:ext cx="3594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kvation" r:id="rId3" imgW="1104900" imgH="203200" progId="Equation.3">
                  <p:embed/>
                </p:oleObj>
              </mc:Choice>
              <mc:Fallback>
                <p:oleObj name="Ekvation" r:id="rId3" imgW="1104900" imgH="203200" progId="Equation.3">
                  <p:embed/>
                  <p:pic>
                    <p:nvPicPr>
                      <p:cNvPr id="3789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1897063"/>
                        <a:ext cx="35941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6"/>
          <p:cNvGraphicFramePr>
            <a:graphicFrameLocks noChangeAspect="1"/>
          </p:cNvGraphicFramePr>
          <p:nvPr/>
        </p:nvGraphicFramePr>
        <p:xfrm>
          <a:off x="7835900" y="1571625"/>
          <a:ext cx="2560638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kvation" r:id="rId5" imgW="774364" imgH="418918" progId="Equation.3">
                  <p:embed/>
                </p:oleObj>
              </mc:Choice>
              <mc:Fallback>
                <p:oleObj name="Ekvation" r:id="rId5" imgW="774364" imgH="418918" progId="Equation.3">
                  <p:embed/>
                  <p:pic>
                    <p:nvPicPr>
                      <p:cNvPr id="3789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5900" y="1571625"/>
                        <a:ext cx="2560638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Box 7"/>
          <p:cNvSpPr txBox="1">
            <a:spLocks noChangeArrowheads="1"/>
          </p:cNvSpPr>
          <p:nvPr/>
        </p:nvSpPr>
        <p:spPr bwMode="auto">
          <a:xfrm>
            <a:off x="6616701" y="1871663"/>
            <a:ext cx="1408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150000"/>
              <a:buChar char="•"/>
              <a:defRPr sz="20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5000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150000"/>
              <a:buChar char="•"/>
              <a:defRPr sz="1600" 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SzPct val="15000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where</a:t>
            </a:r>
          </a:p>
        </p:txBody>
      </p:sp>
      <p:grpSp>
        <p:nvGrpSpPr>
          <p:cNvPr id="37895" name="Group 9"/>
          <p:cNvGrpSpPr>
            <a:grpSpLocks/>
          </p:cNvGrpSpPr>
          <p:nvPr/>
        </p:nvGrpSpPr>
        <p:grpSpPr bwMode="auto">
          <a:xfrm>
            <a:off x="2409825" y="3014663"/>
            <a:ext cx="7169150" cy="3294062"/>
            <a:chOff x="885825" y="3165514"/>
            <a:chExt cx="7169150" cy="3293209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885825" y="3165514"/>
              <a:ext cx="7169150" cy="3293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>
              <a:spAutoFit/>
            </a:bodyPr>
            <a:lstStyle>
              <a:lvl1pPr algn="l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The two values                            are called </a:t>
              </a:r>
              <a:r>
                <a:rPr kumimoji="0" lang="en-GB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c</a:t>
              </a:r>
              <a:r>
                <a:rPr kumimoji="0" lang="en-GB" alt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onfidence</a:t>
              </a:r>
              <a:r>
                <a:rPr kumimoji="0" lang="en-GB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interval limits</a:t>
              </a:r>
              <a:r>
                <a:rPr kumimoji="0" lang="en-GB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E</a:t>
              </a:r>
              <a:r>
                <a:rPr kumimoji="0" lang="en-GB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is also called </a:t>
              </a:r>
              <a:r>
                <a:rPr kumimoji="0" lang="en-GB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margin of error</a:t>
              </a:r>
              <a:r>
                <a:rPr kumimoji="0" lang="en-GB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, or </a:t>
              </a:r>
              <a:r>
                <a:rPr kumimoji="0" lang="en-GB" altLang="en-US" sz="3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m</a:t>
              </a:r>
              <a:r>
                <a:rPr kumimoji="0" lang="en-GB" altLang="en-US" sz="32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aximum</a:t>
              </a:r>
              <a:r>
                <a:rPr kumimoji="0" lang="en-GB" altLang="en-US" sz="3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 error of the estimate.</a:t>
              </a:r>
              <a:r>
                <a:rPr kumimoji="0" lang="en-GB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 </a:t>
              </a:r>
              <a:r>
                <a:rPr kumimoji="0" lang="en-GB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E</a:t>
              </a:r>
              <a:r>
                <a:rPr kumimoji="0" lang="en-GB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charset="0"/>
                </a:rPr>
                <a:t> is </a:t>
              </a:r>
              <a:r>
                <a:rPr kumimoji="0" lang="en-GB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termed as </a:t>
              </a:r>
              <a:r>
                <a:rPr kumimoji="0" lang="en-GB" altLang="en-US" sz="3200" b="0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statistical uncertainty </a:t>
              </a:r>
              <a:r>
                <a:rPr kumimoji="0" lang="en-GB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in Madsen’s book.</a:t>
              </a:r>
            </a:p>
          </p:txBody>
        </p:sp>
        <p:graphicFrame>
          <p:nvGraphicFramePr>
            <p:cNvPr id="37897" name="Object 8"/>
            <p:cNvGraphicFramePr>
              <a:graphicFrameLocks noChangeAspect="1"/>
            </p:cNvGraphicFramePr>
            <p:nvPr/>
          </p:nvGraphicFramePr>
          <p:xfrm>
            <a:off x="3533775" y="3165514"/>
            <a:ext cx="2479675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7" name="Ekvation" r:id="rId7" imgW="761669" imgH="203112" progId="Equation.3">
                    <p:embed/>
                  </p:oleObj>
                </mc:Choice>
                <mc:Fallback>
                  <p:oleObj name="Ekvation" r:id="rId7" imgW="761669" imgH="203112" progId="Equation.3">
                    <p:embed/>
                    <p:pic>
                      <p:nvPicPr>
                        <p:cNvPr id="37897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3775" y="3165514"/>
                          <a:ext cx="2479675" cy="660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Oval 1"/>
          <p:cNvSpPr/>
          <p:nvPr/>
        </p:nvSpPr>
        <p:spPr>
          <a:xfrm>
            <a:off x="9396414" y="1351896"/>
            <a:ext cx="1174986" cy="19193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96538" y="3058758"/>
            <a:ext cx="1715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Standard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error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14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66913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Confidence Interval about the Mean </a:t>
            </a:r>
            <a:br>
              <a:rPr lang="en-US" dirty="0"/>
            </a:br>
            <a:r>
              <a:rPr lang="en-US" dirty="0"/>
              <a:t>using t-distribution</a:t>
            </a:r>
          </a:p>
        </p:txBody>
      </p:sp>
      <p:graphicFrame>
        <p:nvGraphicFramePr>
          <p:cNvPr id="47107" name="Object 5"/>
          <p:cNvGraphicFramePr>
            <a:graphicFrameLocks noChangeAspect="1"/>
          </p:cNvGraphicFramePr>
          <p:nvPr/>
        </p:nvGraphicFramePr>
        <p:xfrm>
          <a:off x="2168525" y="2047875"/>
          <a:ext cx="376555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kvation" r:id="rId4" imgW="1167893" imgH="431613" progId="Equation.3">
                  <p:embed/>
                </p:oleObj>
              </mc:Choice>
              <mc:Fallback>
                <p:oleObj name="Ekvation" r:id="rId4" imgW="1167893" imgH="431613" progId="Equation.3">
                  <p:embed/>
                  <p:pic>
                    <p:nvPicPr>
                      <p:cNvPr id="4710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2047875"/>
                        <a:ext cx="376555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6"/>
          <p:cNvGraphicFramePr>
            <a:graphicFrameLocks noChangeAspect="1"/>
          </p:cNvGraphicFramePr>
          <p:nvPr/>
        </p:nvGraphicFramePr>
        <p:xfrm>
          <a:off x="7402513" y="2017714"/>
          <a:ext cx="2462212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kvation" r:id="rId6" imgW="710891" imgH="418918" progId="Equation.3">
                  <p:embed/>
                </p:oleObj>
              </mc:Choice>
              <mc:Fallback>
                <p:oleObj name="Ekvation" r:id="rId6" imgW="710891" imgH="418918" progId="Equation.3">
                  <p:embed/>
                  <p:pic>
                    <p:nvPicPr>
                      <p:cNvPr id="4710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513" y="2017714"/>
                        <a:ext cx="2462212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ight Arrow 7"/>
          <p:cNvSpPr>
            <a:spLocks noChangeArrowheads="1"/>
          </p:cNvSpPr>
          <p:nvPr/>
        </p:nvSpPr>
        <p:spPr bwMode="auto">
          <a:xfrm>
            <a:off x="6145213" y="2514600"/>
            <a:ext cx="823912" cy="457200"/>
          </a:xfrm>
          <a:prstGeom prst="rightArrow">
            <a:avLst>
              <a:gd name="adj1" fmla="val 50000"/>
              <a:gd name="adj2" fmla="val 4995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SzPct val="150000"/>
              <a:buChar char="•"/>
              <a:defRPr sz="2000" b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5000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150000"/>
              <a:buChar char="•"/>
              <a:defRPr sz="1600" 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SzPct val="15000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47110" name="Object 11"/>
          <p:cNvGraphicFramePr>
            <a:graphicFrameLocks noChangeAspect="1"/>
          </p:cNvGraphicFramePr>
          <p:nvPr/>
        </p:nvGraphicFramePr>
        <p:xfrm>
          <a:off x="3246438" y="4011614"/>
          <a:ext cx="61087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kvation" r:id="rId8" imgW="1765300" imgH="419100" progId="Equation.3">
                  <p:embed/>
                </p:oleObj>
              </mc:Choice>
              <mc:Fallback>
                <p:oleObj name="Ekvation" r:id="rId8" imgW="1765300" imgH="419100" progId="Equation.3">
                  <p:embed/>
                  <p:pic>
                    <p:nvPicPr>
                      <p:cNvPr id="4711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4011614"/>
                        <a:ext cx="6108700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889626" y="5715001"/>
            <a:ext cx="44688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•"/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96" charset="-128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–"/>
              <a:defRPr>
                <a:solidFill>
                  <a:schemeClr val="tx1"/>
                </a:solidFill>
                <a:latin typeface="Calibri" pitchFamily="34" charset="0"/>
                <a:ea typeface="ＭＳ Ｐゴシック" pitchFamily="68" charset="-128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•"/>
              <a:defRPr sz="1600" i="1">
                <a:solidFill>
                  <a:schemeClr val="tx1"/>
                </a:solidFill>
                <a:latin typeface="Calibri" pitchFamily="34" charset="0"/>
                <a:ea typeface="ＭＳ Ｐゴシック" pitchFamily="68" charset="-128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68" charset="-128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68" charset="-128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5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68" charset="-128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ＭＳ Ｐゴシック" pitchFamily="96" charset="-128"/>
                <a:cs typeface="Calibri" pitchFamily="34" charset="0"/>
              </a:rPr>
              <a:t>The degree of freedom (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ＭＳ Ｐゴシック" pitchFamily="96" charset="-128"/>
                <a:cs typeface="Calibri" pitchFamily="34" charset="0"/>
              </a:rPr>
              <a:t>d.f.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ＭＳ Ｐゴシック" pitchFamily="96" charset="-128"/>
                <a:cs typeface="Calibri" pitchFamily="34" charset="0"/>
              </a:rPr>
              <a:t>): n-1</a:t>
            </a:r>
          </a:p>
        </p:txBody>
      </p:sp>
    </p:spTree>
    <p:extLst>
      <p:ext uri="{BB962C8B-B14F-4D97-AF65-F5344CB8AC3E}">
        <p14:creationId xmlns:p14="http://schemas.microsoft.com/office/powerpoint/2010/main" val="257402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55077" y="601549"/>
            <a:ext cx="8337550" cy="169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Random Sampling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selection so that each individual member has an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equal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chance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being selected.</a:t>
            </a:r>
          </a:p>
        </p:txBody>
      </p:sp>
      <p:pic>
        <p:nvPicPr>
          <p:cNvPr id="3" name="Picture 3" descr="1_R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914" y="4552950"/>
            <a:ext cx="3066454" cy="169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korbedpsych.com/Images/S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68" y="2300634"/>
            <a:ext cx="5815111" cy="407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11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2866" y="574982"/>
            <a:ext cx="5418161" cy="40611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2010" y="723628"/>
                <a:ext cx="5335871" cy="6191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Each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sample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individual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is a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r.v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sv-SE" sz="24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  <a:endPara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with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</a:t>
                </a:r>
                <a:r>
                  <a:rPr kumimoji="0" lang="sv-SE" sz="2400" b="0" i="1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expected</a:t>
                </a:r>
                <a:r>
                  <a:rPr kumimoji="0" lang="sv-SE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sv-SE" sz="2400" b="0" i="1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value</a:t>
                </a:r>
                <a:r>
                  <a:rPr kumimoji="0" lang="sv-SE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E(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sv-SE" sz="24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)=µ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and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variance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V(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sv-SE" sz="24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)=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σ</a:t>
                </a:r>
                <a:r>
                  <a:rPr kumimoji="0" lang="sv-SE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endPara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variance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sum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n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r.v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equals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sum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variances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 n*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σ</a:t>
                </a:r>
                <a:r>
                  <a:rPr kumimoji="0" lang="sv-SE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endPara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 SD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sum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sv-SE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sv-SE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e>
                    </m:rad>
                  </m:oMath>
                </a14:m>
                <a:r>
                  <a:rPr kumimoji="0" lang="sv-SE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</a:t>
                </a:r>
                <a:r>
                  <a:rPr kumimoji="0" lang="el-G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σ</a:t>
                </a:r>
                <a:endPara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This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called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standard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error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sum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</a:t>
                </a:r>
                <a:r>
                  <a:rPr kumimoji="0" lang="sv-SE" sz="24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sum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average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the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sum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divided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by n and the SD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</a:t>
                </a:r>
                <a:r>
                  <a:rPr kumimoji="0" lang="el-GR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σ</a:t>
                </a:r>
                <a14:m>
                  <m:oMath xmlns:m="http://schemas.openxmlformats.org/officeDocument/2006/math">
                    <m:r>
                      <a:rPr kumimoji="0" lang="sv-SE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/</m:t>
                    </m:r>
                    <m:rad>
                      <m:radPr>
                        <m:degHide m:val="on"/>
                        <m:ctrlPr>
                          <a:rPr kumimoji="0" lang="sv-SE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sv-SE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e>
                    </m:rad>
                  </m:oMath>
                </a14:m>
                <a:endParaRPr kumimoji="0" lang="sv-SE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called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sv-SE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</a:t>
                </a:r>
                <a:r>
                  <a:rPr kumimoji="0" lang="sv-SE" sz="24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</a:t>
                </a:r>
                <a:r>
                  <a:rPr kumimoji="0" lang="sv-SE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sv-S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(SE in Madsen).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10" y="723628"/>
                <a:ext cx="5335871" cy="6191118"/>
              </a:xfrm>
              <a:prstGeom prst="rect">
                <a:avLst/>
              </a:prstGeom>
              <a:blipFill rotWithShape="0">
                <a:blip r:embed="rId3"/>
                <a:stretch>
                  <a:fillRect l="-1714" t="-78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00742" y="4976061"/>
                <a:ext cx="3301673" cy="590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SD</a:t>
                </a:r>
                <a:r>
                  <a:rPr kumimoji="0" lang="sv-SE" sz="32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sum</a:t>
                </a:r>
                <a:r>
                  <a:rPr kumimoji="0" lang="sv-SE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</a:t>
                </a:r>
                <a:r>
                  <a:rPr kumimoji="0" lang="sv-SE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</a:t>
                </a:r>
                <a:r>
                  <a:rPr kumimoji="0" lang="sv-SE" sz="32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sum</a:t>
                </a:r>
                <a:r>
                  <a:rPr kumimoji="0" lang="sv-SE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sv-SE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sv-SE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e>
                    </m:rad>
                  </m:oMath>
                </a14:m>
                <a:r>
                  <a:rPr kumimoji="0" lang="sv-SE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</a:t>
                </a:r>
                <a:r>
                  <a:rPr kumimoji="0" lang="el-GR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σ</a:t>
                </a:r>
                <a:endParaRPr kumimoji="0" lang="sv-SE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742" y="4976061"/>
                <a:ext cx="3301673" cy="590354"/>
              </a:xfrm>
              <a:prstGeom prst="rect">
                <a:avLst/>
              </a:prstGeom>
              <a:blipFill rotWithShape="0">
                <a:blip r:embed="rId4"/>
                <a:stretch>
                  <a:fillRect l="-4806" t="-11340" r="-3327" b="-3402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800742" y="5675597"/>
                <a:ext cx="35300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v-SE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SD</a:t>
                </a:r>
                <a:r>
                  <a:rPr kumimoji="0" lang="sv-SE" sz="32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</a:t>
                </a:r>
                <a:r>
                  <a:rPr kumimoji="0" lang="sv-SE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</a:t>
                </a:r>
                <a:r>
                  <a:rPr kumimoji="0" lang="sv-SE" sz="3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</a:t>
                </a:r>
                <a:r>
                  <a:rPr kumimoji="0" lang="sv-SE" sz="32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</a:t>
                </a:r>
                <a:r>
                  <a:rPr kumimoji="0" lang="sv-SE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</a:t>
                </a:r>
                <a:r>
                  <a:rPr kumimoji="0" lang="el-GR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σ</a:t>
                </a:r>
                <a14:m>
                  <m:oMath xmlns:m="http://schemas.openxmlformats.org/officeDocument/2006/math">
                    <m:r>
                      <a:rPr kumimoji="0" lang="sv-SE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/</m:t>
                    </m:r>
                    <m:rad>
                      <m:radPr>
                        <m:degHide m:val="on"/>
                        <m:ctrlPr>
                          <a:rPr kumimoji="0" lang="sv-SE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sv-SE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e>
                    </m:rad>
                  </m:oMath>
                </a14:m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742" y="5675597"/>
                <a:ext cx="3530069" cy="584775"/>
              </a:xfrm>
              <a:prstGeom prst="rect">
                <a:avLst/>
              </a:prstGeom>
              <a:blipFill rotWithShape="0">
                <a:blip r:embed="rId5"/>
                <a:stretch>
                  <a:fillRect l="-4491" t="-13542" b="-3333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722866" y="2703098"/>
            <a:ext cx="204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Statistic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40999" y="2702256"/>
            <a:ext cx="204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Parameter</a:t>
            </a:r>
          </a:p>
        </p:txBody>
      </p:sp>
    </p:spTree>
    <p:extLst>
      <p:ext uri="{BB962C8B-B14F-4D97-AF65-F5344CB8AC3E}">
        <p14:creationId xmlns:p14="http://schemas.microsoft.com/office/powerpoint/2010/main" val="337831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6" y="559836"/>
            <a:ext cx="2323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Scatter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S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plots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024" y="12770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vP6975"/>
                <a:ea typeface="+mn-ea"/>
                <a:cs typeface="+mn-cs"/>
              </a:rPr>
              <a:t>Scatter plots are well suited to show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vP696A"/>
                <a:ea typeface="+mn-ea"/>
                <a:cs typeface="+mn-cs"/>
              </a:rPr>
              <a:t>relationships between two variables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vP6975"/>
                <a:ea typeface="+mn-ea"/>
                <a:cs typeface="+mn-cs"/>
              </a:rPr>
              <a:t>.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0"/>
          <a:stretch/>
        </p:blipFill>
        <p:spPr>
          <a:xfrm>
            <a:off x="3298468" y="1779670"/>
            <a:ext cx="6951111" cy="454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54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26223" y="1184165"/>
            <a:ext cx="762158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9715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3144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573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For a set of 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sample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 values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：</a:t>
            </a:r>
            <a:r>
              <a:rPr kumimoji="1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x</a:t>
            </a:r>
            <a:r>
              <a:rPr kumimoji="1" lang="en-US" altLang="zh-CN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1 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，</a:t>
            </a:r>
            <a:r>
              <a:rPr kumimoji="1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x</a:t>
            </a:r>
            <a:r>
              <a:rPr kumimoji="1" lang="en-US" altLang="zh-CN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2 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，</a:t>
            </a: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… 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，</a:t>
            </a:r>
            <a:r>
              <a:rPr kumimoji="1" lang="en-US" altLang="zh-CN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x</a:t>
            </a:r>
            <a:r>
              <a:rPr kumimoji="1" lang="en-US" altLang="zh-CN" sz="28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n</a:t>
            </a:r>
            <a:r>
              <a:rPr kumimoji="1" lang="en-US" altLang="zh-CN" sz="28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 </a:t>
            </a: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052817" y="2419890"/>
            <a:ext cx="37305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宋体" panose="02010600030101010101" pitchFamily="2" charset="-122"/>
                <a:cs typeface="Arial" charset="0"/>
              </a:rPr>
              <a:t>Mean (average) of Sample: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8" charset="0"/>
              <a:ea typeface="宋体" panose="02010600030101010101" pitchFamily="2" charset="-122"/>
              <a:cs typeface="Arial" charset="0"/>
            </a:endParaRPr>
          </a:p>
        </p:txBody>
      </p:sp>
      <p:graphicFrame>
        <p:nvGraphicFramePr>
          <p:cNvPr id="4" name="Object 6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783325" y="1800693"/>
          <a:ext cx="38671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kvation" r:id="rId3" imgW="1726920" imgH="609480" progId="Equation.3">
                  <p:embed/>
                </p:oleObj>
              </mc:Choice>
              <mc:Fallback>
                <p:oleObj name="Ekvation" r:id="rId3" imgW="1726920" imgH="609480" progId="Equation.3">
                  <p:embed/>
                  <p:pic>
                    <p:nvPicPr>
                      <p:cNvPr id="4" name="Object 6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325" y="1800693"/>
                        <a:ext cx="3867150" cy="1447800"/>
                      </a:xfrm>
                      <a:prstGeom prst="rect">
                        <a:avLst/>
                      </a:prstGeom>
                      <a:solidFill>
                        <a:srgbClr val="BBE0E3"/>
                      </a:solidFill>
                      <a:ln>
                        <a:noFill/>
                      </a:ln>
                      <a:effectLst>
                        <a:outerShdw dist="17961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5228263" y="4360847"/>
          <a:ext cx="384492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kvation" r:id="rId5" imgW="1765080" imgH="609480" progId="Equation.3">
                  <p:embed/>
                </p:oleObj>
              </mc:Choice>
              <mc:Fallback>
                <p:oleObj name="Ekvation" r:id="rId5" imgW="1765080" imgH="609480" progId="Equation.3">
                  <p:embed/>
                  <p:pic>
                    <p:nvPicPr>
                      <p:cNvPr id="5" name="Object 8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8263" y="4360847"/>
                        <a:ext cx="3844925" cy="1362075"/>
                      </a:xfrm>
                      <a:prstGeom prst="rect">
                        <a:avLst/>
                      </a:prstGeom>
                      <a:solidFill>
                        <a:srgbClr val="BBE0E3"/>
                      </a:solidFill>
                      <a:ln>
                        <a:noFill/>
                      </a:ln>
                      <a:effectLst>
                        <a:outerShdw dist="17961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342537" y="5027279"/>
            <a:ext cx="28857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宋体" panose="02010600030101010101" pitchFamily="2" charset="-122"/>
                <a:cs typeface="Arial" charset="0"/>
              </a:rPr>
              <a:t>Mean of Population: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726223" y="3780407"/>
            <a:ext cx="79819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9715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3144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573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For a set of 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population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 values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：</a:t>
            </a:r>
            <a:r>
              <a:rPr kumimoji="1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x</a:t>
            </a:r>
            <a:r>
              <a:rPr kumimoji="1" lang="en-US" altLang="zh-CN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1 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，</a:t>
            </a:r>
            <a:r>
              <a:rPr kumimoji="1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x</a:t>
            </a:r>
            <a:r>
              <a:rPr kumimoji="1" lang="en-US" altLang="zh-CN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2 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，</a:t>
            </a: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… 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charset="0"/>
              </a:rPr>
              <a:t>，</a:t>
            </a:r>
            <a:r>
              <a:rPr kumimoji="1" lang="en-US" altLang="zh-CN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x</a:t>
            </a:r>
            <a:r>
              <a:rPr kumimoji="1" lang="en-US" altLang="zh-CN" sz="28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Arial" charset="0"/>
              </a:rPr>
              <a:t>N</a:t>
            </a:r>
            <a:endParaRPr kumimoji="1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67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30823" y="610822"/>
            <a:ext cx="9144000" cy="762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Variance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86535" y="1639766"/>
            <a:ext cx="4316288" cy="449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variance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a set of values is a measure of variation equal to the square of the standard deviation.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84278" y="1446335"/>
            <a:ext cx="4316288" cy="449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=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sample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standard deviation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79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=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sample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variance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279F"/>
              </a:solidFill>
              <a:effectLst/>
              <a:uLnTx/>
              <a:uFillTx/>
              <a:latin typeface="Symbol" pitchFamily="18" charset="2"/>
              <a:ea typeface="+mn-ea"/>
              <a:cs typeface="+mn-cs"/>
              <a:sym typeface="Symbol" pitchFamily="18" charset="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=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population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standard deviation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79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=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population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variance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85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44720" y="689234"/>
            <a:ext cx="6349512" cy="2546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linear correlation coefficient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measures the </a:t>
            </a:r>
            <a:r>
              <a:rPr kumimoji="0" lang="en-US" alt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strength of a linear relationship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between the paired values in a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sample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055" y="873273"/>
            <a:ext cx="5116167" cy="5410347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3E1508D-768D-2A4E-BB34-4A7AF7EE8AD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46667" y="2747084"/>
          <a:ext cx="3257645" cy="96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kvation" r:id="rId4" imgW="1803240" imgH="533160" progId="Equation.3">
                  <p:embed/>
                </p:oleObj>
              </mc:Choice>
              <mc:Fallback>
                <p:oleObj name="Ekvation" r:id="rId4" imgW="1803240" imgH="53316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3E1508D-768D-2A4E-BB34-4A7AF7EE8A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667" y="2747084"/>
                        <a:ext cx="3257645" cy="963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CE5EC9-37E7-D849-871E-D9DD3FA2532B}"/>
              </a:ext>
            </a:extLst>
          </p:cNvPr>
          <p:cNvSpPr txBox="1"/>
          <p:nvPr/>
        </p:nvSpPr>
        <p:spPr>
          <a:xfrm>
            <a:off x="902716" y="5374892"/>
            <a:ext cx="1740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sv-SE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kumimoji="0" lang="sv-SE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 R</a:t>
            </a:r>
            <a:r>
              <a:rPr kumimoji="0" lang="sv-SE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74A071-E75F-B74A-BA6D-E6205C6945B0}"/>
              </a:ext>
            </a:extLst>
          </p:cNvPr>
          <p:cNvSpPr/>
          <p:nvPr/>
        </p:nvSpPr>
        <p:spPr>
          <a:xfrm>
            <a:off x="902716" y="4808802"/>
            <a:ext cx="35455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vP6975"/>
                <a:ea typeface="+mn-ea"/>
                <a:cs typeface="+mn-cs"/>
              </a:rPr>
              <a:t>Coefficient of determination:</a:t>
            </a: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54EFDA-75BD-7947-94DB-63B8C360524B}"/>
              </a:ext>
            </a:extLst>
          </p:cNvPr>
          <p:cNvSpPr txBox="1"/>
          <p:nvPr/>
        </p:nvSpPr>
        <p:spPr>
          <a:xfrm>
            <a:off x="1046667" y="3837520"/>
            <a:ext cx="462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(Pearsons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correlation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coefficient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998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9793" y="353462"/>
            <a:ext cx="10515600" cy="1325563"/>
          </a:xfrm>
        </p:spPr>
        <p:txBody>
          <a:bodyPr/>
          <a:lstStyle/>
          <a:p>
            <a:r>
              <a:rPr lang="en-US" altLang="en-US" dirty="0">
                <a:solidFill>
                  <a:srgbClr val="008000"/>
                </a:solidFill>
              </a:rPr>
              <a:t>Interpreting the </a:t>
            </a:r>
            <a:r>
              <a:rPr lang="en-US" altLang="en-US" i="1" dirty="0">
                <a:solidFill>
                  <a:srgbClr val="008000"/>
                </a:solidFill>
              </a:rPr>
              <a:t>r</a:t>
            </a:r>
            <a:r>
              <a:rPr lang="en-US" altLang="en-US" dirty="0">
                <a:solidFill>
                  <a:srgbClr val="008000"/>
                </a:solidFill>
              </a:rPr>
              <a:t> value</a:t>
            </a:r>
            <a:endParaRPr lang="en-US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47850" y="1552167"/>
            <a:ext cx="8496300" cy="44958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altLang="zh-CN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the range of</a:t>
            </a:r>
            <a:r>
              <a:rPr lang="en-US" altLang="zh-CN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[-1,1]</a:t>
            </a:r>
          </a:p>
          <a:p>
            <a:pPr marL="1219200" lvl="1" indent="-533400" algn="just"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|=1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perfect correlation</a:t>
            </a:r>
          </a:p>
          <a:p>
            <a:pPr marL="1219200" lvl="1" indent="-533400" algn="just"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=1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，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perfect positive correlation </a:t>
            </a:r>
          </a:p>
          <a:p>
            <a:pPr marL="1219200" lvl="1" indent="-533400" algn="just"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=-1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，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perfect negative correlation</a:t>
            </a:r>
          </a:p>
          <a:p>
            <a:pPr marL="1219200" lvl="1" indent="-533400" algn="just">
              <a:defRPr/>
            </a:pP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correlation</a:t>
            </a:r>
          </a:p>
          <a:p>
            <a:pPr marL="1219200" lvl="1" indent="-533400" algn="just"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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correlation</a:t>
            </a:r>
          </a:p>
          <a:p>
            <a:pPr marL="1219200" lvl="1" indent="-533400" algn="just"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&lt;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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correlation</a:t>
            </a:r>
          </a:p>
          <a:p>
            <a:pPr marL="1219200" lvl="1" indent="-533400" algn="just"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to 1 implies 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to 0 implies 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330429286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6"/>
          <p:cNvSpPr>
            <a:spLocks noGrp="1"/>
          </p:cNvSpPr>
          <p:nvPr>
            <p:ph idx="1"/>
          </p:nvPr>
        </p:nvSpPr>
        <p:spPr>
          <a:xfrm>
            <a:off x="250935" y="1483504"/>
            <a:ext cx="8496300" cy="4495800"/>
          </a:xfrm>
        </p:spPr>
        <p:txBody>
          <a:bodyPr>
            <a:normAutofit fontScale="92500"/>
          </a:bodyPr>
          <a:lstStyle/>
          <a:p>
            <a:pPr marL="609600" indent="-609600">
              <a:buFont typeface="Arial Black" panose="020B0A04020102020204" pitchFamily="34" charset="0"/>
              <a:buAutoNum type="arabicPeriod" startAt="2"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linear correlation coefficient 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C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symmetric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i.e., </a:t>
            </a:r>
            <a:r>
              <a:rPr lang="en-US" altLang="zh-CN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yx</a:t>
            </a:r>
            <a:endParaRPr lang="en-US" altLang="zh-CN" sz="32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 typeface="Arial Black" panose="020B0A04020102020204" pitchFamily="34" charset="0"/>
              <a:buAutoNum type="arabicPeriod" startAt="2"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is independent on the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variable 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other words, if the one or both of the variables are linearly transformed, the 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magnitude will not change accordingly.</a:t>
            </a:r>
          </a:p>
          <a:p>
            <a:pPr marL="609600" indent="-609600">
              <a:buFont typeface="Arial Black" panose="020B0A04020102020204" pitchFamily="34" charset="0"/>
              <a:buAutoNum type="arabicPeriod" startAt="2"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linear correlation coefficient 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only measures the </a:t>
            </a:r>
            <a:r>
              <a:rPr lang="en-US" altLang="zh-C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of the variables, which means 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r=0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occur when 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zh-C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nonlinearly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correlated.</a:t>
            </a:r>
            <a:endParaRPr lang="en-US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9793" y="353462"/>
            <a:ext cx="10515600" cy="1325563"/>
          </a:xfrm>
        </p:spPr>
        <p:txBody>
          <a:bodyPr/>
          <a:lstStyle/>
          <a:p>
            <a:r>
              <a:rPr lang="en-US" altLang="en-US" dirty="0">
                <a:solidFill>
                  <a:srgbClr val="008000"/>
                </a:solidFill>
              </a:rPr>
              <a:t>Interpreting the </a:t>
            </a:r>
            <a:r>
              <a:rPr lang="en-US" altLang="en-US" i="1" dirty="0">
                <a:solidFill>
                  <a:srgbClr val="008000"/>
                </a:solidFill>
              </a:rPr>
              <a:t>r</a:t>
            </a:r>
            <a:r>
              <a:rPr lang="en-US" altLang="en-US" dirty="0">
                <a:solidFill>
                  <a:srgbClr val="008000"/>
                </a:solidFill>
              </a:rPr>
              <a:t> value</a:t>
            </a:r>
            <a:endParaRPr lang="en-US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/>
          </p:nvPr>
        </p:nvGraphicFramePr>
        <p:xfrm>
          <a:off x="6004047" y="544311"/>
          <a:ext cx="2624979" cy="776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kvation" r:id="rId4" imgW="1803240" imgH="533160" progId="Equation.3">
                  <p:embed/>
                </p:oleObj>
              </mc:Choice>
              <mc:Fallback>
                <p:oleObj name="Ekvation" r:id="rId4" imgW="1803240" imgH="533160" progId="Equation.3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4047" y="544311"/>
                        <a:ext cx="2624979" cy="776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978A4E56-6FBC-0D46-829F-5B361594E130}"/>
              </a:ext>
            </a:extLst>
          </p:cNvPr>
          <p:cNvGrpSpPr/>
          <p:nvPr/>
        </p:nvGrpSpPr>
        <p:grpSpPr>
          <a:xfrm rot="16200000" flipV="1">
            <a:off x="9001125" y="3964066"/>
            <a:ext cx="2793624" cy="2300057"/>
            <a:chOff x="6937253" y="1375406"/>
            <a:chExt cx="5139961" cy="3858141"/>
          </a:xfrm>
        </p:grpSpPr>
        <p:sp>
          <p:nvSpPr>
            <p:cNvPr id="13" name="Text Box 53">
              <a:extLst>
                <a:ext uri="{FF2B5EF4-FFF2-40B4-BE49-F238E27FC236}">
                  <a16:creationId xmlns:a16="http://schemas.microsoft.com/office/drawing/2014/main" id="{4895D7C6-4AD3-CF47-8996-01E6469EF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20014" y="4776347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1pPr>
              <a:lvl2pPr>
                <a:defRPr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2pPr>
              <a:lvl3pPr>
                <a:defRPr sz="1600" i="1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SimSun" charset="0"/>
                  <a:cs typeface="Arial" charset="0"/>
                </a:rPr>
                <a:t>x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065EC7A-3BCF-A64D-AB5E-8E7D19AACC0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7253" y="1375406"/>
              <a:ext cx="5139961" cy="3400941"/>
            </a:xfrm>
            <a:prstGeom prst="rect">
              <a:avLst/>
            </a:prstGeom>
          </p:spPr>
        </p:pic>
        <p:sp>
          <p:nvSpPr>
            <p:cNvPr id="15" name="Text Box 54">
              <a:extLst>
                <a:ext uri="{FF2B5EF4-FFF2-40B4-BE49-F238E27FC236}">
                  <a16:creationId xmlns:a16="http://schemas.microsoft.com/office/drawing/2014/main" id="{BBCA1057-BCC4-4540-B348-F0B29869B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7618" y="1510595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1pPr>
              <a:lvl2pPr>
                <a:defRPr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2pPr>
              <a:lvl3pPr>
                <a:defRPr sz="1600" i="1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SimSun" charset="0"/>
                  <a:cs typeface="Arial" charset="0"/>
                </a:rPr>
                <a:t>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5EE3E1-97EE-9343-BFE6-A7ABD475D00A}"/>
              </a:ext>
            </a:extLst>
          </p:cNvPr>
          <p:cNvGrpSpPr/>
          <p:nvPr/>
        </p:nvGrpSpPr>
        <p:grpSpPr>
          <a:xfrm>
            <a:off x="9001125" y="1016243"/>
            <a:ext cx="2793624" cy="2300057"/>
            <a:chOff x="6937253" y="1375406"/>
            <a:chExt cx="5139961" cy="3858141"/>
          </a:xfrm>
        </p:grpSpPr>
        <p:sp>
          <p:nvSpPr>
            <p:cNvPr id="17" name="Text Box 53">
              <a:extLst>
                <a:ext uri="{FF2B5EF4-FFF2-40B4-BE49-F238E27FC236}">
                  <a16:creationId xmlns:a16="http://schemas.microsoft.com/office/drawing/2014/main" id="{0A861E4C-585E-2F45-AA54-C0D5AC64D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20014" y="4776347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1pPr>
              <a:lvl2pPr>
                <a:defRPr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2pPr>
              <a:lvl3pPr>
                <a:defRPr sz="1600" i="1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SimSun" charset="0"/>
                  <a:cs typeface="Arial" charset="0"/>
                </a:rPr>
                <a:t>x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47C9535-88AD-FA46-9B3E-F67EE86617C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7253" y="1375406"/>
              <a:ext cx="5139961" cy="3400941"/>
            </a:xfrm>
            <a:prstGeom prst="rect">
              <a:avLst/>
            </a:prstGeom>
          </p:spPr>
        </p:pic>
        <p:sp>
          <p:nvSpPr>
            <p:cNvPr id="19" name="Text Box 54">
              <a:extLst>
                <a:ext uri="{FF2B5EF4-FFF2-40B4-BE49-F238E27FC236}">
                  <a16:creationId xmlns:a16="http://schemas.microsoft.com/office/drawing/2014/main" id="{223AE52A-1B55-9E40-A70F-B059C53852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7618" y="1510595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1pPr>
              <a:lvl2pPr>
                <a:defRPr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2pPr>
              <a:lvl3pPr>
                <a:defRPr sz="1600" i="1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alibri" charset="0"/>
                  <a:ea typeface="MS PGothic" charset="0"/>
                  <a:cs typeface="Calibri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SimSun" charset="0"/>
                  <a:cs typeface="Arial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939903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11638</TotalTime>
  <Words>916</Words>
  <Application>Microsoft Office PowerPoint</Application>
  <PresentationFormat>Widescreen</PresentationFormat>
  <Paragraphs>93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AdvP696A</vt:lpstr>
      <vt:lpstr>AdvP6975</vt:lpstr>
      <vt:lpstr>Arial</vt:lpstr>
      <vt:lpstr>Arial Black</vt:lpstr>
      <vt:lpstr>Calibri</vt:lpstr>
      <vt:lpstr>Calibri Light</vt:lpstr>
      <vt:lpstr>Cambria Math</vt:lpstr>
      <vt:lpstr>Symbol</vt:lpstr>
      <vt:lpstr>Times</vt:lpstr>
      <vt:lpstr>Times New Roman</vt:lpstr>
      <vt:lpstr>Wingdings</vt:lpstr>
      <vt:lpstr>1_Office Theme</vt:lpstr>
      <vt:lpstr>Ekvation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Interpreting the r value</vt:lpstr>
      <vt:lpstr>Interpreting the r value</vt:lpstr>
      <vt:lpstr>PowerPoint Presentation</vt:lpstr>
      <vt:lpstr>PowerPoint Presentation</vt:lpstr>
      <vt:lpstr>PowerPoint Presentation</vt:lpstr>
      <vt:lpstr>Point estimate vs. Interval estimate</vt:lpstr>
      <vt:lpstr>Confidence level</vt:lpstr>
      <vt:lpstr>Margin of error</vt:lpstr>
      <vt:lpstr>Confidence Interval about the Mean  using t-distribution</vt:lpstr>
    </vt:vector>
  </TitlesOfParts>
  <Company>Chalmers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Schreuder</dc:creator>
  <cp:lastModifiedBy>András Bálint</cp:lastModifiedBy>
  <cp:revision>188</cp:revision>
  <cp:lastPrinted>2017-10-27T14:33:20Z</cp:lastPrinted>
  <dcterms:created xsi:type="dcterms:W3CDTF">2017-10-24T13:41:19Z</dcterms:created>
  <dcterms:modified xsi:type="dcterms:W3CDTF">2020-01-22T08:05:26Z</dcterms:modified>
</cp:coreProperties>
</file>