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handoutMasterIdLst>
    <p:handoutMasterId r:id="rId46"/>
  </p:handoutMasterIdLst>
  <p:sldIdLst>
    <p:sldId id="256" r:id="rId3"/>
    <p:sldId id="315" r:id="rId4"/>
    <p:sldId id="306" r:id="rId5"/>
    <p:sldId id="363" r:id="rId6"/>
    <p:sldId id="357" r:id="rId7"/>
    <p:sldId id="349" r:id="rId8"/>
    <p:sldId id="354" r:id="rId9"/>
    <p:sldId id="355" r:id="rId10"/>
    <p:sldId id="356" r:id="rId11"/>
    <p:sldId id="358" r:id="rId12"/>
    <p:sldId id="359" r:id="rId13"/>
    <p:sldId id="360" r:id="rId14"/>
    <p:sldId id="371" r:id="rId15"/>
    <p:sldId id="368" r:id="rId16"/>
    <p:sldId id="362" r:id="rId17"/>
    <p:sldId id="372" r:id="rId18"/>
    <p:sldId id="361" r:id="rId19"/>
    <p:sldId id="301" r:id="rId20"/>
    <p:sldId id="374" r:id="rId21"/>
    <p:sldId id="375" r:id="rId22"/>
    <p:sldId id="376" r:id="rId23"/>
    <p:sldId id="377" r:id="rId24"/>
    <p:sldId id="378" r:id="rId25"/>
    <p:sldId id="373" r:id="rId26"/>
    <p:sldId id="313" r:id="rId27"/>
    <p:sldId id="364" r:id="rId28"/>
    <p:sldId id="347" r:id="rId29"/>
    <p:sldId id="307" r:id="rId30"/>
    <p:sldId id="381" r:id="rId31"/>
    <p:sldId id="327" r:id="rId32"/>
    <p:sldId id="383" r:id="rId33"/>
    <p:sldId id="384" r:id="rId34"/>
    <p:sldId id="334" r:id="rId35"/>
    <p:sldId id="326" r:id="rId36"/>
    <p:sldId id="343" r:id="rId37"/>
    <p:sldId id="379" r:id="rId38"/>
    <p:sldId id="380" r:id="rId39"/>
    <p:sldId id="386" r:id="rId40"/>
    <p:sldId id="387" r:id="rId41"/>
    <p:sldId id="385" r:id="rId42"/>
    <p:sldId id="382" r:id="rId43"/>
    <p:sldId id="341" r:id="rId44"/>
  </p:sldIdLst>
  <p:sldSz cx="12192000" cy="6858000"/>
  <p:notesSz cx="7010400" cy="9296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3313" autoAdjust="0"/>
  </p:normalViewPr>
  <p:slideViewPr>
    <p:cSldViewPr snapToGrid="0">
      <p:cViewPr varScale="1">
        <p:scale>
          <a:sx n="88" d="100"/>
          <a:sy n="8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E0BF44-8232-4824-836D-A7C237D2325C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707548-1FE4-47F6-B1FA-E4D523D03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546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F75CE4-597A-4B75-94E4-02AC70E1922A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3FADCE-B5F7-495B-95C0-C1A5978AA3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734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937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37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Internet is missing -&gt; this example already feels a bit outdated.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FADCE-B5F7-495B-95C0-C1A5978AA3B1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2642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Internet is missing -&gt; this example already feels a bit outdated.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FADCE-B5F7-495B-95C0-C1A5978AA3B1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64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184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268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6744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4400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323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185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1874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560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3248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8266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086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8042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2229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2006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812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94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483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162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17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212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900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0EAB-52BA-412F-B6CF-113C2B86C2EB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763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89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0EAB-52BA-412F-B6CF-113C2B86C2EB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9" descr="Chalmers Univ logo_svart.em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954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ak 11"/>
          <p:cNvCxnSpPr/>
          <p:nvPr userDrawn="1"/>
        </p:nvCxnSpPr>
        <p:spPr bwMode="auto">
          <a:xfrm flipV="1">
            <a:off x="0" y="441325"/>
            <a:ext cx="12192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0" y="6442075"/>
            <a:ext cx="39703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defRPr/>
            </a:pPr>
            <a:r>
              <a:rPr lang="en-GB" altLang="sv-SE" sz="1000" dirty="0">
                <a:latin typeface="Arial" pitchFamily="34" charset="0"/>
              </a:rPr>
              <a:t>Department of Mechanics and Maritime Sciences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lang="en-GB" altLang="sv-SE" sz="1000" dirty="0">
                <a:latin typeface="Arial" pitchFamily="34" charset="0"/>
              </a:rPr>
              <a:t>Division </a:t>
            </a:r>
            <a:r>
              <a:rPr lang="en-GB" altLang="sv-SE" sz="1000">
                <a:latin typeface="Arial" pitchFamily="34" charset="0"/>
              </a:rPr>
              <a:t>of Vehicle Safety</a:t>
            </a:r>
            <a:endParaRPr lang="en-GB" altLang="sv-SE" sz="1000" dirty="0">
              <a:latin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8697963" y="6442075"/>
            <a:ext cx="34718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10000"/>
              </a:spcBef>
              <a:defRPr/>
            </a:pPr>
            <a:r>
              <a:rPr lang="en-GB" altLang="sv-SE" sz="1000">
                <a:latin typeface="Arial" pitchFamily="34" charset="0"/>
              </a:rPr>
              <a:t>András Bálint</a:t>
            </a:r>
            <a:endParaRPr lang="en-GB" altLang="sv-SE" sz="1000" dirty="0">
              <a:latin typeface="Arial" pitchFamily="34" charset="0"/>
            </a:endParaRPr>
          </a:p>
          <a:p>
            <a:pPr algn="r" eaLnBrk="1" hangingPunct="1">
              <a:spcBef>
                <a:spcPct val="10000"/>
              </a:spcBef>
              <a:defRPr/>
            </a:pPr>
            <a:r>
              <a:rPr lang="en-GB" altLang="sv-SE" sz="1000" dirty="0">
                <a:latin typeface="Arial" pitchFamily="34" charset="0"/>
              </a:rPr>
              <a:t>s. </a:t>
            </a:r>
            <a:fld id="{3E35F597-42F4-4C7A-907B-396D546E5E5C}" type="slidenum">
              <a:rPr lang="en-GB" altLang="sv-SE" sz="1000" smtClean="0">
                <a:latin typeface="Arial" pitchFamily="34" charset="0"/>
              </a:rPr>
              <a:pPr algn="r" eaLnBrk="1" hangingPunct="1">
                <a:spcBef>
                  <a:spcPct val="10000"/>
                </a:spcBef>
                <a:defRPr/>
              </a:pPr>
              <a:t>‹#›</a:t>
            </a:fld>
            <a:endParaRPr lang="en-GB" altLang="sv-SE" sz="1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9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rotesque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rotesque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rotesque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rotesque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rotesque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rotesque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612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0EAB-52BA-412F-B6CF-113C2B86C2EB}" type="datetimeFigureOut">
              <a:rPr lang="sv-SE" smtClean="0"/>
              <a:t>2020-01-28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C6B95-87B5-4B3D-804D-5C46D4A4625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9" descr="Chalmers Univ logo_svart.em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954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ak 11"/>
          <p:cNvCxnSpPr/>
          <p:nvPr userDrawn="1"/>
        </p:nvCxnSpPr>
        <p:spPr bwMode="auto">
          <a:xfrm flipV="1">
            <a:off x="0" y="441325"/>
            <a:ext cx="12192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0" y="6442075"/>
            <a:ext cx="39703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defRPr/>
            </a:pPr>
            <a:r>
              <a:rPr lang="en-GB" altLang="sv-SE" sz="1000" dirty="0">
                <a:latin typeface="Arial" pitchFamily="34" charset="0"/>
              </a:rPr>
              <a:t>Department of Mechanics and Maritime Sciences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lang="en-GB" altLang="sv-SE" sz="1000" dirty="0">
                <a:latin typeface="Arial" pitchFamily="34" charset="0"/>
              </a:rPr>
              <a:t>Division of Marine Technology</a:t>
            </a:r>
          </a:p>
        </p:txBody>
      </p: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8697963" y="6442075"/>
            <a:ext cx="34718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10000"/>
              </a:spcBef>
              <a:defRPr/>
            </a:pPr>
            <a:r>
              <a:rPr lang="en-GB" altLang="sv-SE" sz="1000" dirty="0">
                <a:latin typeface="Arial" pitchFamily="34" charset="0"/>
              </a:rPr>
              <a:t>Martin Schreuder</a:t>
            </a:r>
          </a:p>
          <a:p>
            <a:pPr algn="r" eaLnBrk="1" hangingPunct="1">
              <a:spcBef>
                <a:spcPct val="10000"/>
              </a:spcBef>
              <a:defRPr/>
            </a:pPr>
            <a:r>
              <a:rPr lang="en-GB" altLang="sv-SE" sz="1000" dirty="0">
                <a:latin typeface="Arial" pitchFamily="34" charset="0"/>
              </a:rPr>
              <a:t>s. </a:t>
            </a:r>
            <a:fld id="{3E35F597-42F4-4C7A-907B-396D546E5E5C}" type="slidenum">
              <a:rPr lang="en-GB" altLang="sv-SE" sz="1000" smtClean="0">
                <a:latin typeface="Arial" pitchFamily="34" charset="0"/>
              </a:rPr>
              <a:pPr algn="r" eaLnBrk="1" hangingPunct="1">
                <a:spcBef>
                  <a:spcPct val="10000"/>
                </a:spcBef>
                <a:defRPr/>
              </a:pPr>
              <a:t>‹#›</a:t>
            </a:fld>
            <a:endParaRPr lang="en-GB" altLang="sv-SE" sz="1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agunita.stanford.edu/courses/HumanitiesSciences/StatLearning/Winter2016/about" TargetMode="External"/><Relationship Id="rId2" Type="http://schemas.openxmlformats.org/officeDocument/2006/relationships/hyperlink" Target="http://faculty.marshall.usc.edu/gareth-james/IS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371/journal.pcbi.1005399" TargetMode="External"/><Relationship Id="rId4" Type="http://schemas.openxmlformats.org/officeDocument/2006/relationships/hyperlink" Target="https://www.ncbi.nlm.nih.gov/pmc/articles/PMC4161295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9.png"/><Relationship Id="rId7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5.png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hyperlink" Target="http://faculty.marshall.usc.edu/gareth-james/ISL/data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culty.marshall.usc.edu/gareth-james/ISL/data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hyperlink" Target="https://www.ncbi.nlm.nih.gov/pmc/articles/PMC416129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371/journal.pcbi.1005399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1938" y="2391164"/>
            <a:ext cx="930812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/>
              <a:t>Statistical modeling in logistics</a:t>
            </a:r>
            <a:endParaRPr lang="sv-SE" sz="5400" b="1" dirty="0"/>
          </a:p>
          <a:p>
            <a:pPr algn="ctr"/>
            <a:r>
              <a:rPr lang="sv-SE" sz="4000"/>
              <a:t>MMS075</a:t>
            </a:r>
          </a:p>
          <a:p>
            <a:pPr algn="ctr"/>
            <a:r>
              <a:rPr lang="sv-SE" sz="4000"/>
              <a:t>Lecture 2: Multiple linear regression</a:t>
            </a:r>
            <a:endParaRPr lang="sv-SE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80611-707D-41C1-BE3F-FE5ADB2F44DB}"/>
              </a:ext>
            </a:extLst>
          </p:cNvPr>
          <p:cNvSpPr txBox="1"/>
          <p:nvPr/>
        </p:nvSpPr>
        <p:spPr>
          <a:xfrm>
            <a:off x="4202614" y="6257836"/>
            <a:ext cx="500329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/>
              <a:t>Acknowledgement: Some of the figures in this presentation are taken from </a:t>
            </a:r>
          </a:p>
          <a:p>
            <a:r>
              <a:rPr lang="en-US" sz="1100" b="1"/>
              <a:t>"An Introduction to Statistical Learning, with applications in R"  (Springer, 2013) </a:t>
            </a:r>
          </a:p>
          <a:p>
            <a:r>
              <a:rPr lang="en-US" sz="1100" b="1"/>
              <a:t>with permission from the authors: G. James, D. Witten,  T. Hastie and R. Tibshirani</a:t>
            </a:r>
          </a:p>
        </p:txBody>
      </p:sp>
    </p:spTree>
    <p:extLst>
      <p:ext uri="{BB962C8B-B14F-4D97-AF65-F5344CB8AC3E}">
        <p14:creationId xmlns:p14="http://schemas.microsoft.com/office/powerpoint/2010/main" val="1909307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8A85BAB-746F-4F5C-912A-2C9795C4B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0" y="1800000"/>
            <a:ext cx="6681290" cy="43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3322A0-548E-458B-800B-66EAD1C0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Step 5: determining TSS &amp; computing R</a:t>
            </a:r>
            <a:r>
              <a:rPr lang="sv-SE" baseline="30000"/>
              <a:t>2</a:t>
            </a:r>
            <a:endParaRPr lang="en-US" baseline="30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21E40-04BD-4FD2-9FE1-B467F53D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4114"/>
            <a:ext cx="6889595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/>
              <a:t>TSS measures the variation of responses compared to their average:</a:t>
            </a:r>
          </a:p>
          <a:p>
            <a:endParaRPr lang="sv-SE"/>
          </a:p>
          <a:p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/>
              <a:t>The sum of squared differences is  TSS:</a:t>
            </a:r>
          </a:p>
          <a:p>
            <a:endParaRPr lang="sv-SE"/>
          </a:p>
          <a:p>
            <a:pPr marL="0" indent="0">
              <a:buNone/>
            </a:pPr>
            <a:r>
              <a:rPr lang="sv-SE"/>
              <a:t>Have RSS &amp; TSS </a:t>
            </a:r>
            <a:r>
              <a:rPr lang="sv-SE">
                <a:sym typeface="Wingdings" panose="05000000000000000000" pitchFamily="2" charset="2"/>
              </a:rPr>
              <a:t></a:t>
            </a:r>
            <a:r>
              <a:rPr lang="sv-SE"/>
              <a:t> compute proportion of variation in completion time explained by the model: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369E2F-8748-4A09-9080-74D9A2E6E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580" y="2588726"/>
            <a:ext cx="4486901" cy="1457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17A227-B854-4A25-8865-53DFCEAD6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947" y="4618828"/>
            <a:ext cx="5963482" cy="381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AF055D-E61A-4F4C-8D29-EEAAD5F2E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297" y="5964624"/>
            <a:ext cx="3019846" cy="4763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D6CEAE-586C-45BB-B785-5C3F8106E7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3086" y="4248963"/>
            <a:ext cx="660000" cy="1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65C7C-71CA-47B3-A816-2C8DCF3B19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2188" y="4262959"/>
            <a:ext cx="655000" cy="1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EE053C-5382-47E5-83F6-562E8C5BA3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6690" y="3721474"/>
            <a:ext cx="561818" cy="1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0C31F6-4F99-4334-B69C-72F3A7FB3C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8418" y="3070219"/>
            <a:ext cx="501081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8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506CC97-9AFD-44D4-98BE-13B576F5C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0" y="1800000"/>
            <a:ext cx="6681288" cy="43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3322A0-548E-458B-800B-66EAD1C0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1353800" cy="1325563"/>
          </a:xfrm>
        </p:spPr>
        <p:txBody>
          <a:bodyPr/>
          <a:lstStyle/>
          <a:p>
            <a:r>
              <a:rPr lang="sv-SE"/>
              <a:t>Step 6: RSE &amp; standard error of coefficients </a:t>
            </a:r>
            <a:endParaRPr lang="en-US" baseline="30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21E40-04BD-4FD2-9FE1-B467F53D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4114"/>
            <a:ext cx="6681288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/>
              <a:t>Residual standard error quantifies the lack of fit of the model:</a:t>
            </a:r>
          </a:p>
          <a:p>
            <a:r>
              <a:rPr lang="sv-SE"/>
              <a:t>                                               , i.e. 28% of </a:t>
            </a:r>
          </a:p>
          <a:p>
            <a:endParaRPr lang="sv-SE"/>
          </a:p>
          <a:p>
            <a:pPr marL="0" indent="0">
              <a:buNone/>
            </a:pPr>
            <a:r>
              <a:rPr lang="sv-SE"/>
              <a:t>The standard errors of coefficients:</a:t>
            </a:r>
          </a:p>
          <a:p>
            <a:pPr marL="0" indent="0">
              <a:buNone/>
            </a:pPr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CD3A1-13E7-4936-8C9E-5C1EAA0DD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74" y="2466473"/>
            <a:ext cx="4267796" cy="647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F593CC-3473-4C70-9C40-0A4EA7F7D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61" y="2653907"/>
            <a:ext cx="219106" cy="381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18DAD8-2863-407D-B72B-19A1CE0B1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74" y="4235005"/>
            <a:ext cx="640076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62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C471834-5B01-4DF4-939B-5785D2A24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0" y="1800000"/>
            <a:ext cx="6681290" cy="43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3322A0-548E-458B-800B-66EAD1C0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14" y="500062"/>
            <a:ext cx="11468878" cy="1325563"/>
          </a:xfrm>
        </p:spPr>
        <p:txBody>
          <a:bodyPr/>
          <a:lstStyle/>
          <a:p>
            <a:r>
              <a:rPr lang="sv-SE"/>
              <a:t>Step 7: Confidence intervals for coefficients </a:t>
            </a:r>
            <a:endParaRPr lang="en-US" baseline="30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21E40-04BD-4FD2-9FE1-B467F53D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4114"/>
            <a:ext cx="713961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/>
              <a:t>The 97.5% quantile of the    distribution with                    degrees of freedom is 4.3027, so the confidence intervals are: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/>
              <a:t>Why wasn’t the simple formula with 2 instead of 4.3027 good? Why are CIs so wide? Because of the small sample size            (           ), see next slides</a:t>
            </a:r>
          </a:p>
          <a:p>
            <a:pPr marL="0" indent="0">
              <a:buNone/>
            </a:pPr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B7647-87F3-4854-AA6F-A1E07668D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914" y="1741742"/>
            <a:ext cx="243000" cy="3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9A1BB1-DCC1-454F-BE00-52E98C80B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393" y="2170052"/>
            <a:ext cx="1539918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E0E7B4-137E-4D6D-848E-A1A6008ED6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739" y="2943672"/>
            <a:ext cx="5949701" cy="108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D0B78B-6BF7-4317-AD49-3D4971D0B237}"/>
              </a:ext>
            </a:extLst>
          </p:cNvPr>
          <p:cNvSpPr txBox="1"/>
          <p:nvPr/>
        </p:nvSpPr>
        <p:spPr>
          <a:xfrm>
            <a:off x="8397551" y="5730928"/>
            <a:ext cx="3482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>
                <a:latin typeface="Grotesque" panose="020B0504020202020204" pitchFamily="34" charset="0"/>
              </a:rPr>
              <a:t>The blue line has slope -1, like the least squares </a:t>
            </a:r>
          </a:p>
          <a:p>
            <a:r>
              <a:rPr lang="sv-SE" sz="1100">
                <a:latin typeface="Grotesque" panose="020B0504020202020204" pitchFamily="34" charset="0"/>
              </a:rPr>
              <a:t>line, while the red lines have slopes corresponding </a:t>
            </a:r>
          </a:p>
          <a:p>
            <a:r>
              <a:rPr lang="sv-SE" sz="1100">
                <a:latin typeface="Grotesque" panose="020B0504020202020204" pitchFamily="34" charset="0"/>
              </a:rPr>
              <a:t>to the endpoints of the confidence intervals for </a:t>
            </a:r>
          </a:p>
          <a:p>
            <a:r>
              <a:rPr lang="sv-SE" sz="1100">
                <a:latin typeface="Grotesque" panose="020B0504020202020204" pitchFamily="34" charset="0"/>
              </a:rPr>
              <a:t>the slope, i.e. -1±0.96.</a:t>
            </a:r>
            <a:endParaRPr lang="en-US" sz="1100">
              <a:latin typeface="Grotesque" panose="020B05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4E31E0C-9784-4369-B916-5099B3041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528" y="5730928"/>
            <a:ext cx="948169" cy="31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98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21D1-0D0F-45F1-81A1-524835B0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Effect of small sample size on CIs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0A493-D2D6-4A2A-A097-5DFC0939C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5" y="1825625"/>
            <a:ext cx="10515600" cy="4351338"/>
          </a:xfrm>
        </p:spPr>
        <p:txBody>
          <a:bodyPr>
            <a:normAutofit/>
          </a:bodyPr>
          <a:lstStyle/>
          <a:p>
            <a:r>
              <a:rPr lang="sv-SE"/>
              <a:t>Recall from Lecture 1 that approximate confidence intervals are defined as follows:</a:t>
            </a:r>
          </a:p>
          <a:p>
            <a:endParaRPr lang="sv-SE"/>
          </a:p>
          <a:p>
            <a:endParaRPr lang="sv-SE"/>
          </a:p>
          <a:p>
            <a:r>
              <a:rPr lang="sv-SE"/>
              <a:t>This is almost like a 95% confidence interval for a standard normal variable – see next slide from SJO915</a:t>
            </a:r>
          </a:p>
          <a:p>
            <a:endParaRPr lang="sv-SE"/>
          </a:p>
          <a:p>
            <a:r>
              <a:rPr lang="sv-SE"/>
              <a:t>We have a variable with Student’s     distribution instead* with             degrees of freedom – this is close to normal for large enough 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B8C601-C98F-479C-9F6E-1860990F3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492" y="2249961"/>
            <a:ext cx="2615417" cy="1111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01FB87-117F-475E-B63E-81B2F5BBE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492" y="6173691"/>
            <a:ext cx="170074" cy="1842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93FC90-AE8C-4933-884A-BF1099154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393" y="5171430"/>
            <a:ext cx="251704" cy="3356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97F746-191B-4239-BF01-7107D2A36FA7}"/>
              </a:ext>
            </a:extLst>
          </p:cNvPr>
          <p:cNvSpPr txBox="1"/>
          <p:nvPr/>
        </p:nvSpPr>
        <p:spPr>
          <a:xfrm>
            <a:off x="838200" y="6119527"/>
            <a:ext cx="7217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>
                <a:latin typeface="Grotesque" panose="020B0504020202020204" pitchFamily="34" charset="0"/>
              </a:rPr>
              <a:t>* Because we do not know the standard error of      but rather had to estimate it by RSE</a:t>
            </a:r>
            <a:endParaRPr lang="en-US" sz="1400">
              <a:latin typeface="Grotesque" panose="020B05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A0488E-4782-4A6E-B357-4CE76FF15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8936" y="5208042"/>
            <a:ext cx="918021" cy="2857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5BF454-3E53-47EA-9566-133848DC0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3981" y="5640119"/>
            <a:ext cx="3037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56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6" descr="6_03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45000"/>
            <a:ext cx="7158038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7207250" y="4757738"/>
            <a:ext cx="74453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5000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50000"/>
              <a:buChar char="•"/>
              <a:defRPr sz="1600" 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5000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9858376" y="4321175"/>
            <a:ext cx="796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5000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50000"/>
              <a:buChar char="•"/>
              <a:defRPr sz="1600" 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5000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5845" name="Group 41"/>
          <p:cNvGrpSpPr>
            <a:grpSpLocks/>
          </p:cNvGrpSpPr>
          <p:nvPr/>
        </p:nvGrpSpPr>
        <p:grpSpPr bwMode="auto">
          <a:xfrm>
            <a:off x="8001001" y="4424364"/>
            <a:ext cx="2074863" cy="757237"/>
            <a:chOff x="4080" y="2643"/>
            <a:chExt cx="1307" cy="477"/>
          </a:xfrm>
        </p:grpSpPr>
        <p:grpSp>
          <p:nvGrpSpPr>
            <p:cNvPr id="35854" name="Group 38"/>
            <p:cNvGrpSpPr>
              <a:grpSpLocks/>
            </p:cNvGrpSpPr>
            <p:nvPr/>
          </p:nvGrpSpPr>
          <p:grpSpPr bwMode="auto">
            <a:xfrm>
              <a:off x="4080" y="2787"/>
              <a:ext cx="1307" cy="333"/>
              <a:chOff x="4078" y="2931"/>
              <a:chExt cx="1307" cy="333"/>
            </a:xfrm>
          </p:grpSpPr>
          <p:sp>
            <p:nvSpPr>
              <p:cNvPr id="35856" name="Rectangle 14"/>
              <p:cNvSpPr>
                <a:spLocks noChangeArrowheads="1"/>
              </p:cNvSpPr>
              <p:nvPr/>
            </p:nvSpPr>
            <p:spPr bwMode="auto">
              <a:xfrm>
                <a:off x="4078" y="2952"/>
                <a:ext cx="1307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0000"/>
                  </a:buClr>
                  <a:buSzPct val="150000"/>
                  <a:buChar char="•"/>
                  <a:defRPr sz="2000" b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0000"/>
                  </a:buClr>
                  <a:buSzPct val="15000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0000"/>
                  </a:buClr>
                  <a:buSzPct val="150000"/>
                  <a:buChar char="•"/>
                  <a:defRPr sz="1600" 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0000"/>
                  </a:buClr>
                  <a:buSzPct val="15000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0000"/>
                  </a:buClr>
                  <a:buSzPct val="15000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15000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15000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15000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15000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z</a:t>
                </a:r>
                <a:r>
                  <a:rPr kumimoji="0" lang="en-US" altLang="en-US" sz="2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</a:t>
                </a:r>
                <a:r>
                  <a:rPr kumimoji="0" lang="en-US" altLang="en-US" sz="2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 </a:t>
                </a: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=    1.96</a:t>
                </a:r>
              </a:p>
            </p:txBody>
          </p:sp>
          <p:sp>
            <p:nvSpPr>
              <p:cNvPr id="35857" name="Rectangle 16"/>
              <p:cNvSpPr>
                <a:spLocks noChangeArrowheads="1"/>
              </p:cNvSpPr>
              <p:nvPr/>
            </p:nvSpPr>
            <p:spPr bwMode="auto">
              <a:xfrm>
                <a:off x="4656" y="2931"/>
                <a:ext cx="224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0000"/>
                  </a:buClr>
                  <a:buSzPct val="150000"/>
                  <a:buChar char="•"/>
                  <a:defRPr sz="2000" b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0000"/>
                  </a:buClr>
                  <a:buSzPct val="15000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0000"/>
                  </a:buClr>
                  <a:buSzPct val="150000"/>
                  <a:buChar char="•"/>
                  <a:defRPr sz="1600" 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0000"/>
                  </a:buClr>
                  <a:buSzPct val="15000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0000"/>
                  </a:buClr>
                  <a:buSzPct val="15000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15000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15000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15000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15000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0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</a:t>
                </a:r>
              </a:p>
            </p:txBody>
          </p:sp>
        </p:grpSp>
        <p:sp>
          <p:nvSpPr>
            <p:cNvPr id="35855" name="Rectangle 15"/>
            <p:cNvSpPr>
              <a:spLocks noChangeArrowheads="1"/>
            </p:cNvSpPr>
            <p:nvPr/>
          </p:nvSpPr>
          <p:spPr bwMode="auto">
            <a:xfrm>
              <a:off x="4624" y="2643"/>
              <a:ext cx="224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Char char="•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15000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SzPct val="150000"/>
                <a:buChar char="•"/>
                <a:defRPr sz="1600" 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SzPct val="15000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SzPct val="15000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anose="020B0600070205080204" pitchFamily="34" charset="-128"/>
                  <a:cs typeface="Arial" panose="020B0604020202020204" pitchFamily="34" charset="0"/>
                </a:rPr>
                <a:t></a:t>
              </a:r>
            </a:p>
          </p:txBody>
        </p:sp>
      </p:grpSp>
      <p:sp>
        <p:nvSpPr>
          <p:cNvPr id="35846" name="Rectangle 20"/>
          <p:cNvSpPr>
            <a:spLocks noChangeArrowheads="1"/>
          </p:cNvSpPr>
          <p:nvPr/>
        </p:nvSpPr>
        <p:spPr bwMode="auto">
          <a:xfrm>
            <a:off x="7113589" y="1771651"/>
            <a:ext cx="744537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5000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50000"/>
              <a:buChar char="•"/>
              <a:defRPr sz="1600" 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5000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847" name="Rectangle 21"/>
          <p:cNvSpPr>
            <a:spLocks noChangeArrowheads="1"/>
          </p:cNvSpPr>
          <p:nvPr/>
        </p:nvSpPr>
        <p:spPr bwMode="auto">
          <a:xfrm>
            <a:off x="2968626" y="3163889"/>
            <a:ext cx="9620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5000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50000"/>
              <a:buChar char="•"/>
              <a:defRPr sz="1600" 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5000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848" name="Rectangle 22"/>
          <p:cNvSpPr>
            <a:spLocks noChangeArrowheads="1"/>
          </p:cNvSpPr>
          <p:nvPr/>
        </p:nvSpPr>
        <p:spPr bwMode="auto">
          <a:xfrm>
            <a:off x="6334126" y="3094039"/>
            <a:ext cx="7969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5000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50000"/>
              <a:buChar char="•"/>
              <a:defRPr sz="1600" 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5000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849" name="Rectangle 27"/>
          <p:cNvSpPr>
            <a:spLocks noChangeArrowheads="1"/>
          </p:cNvSpPr>
          <p:nvPr/>
        </p:nvSpPr>
        <p:spPr bwMode="auto">
          <a:xfrm>
            <a:off x="3206750" y="3644900"/>
            <a:ext cx="60134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5000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50000"/>
              <a:buChar char="•"/>
              <a:defRPr sz="1600" 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5000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Use the standard table to find a 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z-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score of 1.96</a:t>
            </a:r>
          </a:p>
        </p:txBody>
      </p:sp>
      <p:sp>
        <p:nvSpPr>
          <p:cNvPr id="35850" name="Line 30"/>
          <p:cNvSpPr>
            <a:spLocks noChangeShapeType="1"/>
          </p:cNvSpPr>
          <p:nvPr/>
        </p:nvSpPr>
        <p:spPr bwMode="auto">
          <a:xfrm>
            <a:off x="6451600" y="2868613"/>
            <a:ext cx="0" cy="5461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851" name="Picture 35" descr="6_03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792289"/>
            <a:ext cx="72390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Rectangle 31"/>
          <p:cNvSpPr>
            <a:spLocks noChangeArrowheads="1"/>
          </p:cNvSpPr>
          <p:nvPr/>
        </p:nvSpPr>
        <p:spPr bwMode="auto">
          <a:xfrm>
            <a:off x="8223250" y="1881189"/>
            <a:ext cx="14557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5000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50000"/>
              <a:buChar char="•"/>
              <a:defRPr sz="1600" 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5000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34" charset="-128"/>
                <a:cs typeface="Arial" panose="020B0604020202020204" pitchFamily="34" charset="0"/>
              </a:rPr>
              <a:t></a:t>
            </a:r>
            <a:r>
              <a:rPr kumimoji="0" lang="en-US" altLang="en-US" sz="4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= 0.05</a:t>
            </a:r>
          </a:p>
        </p:txBody>
      </p:sp>
      <p:sp>
        <p:nvSpPr>
          <p:cNvPr id="35853" name="Rectangle 43"/>
          <p:cNvSpPr>
            <a:spLocks noGrp="1" noChangeArrowheads="1"/>
          </p:cNvSpPr>
          <p:nvPr>
            <p:ph type="title"/>
          </p:nvPr>
        </p:nvSpPr>
        <p:spPr>
          <a:xfrm>
            <a:off x="838200" y="484983"/>
            <a:ext cx="10515600" cy="1325563"/>
          </a:xfrm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Finding </a:t>
            </a:r>
            <a:r>
              <a:rPr lang="en-US" altLang="en-US" i="1" dirty="0">
                <a:ea typeface="ＭＳ Ｐゴシック" panose="020B0600070205080204" pitchFamily="34" charset="-128"/>
              </a:rPr>
              <a:t>z</a:t>
            </a:r>
            <a:r>
              <a:rPr lang="en-US" altLang="en-US" baseline="-25000" dirty="0">
                <a:latin typeface="Symbol" panose="05050102010706020507" pitchFamily="18" charset="2"/>
                <a:ea typeface="ＭＳ Ｐゴシック" panose="020B0600070205080204" pitchFamily="34" charset="-128"/>
              </a:rPr>
              <a:t>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 for a 95% Confidence Level</a:t>
            </a:r>
          </a:p>
        </p:txBody>
      </p:sp>
    </p:spTree>
    <p:extLst>
      <p:ext uri="{BB962C8B-B14F-4D97-AF65-F5344CB8AC3E}">
        <p14:creationId xmlns:p14="http://schemas.microsoft.com/office/powerpoint/2010/main" val="124110002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ADAF56F-B23F-40AC-8E61-56E456A45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0" y="1152000"/>
            <a:ext cx="5390347" cy="396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331190-04B7-4806-B1EE-06C69324D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0062"/>
            <a:ext cx="11160967" cy="1325563"/>
          </a:xfrm>
        </p:spPr>
        <p:txBody>
          <a:bodyPr/>
          <a:lstStyle/>
          <a:p>
            <a:r>
              <a:rPr lang="sv-SE"/>
              <a:t>   distribution is close to normal </a:t>
            </a:r>
            <a:r>
              <a:rPr lang="sv-SE" u="sng"/>
              <a:t>for large df</a:t>
            </a:r>
            <a:endParaRPr lang="en-US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3932A-FBE2-4C97-9446-C4D63FE80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r>
              <a:rPr lang="sv-SE"/>
              <a:t>97.5% quantiles of the     distribution by degree of freedom: 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026695-E340-4483-9F19-560DF5BF4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641" y="4930741"/>
            <a:ext cx="243000" cy="324000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8A8E5AC-2CB2-452D-BCAF-A834EA64D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784235"/>
              </p:ext>
            </p:extLst>
          </p:nvPr>
        </p:nvGraphicFramePr>
        <p:xfrm>
          <a:off x="569167" y="5497130"/>
          <a:ext cx="11252720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42188">
                  <a:extLst>
                    <a:ext uri="{9D8B030D-6E8A-4147-A177-3AD203B41FA5}">
                      <a16:colId xmlns:a16="http://schemas.microsoft.com/office/drawing/2014/main" val="587023862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188593567"/>
                    </a:ext>
                  </a:extLst>
                </a:gridCol>
                <a:gridCol w="730594">
                  <a:extLst>
                    <a:ext uri="{9D8B030D-6E8A-4147-A177-3AD203B41FA5}">
                      <a16:colId xmlns:a16="http://schemas.microsoft.com/office/drawing/2014/main" val="1114856742"/>
                    </a:ext>
                  </a:extLst>
                </a:gridCol>
                <a:gridCol w="834185">
                  <a:extLst>
                    <a:ext uri="{9D8B030D-6E8A-4147-A177-3AD203B41FA5}">
                      <a16:colId xmlns:a16="http://schemas.microsoft.com/office/drawing/2014/main" val="1890644809"/>
                    </a:ext>
                  </a:extLst>
                </a:gridCol>
                <a:gridCol w="800365">
                  <a:extLst>
                    <a:ext uri="{9D8B030D-6E8A-4147-A177-3AD203B41FA5}">
                      <a16:colId xmlns:a16="http://schemas.microsoft.com/office/drawing/2014/main" val="2607250671"/>
                    </a:ext>
                  </a:extLst>
                </a:gridCol>
                <a:gridCol w="880138">
                  <a:extLst>
                    <a:ext uri="{9D8B030D-6E8A-4147-A177-3AD203B41FA5}">
                      <a16:colId xmlns:a16="http://schemas.microsoft.com/office/drawing/2014/main" val="3064550637"/>
                    </a:ext>
                  </a:extLst>
                </a:gridCol>
                <a:gridCol w="811321">
                  <a:extLst>
                    <a:ext uri="{9D8B030D-6E8A-4147-A177-3AD203B41FA5}">
                      <a16:colId xmlns:a16="http://schemas.microsoft.com/office/drawing/2014/main" val="3323760040"/>
                    </a:ext>
                  </a:extLst>
                </a:gridCol>
                <a:gridCol w="878730">
                  <a:extLst>
                    <a:ext uri="{9D8B030D-6E8A-4147-A177-3AD203B41FA5}">
                      <a16:colId xmlns:a16="http://schemas.microsoft.com/office/drawing/2014/main" val="61240554"/>
                    </a:ext>
                  </a:extLst>
                </a:gridCol>
                <a:gridCol w="884541">
                  <a:extLst>
                    <a:ext uri="{9D8B030D-6E8A-4147-A177-3AD203B41FA5}">
                      <a16:colId xmlns:a16="http://schemas.microsoft.com/office/drawing/2014/main" val="1043468824"/>
                    </a:ext>
                  </a:extLst>
                </a:gridCol>
                <a:gridCol w="876226">
                  <a:extLst>
                    <a:ext uri="{9D8B030D-6E8A-4147-A177-3AD203B41FA5}">
                      <a16:colId xmlns:a16="http://schemas.microsoft.com/office/drawing/2014/main" val="3650595846"/>
                    </a:ext>
                  </a:extLst>
                </a:gridCol>
                <a:gridCol w="1006038">
                  <a:extLst>
                    <a:ext uri="{9D8B030D-6E8A-4147-A177-3AD203B41FA5}">
                      <a16:colId xmlns:a16="http://schemas.microsoft.com/office/drawing/2014/main" val="1964140706"/>
                    </a:ext>
                  </a:extLst>
                </a:gridCol>
                <a:gridCol w="1189937">
                  <a:extLst>
                    <a:ext uri="{9D8B030D-6E8A-4147-A177-3AD203B41FA5}">
                      <a16:colId xmlns:a16="http://schemas.microsoft.com/office/drawing/2014/main" val="3565133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df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20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30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100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1000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10000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53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97.5% quantile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12.71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4.30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3.18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2.78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2.57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2.23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2.09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2.04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1.98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1.96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1.96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36406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B1BDF1A-55D3-4884-97AB-E4D961D28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10" y="805679"/>
            <a:ext cx="417356" cy="55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99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29E9-E36A-4E7D-8BF5-379E63C0F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solidFill>
                  <a:srgbClr val="FF0000"/>
                </a:solidFill>
              </a:rPr>
              <a:t>Simple linear regression co</a:t>
            </a:r>
            <a:r>
              <a:rPr lang="sv-SE">
                <a:solidFill>
                  <a:srgbClr val="FF0000"/>
                </a:solidFill>
                <a:latin typeface="Grotesque" panose="020B0604020202020204" pitchFamily="34" charset="0"/>
              </a:rPr>
              <a:t>ntinued</a:t>
            </a:r>
            <a:endParaRPr lang="en-US">
              <a:solidFill>
                <a:srgbClr val="FF0000"/>
              </a:solidFill>
              <a:latin typeface="Grotesque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112B106-61C3-45DE-A652-AE4003D27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597" y="3602038"/>
            <a:ext cx="10596748" cy="1655762"/>
          </a:xfrm>
        </p:spPr>
        <p:txBody>
          <a:bodyPr/>
          <a:lstStyle/>
          <a:p>
            <a:pPr lvl="1"/>
            <a:r>
              <a:rPr lang="sv-SE"/>
              <a:t>Revisiting Exercise 1 – reviewing relevant concepts in this context</a:t>
            </a:r>
          </a:p>
          <a:p>
            <a:pPr lvl="1"/>
            <a:r>
              <a:rPr lang="sv-SE">
                <a:solidFill>
                  <a:srgbClr val="FF0000"/>
                </a:solidFill>
              </a:rPr>
              <a:t>Testing relationship with response – is there sufficient evidence of a relationship?</a:t>
            </a:r>
          </a:p>
          <a:p>
            <a:pPr lvl="1"/>
            <a:r>
              <a:rPr lang="en-US"/>
              <a:t>Advertisement example &amp; ethical aspects </a:t>
            </a:r>
            <a:r>
              <a:rPr lang="sv-SE"/>
              <a:t>– rules for good figures and ethical analysis</a:t>
            </a:r>
          </a:p>
        </p:txBody>
      </p:sp>
    </p:spTree>
    <p:extLst>
      <p:ext uri="{BB962C8B-B14F-4D97-AF65-F5344CB8AC3E}">
        <p14:creationId xmlns:p14="http://schemas.microsoft.com/office/powerpoint/2010/main" val="3199657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35AE5F-56E7-4F3E-A7D0-F2BDED0F1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0" y="1800000"/>
            <a:ext cx="6681290" cy="43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919FB2-E625-4345-8204-E9D8C6693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Slope CI as evidence of relationship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1A038-A45C-4987-9647-91AC90804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954078" cy="4893227"/>
          </a:xfrm>
        </p:spPr>
        <p:txBody>
          <a:bodyPr>
            <a:normAutofit lnSpcReduction="10000"/>
          </a:bodyPr>
          <a:lstStyle/>
          <a:p>
            <a:r>
              <a:rPr lang="sv-SE"/>
              <a:t>Recall: in Excercise 1, the confidence interval for slope was </a:t>
            </a:r>
            <a:r>
              <a:rPr lang="sv-SE">
                <a:latin typeface="Grotesque" panose="020B0504020202020204" pitchFamily="34" charset="0"/>
              </a:rPr>
              <a:t>-1±0.96 </a:t>
            </a:r>
            <a:r>
              <a:rPr lang="sv-SE">
                <a:latin typeface="Grotesque" panose="020B0504020202020204" pitchFamily="34" charset="0"/>
                <a:sym typeface="Wingdings" panose="05000000000000000000" pitchFamily="2" charset="2"/>
              </a:rPr>
              <a:t> we are quite confident that adding an extra person on the project reduces the completion time on average (by at least 0.04 days and at most 1.96 days)</a:t>
            </a:r>
          </a:p>
          <a:p>
            <a:endParaRPr lang="sv-SE">
              <a:latin typeface="Grotesque" panose="020B0504020202020204" pitchFamily="34" charset="0"/>
              <a:sym typeface="Wingdings" panose="05000000000000000000" pitchFamily="2" charset="2"/>
            </a:endParaRPr>
          </a:p>
          <a:p>
            <a:r>
              <a:rPr lang="sv-SE">
                <a:latin typeface="Grotesque" panose="020B0504020202020204" pitchFamily="34" charset="0"/>
                <a:sym typeface="Wingdings" panose="05000000000000000000" pitchFamily="2" charset="2"/>
              </a:rPr>
              <a:t>This is strong evidence of a relationship between the predictor and the response</a:t>
            </a:r>
          </a:p>
          <a:p>
            <a:endParaRPr lang="sv-SE">
              <a:latin typeface="Grotesque" panose="020B0504020202020204" pitchFamily="34" charset="0"/>
              <a:sym typeface="Wingdings" panose="05000000000000000000" pitchFamily="2" charset="2"/>
            </a:endParaRPr>
          </a:p>
          <a:p>
            <a:r>
              <a:rPr lang="sv-SE">
                <a:latin typeface="Grotesque" panose="020B0504020202020204" pitchFamily="34" charset="0"/>
                <a:sym typeface="Wingdings" panose="05000000000000000000" pitchFamily="2" charset="2"/>
              </a:rPr>
              <a:t>Can also do hypothesis testing – recall corresponding concept from SJO915: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8071C-2A20-4315-B0A1-7E72BB59D985}"/>
              </a:ext>
            </a:extLst>
          </p:cNvPr>
          <p:cNvSpPr txBox="1"/>
          <p:nvPr/>
        </p:nvSpPr>
        <p:spPr>
          <a:xfrm>
            <a:off x="8397551" y="5730928"/>
            <a:ext cx="3482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>
                <a:latin typeface="Grotesque" panose="020B0504020202020204" pitchFamily="34" charset="0"/>
              </a:rPr>
              <a:t>The blue line has slope -1, like the least squares </a:t>
            </a:r>
          </a:p>
          <a:p>
            <a:r>
              <a:rPr lang="sv-SE" sz="1100">
                <a:latin typeface="Grotesque" panose="020B0504020202020204" pitchFamily="34" charset="0"/>
              </a:rPr>
              <a:t>line, while the red lines have slopes corresponding </a:t>
            </a:r>
          </a:p>
          <a:p>
            <a:r>
              <a:rPr lang="sv-SE" sz="1100">
                <a:latin typeface="Grotesque" panose="020B0504020202020204" pitchFamily="34" charset="0"/>
              </a:rPr>
              <a:t>to the endpoints of the confidence intervals for </a:t>
            </a:r>
          </a:p>
          <a:p>
            <a:r>
              <a:rPr lang="sv-SE" sz="1100">
                <a:latin typeface="Grotesque" panose="020B0504020202020204" pitchFamily="34" charset="0"/>
              </a:rPr>
              <a:t>the slope, i.e. -1±0.96.</a:t>
            </a:r>
            <a:endParaRPr lang="en-US" sz="1100">
              <a:latin typeface="Grotesque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58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08768"/>
            <a:ext cx="10515600" cy="132556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Key Concept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847850" y="1380173"/>
            <a:ext cx="8496300" cy="449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en-US" sz="3200" dirty="0"/>
              <a:t>Individual components of a hypothesis testing: </a:t>
            </a:r>
          </a:p>
          <a:p>
            <a:pPr lvl="1">
              <a:spcBef>
                <a:spcPts val="1200"/>
              </a:spcBef>
              <a:buClr>
                <a:srgbClr val="008000"/>
              </a:buClr>
            </a:pPr>
            <a:r>
              <a:rPr lang="en-US" altLang="en-US" sz="2800" dirty="0"/>
              <a:t>identify the </a:t>
            </a:r>
            <a:r>
              <a:rPr lang="en-US" altLang="en-US" sz="2800" b="1" dirty="0"/>
              <a:t>null hypothesis </a:t>
            </a:r>
            <a:r>
              <a:rPr lang="en-US" altLang="en-US" sz="2800" dirty="0"/>
              <a:t>and </a:t>
            </a:r>
            <a:r>
              <a:rPr lang="en-US" altLang="en-US" sz="2800" b="1" dirty="0"/>
              <a:t>alternative hypothesis </a:t>
            </a:r>
            <a:r>
              <a:rPr lang="en-US" altLang="en-US" sz="2800" dirty="0"/>
              <a:t>from a given claim, and how to express both in symbolic form</a:t>
            </a:r>
          </a:p>
          <a:p>
            <a:pPr lvl="1">
              <a:spcBef>
                <a:spcPts val="1200"/>
              </a:spcBef>
              <a:buClr>
                <a:srgbClr val="008000"/>
              </a:buClr>
            </a:pPr>
            <a:r>
              <a:rPr lang="en-US" altLang="en-US" sz="2800" dirty="0"/>
              <a:t>identify the </a:t>
            </a:r>
            <a:r>
              <a:rPr lang="en-US" altLang="en-US" sz="2800" i="1" dirty="0"/>
              <a:t>Critical Value(s), </a:t>
            </a:r>
            <a:r>
              <a:rPr lang="en-US" altLang="en-US" sz="2800" dirty="0"/>
              <a:t>given a </a:t>
            </a:r>
            <a:r>
              <a:rPr lang="en-US" altLang="en-US" sz="2800" u="sng" dirty="0"/>
              <a:t>significance level</a:t>
            </a:r>
          </a:p>
          <a:p>
            <a:pPr lvl="1">
              <a:spcBef>
                <a:spcPts val="1200"/>
              </a:spcBef>
              <a:buClr>
                <a:srgbClr val="008000"/>
              </a:buClr>
            </a:pPr>
            <a:r>
              <a:rPr lang="en-US" altLang="en-US" sz="2800" dirty="0"/>
              <a:t>calculate the value of </a:t>
            </a:r>
            <a:r>
              <a:rPr lang="en-US" altLang="en-US" sz="2800" i="1" dirty="0"/>
              <a:t>the test statistic</a:t>
            </a:r>
            <a:r>
              <a:rPr lang="en-US" altLang="en-US" sz="2800" dirty="0"/>
              <a:t>, given a claim and sample data</a:t>
            </a:r>
          </a:p>
          <a:p>
            <a:pPr lvl="1">
              <a:spcBef>
                <a:spcPts val="1200"/>
              </a:spcBef>
              <a:buClr>
                <a:srgbClr val="008000"/>
              </a:buClr>
            </a:pPr>
            <a:r>
              <a:rPr lang="en-US" altLang="en-US" sz="2800" dirty="0"/>
              <a:t>identify the </a:t>
            </a:r>
            <a:r>
              <a:rPr lang="en-US" altLang="en-US" sz="2800" i="1" dirty="0"/>
              <a:t>P-value</a:t>
            </a:r>
            <a:r>
              <a:rPr lang="en-US" altLang="en-US" sz="2800" dirty="0"/>
              <a:t>, given a value of the test statistic</a:t>
            </a:r>
          </a:p>
          <a:p>
            <a:pPr lvl="1">
              <a:spcBef>
                <a:spcPts val="1200"/>
              </a:spcBef>
              <a:buClr>
                <a:srgbClr val="008000"/>
              </a:buClr>
            </a:pPr>
            <a:r>
              <a:rPr lang="en-US" altLang="en-US" sz="2800" dirty="0"/>
              <a:t>state the conclusion about a claim in simple and nontechnical terms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5150051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A2477-C044-4031-9E3F-D22D6962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p-value and corresponding decisions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EA550-4701-43E6-ACB0-CA8C0A95E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/>
              <a:t>For a specific null hypothesis and test statistic, the corresponding p-value is the probability of having </a:t>
            </a:r>
            <a:r>
              <a:rPr lang="sv-SE" b="1"/>
              <a:t>at least as extreme values of the test statistic as the one observed</a:t>
            </a:r>
            <a:r>
              <a:rPr lang="sv-SE"/>
              <a:t>, </a:t>
            </a:r>
            <a:r>
              <a:rPr lang="sv-SE" b="1"/>
              <a:t>assuming that the null hypothesis is true</a:t>
            </a:r>
            <a:r>
              <a:rPr lang="sv-SE"/>
              <a:t>.  </a:t>
            </a:r>
          </a:p>
          <a:p>
            <a:endParaRPr lang="sv-SE"/>
          </a:p>
          <a:p>
            <a:r>
              <a:rPr lang="sv-SE"/>
              <a:t>If the p-value is very small*, that’s strong evidence against the null hypothesis </a:t>
            </a:r>
            <a:r>
              <a:rPr lang="sv-SE">
                <a:sym typeface="Wingdings" panose="05000000000000000000" pitchFamily="2" charset="2"/>
              </a:rPr>
              <a:t> decision: </a:t>
            </a:r>
            <a:r>
              <a:rPr lang="sv-SE" b="1">
                <a:sym typeface="Wingdings" panose="05000000000000000000" pitchFamily="2" charset="2"/>
              </a:rPr>
              <a:t>reject the null hypothesis</a:t>
            </a:r>
          </a:p>
          <a:p>
            <a:endParaRPr lang="sv-SE" b="1">
              <a:sym typeface="Wingdings" panose="05000000000000000000" pitchFamily="2" charset="2"/>
            </a:endParaRPr>
          </a:p>
          <a:p>
            <a:r>
              <a:rPr lang="sv-SE">
                <a:sym typeface="Wingdings" panose="05000000000000000000" pitchFamily="2" charset="2"/>
              </a:rPr>
              <a:t>If the p-value is not very small, that’s not enough evidence against the null hypothesis  decision: </a:t>
            </a:r>
            <a:r>
              <a:rPr lang="sv-SE" b="1">
                <a:sym typeface="Wingdings" panose="05000000000000000000" pitchFamily="2" charset="2"/>
              </a:rPr>
              <a:t>fail to reject the null hypothesis</a:t>
            </a:r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024F6-E712-4DC7-BC3C-C37FFB957E23}"/>
              </a:ext>
            </a:extLst>
          </p:cNvPr>
          <p:cNvSpPr txBox="1"/>
          <p:nvPr/>
        </p:nvSpPr>
        <p:spPr>
          <a:xfrm>
            <a:off x="1043474" y="6119527"/>
            <a:ext cx="862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>
                <a:latin typeface="Grotesque" panose="020B0504020202020204" pitchFamily="34" charset="0"/>
              </a:rPr>
              <a:t>*Smaller than a significance level      which is typically chosen as 0.1, 0.05 (this is most common) or 0.01  </a:t>
            </a:r>
            <a:endParaRPr lang="en-US" sz="1400">
              <a:latin typeface="Grotesque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FCE48-D291-4C68-B693-EB0375E79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881" y="6214287"/>
            <a:ext cx="162461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85B32-A2C2-4111-9F44-995398EC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Recommended resources</a:t>
            </a:r>
            <a:endParaRPr lang="en-US">
              <a:latin typeface="Grotesque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BD33D-EE96-4302-B60B-E02F889A3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351338"/>
          </a:xfrm>
        </p:spPr>
        <p:txBody>
          <a:bodyPr>
            <a:normAutofit lnSpcReduction="10000"/>
          </a:bodyPr>
          <a:lstStyle/>
          <a:p>
            <a:r>
              <a:rPr lang="sv-SE" sz="2400"/>
              <a:t>Sections 3.2-3.4 in </a:t>
            </a:r>
            <a:r>
              <a:rPr lang="en-US" sz="2400" u="sng">
                <a:hlinkClick r:id="rId2"/>
              </a:rPr>
              <a:t>ISL</a:t>
            </a:r>
            <a:r>
              <a:rPr lang="en-US" sz="2400"/>
              <a:t> and Sections 2.3 and 3.6 for R codes</a:t>
            </a:r>
            <a:endParaRPr lang="sv-SE" sz="2400"/>
          </a:p>
          <a:p>
            <a:endParaRPr lang="sv-SE" sz="2400">
              <a:latin typeface="Grotesque" panose="020B0604020202020204" pitchFamily="34" charset="0"/>
            </a:endParaRPr>
          </a:p>
          <a:p>
            <a:r>
              <a:rPr lang="en-US" sz="2400">
                <a:latin typeface="Grotesque" panose="020B0604020202020204" pitchFamily="34" charset="0"/>
              </a:rPr>
              <a:t>Sections 3.2-3.4 in the online course </a:t>
            </a:r>
            <a:r>
              <a:rPr lang="en-US" sz="2400" u="sng">
                <a:latin typeface="Grotesque" panose="020B0604020202020204" pitchFamily="34" charset="0"/>
                <a:hlinkClick r:id="rId3"/>
              </a:rPr>
              <a:t>Statistical Learning</a:t>
            </a:r>
            <a:r>
              <a:rPr lang="en-US" sz="2400">
                <a:latin typeface="Grotesque" panose="020B0604020202020204" pitchFamily="34" charset="0"/>
              </a:rPr>
              <a:t> </a:t>
            </a:r>
          </a:p>
          <a:p>
            <a:endParaRPr lang="en-US" sz="2400">
              <a:latin typeface="Grotesque" panose="020B0604020202020204" pitchFamily="34" charset="0"/>
            </a:endParaRPr>
          </a:p>
          <a:p>
            <a:r>
              <a:rPr lang="en-US" sz="2400"/>
              <a:t>Rougier, N.P., Droetboom, M., Bourne, P.E. (2014). Ten Simple Rules for Better Figures. </a:t>
            </a:r>
            <a:r>
              <a:rPr lang="en-US" sz="2400">
                <a:hlinkClick r:id="rId4"/>
              </a:rPr>
              <a:t>PLoS Comput Biol</a:t>
            </a:r>
            <a:r>
              <a:rPr lang="en-US" sz="2400"/>
              <a:t>. 10(9): e1003833, </a:t>
            </a:r>
            <a:r>
              <a:rPr lang="en-US" sz="2400">
                <a:hlinkClick r:id="rId4"/>
              </a:rPr>
              <a:t>https://www.ncbi.nlm.nih.gov/pmc/articles/PMC4161295/</a:t>
            </a:r>
            <a:endParaRPr lang="en-US" sz="2400"/>
          </a:p>
          <a:p>
            <a:endParaRPr lang="en-US" sz="2400"/>
          </a:p>
          <a:p>
            <a:r>
              <a:rPr lang="en-US" sz="2400"/>
              <a:t>Zook M, Barocas S, boyd d, Crawford K, Keller E, Gangadharan SP, et al. (2017) Ten simple rules for responsible big data research. PLoS Comput Biol 13(3): e1005399. </a:t>
            </a:r>
            <a:r>
              <a:rPr lang="en-US" sz="2400">
                <a:hlinkClick r:id="rId5"/>
              </a:rPr>
              <a:t>https://doi.org/10.1371/journal.pcbi.1005399</a:t>
            </a:r>
            <a:endParaRPr lang="en-US" sz="2400"/>
          </a:p>
          <a:p>
            <a:endParaRPr lang="en-US" sz="2400">
              <a:latin typeface="Grotesqu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477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BE687-63C3-4755-B3B2-6EF037A8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1353800" cy="1325563"/>
          </a:xfrm>
        </p:spPr>
        <p:txBody>
          <a:bodyPr/>
          <a:lstStyle/>
          <a:p>
            <a:r>
              <a:rPr lang="sv-SE"/>
              <a:t>Is there a relationship between     and     ?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18CDB-7459-4B88-945B-7C20280DA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Recall the model equation:</a:t>
            </a:r>
          </a:p>
          <a:p>
            <a:endParaRPr lang="en-US"/>
          </a:p>
          <a:p>
            <a:r>
              <a:rPr lang="en-US"/>
              <a:t>This describes a relationship indicating how     changes as a result of changing     , </a:t>
            </a:r>
            <a:r>
              <a:rPr lang="en-US" b="1"/>
              <a:t>unless the coefficient      is zero  </a:t>
            </a:r>
          </a:p>
          <a:p>
            <a:endParaRPr lang="en-US" b="1"/>
          </a:p>
          <a:p>
            <a:r>
              <a:rPr lang="en-US"/>
              <a:t>If            , then the model equation reduces to		    , and there is indeed no relationship between      and   </a:t>
            </a:r>
            <a:r>
              <a:rPr lang="en-US" b="1"/>
              <a:t> </a:t>
            </a:r>
          </a:p>
          <a:p>
            <a:endParaRPr lang="en-US" b="1"/>
          </a:p>
          <a:p>
            <a:r>
              <a:rPr lang="en-US"/>
              <a:t>How can we test whether this is the case?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062B63-5DD1-4EAA-ADCA-439BB8217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845" y="1696820"/>
            <a:ext cx="4080000" cy="61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8CB06E-83E2-4057-9372-85116287C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706" y="2844583"/>
            <a:ext cx="366793" cy="3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0C3ABC-2F53-4D3A-9D30-516DFEFDB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892" y="3250265"/>
            <a:ext cx="360000" cy="3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1E456C-5F19-46F4-AFAE-D28C92EA0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1275" y="3278258"/>
            <a:ext cx="360000" cy="3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749FEB-1FED-4D24-A74A-4EBFA64D2E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649" y="4313713"/>
            <a:ext cx="963693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1F9F18-91C2-4804-9A63-E696EE7100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4706" y="4277713"/>
            <a:ext cx="2011500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734A17-905C-425D-A297-5C6D49416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357" y="4663700"/>
            <a:ext cx="360000" cy="3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EF1317-3C89-4915-921D-F7E0D8B57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547" y="4654369"/>
            <a:ext cx="366793" cy="3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F177AB-785A-43EC-880B-A236ACDAE9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5475" y="845380"/>
            <a:ext cx="485843" cy="485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197D7D-1DD7-413A-B5BB-7579EB0F71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2046" y="903424"/>
            <a:ext cx="4586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3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DD647-49C3-48B5-AA37-1849344B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Testing relevance of     in predicting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D88E9-DEED-442D-8FE6-0DE61518A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The null and alternative hypotheses: </a:t>
            </a:r>
          </a:p>
          <a:p>
            <a:endParaRPr lang="sv-SE"/>
          </a:p>
          <a:p>
            <a:endParaRPr lang="sv-SE"/>
          </a:p>
          <a:p>
            <a:endParaRPr lang="sv-SE"/>
          </a:p>
          <a:p>
            <a:r>
              <a:rPr lang="sv-SE"/>
              <a:t>Is the estimated slope large enough, compared to its standard error? If so, that would provide some evidence that the true slope parameter is different from 0</a:t>
            </a:r>
          </a:p>
          <a:p>
            <a:endParaRPr lang="sv-SE"/>
          </a:p>
          <a:p>
            <a:pPr marL="0" indent="0">
              <a:buNone/>
            </a:pPr>
            <a:r>
              <a:rPr lang="sv-SE">
                <a:sym typeface="Wingdings" panose="05000000000000000000" pitchFamily="2" charset="2"/>
              </a:rPr>
              <a:t> Test statistic: 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DDB03-DAF4-420F-B661-2F943A83C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90" y="2314287"/>
            <a:ext cx="2096743" cy="972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B9716E4-BE37-4E85-B000-B69ECFB2FD94}"/>
              </a:ext>
            </a:extLst>
          </p:cNvPr>
          <p:cNvCxnSpPr>
            <a:cxnSpLocks/>
          </p:cNvCxnSpPr>
          <p:nvPr/>
        </p:nvCxnSpPr>
        <p:spPr>
          <a:xfrm flipH="1">
            <a:off x="3769570" y="2535668"/>
            <a:ext cx="466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F997337-7C79-4DAD-BFC5-14EB9F621098}"/>
              </a:ext>
            </a:extLst>
          </p:cNvPr>
          <p:cNvSpPr txBox="1"/>
          <p:nvPr/>
        </p:nvSpPr>
        <p:spPr>
          <a:xfrm>
            <a:off x="4322006" y="2351002"/>
            <a:ext cx="751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latin typeface="Grotesque" panose="020B0504020202020204" pitchFamily="34" charset="0"/>
              </a:rPr>
              <a:t>No relationship is the null hypothesis – is there evidence against this? </a:t>
            </a:r>
            <a:endParaRPr lang="en-US">
              <a:latin typeface="Grotesque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A64E78-EEA4-4D7B-B33D-B99FDA19C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786" y="5414399"/>
            <a:ext cx="2429214" cy="110505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7589F3-ED5D-47D7-BA03-EB141A383F7B}"/>
              </a:ext>
            </a:extLst>
          </p:cNvPr>
          <p:cNvCxnSpPr>
            <a:cxnSpLocks/>
          </p:cNvCxnSpPr>
          <p:nvPr/>
        </p:nvCxnSpPr>
        <p:spPr>
          <a:xfrm flipH="1">
            <a:off x="6422574" y="5933326"/>
            <a:ext cx="466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E8B258D-91AD-4199-8158-ADA7B8731C4F}"/>
              </a:ext>
            </a:extLst>
          </p:cNvPr>
          <p:cNvSpPr txBox="1"/>
          <p:nvPr/>
        </p:nvSpPr>
        <p:spPr>
          <a:xfrm>
            <a:off x="6975010" y="5748660"/>
            <a:ext cx="7518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latin typeface="Grotesque" panose="020B0504020202020204" pitchFamily="34" charset="0"/>
              </a:rPr>
              <a:t>If        were true, then this statistic would have </a:t>
            </a:r>
          </a:p>
          <a:p>
            <a:r>
              <a:rPr lang="sv-SE">
                <a:latin typeface="Grotesque" panose="020B0504020202020204" pitchFamily="34" charset="0"/>
              </a:rPr>
              <a:t>   distribution with           degrees of freedom</a:t>
            </a:r>
            <a:endParaRPr lang="en-US">
              <a:latin typeface="Grotesque" panose="020B05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20E8A5-7E4C-4F02-82E8-96AD5B2FD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760" y="5809869"/>
            <a:ext cx="286136" cy="2619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DAAC3A-F132-409E-B3FB-69126B4C0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173" y="6081156"/>
            <a:ext cx="152422" cy="2286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4949A4-12E5-4ACC-8B9D-3ACDA08700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0537" y="6132164"/>
            <a:ext cx="529320" cy="177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B621E7-706A-45EB-8794-BCA837319A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5756" y="896083"/>
            <a:ext cx="458654" cy="45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017240-85E3-4A99-9B5D-6C61D1A9B0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1009" y="867553"/>
            <a:ext cx="485843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0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845EAF9-D571-4273-BCA8-F2F997C12C56}"/>
              </a:ext>
            </a:extLst>
          </p:cNvPr>
          <p:cNvGrpSpPr/>
          <p:nvPr/>
        </p:nvGrpSpPr>
        <p:grpSpPr>
          <a:xfrm>
            <a:off x="1794109" y="2715209"/>
            <a:ext cx="5157341" cy="3970487"/>
            <a:chOff x="2895127" y="2687216"/>
            <a:chExt cx="5157341" cy="39704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B9EBDA-DE5E-4052-AF1A-C11DCCCD9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5127" y="2687216"/>
              <a:ext cx="5157341" cy="378882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5FE441D-686E-4806-BBA4-D8E55D5A8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2296" y="6236121"/>
              <a:ext cx="558682" cy="4215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CF4A2B-0DED-42A5-9E26-5E1EAA849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6093" y="6236121"/>
              <a:ext cx="736216" cy="421200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3ED035B-2C18-4711-BEE3-55B358FF1A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3993" y="5933327"/>
              <a:ext cx="0" cy="2436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2204385-338B-41D9-B370-99F6BFDB6C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26091" y="5933327"/>
              <a:ext cx="0" cy="2436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531BF3-68FC-4055-91E8-E9F1C43E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06" y="500062"/>
            <a:ext cx="11641494" cy="1325563"/>
          </a:xfrm>
        </p:spPr>
        <p:txBody>
          <a:bodyPr/>
          <a:lstStyle/>
          <a:p>
            <a:r>
              <a:rPr lang="sv-SE"/>
              <a:t>Testing relevance of     in predicting     (cont.)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421C2-F702-4D11-B731-D58F61BF1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04984" cy="4351338"/>
          </a:xfrm>
        </p:spPr>
        <p:txBody>
          <a:bodyPr/>
          <a:lstStyle/>
          <a:p>
            <a:r>
              <a:rPr lang="sv-SE"/>
              <a:t>For p-value: which values of a    distribution with          degrees of freedom are ”at least as extreme as the one observed”? It is those values that are at least as far from zero as the test statistic: 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0C4447-50F7-4098-A4CF-B4951C529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794" y="1884783"/>
            <a:ext cx="194363" cy="291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4CFF66-ED4A-438A-A7B4-E484CE217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7763" y="1931435"/>
            <a:ext cx="729776" cy="2448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8BDE5B-3AA5-4284-9C73-5A741231BDF3}"/>
              </a:ext>
            </a:extLst>
          </p:cNvPr>
          <p:cNvSpPr txBox="1"/>
          <p:nvPr/>
        </p:nvSpPr>
        <p:spPr>
          <a:xfrm>
            <a:off x="6951450" y="3152201"/>
            <a:ext cx="45049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rotesque" panose="020B0504020202020204" pitchFamily="34" charset="0"/>
              </a:rPr>
              <a:t>Example with 30 degrees of freedom (corresponding to sample size 32) and the test statistic taking value -1.5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latin typeface="Grotesque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rotesque" panose="020B0504020202020204" pitchFamily="34" charset="0"/>
              </a:rPr>
              <a:t>Here the p-value is the sum of the shaded areas; here: 0.144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latin typeface="Grotesque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rotesque" panose="020B0504020202020204" pitchFamily="34" charset="0"/>
              </a:rPr>
              <a:t>This is not sufficiently small to reject the null hypothesis; for df = 30, test statistic values smaller than -2.04 or greater than 2.04 would be needed for rejection of  </a:t>
            </a:r>
            <a:endParaRPr lang="en-US">
              <a:latin typeface="Grotesque" panose="020B05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896DC7-F4A0-49AA-A33A-A8EA74D27E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0917" y="6251400"/>
            <a:ext cx="266737" cy="2286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5E3D3C-9B67-4326-89F1-B48C4D2E80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4210" y="896083"/>
            <a:ext cx="458654" cy="45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B28BFA-B147-4F3C-9FA7-67F707C8F2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62473" y="867553"/>
            <a:ext cx="485843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24551B-67F8-4DF7-AC40-94DC7064B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144" y="2457678"/>
            <a:ext cx="6019993" cy="38924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30C8C-5F17-4D95-A866-3EE1E9A23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7" y="1132115"/>
            <a:ext cx="11549742" cy="5044848"/>
          </a:xfrm>
        </p:spPr>
        <p:txBody>
          <a:bodyPr>
            <a:normAutofit/>
          </a:bodyPr>
          <a:lstStyle/>
          <a:p>
            <a:r>
              <a:rPr lang="sv-SE" sz="2400"/>
              <a:t>Output from R: p-value of 0.0465 &lt; 0.05 </a:t>
            </a:r>
            <a:r>
              <a:rPr lang="sv-SE" sz="2400">
                <a:sym typeface="Wingdings" panose="05000000000000000000" pitchFamily="2" charset="2"/>
              </a:rPr>
              <a:t> decision: reject       , conclude: there is </a:t>
            </a:r>
            <a:r>
              <a:rPr lang="sv-SE" sz="2400"/>
              <a:t>a relationship between number of employees on the project and completion time</a:t>
            </a:r>
          </a:p>
          <a:p>
            <a:pPr>
              <a:buFont typeface="Wingdings" panose="05000000000000000000" pitchFamily="2" charset="2"/>
              <a:buChar char="à"/>
            </a:pPr>
            <a:endParaRPr lang="sv-SE" sz="2400"/>
          </a:p>
          <a:p>
            <a:r>
              <a:rPr lang="sv-SE" sz="2400" b="1"/>
              <a:t>Important: p-value &lt; 0.05 if and only if 95% confidence interval for the slope does not contain 0</a:t>
            </a:r>
            <a:endParaRPr lang="en-US" sz="2400" b="1"/>
          </a:p>
          <a:p>
            <a:endParaRPr lang="sv-SE" sz="2400"/>
          </a:p>
          <a:p>
            <a:endParaRPr lang="sv-SE" sz="2400"/>
          </a:p>
          <a:p>
            <a:endParaRPr lang="sv-SE" sz="2400"/>
          </a:p>
          <a:p>
            <a:endParaRPr lang="sv-SE" sz="2400"/>
          </a:p>
          <a:p>
            <a:endParaRPr lang="sv-SE" sz="2400"/>
          </a:p>
          <a:p>
            <a:endParaRPr lang="sv-SE" sz="2400"/>
          </a:p>
          <a:p>
            <a:endParaRPr lang="sv-SE" sz="2400"/>
          </a:p>
          <a:p>
            <a:endParaRPr lang="sv-SE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57B2A-5CF0-4249-8793-BE395B7FC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129947"/>
            <a:ext cx="10994571" cy="1325563"/>
          </a:xfrm>
        </p:spPr>
        <p:txBody>
          <a:bodyPr>
            <a:normAutofit/>
          </a:bodyPr>
          <a:lstStyle/>
          <a:p>
            <a:r>
              <a:rPr lang="sv-SE" sz="4000"/>
              <a:t>Exercise 1 example</a:t>
            </a:r>
            <a:endParaRPr lang="en-US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AEE14-1FA9-45E1-B5DE-A873BB4B8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86" y="3222173"/>
            <a:ext cx="5469937" cy="2794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85AB22-A0BE-4999-A981-3CF0130E8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9218" y="1143001"/>
            <a:ext cx="404299" cy="34654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3D2A63-05E1-4F11-8840-A9F929F4E877}"/>
              </a:ext>
            </a:extLst>
          </p:cNvPr>
          <p:cNvCxnSpPr>
            <a:cxnSpLocks/>
          </p:cNvCxnSpPr>
          <p:nvPr/>
        </p:nvCxnSpPr>
        <p:spPr>
          <a:xfrm flipV="1">
            <a:off x="6904653" y="5738328"/>
            <a:ext cx="233265" cy="4386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34F99E-1B53-4583-BBC6-E61F8DFD48A0}"/>
              </a:ext>
            </a:extLst>
          </p:cNvPr>
          <p:cNvCxnSpPr>
            <a:cxnSpLocks/>
          </p:cNvCxnSpPr>
          <p:nvPr/>
        </p:nvCxnSpPr>
        <p:spPr>
          <a:xfrm flipH="1" flipV="1">
            <a:off x="7249887" y="5738327"/>
            <a:ext cx="233264" cy="4386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B9EDEB-4B50-4E50-90D4-3F0433CE1848}"/>
              </a:ext>
            </a:extLst>
          </p:cNvPr>
          <p:cNvGrpSpPr/>
          <p:nvPr/>
        </p:nvGrpSpPr>
        <p:grpSpPr>
          <a:xfrm>
            <a:off x="5114680" y="6170495"/>
            <a:ext cx="6315320" cy="646331"/>
            <a:chOff x="5114680" y="6170495"/>
            <a:chExt cx="6315320" cy="64633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DDC8AA8-2E97-4A99-99D4-AD405FC3C5D2}"/>
                </a:ext>
              </a:extLst>
            </p:cNvPr>
            <p:cNvGrpSpPr/>
            <p:nvPr/>
          </p:nvGrpSpPr>
          <p:grpSpPr>
            <a:xfrm>
              <a:off x="5114680" y="6170495"/>
              <a:ext cx="6315320" cy="646331"/>
              <a:chOff x="5114680" y="6268468"/>
              <a:chExt cx="6315320" cy="64633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1CE886-4C90-41AB-B964-88FD120CFE87}"/>
                  </a:ext>
                </a:extLst>
              </p:cNvPr>
              <p:cNvSpPr txBox="1"/>
              <p:nvPr/>
            </p:nvSpPr>
            <p:spPr>
              <a:xfrm>
                <a:off x="5114680" y="6268468"/>
                <a:ext cx="19936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>
                    <a:latin typeface="Grotesque" panose="020B0504020202020204" pitchFamily="34" charset="0"/>
                  </a:rPr>
                  <a:t>t-statistic: -4.472</a:t>
                </a:r>
                <a:endParaRPr lang="en-US">
                  <a:latin typeface="Grotesque" panose="020B05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D577D7-8C15-433A-8509-5C0959E8C361}"/>
                  </a:ext>
                </a:extLst>
              </p:cNvPr>
              <p:cNvSpPr txBox="1"/>
              <p:nvPr/>
            </p:nvSpPr>
            <p:spPr>
              <a:xfrm>
                <a:off x="6932646" y="6268468"/>
                <a:ext cx="44973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>
                    <a:latin typeface="Grotesque" panose="020B0504020202020204" pitchFamily="34" charset="0"/>
                  </a:rPr>
                  <a:t>&lt; -4.3027, which is the 2.5% quantile of the t distribution with                  df</a:t>
                </a:r>
                <a:endParaRPr lang="en-US">
                  <a:latin typeface="Grotesque" panose="020B0504020202020204" pitchFamily="34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6A6088F-1A89-4A2C-8334-E569813FD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54592" y="6547604"/>
              <a:ext cx="840655" cy="157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0330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29E9-E36A-4E7D-8BF5-379E63C0F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solidFill>
                  <a:srgbClr val="FF0000"/>
                </a:solidFill>
              </a:rPr>
              <a:t>Simple linear regression co</a:t>
            </a:r>
            <a:r>
              <a:rPr lang="sv-SE">
                <a:solidFill>
                  <a:srgbClr val="FF0000"/>
                </a:solidFill>
                <a:latin typeface="Grotesque" panose="020B0604020202020204" pitchFamily="34" charset="0"/>
              </a:rPr>
              <a:t>ntinued</a:t>
            </a:r>
            <a:endParaRPr lang="en-US">
              <a:solidFill>
                <a:srgbClr val="FF0000"/>
              </a:solidFill>
              <a:latin typeface="Grotesque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5D79A80-1E79-4B00-99E2-40DB22AF8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597" y="3602038"/>
            <a:ext cx="10596748" cy="1655762"/>
          </a:xfrm>
        </p:spPr>
        <p:txBody>
          <a:bodyPr/>
          <a:lstStyle/>
          <a:p>
            <a:pPr lvl="1"/>
            <a:r>
              <a:rPr lang="sv-SE"/>
              <a:t>Revisiting Exercise 1 – reviewing relevant concepts in this context</a:t>
            </a:r>
          </a:p>
          <a:p>
            <a:pPr lvl="1"/>
            <a:r>
              <a:rPr lang="sv-SE"/>
              <a:t>Testing relationship with response – is there sufficient evidence of a relationship?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Advertisement example &amp; ethical aspects </a:t>
            </a:r>
            <a:r>
              <a:rPr lang="sv-SE">
                <a:solidFill>
                  <a:srgbClr val="FF0000"/>
                </a:solidFill>
              </a:rPr>
              <a:t>– rules for good figures and ethical analysis</a:t>
            </a:r>
          </a:p>
        </p:txBody>
      </p:sp>
    </p:spTree>
    <p:extLst>
      <p:ext uri="{BB962C8B-B14F-4D97-AF65-F5344CB8AC3E}">
        <p14:creationId xmlns:p14="http://schemas.microsoft.com/office/powerpoint/2010/main" val="2455244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C35278-35B6-4376-881A-50CCFAA79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943" y="1121000"/>
            <a:ext cx="8219048" cy="5314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285F3D-866D-4C2D-870A-BD1694E2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2" y="500062"/>
            <a:ext cx="11420668" cy="1325563"/>
          </a:xfrm>
        </p:spPr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Advertising data, three separate LR models</a:t>
            </a:r>
            <a:endParaRPr lang="en-US">
              <a:latin typeface="Grotesque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41852-5AEF-46A0-8ABD-0967F67CD13C}"/>
              </a:ext>
            </a:extLst>
          </p:cNvPr>
          <p:cNvSpPr txBox="1"/>
          <p:nvPr/>
        </p:nvSpPr>
        <p:spPr>
          <a:xfrm>
            <a:off x="3111735" y="6435286"/>
            <a:ext cx="540244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>
                <a:latin typeface="Grotesque" panose="020B0604020202020204" pitchFamily="34" charset="0"/>
              </a:rPr>
              <a:t>Figure similar to: Figure 2.1 in ISL; f</a:t>
            </a:r>
            <a:r>
              <a:rPr lang="en-US" sz="1100">
                <a:latin typeface="Grotesque" panose="020B0504020202020204" pitchFamily="34" charset="0"/>
              </a:rPr>
              <a:t>igure created in R based on data downloaded </a:t>
            </a:r>
          </a:p>
          <a:p>
            <a:r>
              <a:rPr lang="en-US" sz="1100">
                <a:latin typeface="Grotesque" panose="020B0504020202020204" pitchFamily="34" charset="0"/>
              </a:rPr>
              <a:t>from </a:t>
            </a:r>
            <a:r>
              <a:rPr lang="en-US" sz="1100">
                <a:latin typeface="Grotesque" panose="020B0504020202020204" pitchFamily="34" charset="0"/>
                <a:hlinkClick r:id="rId4"/>
              </a:rPr>
              <a:t>http://faculty.marshall.usc.edu/gareth-james/ISL/data.html</a:t>
            </a:r>
            <a:endParaRPr lang="en-US" sz="1100">
              <a:latin typeface="Grotesque" panose="020B0504020202020204" pitchFamily="34" charset="0"/>
            </a:endParaRPr>
          </a:p>
          <a:p>
            <a:r>
              <a:rPr lang="sv-SE" sz="1100">
                <a:latin typeface="Grotesque" panose="020B0604020202020204" pitchFamily="34" charset="0"/>
              </a:rPr>
              <a:t> </a:t>
            </a:r>
            <a:endParaRPr lang="en-US" sz="1100">
              <a:latin typeface="Grotesque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BAC8C6-4B83-420F-8FDB-8E4768BA445F}"/>
              </a:ext>
            </a:extLst>
          </p:cNvPr>
          <p:cNvGrpSpPr/>
          <p:nvPr/>
        </p:nvGrpSpPr>
        <p:grpSpPr>
          <a:xfrm>
            <a:off x="9540766" y="1718186"/>
            <a:ext cx="2411622" cy="4492682"/>
            <a:chOff x="9660508" y="1718186"/>
            <a:chExt cx="2411622" cy="449268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393A119-52D6-45DD-AA05-723F7F21C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36846" y="3635949"/>
              <a:ext cx="2020214" cy="73671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2BD4F4C-9164-4790-8A3B-56755FF4C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40796" y="2656314"/>
              <a:ext cx="2030976" cy="738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471677-914B-47A4-B3E2-5203596B2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92260" y="1718186"/>
              <a:ext cx="2081999" cy="738000"/>
            </a:xfrm>
            <a:prstGeom prst="rect">
              <a:avLst/>
            </a:prstGeom>
          </p:spPr>
        </p:pic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AC84FE45-7AF8-4BD3-8A58-5822F33BD883}"/>
                </a:ext>
              </a:extLst>
            </p:cNvPr>
            <p:cNvSpPr/>
            <p:nvPr/>
          </p:nvSpPr>
          <p:spPr>
            <a:xfrm>
              <a:off x="9818184" y="3203389"/>
              <a:ext cx="2059684" cy="241636"/>
            </a:xfrm>
            <a:prstGeom prst="frame">
              <a:avLst>
                <a:gd name="adj1" fmla="val 477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C30DA26-5776-440A-9C79-604000A8EB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40955" y="3489647"/>
              <a:ext cx="0" cy="152089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1D8B92-FDEC-4CCE-B509-BF12EF158CCB}"/>
                </a:ext>
              </a:extLst>
            </p:cNvPr>
            <p:cNvSpPr txBox="1"/>
            <p:nvPr/>
          </p:nvSpPr>
          <p:spPr>
            <a:xfrm>
              <a:off x="9660508" y="5010539"/>
              <a:ext cx="241162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>
                  <a:solidFill>
                    <a:srgbClr val="FF0000"/>
                  </a:solidFill>
                </a:rPr>
                <a:t>This is the largest slope </a:t>
              </a:r>
            </a:p>
            <a:p>
              <a:r>
                <a:rPr lang="sv-SE">
                  <a:solidFill>
                    <a:srgbClr val="FF0000"/>
                  </a:solidFill>
                </a:rPr>
                <a:t>by far – shouldn’t </a:t>
              </a:r>
            </a:p>
            <a:p>
              <a:r>
                <a:rPr lang="sv-SE">
                  <a:solidFill>
                    <a:srgbClr val="FF0000"/>
                  </a:solidFill>
                </a:rPr>
                <a:t>regression line be </a:t>
              </a:r>
            </a:p>
            <a:p>
              <a:r>
                <a:rPr lang="sv-SE">
                  <a:solidFill>
                    <a:srgbClr val="FF0000"/>
                  </a:solidFill>
                </a:rPr>
                <a:t>steepest for radio??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289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CB16C9-4668-4CBE-9CA7-A137A564C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760" y="1119600"/>
            <a:ext cx="8219048" cy="5314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285F3D-866D-4C2D-870A-BD1694E2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44" y="500062"/>
            <a:ext cx="11254058" cy="1325563"/>
          </a:xfrm>
        </p:spPr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Same data, same x-axis range in all graphs</a:t>
            </a:r>
            <a:endParaRPr lang="en-US">
              <a:latin typeface="Grotesque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BAE545-D11E-40AA-8B85-5F90075E8DD7}"/>
              </a:ext>
            </a:extLst>
          </p:cNvPr>
          <p:cNvSpPr txBox="1"/>
          <p:nvPr/>
        </p:nvSpPr>
        <p:spPr>
          <a:xfrm>
            <a:off x="3111735" y="6435286"/>
            <a:ext cx="430278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>
                <a:latin typeface="Grotesque" panose="020B0604020202020204" pitchFamily="34" charset="0"/>
              </a:rPr>
              <a:t>Figure </a:t>
            </a:r>
            <a:r>
              <a:rPr lang="en-US" sz="1100">
                <a:latin typeface="Grotesque" panose="020B0504020202020204" pitchFamily="34" charset="0"/>
              </a:rPr>
              <a:t>created in R based on data downloaded </a:t>
            </a:r>
          </a:p>
          <a:p>
            <a:r>
              <a:rPr lang="en-US" sz="1100">
                <a:latin typeface="Grotesque" panose="020B0504020202020204" pitchFamily="34" charset="0"/>
              </a:rPr>
              <a:t>from </a:t>
            </a:r>
            <a:r>
              <a:rPr lang="en-US" sz="1100">
                <a:latin typeface="Grotesque" panose="020B0504020202020204" pitchFamily="34" charset="0"/>
                <a:hlinkClick r:id="rId4"/>
              </a:rPr>
              <a:t>http://faculty.marshall.usc.edu/gareth-james/ISL/data.html</a:t>
            </a:r>
            <a:endParaRPr lang="en-US" sz="1100">
              <a:latin typeface="Grotesque" panose="020B0504020202020204" pitchFamily="34" charset="0"/>
            </a:endParaRPr>
          </a:p>
          <a:p>
            <a:r>
              <a:rPr lang="sv-SE" sz="1100">
                <a:latin typeface="Grotesque" panose="020B0604020202020204" pitchFamily="34" charset="0"/>
              </a:rPr>
              <a:t> </a:t>
            </a:r>
            <a:endParaRPr lang="en-US" sz="1100">
              <a:latin typeface="Grotesqu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084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CCF60-958C-47F3-804D-9ECD2714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Is the first figure misleading?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985E-1F6F-4083-89AC-0FE7904C5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360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Check the 10 rules described in </a:t>
            </a:r>
            <a:r>
              <a:rPr lang="en-US">
                <a:hlinkClick r:id="rId2"/>
              </a:rPr>
              <a:t>Rougier et al. (2014)</a:t>
            </a:r>
            <a:r>
              <a:rPr lang="en-US"/>
              <a:t>*. Are any of these recommendations violated? Consider individual figures and the three figures side-by-side.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When is it fine to use the first figure? Why? Vote at </a:t>
            </a:r>
            <a:r>
              <a:rPr lang="en-US">
                <a:hlinkClick r:id="rId3"/>
              </a:rPr>
              <a:t>www.menti.com</a:t>
            </a:r>
            <a:r>
              <a:rPr lang="en-US"/>
              <a:t> (code: 49 82 50) &amp; discuss!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Check also “</a:t>
            </a:r>
            <a:r>
              <a:rPr lang="en-US">
                <a:hlinkClick r:id="rId4"/>
              </a:rPr>
              <a:t>Ten simple rules for responsible big data research</a:t>
            </a:r>
            <a:r>
              <a:rPr lang="en-US"/>
              <a:t>”** for a detailed discussion of ethical aspects.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86C81-C727-46A9-81AF-4398D09F668D}"/>
              </a:ext>
            </a:extLst>
          </p:cNvPr>
          <p:cNvSpPr txBox="1"/>
          <p:nvPr/>
        </p:nvSpPr>
        <p:spPr>
          <a:xfrm>
            <a:off x="832627" y="6028425"/>
            <a:ext cx="113463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*Rougier, N.P., Droetboom, M., Bourne, P.E. (2014). Ten Simple Rules for Better Figures. </a:t>
            </a:r>
            <a:r>
              <a:rPr lang="en-US" sz="1000">
                <a:hlinkClick r:id="rId2"/>
              </a:rPr>
              <a:t>PLoS Comput Biol</a:t>
            </a:r>
            <a:r>
              <a:rPr lang="en-US" sz="1000"/>
              <a:t>. 10(9): e1003833, </a:t>
            </a:r>
            <a:r>
              <a:rPr lang="en-US" sz="1000">
                <a:hlinkClick r:id="rId2"/>
              </a:rPr>
              <a:t>https://www.ncbi.nlm.nih.gov/pmc/articles/PMC4161295/</a:t>
            </a:r>
            <a:endParaRPr lang="en-US" sz="1000"/>
          </a:p>
          <a:p>
            <a:r>
              <a:rPr lang="en-US" sz="1000"/>
              <a:t>** Zook M, Barocas S, boyd d, Crawford K, Keller E, Gangadharan SP, et al. (2017) Ten simple rules for responsible big data research. PLoS Comput Biol 13(3): e1005399. </a:t>
            </a:r>
            <a:r>
              <a:rPr lang="en-US" sz="1000">
                <a:hlinkClick r:id="rId4"/>
              </a:rPr>
              <a:t>https://doi.org/10.1371/journal.pcbi.1005399</a:t>
            </a:r>
            <a:endParaRPr lang="en-US" sz="1000"/>
          </a:p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859950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29E9-E36A-4E7D-8BF5-379E63C0F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solidFill>
                  <a:srgbClr val="FF0000"/>
                </a:solidFill>
              </a:rPr>
              <a:t>Multiple linear regression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B73BF-FF2E-4D9C-9F84-EDFAF92A5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sv-SE">
                <a:solidFill>
                  <a:srgbClr val="FF0000"/>
                </a:solidFill>
              </a:rPr>
              <a:t>Terminology (</a:t>
            </a:r>
            <a:r>
              <a:rPr lang="pt-BR">
                <a:solidFill>
                  <a:srgbClr val="FF0000"/>
                </a:solidFill>
              </a:rPr>
              <a:t>e.g. Slope, Intercept, RSS, TSS, RSE, R</a:t>
            </a:r>
            <a:r>
              <a:rPr lang="pt-BR" baseline="30000">
                <a:solidFill>
                  <a:srgbClr val="FF0000"/>
                </a:solidFill>
              </a:rPr>
              <a:t>2</a:t>
            </a:r>
            <a:r>
              <a:rPr lang="pt-BR">
                <a:solidFill>
                  <a:srgbClr val="FF0000"/>
                </a:solidFill>
              </a:rPr>
              <a:t>)</a:t>
            </a:r>
            <a:endParaRPr lang="sv-SE">
              <a:solidFill>
                <a:srgbClr val="FF0000"/>
              </a:solidFill>
            </a:endParaRPr>
          </a:p>
          <a:p>
            <a:pPr lvl="1"/>
            <a:r>
              <a:rPr lang="en-US"/>
              <a:t>Relationship between predictors and response, variable significance</a:t>
            </a:r>
          </a:p>
        </p:txBody>
      </p:sp>
    </p:spTree>
    <p:extLst>
      <p:ext uri="{BB962C8B-B14F-4D97-AF65-F5344CB8AC3E}">
        <p14:creationId xmlns:p14="http://schemas.microsoft.com/office/powerpoint/2010/main" val="2953120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6CAA-35F2-4D2C-995E-782756CC6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64" y="500062"/>
            <a:ext cx="12192000" cy="1325563"/>
          </a:xfrm>
        </p:spPr>
        <p:txBody>
          <a:bodyPr/>
          <a:lstStyle/>
          <a:p>
            <a:r>
              <a:rPr lang="sv-SE"/>
              <a:t>Advertising example: all media in same model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BE9FC-B9BF-4F79-9A3F-A1D707CE3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sv-SE"/>
              <a:t>We constructed three separate models to understand the effect of each advertisement form on sales</a:t>
            </a:r>
          </a:p>
          <a:p>
            <a:endParaRPr lang="sv-SE"/>
          </a:p>
          <a:p>
            <a:r>
              <a:rPr lang="sv-SE"/>
              <a:t>A better approach: include all predictors in the same model!</a:t>
            </a:r>
          </a:p>
          <a:p>
            <a:endParaRPr lang="sv-SE"/>
          </a:p>
          <a:p>
            <a:r>
              <a:rPr lang="sv-SE"/>
              <a:t>Give each predictor a separate slope, add a common intercept: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49324-0F80-4A44-81E6-4F5927068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24" y="4798079"/>
            <a:ext cx="10155067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1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07B51-AFA2-4EF2-9810-8D146FE2B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Outline</a:t>
            </a:r>
            <a:endParaRPr lang="en-US">
              <a:latin typeface="Grotesque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7D0DD-8405-450D-A796-F917FFCB1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600">
                <a:latin typeface="Grotesque" panose="020B0604020202020204" pitchFamily="34" charset="0"/>
              </a:rPr>
              <a:t>Simple linear regression continued</a:t>
            </a:r>
          </a:p>
          <a:p>
            <a:pPr lvl="1"/>
            <a:r>
              <a:rPr lang="sv-SE" sz="3200"/>
              <a:t>Revisiting Exercise 1</a:t>
            </a:r>
            <a:endParaRPr lang="sv-SE" sz="3200">
              <a:latin typeface="Grotesque" panose="020B0604020202020204" pitchFamily="34" charset="0"/>
            </a:endParaRPr>
          </a:p>
          <a:p>
            <a:pPr lvl="1"/>
            <a:r>
              <a:rPr lang="sv-SE" sz="3200">
                <a:latin typeface="Grotesque" panose="020B0604020202020204" pitchFamily="34" charset="0"/>
              </a:rPr>
              <a:t>Testing relationship with response</a:t>
            </a:r>
          </a:p>
          <a:p>
            <a:pPr lvl="1"/>
            <a:r>
              <a:rPr lang="en-US" sz="3200"/>
              <a:t>Advertisement example &amp; ethical aspects</a:t>
            </a:r>
          </a:p>
          <a:p>
            <a:r>
              <a:rPr lang="en-US" sz="3600"/>
              <a:t>Multiple linear regression</a:t>
            </a:r>
          </a:p>
          <a:p>
            <a:pPr lvl="1"/>
            <a:r>
              <a:rPr lang="en-US" sz="3200"/>
              <a:t>Terminology</a:t>
            </a:r>
          </a:p>
          <a:p>
            <a:pPr lvl="1"/>
            <a:r>
              <a:rPr lang="en-US" sz="3200"/>
              <a:t>Relationship with response, variable significance</a:t>
            </a:r>
          </a:p>
          <a:p>
            <a:r>
              <a:rPr lang="en-US" sz="3600"/>
              <a:t>Feedback</a:t>
            </a:r>
            <a:endParaRPr lang="sv-SE" sz="3600">
              <a:latin typeface="Grotesqu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25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AF6B-D208-48E8-9DEE-4DFAE9F4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9" y="500062"/>
            <a:ext cx="11299371" cy="1325563"/>
          </a:xfrm>
        </p:spPr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Multiple linear regression: model definition</a:t>
            </a:r>
            <a:endParaRPr lang="en-US">
              <a:latin typeface="Grotesque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18644-99B0-4B8F-A159-0CDAA3D7C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104" y="1720800"/>
            <a:ext cx="11414810" cy="4351338"/>
          </a:xfrm>
        </p:spPr>
        <p:txBody>
          <a:bodyPr>
            <a:noAutofit/>
          </a:bodyPr>
          <a:lstStyle/>
          <a:p>
            <a:r>
              <a:rPr lang="sv-SE">
                <a:latin typeface="Grotesque" panose="020B0604020202020204" pitchFamily="34" charset="0"/>
              </a:rPr>
              <a:t>Outcome linearly depends on            predictors:</a:t>
            </a: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r>
              <a:rPr lang="sv-SE">
                <a:latin typeface="Grotesque" panose="020B0604020202020204" pitchFamily="34" charset="0"/>
                <a:sym typeface="Wingdings" panose="05000000000000000000" pitchFamily="2" charset="2"/>
              </a:rPr>
              <a:t>All the above terms are used regularly in different contexts </a:t>
            </a: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>
              <a:latin typeface="Grotesque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6B4B03-0916-425E-B888-EBB4FF15ABF7}"/>
              </a:ext>
            </a:extLst>
          </p:cNvPr>
          <p:cNvCxnSpPr>
            <a:cxnSpLocks/>
          </p:cNvCxnSpPr>
          <p:nvPr/>
        </p:nvCxnSpPr>
        <p:spPr>
          <a:xfrm flipV="1">
            <a:off x="1034142" y="3155029"/>
            <a:ext cx="0" cy="762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0FEB55-FEFF-470A-9C78-983DA44083A2}"/>
              </a:ext>
            </a:extLst>
          </p:cNvPr>
          <p:cNvSpPr txBox="1"/>
          <p:nvPr/>
        </p:nvSpPr>
        <p:spPr>
          <a:xfrm>
            <a:off x="326371" y="4026784"/>
            <a:ext cx="3204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>
                <a:latin typeface="Grotesque" panose="020B0604020202020204" pitchFamily="34" charset="0"/>
              </a:rPr>
              <a:t>Response</a:t>
            </a:r>
          </a:p>
          <a:p>
            <a:r>
              <a:rPr lang="sv-SE" sz="2400" b="1">
                <a:latin typeface="Grotesque" panose="020B0604020202020204" pitchFamily="34" charset="0"/>
              </a:rPr>
              <a:t>Output variable</a:t>
            </a:r>
          </a:p>
          <a:p>
            <a:r>
              <a:rPr lang="sv-SE" sz="2400" b="1">
                <a:latin typeface="Grotesque" panose="020B0604020202020204" pitchFamily="34" charset="0"/>
              </a:rPr>
              <a:t>Dependent variable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65B050-9582-4A1D-A14A-59567A9B94EF}"/>
              </a:ext>
            </a:extLst>
          </p:cNvPr>
          <p:cNvCxnSpPr>
            <a:cxnSpLocks/>
          </p:cNvCxnSpPr>
          <p:nvPr/>
        </p:nvCxnSpPr>
        <p:spPr>
          <a:xfrm flipH="1" flipV="1">
            <a:off x="2786875" y="3222053"/>
            <a:ext cx="1309679" cy="6617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DD1F6AD-109C-4DB2-A032-375E8FACD50D}"/>
              </a:ext>
            </a:extLst>
          </p:cNvPr>
          <p:cNvSpPr txBox="1"/>
          <p:nvPr/>
        </p:nvSpPr>
        <p:spPr>
          <a:xfrm>
            <a:off x="3901426" y="4021848"/>
            <a:ext cx="2104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>
                <a:latin typeface="Grotesque" panose="020B0604020202020204" pitchFamily="34" charset="0"/>
              </a:rPr>
              <a:t>Coefficients</a:t>
            </a:r>
          </a:p>
          <a:p>
            <a:r>
              <a:rPr lang="sv-SE" sz="2400" b="1">
                <a:latin typeface="Grotesque" panose="020B0604020202020204" pitchFamily="34" charset="0"/>
              </a:rPr>
              <a:t>Parameters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CB08F1-EBDC-4FB7-9585-BB3B2013802E}"/>
              </a:ext>
            </a:extLst>
          </p:cNvPr>
          <p:cNvCxnSpPr>
            <a:cxnSpLocks/>
          </p:cNvCxnSpPr>
          <p:nvPr/>
        </p:nvCxnSpPr>
        <p:spPr>
          <a:xfrm flipV="1">
            <a:off x="5174166" y="3339515"/>
            <a:ext cx="478322" cy="5443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A2533B2-9326-4E83-8A81-D05CA2179593}"/>
              </a:ext>
            </a:extLst>
          </p:cNvPr>
          <p:cNvSpPr txBox="1"/>
          <p:nvPr/>
        </p:nvSpPr>
        <p:spPr>
          <a:xfrm>
            <a:off x="6183085" y="4021848"/>
            <a:ext cx="3652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>
                <a:latin typeface="Grotesque" panose="020B0604020202020204" pitchFamily="34" charset="0"/>
              </a:rPr>
              <a:t>Predictors</a:t>
            </a:r>
          </a:p>
          <a:p>
            <a:r>
              <a:rPr lang="sv-SE" sz="2400" b="1">
                <a:latin typeface="Grotesque" panose="020B0604020202020204" pitchFamily="34" charset="0"/>
              </a:rPr>
              <a:t>Features</a:t>
            </a:r>
          </a:p>
          <a:p>
            <a:r>
              <a:rPr lang="sv-SE" sz="2400" b="1">
                <a:latin typeface="Grotesque" panose="020B0604020202020204" pitchFamily="34" charset="0"/>
              </a:rPr>
              <a:t>Input variables</a:t>
            </a:r>
          </a:p>
          <a:p>
            <a:r>
              <a:rPr lang="sv-SE" sz="2400" b="1">
                <a:latin typeface="Grotesque" panose="020B0604020202020204" pitchFamily="34" charset="0"/>
              </a:rPr>
              <a:t>Independent variables</a:t>
            </a:r>
            <a:endParaRPr lang="en-US" sz="2400" b="1">
              <a:latin typeface="Grotesque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792735-EBB1-46C4-B78D-EE9278BB19E3}"/>
              </a:ext>
            </a:extLst>
          </p:cNvPr>
          <p:cNvCxnSpPr>
            <a:cxnSpLocks/>
          </p:cNvCxnSpPr>
          <p:nvPr/>
        </p:nvCxnSpPr>
        <p:spPr>
          <a:xfrm flipV="1">
            <a:off x="6687387" y="3377267"/>
            <a:ext cx="0" cy="6240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D929B66-6803-436D-A100-B4FAACD40E68}"/>
              </a:ext>
            </a:extLst>
          </p:cNvPr>
          <p:cNvSpPr txBox="1"/>
          <p:nvPr/>
        </p:nvSpPr>
        <p:spPr>
          <a:xfrm>
            <a:off x="10358800" y="4026867"/>
            <a:ext cx="2969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>
                <a:latin typeface="Grotesque" panose="020B0604020202020204" pitchFamily="34" charset="0"/>
              </a:rPr>
              <a:t>Error term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A03CA6-5DD8-40ED-8ADF-A9E15A6102A1}"/>
              </a:ext>
            </a:extLst>
          </p:cNvPr>
          <p:cNvCxnSpPr>
            <a:cxnSpLocks/>
          </p:cNvCxnSpPr>
          <p:nvPr/>
        </p:nvCxnSpPr>
        <p:spPr>
          <a:xfrm flipV="1">
            <a:off x="11195821" y="3222052"/>
            <a:ext cx="0" cy="6956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E0841A8-DAD9-4742-8A08-480051EA8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811" y="1770675"/>
            <a:ext cx="834903" cy="361614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C42BA0-4D78-409A-97A0-8A8C6CCF6A5F}"/>
              </a:ext>
            </a:extLst>
          </p:cNvPr>
          <p:cNvCxnSpPr>
            <a:cxnSpLocks/>
          </p:cNvCxnSpPr>
          <p:nvPr/>
        </p:nvCxnSpPr>
        <p:spPr>
          <a:xfrm flipV="1">
            <a:off x="6947637" y="3339515"/>
            <a:ext cx="2391523" cy="682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D595921-5CD7-45D9-9A3A-3F858B87FEB5}"/>
              </a:ext>
            </a:extLst>
          </p:cNvPr>
          <p:cNvCxnSpPr>
            <a:cxnSpLocks/>
          </p:cNvCxnSpPr>
          <p:nvPr/>
        </p:nvCxnSpPr>
        <p:spPr>
          <a:xfrm flipH="1" flipV="1">
            <a:off x="4934797" y="3339515"/>
            <a:ext cx="1462665" cy="6617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D64A664-01A2-4BF8-9F25-3C0D5B098AAC}"/>
              </a:ext>
            </a:extLst>
          </p:cNvPr>
          <p:cNvCxnSpPr>
            <a:cxnSpLocks/>
          </p:cNvCxnSpPr>
          <p:nvPr/>
        </p:nvCxnSpPr>
        <p:spPr>
          <a:xfrm flipV="1">
            <a:off x="5771206" y="3222052"/>
            <a:ext cx="2934141" cy="7792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729D28EC-D5FB-4915-BE1F-9C8ACF0D4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08" y="2377028"/>
            <a:ext cx="10575674" cy="751872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5A5AA06-AEE8-44D0-99BC-C6FE0727ABF0}"/>
              </a:ext>
            </a:extLst>
          </p:cNvPr>
          <p:cNvCxnSpPr>
            <a:cxnSpLocks/>
          </p:cNvCxnSpPr>
          <p:nvPr/>
        </p:nvCxnSpPr>
        <p:spPr>
          <a:xfrm flipH="1" flipV="1">
            <a:off x="4054741" y="3246364"/>
            <a:ext cx="329881" cy="624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504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AF6B-D208-48E8-9DEE-4DFAE9F4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9" y="500062"/>
            <a:ext cx="11299371" cy="1325563"/>
          </a:xfrm>
        </p:spPr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Multiple linear regression: model definition</a:t>
            </a:r>
            <a:endParaRPr lang="en-US">
              <a:latin typeface="Grotesque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18644-99B0-4B8F-A159-0CDAA3D7C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104" y="1720800"/>
            <a:ext cx="11414810" cy="4351338"/>
          </a:xfrm>
        </p:spPr>
        <p:txBody>
          <a:bodyPr>
            <a:noAutofit/>
          </a:bodyPr>
          <a:lstStyle/>
          <a:p>
            <a:r>
              <a:rPr lang="sv-SE">
                <a:latin typeface="Grotesque" panose="020B0604020202020204" pitchFamily="34" charset="0"/>
              </a:rPr>
              <a:t>Outcome linearly depends on            predictors:</a:t>
            </a: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>
              <a:latin typeface="Grotesque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65B050-9582-4A1D-A14A-59567A9B94EF}"/>
              </a:ext>
            </a:extLst>
          </p:cNvPr>
          <p:cNvCxnSpPr>
            <a:cxnSpLocks/>
          </p:cNvCxnSpPr>
          <p:nvPr/>
        </p:nvCxnSpPr>
        <p:spPr>
          <a:xfrm flipH="1" flipV="1">
            <a:off x="3869635" y="3376436"/>
            <a:ext cx="291548" cy="5539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DD1F6AD-109C-4DB2-A032-375E8FACD50D}"/>
              </a:ext>
            </a:extLst>
          </p:cNvPr>
          <p:cNvSpPr txBox="1"/>
          <p:nvPr/>
        </p:nvSpPr>
        <p:spPr>
          <a:xfrm>
            <a:off x="1785058" y="4063665"/>
            <a:ext cx="1591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>
                <a:latin typeface="Grotesque" panose="020B0604020202020204" pitchFamily="34" charset="0"/>
              </a:rPr>
              <a:t>Intercept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CB08F1-EBDC-4FB7-9585-BB3B2013802E}"/>
              </a:ext>
            </a:extLst>
          </p:cNvPr>
          <p:cNvCxnSpPr>
            <a:cxnSpLocks/>
          </p:cNvCxnSpPr>
          <p:nvPr/>
        </p:nvCxnSpPr>
        <p:spPr>
          <a:xfrm flipH="1" flipV="1">
            <a:off x="6110445" y="3373639"/>
            <a:ext cx="188678" cy="5567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E0841A8-DAD9-4742-8A08-480051EA8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811" y="1770675"/>
            <a:ext cx="834903" cy="361614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D64A664-01A2-4BF8-9F25-3C0D5B098AAC}"/>
              </a:ext>
            </a:extLst>
          </p:cNvPr>
          <p:cNvCxnSpPr>
            <a:cxnSpLocks/>
          </p:cNvCxnSpPr>
          <p:nvPr/>
        </p:nvCxnSpPr>
        <p:spPr>
          <a:xfrm flipV="1">
            <a:off x="9010423" y="3373639"/>
            <a:ext cx="213090" cy="6762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CF8CB748-CC12-434E-8D30-C11E62689B9A}"/>
              </a:ext>
            </a:extLst>
          </p:cNvPr>
          <p:cNvSpPr/>
          <p:nvPr/>
        </p:nvSpPr>
        <p:spPr>
          <a:xfrm rot="16200000">
            <a:off x="5794488" y="515900"/>
            <a:ext cx="173823" cy="819268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AD14C2-5FF3-474D-B748-4951B6726531}"/>
              </a:ext>
            </a:extLst>
          </p:cNvPr>
          <p:cNvSpPr txBox="1"/>
          <p:nvPr/>
        </p:nvSpPr>
        <p:spPr>
          <a:xfrm>
            <a:off x="4987147" y="4836308"/>
            <a:ext cx="1788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>
                <a:latin typeface="Grotesque" panose="020B0604020202020204" pitchFamily="34" charset="0"/>
              </a:rPr>
              <a:t>Coefficients</a:t>
            </a:r>
          </a:p>
          <a:p>
            <a:r>
              <a:rPr lang="sv-SE" sz="2400">
                <a:latin typeface="Grotesque" panose="020B0604020202020204" pitchFamily="34" charset="0"/>
              </a:rPr>
              <a:t>Parameters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476708-1C34-4AD9-8149-83B97C1652CA}"/>
              </a:ext>
            </a:extLst>
          </p:cNvPr>
          <p:cNvSpPr txBox="1"/>
          <p:nvPr/>
        </p:nvSpPr>
        <p:spPr>
          <a:xfrm>
            <a:off x="3395945" y="4054496"/>
            <a:ext cx="17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>
                <a:latin typeface="Grotesque" panose="020B0604020202020204" pitchFamily="34" charset="0"/>
              </a:rPr>
              <a:t>Slope of   </a:t>
            </a:r>
            <a:endParaRPr lang="sv-SE" sz="2400" b="1" baseline="-25000">
              <a:latin typeface="Grotesque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7763FB-2D3B-46D9-85D2-41E11E5CBCEC}"/>
              </a:ext>
            </a:extLst>
          </p:cNvPr>
          <p:cNvSpPr txBox="1"/>
          <p:nvPr/>
        </p:nvSpPr>
        <p:spPr>
          <a:xfrm>
            <a:off x="5478811" y="4049932"/>
            <a:ext cx="15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>
                <a:latin typeface="Grotesque" panose="020B0604020202020204" pitchFamily="34" charset="0"/>
              </a:rPr>
              <a:t>Slope of </a:t>
            </a:r>
            <a:endParaRPr lang="sv-SE" sz="2400" b="1" baseline="-25000">
              <a:latin typeface="Grotesque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78E10E-F311-40E6-AD1D-A25DB63A6374}"/>
              </a:ext>
            </a:extLst>
          </p:cNvPr>
          <p:cNvSpPr txBox="1"/>
          <p:nvPr/>
        </p:nvSpPr>
        <p:spPr>
          <a:xfrm>
            <a:off x="8043107" y="4049932"/>
            <a:ext cx="14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>
                <a:latin typeface="Grotesque" panose="020B0604020202020204" pitchFamily="34" charset="0"/>
              </a:rPr>
              <a:t>Slope of</a:t>
            </a:r>
            <a:endParaRPr lang="sv-SE" sz="2400" b="1" baseline="-25000">
              <a:latin typeface="Grotesque" panose="020B060402020202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FDD651C-2D3A-4002-9107-ED0ED5C82510}"/>
              </a:ext>
            </a:extLst>
          </p:cNvPr>
          <p:cNvCxnSpPr>
            <a:cxnSpLocks/>
          </p:cNvCxnSpPr>
          <p:nvPr/>
        </p:nvCxnSpPr>
        <p:spPr>
          <a:xfrm flipH="1" flipV="1">
            <a:off x="2425785" y="3284566"/>
            <a:ext cx="9263" cy="6615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7787588F-C856-4D1E-BEDC-0B9244DD3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08" y="2377028"/>
            <a:ext cx="10575674" cy="7518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1862344-6F12-4E6C-AC2C-99529D894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133" y="4096107"/>
            <a:ext cx="425444" cy="4022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B6AB349-725B-449F-906A-235E196FA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809" y="4107964"/>
            <a:ext cx="450788" cy="373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EE777E8-76DC-412A-9755-785AC824F4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5287" y="4083775"/>
            <a:ext cx="450788" cy="4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22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F1FFD-0956-4DD5-B1CC-6D5424A7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Residuals &amp; RSS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7E1991-943A-4804-A788-C12104B6E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6022"/>
            <a:ext cx="11353801" cy="4598031"/>
          </a:xfrm>
        </p:spPr>
        <p:txBody>
          <a:bodyPr>
            <a:normAutofit/>
          </a:bodyPr>
          <a:lstStyle/>
          <a:p>
            <a:r>
              <a:rPr lang="sv-SE"/>
              <a:t>Observed data:     observations containing values for each of the   predictors and the response: </a:t>
            </a:r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r>
              <a:rPr lang="sv-SE"/>
              <a:t>For fixed coefficients, define residuals &amp; residual sum of squares: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5D90F-2087-4945-9526-22FFF128C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217" y="2595522"/>
            <a:ext cx="4030505" cy="1855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EED873-72FB-47D6-9A13-7F05B0E48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199" y="3743902"/>
            <a:ext cx="173202" cy="3983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5EBCC51-6944-46AC-8FD5-B4E9D75EC01D}"/>
              </a:ext>
            </a:extLst>
          </p:cNvPr>
          <p:cNvGrpSpPr/>
          <p:nvPr/>
        </p:nvGrpSpPr>
        <p:grpSpPr>
          <a:xfrm>
            <a:off x="1415081" y="5193485"/>
            <a:ext cx="9407044" cy="540000"/>
            <a:chOff x="1415081" y="5286249"/>
            <a:chExt cx="9407044" cy="540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BA500F2-CD1A-419E-BAB7-EE46218EC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5081" y="5340778"/>
              <a:ext cx="2230820" cy="432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A377B68-8A54-449E-9004-66005C876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9442" y="5286249"/>
              <a:ext cx="7072683" cy="5400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AC6DA8B-E7E3-41BB-B9B3-2D21341D4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5081" y="5874053"/>
            <a:ext cx="4212000" cy="5400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7ED28D-530E-40E2-B95E-2CF8FA959768}"/>
              </a:ext>
            </a:extLst>
          </p:cNvPr>
          <p:cNvCxnSpPr>
            <a:cxnSpLocks/>
          </p:cNvCxnSpPr>
          <p:nvPr/>
        </p:nvCxnSpPr>
        <p:spPr>
          <a:xfrm flipH="1" flipV="1">
            <a:off x="5923722" y="6212915"/>
            <a:ext cx="980661" cy="145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8096A3D-2144-45A2-B91C-913F78A98D14}"/>
              </a:ext>
            </a:extLst>
          </p:cNvPr>
          <p:cNvSpPr txBox="1"/>
          <p:nvPr/>
        </p:nvSpPr>
        <p:spPr>
          <a:xfrm>
            <a:off x="7005323" y="6183220"/>
            <a:ext cx="285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>
                <a:latin typeface="Grotesque" panose="020B0604020202020204" pitchFamily="34" charset="0"/>
              </a:rPr>
              <a:t>Want: this is small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B65A6C-322C-4EA0-87C4-406E2DAA29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0045" y="2267836"/>
            <a:ext cx="2440239" cy="25763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C67BF6-D75D-450F-A658-C6A5C5394308}"/>
              </a:ext>
            </a:extLst>
          </p:cNvPr>
          <p:cNvSpPr txBox="1"/>
          <p:nvPr/>
        </p:nvSpPr>
        <p:spPr>
          <a:xfrm>
            <a:off x="8168826" y="4142119"/>
            <a:ext cx="12234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>
                <a:latin typeface="Grotesque" panose="020B0604020202020204" pitchFamily="34" charset="0"/>
              </a:rPr>
              <a:t>Source: </a:t>
            </a:r>
          </a:p>
          <a:p>
            <a:r>
              <a:rPr lang="sv-SE" sz="1100">
                <a:latin typeface="Grotesque" panose="020B0604020202020204" pitchFamily="34" charset="0"/>
              </a:rPr>
              <a:t>Figure 3.4 in ISL</a:t>
            </a:r>
            <a:endParaRPr lang="en-US" sz="1100">
              <a:latin typeface="Grotesque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723B5-3664-4E6C-BFB8-D1B8ED039C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7671" y="1931367"/>
            <a:ext cx="266737" cy="2572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7C7BDF-A88D-46E5-9436-9C1B37197C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19125" y="1914191"/>
            <a:ext cx="266737" cy="3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9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0B858B-50EA-4213-8B0B-22C953202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728" y="3655821"/>
            <a:ext cx="6306041" cy="31259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59F36-B037-4F24-A850-3151DC44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Coefficients from software output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E35EF-1B2E-4370-A947-C0B2D1576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942563"/>
          </a:xfrm>
        </p:spPr>
        <p:txBody>
          <a:bodyPr>
            <a:normAutofit/>
          </a:bodyPr>
          <a:lstStyle/>
          <a:p>
            <a:r>
              <a:rPr lang="sv-SE" b="1"/>
              <a:t>Least squares coefficient estimates: </a:t>
            </a:r>
            <a:r>
              <a:rPr lang="sv-SE"/>
              <a:t>parameter values that minimize RSS; we get them from computer software</a:t>
            </a:r>
          </a:p>
          <a:p>
            <a:endParaRPr lang="sv-SE"/>
          </a:p>
          <a:p>
            <a:r>
              <a:rPr lang="sv-SE"/>
              <a:t>Available in different software, R output is shown </a:t>
            </a:r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48EE4566-CBE2-426D-AA0D-5BF99175FD60}"/>
              </a:ext>
            </a:extLst>
          </p:cNvPr>
          <p:cNvSpPr/>
          <p:nvPr/>
        </p:nvSpPr>
        <p:spPr>
          <a:xfrm>
            <a:off x="2830286" y="4763279"/>
            <a:ext cx="2438399" cy="1049692"/>
          </a:xfrm>
          <a:prstGeom prst="frame">
            <a:avLst>
              <a:gd name="adj1" fmla="val 276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1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AF6B-D208-48E8-9DEE-4DFAE9F4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500062"/>
            <a:ext cx="11214003" cy="1325563"/>
          </a:xfrm>
        </p:spPr>
        <p:txBody>
          <a:bodyPr/>
          <a:lstStyle/>
          <a:p>
            <a:r>
              <a:rPr lang="sv-SE">
                <a:latin typeface="Grotesque" panose="020B0604020202020204" pitchFamily="34" charset="0"/>
              </a:rPr>
              <a:t>Interpretation for advertisement model</a:t>
            </a:r>
            <a:endParaRPr lang="en-US">
              <a:latin typeface="Grotesque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18644-99B0-4B8F-A159-0CDAA3D7C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74" y="1825624"/>
            <a:ext cx="12055988" cy="45323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>
                <a:latin typeface="Grotesque" panose="020B0604020202020204" pitchFamily="34" charset="0"/>
              </a:rPr>
              <a:t>In the best linear model,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v-SE">
                <a:latin typeface="Grotesque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v-SE">
                <a:latin typeface="Grotesque" panose="020B0604020202020204" pitchFamily="34" charset="0"/>
                <a:sym typeface="Wingdings" panose="05000000000000000000" pitchFamily="2" charset="2"/>
              </a:rPr>
              <a:t>What do we learn from this? </a:t>
            </a:r>
          </a:p>
          <a:p>
            <a:pPr marL="457200" indent="-457200">
              <a:buFont typeface="+mj-lt"/>
              <a:buAutoNum type="arabicPeriod"/>
            </a:pPr>
            <a:r>
              <a:rPr lang="sv-SE">
                <a:latin typeface="Grotesque" panose="020B0604020202020204" pitchFamily="34" charset="0"/>
                <a:sym typeface="Wingdings" panose="05000000000000000000" pitchFamily="2" charset="2"/>
              </a:rPr>
              <a:t>Setting </a:t>
            </a:r>
            <a:r>
              <a:rPr lang="sv-SE">
                <a:sym typeface="Wingdings" panose="05000000000000000000" pitchFamily="2" charset="2"/>
              </a:rPr>
              <a:t>all predictors to 0 </a:t>
            </a:r>
            <a:r>
              <a:rPr lang="sv-SE">
                <a:latin typeface="Grotesque" panose="020B0604020202020204" pitchFamily="34" charset="0"/>
                <a:sym typeface="Wingdings" panose="05000000000000000000" pitchFamily="2" charset="2"/>
              </a:rPr>
              <a:t>results in Sales=2.939  without  any advertisements, we would sell about 3000 units </a:t>
            </a:r>
          </a:p>
          <a:p>
            <a:pPr marL="457200" indent="-457200">
              <a:buFont typeface="+mj-lt"/>
              <a:buAutoNum type="arabicPeriod"/>
            </a:pPr>
            <a:r>
              <a:rPr lang="sv-SE">
                <a:latin typeface="Grotesque" panose="020B0604020202020204" pitchFamily="34" charset="0"/>
                <a:sym typeface="Wingdings" panose="05000000000000000000" pitchFamily="2" charset="2"/>
              </a:rPr>
              <a:t>If we increase ”TV” by 1 </a:t>
            </a:r>
            <a:r>
              <a:rPr lang="sv-SE" b="1">
                <a:latin typeface="Grotesque" panose="020B0604020202020204" pitchFamily="34" charset="0"/>
                <a:sym typeface="Wingdings" panose="05000000000000000000" pitchFamily="2" charset="2"/>
              </a:rPr>
              <a:t>while holding ”radio” and ”newspaper” constant</a:t>
            </a:r>
            <a:r>
              <a:rPr lang="sv-SE">
                <a:latin typeface="Grotesque" panose="020B0604020202020204" pitchFamily="34" charset="0"/>
                <a:sym typeface="Wingdings" panose="05000000000000000000" pitchFamily="2" charset="2"/>
              </a:rPr>
              <a:t>, then ”sales” increases by 0.046  if we decided to invest 1000$ more in TV advertisements and the held radio and newspaper budgets fixed, we could expect to increase our sales by about 46 units</a:t>
            </a:r>
          </a:p>
          <a:p>
            <a:pPr marL="457200" indent="-457200">
              <a:buFont typeface="+mj-lt"/>
              <a:buAutoNum type="arabicPeriod"/>
            </a:pPr>
            <a:r>
              <a:rPr lang="sv-SE">
                <a:sym typeface="Wingdings" panose="05000000000000000000" pitchFamily="2" charset="2"/>
              </a:rPr>
              <a:t>Having TV and radio in the model, newspaper has no added value on sales</a:t>
            </a: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latin typeface="Grotesque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>
              <a:latin typeface="Grotesque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3EA4E-B3B3-4161-85C4-46211B260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233" y="1822446"/>
            <a:ext cx="6994289" cy="3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8894FD-7406-44F0-9E65-39B7E6366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07" y="2235454"/>
            <a:ext cx="10317015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4722-7009-43C0-A7EA-D56F9133D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Accuracy of the model – RSE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DF887-70E8-4299-9961-76FD02544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82740" cy="4351338"/>
          </a:xfrm>
        </p:spPr>
        <p:txBody>
          <a:bodyPr>
            <a:normAutofit lnSpcReduction="10000"/>
          </a:bodyPr>
          <a:lstStyle/>
          <a:p>
            <a:r>
              <a:rPr lang="sv-SE"/>
              <a:t>Residual standard error, which is an estimate of the standard deviation of    :</a:t>
            </a:r>
          </a:p>
          <a:p>
            <a:endParaRPr lang="sv-SE"/>
          </a:p>
          <a:p>
            <a:endParaRPr lang="sv-SE"/>
          </a:p>
          <a:p>
            <a:r>
              <a:rPr lang="sv-SE"/>
              <a:t>This is the average amount that the response deviates from the true regression line </a:t>
            </a:r>
            <a:r>
              <a:rPr lang="sv-SE">
                <a:sym typeface="Wingdings" panose="05000000000000000000" pitchFamily="2" charset="2"/>
              </a:rPr>
              <a:t> measures the lack of fit of the model</a:t>
            </a:r>
          </a:p>
          <a:p>
            <a:endParaRPr lang="sv-SE">
              <a:sym typeface="Wingdings" panose="05000000000000000000" pitchFamily="2" charset="2"/>
            </a:endParaRPr>
          </a:p>
          <a:p>
            <a:r>
              <a:rPr lang="sv-SE">
                <a:sym typeface="Wingdings" panose="05000000000000000000" pitchFamily="2" charset="2"/>
              </a:rPr>
              <a:t>This is an absolute measure. For advertising example, RSE=1.686  even if we knew the true parameter values, our prediction of sales may be off by 1686 units. Is this OK or too much?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81DC4D-64AF-47C2-A7D4-D8F76C41D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548" y="2194404"/>
            <a:ext cx="287018" cy="317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4C7E22-6864-41E4-9FD9-7BF356C2F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57" y="2626041"/>
            <a:ext cx="3347191" cy="70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F701AA4-6A92-43F6-B33D-EC2683A8FCDD}"/>
              </a:ext>
            </a:extLst>
          </p:cNvPr>
          <p:cNvGrpSpPr>
            <a:grpSpLocks noChangeAspect="1"/>
          </p:cNvGrpSpPr>
          <p:nvPr/>
        </p:nvGrpSpPr>
        <p:grpSpPr>
          <a:xfrm>
            <a:off x="-2686776" y="5397681"/>
            <a:ext cx="14447883" cy="576000"/>
            <a:chOff x="-3060000" y="5397681"/>
            <a:chExt cx="12659506" cy="50470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1AC427-07BB-496F-A9BF-7B9443CB93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52727" r="52727"/>
            <a:stretch/>
          </p:blipFill>
          <p:spPr>
            <a:xfrm>
              <a:off x="-3060000" y="5397681"/>
              <a:ext cx="6412418" cy="46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BAE6C4B-421D-4362-9E4D-9DA1FB6B8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2418" y="5434383"/>
              <a:ext cx="6247088" cy="46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B29BDD-83BA-4054-A2C0-8112DF23A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Accuracy of the model – R</a:t>
            </a:r>
            <a:r>
              <a:rPr lang="sv-SE" baseline="30000"/>
              <a:t>2</a:t>
            </a:r>
            <a:endParaRPr lang="en-US" baseline="30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6C257-1933-4DD5-959D-1D9381D84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Measures the </a:t>
            </a:r>
            <a:r>
              <a:rPr lang="sv-SE" b="1"/>
              <a:t>proportion of variability in the response that is explained by the linear model including all predictors</a:t>
            </a:r>
            <a:r>
              <a:rPr lang="sv-SE"/>
              <a:t>:</a:t>
            </a:r>
          </a:p>
          <a:p>
            <a:endParaRPr lang="sv-SE"/>
          </a:p>
          <a:p>
            <a:endParaRPr lang="sv-SE"/>
          </a:p>
          <a:p>
            <a:pPr marL="0" indent="0">
              <a:buNone/>
            </a:pPr>
            <a:r>
              <a:rPr lang="sv-SE"/>
              <a:t>where TSS is the </a:t>
            </a:r>
            <a:r>
              <a:rPr lang="sv-SE" b="1"/>
              <a:t>total sum of squares</a:t>
            </a:r>
            <a:r>
              <a:rPr lang="sv-SE"/>
              <a:t> and RSS is the residual sum of squares (as defined before):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4193A-2F34-464E-ACBF-E9F3C238B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213" y="2829555"/>
            <a:ext cx="5515745" cy="781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C856A8-50CF-4335-857D-9D110A436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035" y="4785494"/>
            <a:ext cx="3540367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54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703D-5F34-46C8-90FC-4B756C4E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Properties of R</a:t>
            </a:r>
            <a:r>
              <a:rPr lang="sv-SE" baseline="30000"/>
              <a:t>2</a:t>
            </a:r>
            <a:r>
              <a:rPr lang="sv-SE"/>
              <a:t>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398D0-F9F2-44DD-A1F5-15537B9B4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2313"/>
          </a:xfrm>
        </p:spPr>
        <p:txBody>
          <a:bodyPr>
            <a:normAutofit/>
          </a:bodyPr>
          <a:lstStyle/>
          <a:p>
            <a:r>
              <a:rPr lang="sv-SE"/>
              <a:t>This is a proportion </a:t>
            </a:r>
            <a:r>
              <a:rPr lang="sv-SE">
                <a:sym typeface="Wingdings" panose="05000000000000000000" pitchFamily="2" charset="2"/>
              </a:rPr>
              <a:t> its value is always between 0 and 1, larger R</a:t>
            </a:r>
            <a:r>
              <a:rPr lang="sv-SE" baseline="30000">
                <a:sym typeface="Wingdings" panose="05000000000000000000" pitchFamily="2" charset="2"/>
              </a:rPr>
              <a:t>2</a:t>
            </a:r>
            <a:r>
              <a:rPr lang="sv-SE">
                <a:sym typeface="Wingdings" panose="05000000000000000000" pitchFamily="2" charset="2"/>
              </a:rPr>
              <a:t> indicates better fit of the model (but ”good enough” values depend on the application)</a:t>
            </a:r>
          </a:p>
          <a:p>
            <a:endParaRPr lang="sv-SE">
              <a:sym typeface="Wingdings" panose="05000000000000000000" pitchFamily="2" charset="2"/>
            </a:endParaRPr>
          </a:p>
          <a:p>
            <a:r>
              <a:rPr lang="sv-SE">
                <a:sym typeface="Wingdings" panose="05000000000000000000" pitchFamily="2" charset="2"/>
              </a:rPr>
              <a:t>Values close to 0 may indicate:</a:t>
            </a:r>
          </a:p>
          <a:p>
            <a:pPr lvl="1">
              <a:buFontTx/>
              <a:buChar char="-"/>
            </a:pPr>
            <a:r>
              <a:rPr lang="sv-SE">
                <a:sym typeface="Wingdings" panose="05000000000000000000" pitchFamily="2" charset="2"/>
              </a:rPr>
              <a:t>Linear model is wrong </a:t>
            </a:r>
          </a:p>
          <a:p>
            <a:pPr lvl="1">
              <a:buFontTx/>
              <a:buChar char="-"/>
            </a:pPr>
            <a:r>
              <a:rPr lang="sv-SE">
                <a:sym typeface="Wingdings" panose="05000000000000000000" pitchFamily="2" charset="2"/>
              </a:rPr>
              <a:t>Inherent error is high</a:t>
            </a:r>
          </a:p>
          <a:p>
            <a:pPr marL="0" indent="0">
              <a:buNone/>
            </a:pPr>
            <a:endParaRPr lang="sv-SE">
              <a:sym typeface="Wingdings" panose="05000000000000000000" pitchFamily="2" charset="2"/>
            </a:endParaRPr>
          </a:p>
          <a:p>
            <a:r>
              <a:rPr lang="sv-SE">
                <a:sym typeface="Wingdings" panose="05000000000000000000" pitchFamily="2" charset="2"/>
              </a:rPr>
              <a:t>Link between R</a:t>
            </a:r>
            <a:r>
              <a:rPr lang="sv-SE" baseline="30000">
                <a:sym typeface="Wingdings" panose="05000000000000000000" pitchFamily="2" charset="2"/>
              </a:rPr>
              <a:t>2 </a:t>
            </a:r>
            <a:r>
              <a:rPr lang="sv-SE">
                <a:sym typeface="Wingdings" panose="05000000000000000000" pitchFamily="2" charset="2"/>
              </a:rPr>
              <a:t>and correlation in the multiple variable case: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07B05-20A2-46F4-A315-B3F8D572A119}"/>
              </a:ext>
            </a:extLst>
          </p:cNvPr>
          <p:cNvSpPr txBox="1"/>
          <p:nvPr/>
        </p:nvSpPr>
        <p:spPr>
          <a:xfrm>
            <a:off x="4767944" y="4299858"/>
            <a:ext cx="86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>
                <a:latin typeface="Grotesque" panose="020B0504020202020204" pitchFamily="34" charset="0"/>
              </a:rPr>
              <a:t>and/or</a:t>
            </a:r>
            <a:endParaRPr lang="en-US">
              <a:latin typeface="Grotesque" panose="020B05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7136EF-EAD4-4200-A8B0-B291EA9CB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546" y="5853042"/>
            <a:ext cx="3038899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74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29E9-E36A-4E7D-8BF5-379E63C0F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solidFill>
                  <a:srgbClr val="FF0000"/>
                </a:solidFill>
              </a:rPr>
              <a:t>Multiple linear regression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B73BF-FF2E-4D9C-9F84-EDFAF92A5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sv-SE"/>
              <a:t>Terminology (</a:t>
            </a:r>
            <a:r>
              <a:rPr lang="pt-BR"/>
              <a:t>e.g. Slope, Intercept, RSS, TSS, RSE, R</a:t>
            </a:r>
            <a:r>
              <a:rPr lang="pt-BR" baseline="30000"/>
              <a:t>2</a:t>
            </a:r>
            <a:r>
              <a:rPr lang="pt-BR"/>
              <a:t>)</a:t>
            </a:r>
            <a:endParaRPr lang="sv-SE"/>
          </a:p>
          <a:p>
            <a:pPr lvl="1"/>
            <a:r>
              <a:rPr lang="en-US">
                <a:solidFill>
                  <a:srgbClr val="FF0000"/>
                </a:solidFill>
              </a:rPr>
              <a:t>Relationship between predictors and response, variable significance</a:t>
            </a:r>
          </a:p>
        </p:txBody>
      </p:sp>
    </p:spTree>
    <p:extLst>
      <p:ext uri="{BB962C8B-B14F-4D97-AF65-F5344CB8AC3E}">
        <p14:creationId xmlns:p14="http://schemas.microsoft.com/office/powerpoint/2010/main" val="3387855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CC7D1-EFDE-4640-ACA0-D667A65C1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Testing relationsip between response and all predictors (model significance)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A96A5-1D10-4E0B-B675-758A7509C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8184"/>
          </a:xfrm>
        </p:spPr>
        <p:txBody>
          <a:bodyPr/>
          <a:lstStyle/>
          <a:p>
            <a:r>
              <a:rPr lang="en-US"/>
              <a:t>Test null hypothesis that all coefficients are zero (and hence this collection of predictors has no relationship to response):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>
              <a:sym typeface="Wingdings" panose="05000000000000000000" pitchFamily="2" charset="2"/>
            </a:endParaRPr>
          </a:p>
          <a:p>
            <a:r>
              <a:rPr lang="en-US">
                <a:sym typeface="Wingdings" panose="05000000000000000000" pitchFamily="2" charset="2"/>
              </a:rPr>
              <a:t>Test statistic:</a:t>
            </a:r>
          </a:p>
          <a:p>
            <a:endParaRPr lang="en-US">
              <a:sym typeface="Wingdings" panose="05000000000000000000" pitchFamily="2" charset="2"/>
            </a:endParaRPr>
          </a:p>
          <a:p>
            <a:r>
              <a:rPr lang="en-US">
                <a:sym typeface="Wingdings" panose="05000000000000000000" pitchFamily="2" charset="2"/>
              </a:rPr>
              <a:t>Large values of      are evidence of a relationship 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47C39F-FF33-4582-8831-141E50837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080" y="4106507"/>
            <a:ext cx="3463550" cy="8431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ADB164-FAE7-403C-90C6-3174B2FF7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00" y="2707032"/>
            <a:ext cx="6226640" cy="1226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4D330F-9F3B-4202-8EBC-8DB039723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046" y="5275893"/>
            <a:ext cx="333422" cy="35247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0C932C-9FB6-4F6F-ACDF-C8F1BE62393F}"/>
              </a:ext>
            </a:extLst>
          </p:cNvPr>
          <p:cNvCxnSpPr>
            <a:cxnSpLocks/>
          </p:cNvCxnSpPr>
          <p:nvPr/>
        </p:nvCxnSpPr>
        <p:spPr>
          <a:xfrm flipH="1">
            <a:off x="6510648" y="2978486"/>
            <a:ext cx="466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B7F4F40-6AB2-4FDA-A1D8-212E5FA8D1FB}"/>
              </a:ext>
            </a:extLst>
          </p:cNvPr>
          <p:cNvSpPr txBox="1"/>
          <p:nvPr/>
        </p:nvSpPr>
        <p:spPr>
          <a:xfrm>
            <a:off x="7040782" y="2726914"/>
            <a:ext cx="7518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latin typeface="Grotesque" panose="020B0504020202020204" pitchFamily="34" charset="0"/>
              </a:rPr>
              <a:t>No relationship is the null hypothesis – is there </a:t>
            </a:r>
          </a:p>
          <a:p>
            <a:r>
              <a:rPr lang="sv-SE">
                <a:latin typeface="Grotesque" panose="020B0504020202020204" pitchFamily="34" charset="0"/>
              </a:rPr>
              <a:t>evidence against this? </a:t>
            </a:r>
            <a:endParaRPr lang="en-US">
              <a:latin typeface="Grotesque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64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29E9-E36A-4E7D-8BF5-379E63C0F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solidFill>
                  <a:srgbClr val="FF0000"/>
                </a:solidFill>
              </a:rPr>
              <a:t>Simple linear regression co</a:t>
            </a:r>
            <a:r>
              <a:rPr lang="sv-SE">
                <a:solidFill>
                  <a:srgbClr val="FF0000"/>
                </a:solidFill>
                <a:latin typeface="Grotesque" panose="020B0604020202020204" pitchFamily="34" charset="0"/>
              </a:rPr>
              <a:t>ntinued</a:t>
            </a:r>
            <a:endParaRPr lang="en-US">
              <a:solidFill>
                <a:srgbClr val="FF0000"/>
              </a:solidFill>
              <a:latin typeface="Grotesque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B73BF-FF2E-4D9C-9F84-EDFAF92A5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597" y="3602038"/>
            <a:ext cx="10596748" cy="1655762"/>
          </a:xfrm>
        </p:spPr>
        <p:txBody>
          <a:bodyPr/>
          <a:lstStyle/>
          <a:p>
            <a:pPr lvl="1"/>
            <a:r>
              <a:rPr lang="sv-SE">
                <a:solidFill>
                  <a:srgbClr val="FF0000"/>
                </a:solidFill>
              </a:rPr>
              <a:t>Revisiting Exercise 1 – reviewing relevant concepts in this context</a:t>
            </a:r>
          </a:p>
          <a:p>
            <a:pPr lvl="1"/>
            <a:r>
              <a:rPr lang="sv-SE"/>
              <a:t>Testing relationship with response – is there sufficient evidence of a relationship?</a:t>
            </a:r>
          </a:p>
          <a:p>
            <a:pPr lvl="1"/>
            <a:r>
              <a:rPr lang="en-US"/>
              <a:t>Advertisement example &amp; ethical aspects </a:t>
            </a:r>
            <a:r>
              <a:rPr lang="sv-SE"/>
              <a:t>– rules for good figures and ethical analysis</a:t>
            </a:r>
          </a:p>
        </p:txBody>
      </p:sp>
    </p:spTree>
    <p:extLst>
      <p:ext uri="{BB962C8B-B14F-4D97-AF65-F5344CB8AC3E}">
        <p14:creationId xmlns:p14="http://schemas.microsoft.com/office/powerpoint/2010/main" val="30677486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DD647-49C3-48B5-AA37-1849344B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Testing relevance of      in predicting     in the presence of all other predictors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D88E9-DEED-442D-8FE6-0DE61518A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The null and alternative hypotheses: </a:t>
            </a:r>
          </a:p>
          <a:p>
            <a:endParaRPr lang="sv-SE"/>
          </a:p>
          <a:p>
            <a:endParaRPr lang="sv-SE"/>
          </a:p>
          <a:p>
            <a:endParaRPr lang="sv-SE"/>
          </a:p>
          <a:p>
            <a:r>
              <a:rPr lang="sv-SE"/>
              <a:t>Is the estimated slope large enough, compared to its standard error? If so, that would provide some evidence that the true slope parameter is different from 0</a:t>
            </a:r>
          </a:p>
          <a:p>
            <a:endParaRPr lang="sv-SE"/>
          </a:p>
          <a:p>
            <a:pPr marL="0" indent="0">
              <a:buNone/>
            </a:pPr>
            <a:r>
              <a:rPr lang="sv-SE">
                <a:sym typeface="Wingdings" panose="05000000000000000000" pitchFamily="2" charset="2"/>
              </a:rPr>
              <a:t> Test statistic: </a:t>
            </a:r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B9716E4-BE37-4E85-B000-B69ECFB2FD94}"/>
              </a:ext>
            </a:extLst>
          </p:cNvPr>
          <p:cNvCxnSpPr>
            <a:cxnSpLocks/>
          </p:cNvCxnSpPr>
          <p:nvPr/>
        </p:nvCxnSpPr>
        <p:spPr>
          <a:xfrm flipH="1">
            <a:off x="3769570" y="2535668"/>
            <a:ext cx="466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F997337-7C79-4DAD-BFC5-14EB9F621098}"/>
              </a:ext>
            </a:extLst>
          </p:cNvPr>
          <p:cNvSpPr txBox="1"/>
          <p:nvPr/>
        </p:nvSpPr>
        <p:spPr>
          <a:xfrm>
            <a:off x="4322006" y="2351002"/>
            <a:ext cx="7518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latin typeface="Grotesque" panose="020B0504020202020204" pitchFamily="34" charset="0"/>
              </a:rPr>
              <a:t>No relationship in the presence of all other predictors is the null hypothesis – is there evidence against this? </a:t>
            </a:r>
            <a:endParaRPr lang="en-US">
              <a:latin typeface="Grotesque" panose="020B05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9F6D1E-0489-4F73-8A85-580B267B9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292" y="606623"/>
            <a:ext cx="583562" cy="5311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15A6C1-D95A-4099-A618-DD6B65203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341" y="598484"/>
            <a:ext cx="390461" cy="43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5EB8DF-0ADF-4004-8F34-518EEF7F5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345" y="2351002"/>
            <a:ext cx="2370505" cy="12202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78AF02-617E-4C19-A80B-3A679BD5F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076" y="5231824"/>
            <a:ext cx="2619741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06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29E9-E36A-4E7D-8BF5-379E63C0F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solidFill>
                  <a:srgbClr val="FF0000"/>
                </a:solidFill>
              </a:rPr>
              <a:t>Feedback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833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CCA33-B776-4A04-A5D2-DACEEB66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Feedback quiz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C6432-C550-408A-917C-9BB6FECB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3000"/>
              <a:t>Feedback is essential to me so that I can improve the lectures during the course. Please take your chance to optimize your learning experience!</a:t>
            </a:r>
          </a:p>
          <a:p>
            <a:endParaRPr lang="sv-SE"/>
          </a:p>
          <a:p>
            <a:pPr marL="0" indent="0">
              <a:buNone/>
            </a:pPr>
            <a:r>
              <a:rPr lang="sv-SE"/>
              <a:t>If you are willing to give feedback, please follow these steps: </a:t>
            </a:r>
          </a:p>
          <a:p>
            <a:pPr marL="514350" indent="-514350">
              <a:buFont typeface="+mj-lt"/>
              <a:buAutoNum type="arabicPeriod"/>
            </a:pPr>
            <a:r>
              <a:rPr lang="sv-SE"/>
              <a:t>Go to </a:t>
            </a:r>
            <a:r>
              <a:rPr lang="sv-SE">
                <a:hlinkClick r:id="rId2"/>
              </a:rPr>
              <a:t>www.menti.com</a:t>
            </a:r>
            <a:endParaRPr lang="sv-SE"/>
          </a:p>
          <a:p>
            <a:pPr marL="514350" indent="-514350">
              <a:buFont typeface="+mj-lt"/>
              <a:buAutoNum type="arabicPeriod"/>
            </a:pPr>
            <a:r>
              <a:rPr lang="sv-SE"/>
              <a:t>Enter the code 48 61 22</a:t>
            </a:r>
          </a:p>
          <a:p>
            <a:pPr marL="514350" indent="-514350">
              <a:buFont typeface="+mj-lt"/>
              <a:buAutoNum type="arabicPeriod"/>
            </a:pPr>
            <a:r>
              <a:rPr lang="sv-SE"/>
              <a:t>Rate your experience today in slide 1</a:t>
            </a:r>
          </a:p>
          <a:p>
            <a:pPr marL="514350" indent="-514350">
              <a:buFont typeface="+mj-lt"/>
              <a:buAutoNum type="arabicPeriod"/>
            </a:pPr>
            <a:r>
              <a:rPr lang="sv-SE"/>
              <a:t>Wait until I change slide</a:t>
            </a:r>
          </a:p>
          <a:p>
            <a:pPr marL="514350" indent="-514350">
              <a:buFont typeface="+mj-lt"/>
              <a:buAutoNum type="arabicPeriod"/>
            </a:pPr>
            <a:r>
              <a:rPr lang="sv-SE"/>
              <a:t>Answer to the questions in slide 2</a:t>
            </a:r>
          </a:p>
          <a:p>
            <a:endParaRPr lang="sv-SE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3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4D7C3-2950-43E9-A135-67F127E0D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Recall exercise 1 background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A7434-AA59-4DDD-9381-09DC9EDC4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45086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 (hypothetical) very large company called Maintain-IT is responsible for a project task that needs to be repeated every year. They want to determine how the number of employees assigned to the project affects the completion time. An analyst at Maintain-IT decides to use simple linear regression to model this dependence, based on the observations shown in the table to the right.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8D36ED0B-E54D-4353-B060-08D6B617A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688256"/>
              </p:ext>
            </p:extLst>
          </p:nvPr>
        </p:nvGraphicFramePr>
        <p:xfrm>
          <a:off x="8036023" y="2670726"/>
          <a:ext cx="3820884" cy="212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4177">
                  <a:extLst>
                    <a:ext uri="{9D8B030D-6E8A-4147-A177-3AD203B41FA5}">
                      <a16:colId xmlns:a16="http://schemas.microsoft.com/office/drawing/2014/main" val="1505993813"/>
                    </a:ext>
                  </a:extLst>
                </a:gridCol>
                <a:gridCol w="1510937">
                  <a:extLst>
                    <a:ext uri="{9D8B030D-6E8A-4147-A177-3AD203B41FA5}">
                      <a16:colId xmlns:a16="http://schemas.microsoft.com/office/drawing/2014/main" val="3010551928"/>
                    </a:ext>
                  </a:extLst>
                </a:gridCol>
                <a:gridCol w="1545770">
                  <a:extLst>
                    <a:ext uri="{9D8B030D-6E8A-4147-A177-3AD203B41FA5}">
                      <a16:colId xmlns:a16="http://schemas.microsoft.com/office/drawing/2014/main" val="1561989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>
                          <a:latin typeface="Grotesque" panose="020B0504020202020204" pitchFamily="34" charset="0"/>
                        </a:rPr>
                        <a:t>Year</a:t>
                      </a:r>
                      <a:endParaRPr lang="en-US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>
                          <a:latin typeface="Grotesque" panose="020B0504020202020204" pitchFamily="34" charset="0"/>
                        </a:rPr>
                        <a:t>Employees on project</a:t>
                      </a:r>
                      <a:endParaRPr lang="en-US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>
                          <a:latin typeface="Grotesque" panose="020B0504020202020204" pitchFamily="34" charset="0"/>
                        </a:rPr>
                        <a:t>Completion time (days)</a:t>
                      </a:r>
                      <a:endParaRPr lang="en-US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240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latin typeface="Grotesque" panose="020B0504020202020204" pitchFamily="34" charset="0"/>
                        </a:rPr>
                        <a:t>1</a:t>
                      </a:r>
                      <a:endParaRPr lang="en-US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latin typeface="Grotesque" panose="020B0504020202020204" pitchFamily="34" charset="0"/>
                        </a:rPr>
                        <a:t>70</a:t>
                      </a:r>
                      <a:endParaRPr lang="en-US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latin typeface="Grotesque" panose="020B0504020202020204" pitchFamily="34" charset="0"/>
                        </a:rPr>
                        <a:t>20</a:t>
                      </a:r>
                      <a:endParaRPr lang="en-US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030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latin typeface="Grotesque" panose="020B0504020202020204" pitchFamily="34" charset="0"/>
                        </a:rPr>
                        <a:t>2</a:t>
                      </a:r>
                      <a:endParaRPr lang="en-US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latin typeface="Grotesque" panose="020B0504020202020204" pitchFamily="34" charset="0"/>
                        </a:rPr>
                        <a:t>30</a:t>
                      </a:r>
                      <a:endParaRPr lang="en-US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latin typeface="Grotesque" panose="020B0504020202020204" pitchFamily="34" charset="0"/>
                        </a:rPr>
                        <a:t>60</a:t>
                      </a:r>
                      <a:endParaRPr lang="en-US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739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latin typeface="Grotesque" panose="020B0504020202020204" pitchFamily="34" charset="0"/>
                        </a:rPr>
                        <a:t>3</a:t>
                      </a:r>
                      <a:endParaRPr lang="en-US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latin typeface="Grotesque" panose="020B0504020202020204" pitchFamily="34" charset="0"/>
                        </a:rPr>
                        <a:t>10</a:t>
                      </a:r>
                      <a:endParaRPr lang="en-US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latin typeface="Grotesque" panose="020B0504020202020204" pitchFamily="34" charset="0"/>
                        </a:rPr>
                        <a:t>100</a:t>
                      </a:r>
                      <a:endParaRPr lang="en-US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161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latin typeface="Grotesque" panose="020B0504020202020204" pitchFamily="34" charset="0"/>
                        </a:rPr>
                        <a:t>4</a:t>
                      </a:r>
                      <a:endParaRPr lang="en-US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latin typeface="Grotesque" panose="020B0504020202020204" pitchFamily="34" charset="0"/>
                        </a:rPr>
                        <a:t>90</a:t>
                      </a:r>
                      <a:endParaRPr lang="en-US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latin typeface="Grotesque" panose="020B0504020202020204" pitchFamily="34" charset="0"/>
                        </a:rPr>
                        <a:t>20</a:t>
                      </a:r>
                      <a:endParaRPr lang="en-US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179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204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22A0-548E-458B-800B-66EAD1C0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Step 1: specifying data points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C1EC3-E334-4A6A-8BDE-E52500FA9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0" y="1800000"/>
            <a:ext cx="6681290" cy="43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21E40-04BD-4FD2-9FE1-B467F53D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40826" cy="4351338"/>
          </a:xfrm>
        </p:spPr>
        <p:txBody>
          <a:bodyPr>
            <a:normAutofit lnSpcReduction="10000"/>
          </a:bodyPr>
          <a:lstStyle/>
          <a:p>
            <a:r>
              <a:rPr lang="sv-SE"/>
              <a:t>The analyst wants to explain completion time by number of employees on project</a:t>
            </a:r>
          </a:p>
          <a:p>
            <a:endParaRPr lang="sv-SE"/>
          </a:p>
          <a:p>
            <a:pPr marL="0" indent="0">
              <a:buNone/>
            </a:pPr>
            <a:r>
              <a:rPr lang="sv-SE">
                <a:sym typeface="Wingdings" panose="05000000000000000000" pitchFamily="2" charset="2"/>
              </a:rPr>
              <a:t> The response, Y, is completion time, and the predictor, X, is the number of employees on project</a:t>
            </a:r>
          </a:p>
          <a:p>
            <a:pPr marL="0" indent="0">
              <a:buNone/>
            </a:pPr>
            <a:endParaRPr lang="sv-SE">
              <a:sym typeface="Wingdings" panose="05000000000000000000" pitchFamily="2" charset="2"/>
            </a:endParaRPr>
          </a:p>
          <a:p>
            <a:r>
              <a:rPr lang="sv-SE">
                <a:sym typeface="Wingdings" panose="05000000000000000000" pitchFamily="2" charset="2"/>
              </a:rPr>
              <a:t>Data points in the sample are pairs of (number of employees, completion time) observed in years 1-4 (i.e.,           ) 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21C613-10D3-4B2B-8971-E78FB5B47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287" y="5472714"/>
            <a:ext cx="847843" cy="285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4F767D-679C-4A2D-89F9-7614EE4C1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4985" y="4897872"/>
            <a:ext cx="1314783" cy="21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AD0C57-D4C0-4B33-8E21-64904AA9F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674" y="3785300"/>
            <a:ext cx="1334400" cy="21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759D32-AD94-42A6-BBE4-166F848357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1886" y="2486659"/>
            <a:ext cx="1389914" cy="21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4F0597-C21E-41FD-AD41-9D4108A82A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2362" y="4518134"/>
            <a:ext cx="1369638" cy="216000"/>
          </a:xfrm>
          <a:prstGeom prst="rect">
            <a:avLst/>
          </a:prstGeom>
        </p:spPr>
      </p:pic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id="{85C4F163-9B3F-476F-BF7F-02D877E3A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947231"/>
              </p:ext>
            </p:extLst>
          </p:nvPr>
        </p:nvGraphicFramePr>
        <p:xfrm>
          <a:off x="8891886" y="738000"/>
          <a:ext cx="2489078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816">
                  <a:extLst>
                    <a:ext uri="{9D8B030D-6E8A-4147-A177-3AD203B41FA5}">
                      <a16:colId xmlns:a16="http://schemas.microsoft.com/office/drawing/2014/main" val="1505993813"/>
                    </a:ext>
                  </a:extLst>
                </a:gridCol>
                <a:gridCol w="984285">
                  <a:extLst>
                    <a:ext uri="{9D8B030D-6E8A-4147-A177-3AD203B41FA5}">
                      <a16:colId xmlns:a16="http://schemas.microsoft.com/office/drawing/2014/main" val="3010551928"/>
                    </a:ext>
                  </a:extLst>
                </a:gridCol>
                <a:gridCol w="1006977">
                  <a:extLst>
                    <a:ext uri="{9D8B030D-6E8A-4147-A177-3AD203B41FA5}">
                      <a16:colId xmlns:a16="http://schemas.microsoft.com/office/drawing/2014/main" val="1561989172"/>
                    </a:ext>
                  </a:extLst>
                </a:gridCol>
              </a:tblGrid>
              <a:tr h="252234">
                <a:tc>
                  <a:txBody>
                    <a:bodyPr/>
                    <a:lstStyle/>
                    <a:p>
                      <a:r>
                        <a:rPr lang="sv-SE" sz="900">
                          <a:latin typeface="Grotesque" panose="020B0504020202020204" pitchFamily="34" charset="0"/>
                        </a:rPr>
                        <a:t>Year</a:t>
                      </a:r>
                      <a:endParaRPr lang="en-US" sz="900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latin typeface="Grotesque" panose="020B0504020202020204" pitchFamily="34" charset="0"/>
                        </a:rPr>
                        <a:t>Employees on project</a:t>
                      </a:r>
                      <a:endParaRPr lang="en-US" sz="900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latin typeface="Grotesque" panose="020B0504020202020204" pitchFamily="34" charset="0"/>
                        </a:rPr>
                        <a:t>Completion time (days)</a:t>
                      </a:r>
                      <a:endParaRPr lang="en-US" sz="900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240153"/>
                  </a:ext>
                </a:extLst>
              </a:tr>
              <a:tr h="157647">
                <a:tc>
                  <a:txBody>
                    <a:bodyPr/>
                    <a:lstStyle/>
                    <a:p>
                      <a:pPr algn="ctr"/>
                      <a:r>
                        <a:rPr lang="sv-SE" sz="900">
                          <a:latin typeface="Grotesque" panose="020B0504020202020204" pitchFamily="34" charset="0"/>
                        </a:rPr>
                        <a:t>1</a:t>
                      </a:r>
                      <a:endParaRPr lang="en-US" sz="900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>
                          <a:latin typeface="Grotesque" panose="020B0504020202020204" pitchFamily="34" charset="0"/>
                        </a:rPr>
                        <a:t>70</a:t>
                      </a:r>
                      <a:endParaRPr lang="en-US" sz="900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>
                          <a:latin typeface="Grotesque" panose="020B0504020202020204" pitchFamily="34" charset="0"/>
                        </a:rPr>
                        <a:t>20</a:t>
                      </a:r>
                      <a:endParaRPr lang="en-US" sz="900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030880"/>
                  </a:ext>
                </a:extLst>
              </a:tr>
              <a:tr h="157647">
                <a:tc>
                  <a:txBody>
                    <a:bodyPr/>
                    <a:lstStyle/>
                    <a:p>
                      <a:pPr algn="ctr"/>
                      <a:r>
                        <a:rPr lang="sv-SE" sz="900">
                          <a:latin typeface="Grotesque" panose="020B0504020202020204" pitchFamily="34" charset="0"/>
                        </a:rPr>
                        <a:t>2</a:t>
                      </a:r>
                      <a:endParaRPr lang="en-US" sz="900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>
                          <a:latin typeface="Grotesque" panose="020B0504020202020204" pitchFamily="34" charset="0"/>
                        </a:rPr>
                        <a:t>30</a:t>
                      </a:r>
                      <a:endParaRPr lang="en-US" sz="900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>
                          <a:latin typeface="Grotesque" panose="020B0504020202020204" pitchFamily="34" charset="0"/>
                        </a:rPr>
                        <a:t>60</a:t>
                      </a:r>
                      <a:endParaRPr lang="en-US" sz="900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739516"/>
                  </a:ext>
                </a:extLst>
              </a:tr>
              <a:tr h="157647">
                <a:tc>
                  <a:txBody>
                    <a:bodyPr/>
                    <a:lstStyle/>
                    <a:p>
                      <a:pPr algn="ctr"/>
                      <a:r>
                        <a:rPr lang="sv-SE" sz="900">
                          <a:latin typeface="Grotesque" panose="020B0504020202020204" pitchFamily="34" charset="0"/>
                        </a:rPr>
                        <a:t>3</a:t>
                      </a:r>
                      <a:endParaRPr lang="en-US" sz="900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>
                          <a:latin typeface="Grotesque" panose="020B0504020202020204" pitchFamily="34" charset="0"/>
                        </a:rPr>
                        <a:t>10</a:t>
                      </a:r>
                      <a:endParaRPr lang="en-US" sz="900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>
                          <a:latin typeface="Grotesque" panose="020B0504020202020204" pitchFamily="34" charset="0"/>
                        </a:rPr>
                        <a:t>100</a:t>
                      </a:r>
                      <a:endParaRPr lang="en-US" sz="900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161811"/>
                  </a:ext>
                </a:extLst>
              </a:tr>
              <a:tr h="221821">
                <a:tc>
                  <a:txBody>
                    <a:bodyPr/>
                    <a:lstStyle/>
                    <a:p>
                      <a:pPr algn="ctr"/>
                      <a:r>
                        <a:rPr lang="sv-SE" sz="900">
                          <a:latin typeface="Grotesque" panose="020B0504020202020204" pitchFamily="34" charset="0"/>
                        </a:rPr>
                        <a:t>4</a:t>
                      </a:r>
                      <a:endParaRPr lang="en-US" sz="900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>
                          <a:latin typeface="Grotesque" panose="020B0504020202020204" pitchFamily="34" charset="0"/>
                        </a:rPr>
                        <a:t>90</a:t>
                      </a:r>
                      <a:endParaRPr lang="en-US" sz="900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>
                          <a:latin typeface="Grotesque" panose="020B0504020202020204" pitchFamily="34" charset="0"/>
                        </a:rPr>
                        <a:t>20</a:t>
                      </a:r>
                      <a:endParaRPr lang="en-US" sz="900">
                        <a:latin typeface="Grotesque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179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37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321213-253F-47BE-B386-6CA8E9E2D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0" y="1800000"/>
            <a:ext cx="6681290" cy="43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3322A0-548E-458B-800B-66EAD1C0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Step 2: fitting the least squares line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21E40-04BD-4FD2-9FE1-B467F53D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940826" cy="4532313"/>
          </a:xfrm>
        </p:spPr>
        <p:txBody>
          <a:bodyPr>
            <a:normAutofit/>
          </a:bodyPr>
          <a:lstStyle/>
          <a:p>
            <a:r>
              <a:rPr lang="sv-SE"/>
              <a:t>Use formulas/software to determine the least squares coefficients:</a:t>
            </a:r>
          </a:p>
          <a:p>
            <a:endParaRPr lang="sv-SE"/>
          </a:p>
          <a:p>
            <a:pPr marL="0" indent="0">
              <a:buNone/>
            </a:pPr>
            <a:endParaRPr lang="sv-SE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>
              <a:sym typeface="Wingdings" panose="05000000000000000000" pitchFamily="2" charset="2"/>
            </a:endParaRPr>
          </a:p>
          <a:p>
            <a:r>
              <a:rPr lang="sv-SE">
                <a:sym typeface="Wingdings" panose="05000000000000000000" pitchFamily="2" charset="2"/>
              </a:rPr>
              <a:t>The least squares line is a line that crosses the y-axis at the value of     ,          and has slope      indicating the change in the y-coordinate after a one-unit step to the right on the x-axis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CCC0C9-4D25-4364-90E7-B691D192A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985" y="4897872"/>
            <a:ext cx="1314783" cy="21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7DC543-358B-41FF-9E42-766185015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674" y="3785300"/>
            <a:ext cx="1334400" cy="21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DAF40C-1C42-4987-AF0F-CF3BAEE94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1886" y="2486659"/>
            <a:ext cx="1389914" cy="21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8401B5-0C86-4F10-ABB5-A1912C80F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2362" y="4518134"/>
            <a:ext cx="1369638" cy="21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824656-C03B-4F79-80AD-5E4A3D3DD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6721" y="2688973"/>
            <a:ext cx="1598085" cy="10282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136687-9058-41DF-8F92-33AEDD5C9E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0000" y="4630902"/>
            <a:ext cx="367426" cy="41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922BA1-A715-4DBD-8C4B-27B94417AD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5026" y="5088835"/>
            <a:ext cx="291612" cy="3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6954CA-EF7F-4A6A-81AC-6D07C2454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0" y="1800000"/>
            <a:ext cx="6681288" cy="43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3322A0-548E-458B-800B-66EAD1C0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Step 3: predicted values for data points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21E40-04BD-4FD2-9FE1-B467F53D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940826" cy="5032375"/>
          </a:xfrm>
        </p:spPr>
        <p:txBody>
          <a:bodyPr>
            <a:normAutofit/>
          </a:bodyPr>
          <a:lstStyle/>
          <a:p>
            <a:r>
              <a:rPr lang="sv-SE"/>
              <a:t>For each data value                         there is a prediction                       determined by the y-value of the point on the regression line at the given x-coordinate</a:t>
            </a:r>
          </a:p>
          <a:p>
            <a:endParaRPr lang="sv-SE"/>
          </a:p>
          <a:p>
            <a:r>
              <a:rPr lang="sv-SE"/>
              <a:t>This is determined by substituting the x-values in the formula for the line: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CCC0C9-4D25-4364-90E7-B691D192A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985" y="4897872"/>
            <a:ext cx="1314783" cy="21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7DC543-358B-41FF-9E42-766185015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674" y="3785300"/>
            <a:ext cx="1334400" cy="21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DAF40C-1C42-4987-AF0F-CF3BAEE94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1886" y="2486659"/>
            <a:ext cx="1389914" cy="21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8401B5-0C86-4F10-ABB5-A1912C80F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2362" y="4518134"/>
            <a:ext cx="1369638" cy="21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564B87-097C-48EF-81D5-CE428009DF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7654" y="1872907"/>
            <a:ext cx="1905266" cy="3238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E7B9B1-447B-4708-9ED0-6F77E1519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2403" y="2248172"/>
            <a:ext cx="1771897" cy="371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868ED3-BE87-42A0-9B15-E6238FD53B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1567" y="4734134"/>
            <a:ext cx="4500242" cy="16942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CF1912-1DDD-416C-A07D-49ADD1B690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9487" y="2757344"/>
            <a:ext cx="562605" cy="216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158E3F-1C18-4441-8483-1326AA9F6D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10944" y="3249970"/>
            <a:ext cx="557582" cy="216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47433D-8C44-4C40-A49A-275D1B4A2B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40158" y="4423175"/>
            <a:ext cx="631385" cy="216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D3992D-55F8-4399-8659-3F022F2C10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22362" y="5103067"/>
            <a:ext cx="56945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7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6954CA-EF7F-4A6A-81AC-6D07C2454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0" y="1800000"/>
            <a:ext cx="6681288" cy="43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3322A0-548E-458B-800B-66EAD1C0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Step 4: determining residuals and RSS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21E40-04BD-4FD2-9FE1-B467F53D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4114"/>
            <a:ext cx="6940826" cy="5573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/>
              <a:t>Differences between the observed and predicted responses are called residuals:</a:t>
            </a:r>
          </a:p>
          <a:p>
            <a:endParaRPr lang="sv-SE"/>
          </a:p>
          <a:p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/>
              <a:t>The sum of squared residuals is RSS:</a:t>
            </a:r>
          </a:p>
          <a:p>
            <a:endParaRPr lang="sv-SE"/>
          </a:p>
          <a:p>
            <a:pPr marL="0" indent="0">
              <a:buNone/>
            </a:pPr>
            <a:r>
              <a:rPr lang="sv-SE"/>
              <a:t>(RSS is minimal for least squares line, i.e. sum of squared distances would be at least 400 for any other line)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85DA14-DF7C-46A5-A2CC-0070D729A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328" y="2618480"/>
            <a:ext cx="4601217" cy="1428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025238-5794-4398-972C-42D120B27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644" y="4650337"/>
            <a:ext cx="5601482" cy="3715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22299A-2465-4083-8150-9DCC46DED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5573" y="4561357"/>
            <a:ext cx="767999" cy="1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10F403-4C32-4B7C-9BE4-4CCFEB8DB9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5059" y="3423540"/>
            <a:ext cx="737420" cy="1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68E157-80C6-4410-A8DD-B1D9E7D2AE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6304" y="2571850"/>
            <a:ext cx="654353" cy="21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3B47A2-8F6B-4E13-AF83-8BB3A37217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2776" y="4840669"/>
            <a:ext cx="56181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74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17780</TotalTime>
  <Words>2621</Words>
  <Application>Microsoft Office PowerPoint</Application>
  <PresentationFormat>Widescreen</PresentationFormat>
  <Paragraphs>367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Calibri Light</vt:lpstr>
      <vt:lpstr>Grotesque</vt:lpstr>
      <vt:lpstr>Symbol</vt:lpstr>
      <vt:lpstr>Times</vt:lpstr>
      <vt:lpstr>Times New Roman</vt:lpstr>
      <vt:lpstr>Wingdings</vt:lpstr>
      <vt:lpstr>Office Theme</vt:lpstr>
      <vt:lpstr>1_Office Theme</vt:lpstr>
      <vt:lpstr>PowerPoint Presentation</vt:lpstr>
      <vt:lpstr>Recommended resources</vt:lpstr>
      <vt:lpstr>Outline</vt:lpstr>
      <vt:lpstr>Simple linear regression continued</vt:lpstr>
      <vt:lpstr>Recall exercise 1 background</vt:lpstr>
      <vt:lpstr>Step 1: specifying data points</vt:lpstr>
      <vt:lpstr>Step 2: fitting the least squares line</vt:lpstr>
      <vt:lpstr>Step 3: predicted values for data points</vt:lpstr>
      <vt:lpstr>Step 4: determining residuals and RSS</vt:lpstr>
      <vt:lpstr>Step 5: determining TSS &amp; computing R2</vt:lpstr>
      <vt:lpstr>Step 6: RSE &amp; standard error of coefficients </vt:lpstr>
      <vt:lpstr>Step 7: Confidence intervals for coefficients </vt:lpstr>
      <vt:lpstr>Effect of small sample size on CIs</vt:lpstr>
      <vt:lpstr>Finding z2 for a 95% Confidence Level</vt:lpstr>
      <vt:lpstr>   distribution is close to normal for large df</vt:lpstr>
      <vt:lpstr>Simple linear regression continued</vt:lpstr>
      <vt:lpstr>Slope CI as evidence of relationship</vt:lpstr>
      <vt:lpstr>Key Concept</vt:lpstr>
      <vt:lpstr>p-value and corresponding decisions</vt:lpstr>
      <vt:lpstr>Is there a relationship between     and     ? </vt:lpstr>
      <vt:lpstr>Testing relevance of     in predicting </vt:lpstr>
      <vt:lpstr>Testing relevance of     in predicting     (cont.)</vt:lpstr>
      <vt:lpstr>Exercise 1 example</vt:lpstr>
      <vt:lpstr>Simple linear regression continued</vt:lpstr>
      <vt:lpstr>Advertising data, three separate LR models</vt:lpstr>
      <vt:lpstr>Same data, same x-axis range in all graphs</vt:lpstr>
      <vt:lpstr>Is the first figure misleading?</vt:lpstr>
      <vt:lpstr>Multiple linear regression</vt:lpstr>
      <vt:lpstr>Advertising example: all media in same model</vt:lpstr>
      <vt:lpstr>Multiple linear regression: model definition</vt:lpstr>
      <vt:lpstr>Multiple linear regression: model definition</vt:lpstr>
      <vt:lpstr>Residuals &amp; RSS</vt:lpstr>
      <vt:lpstr>Coefficients from software output</vt:lpstr>
      <vt:lpstr>Interpretation for advertisement model</vt:lpstr>
      <vt:lpstr>Accuracy of the model – RSE</vt:lpstr>
      <vt:lpstr>Accuracy of the model – R2</vt:lpstr>
      <vt:lpstr>Properties of R2 </vt:lpstr>
      <vt:lpstr>Multiple linear regression</vt:lpstr>
      <vt:lpstr>Testing relationsip between response and all predictors (model significance)</vt:lpstr>
      <vt:lpstr>Testing relevance of      in predicting     in the presence of all other predictors </vt:lpstr>
      <vt:lpstr>Feedback</vt:lpstr>
      <vt:lpstr>Feedback quiz</vt:lpstr>
    </vt:vector>
  </TitlesOfParts>
  <Company>Chalmers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Schreuder</dc:creator>
  <cp:lastModifiedBy>András Bálint</cp:lastModifiedBy>
  <cp:revision>303</cp:revision>
  <cp:lastPrinted>2017-10-27T14:33:20Z</cp:lastPrinted>
  <dcterms:created xsi:type="dcterms:W3CDTF">2017-10-24T13:41:19Z</dcterms:created>
  <dcterms:modified xsi:type="dcterms:W3CDTF">2020-01-28T09:28:11Z</dcterms:modified>
</cp:coreProperties>
</file>