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 id="2147483686" r:id="rId3"/>
    <p:sldMasterId id="2147483712" r:id="rId4"/>
    <p:sldMasterId id="2147483872" r:id="rId5"/>
  </p:sldMasterIdLst>
  <p:notesMasterIdLst>
    <p:notesMasterId r:id="rId116"/>
  </p:notesMasterIdLst>
  <p:handoutMasterIdLst>
    <p:handoutMasterId r:id="rId117"/>
  </p:handoutMasterIdLst>
  <p:sldIdLst>
    <p:sldId id="529" r:id="rId6"/>
    <p:sldId id="648" r:id="rId7"/>
    <p:sldId id="652" r:id="rId8"/>
    <p:sldId id="653" r:id="rId9"/>
    <p:sldId id="654" r:id="rId10"/>
    <p:sldId id="649" r:id="rId11"/>
    <p:sldId id="620" r:id="rId12"/>
    <p:sldId id="621" r:id="rId13"/>
    <p:sldId id="655" r:id="rId14"/>
    <p:sldId id="622" r:id="rId15"/>
    <p:sldId id="663" r:id="rId16"/>
    <p:sldId id="623" r:id="rId17"/>
    <p:sldId id="624" r:id="rId18"/>
    <p:sldId id="625" r:id="rId19"/>
    <p:sldId id="626" r:id="rId20"/>
    <p:sldId id="628" r:id="rId21"/>
    <p:sldId id="629" r:id="rId22"/>
    <p:sldId id="657" r:id="rId23"/>
    <p:sldId id="659" r:id="rId24"/>
    <p:sldId id="658" r:id="rId25"/>
    <p:sldId id="630" r:id="rId26"/>
    <p:sldId id="631" r:id="rId27"/>
    <p:sldId id="660" r:id="rId28"/>
    <p:sldId id="632" r:id="rId29"/>
    <p:sldId id="633" r:id="rId30"/>
    <p:sldId id="634" r:id="rId31"/>
    <p:sldId id="635" r:id="rId32"/>
    <p:sldId id="636" r:id="rId33"/>
    <p:sldId id="664" r:id="rId34"/>
    <p:sldId id="637" r:id="rId35"/>
    <p:sldId id="638" r:id="rId36"/>
    <p:sldId id="661" r:id="rId37"/>
    <p:sldId id="662" r:id="rId38"/>
    <p:sldId id="640" r:id="rId39"/>
    <p:sldId id="641" r:id="rId40"/>
    <p:sldId id="639" r:id="rId41"/>
    <p:sldId id="642" r:id="rId42"/>
    <p:sldId id="643" r:id="rId43"/>
    <p:sldId id="644" r:id="rId44"/>
    <p:sldId id="646" r:id="rId45"/>
    <p:sldId id="647" r:id="rId46"/>
    <p:sldId id="275" r:id="rId47"/>
    <p:sldId id="566" r:id="rId48"/>
    <p:sldId id="532" r:id="rId49"/>
    <p:sldId id="533" r:id="rId50"/>
    <p:sldId id="542" r:id="rId51"/>
    <p:sldId id="441" r:id="rId52"/>
    <p:sldId id="423" r:id="rId53"/>
    <p:sldId id="422" r:id="rId54"/>
    <p:sldId id="353" r:id="rId55"/>
    <p:sldId id="568" r:id="rId56"/>
    <p:sldId id="617" r:id="rId57"/>
    <p:sldId id="282" r:id="rId58"/>
    <p:sldId id="284" r:id="rId59"/>
    <p:sldId id="541" r:id="rId60"/>
    <p:sldId id="607" r:id="rId61"/>
    <p:sldId id="602" r:id="rId62"/>
    <p:sldId id="590" r:id="rId63"/>
    <p:sldId id="591" r:id="rId64"/>
    <p:sldId id="600" r:id="rId65"/>
    <p:sldId id="592" r:id="rId66"/>
    <p:sldId id="593" r:id="rId67"/>
    <p:sldId id="601" r:id="rId68"/>
    <p:sldId id="594" r:id="rId69"/>
    <p:sldId id="589" r:id="rId70"/>
    <p:sldId id="351" r:id="rId71"/>
    <p:sldId id="614" r:id="rId72"/>
    <p:sldId id="453" r:id="rId73"/>
    <p:sldId id="440" r:id="rId74"/>
    <p:sldId id="322" r:id="rId75"/>
    <p:sldId id="416" r:id="rId76"/>
    <p:sldId id="288" r:id="rId77"/>
    <p:sldId id="289" r:id="rId78"/>
    <p:sldId id="290" r:id="rId79"/>
    <p:sldId id="291" r:id="rId80"/>
    <p:sldId id="393" r:id="rId81"/>
    <p:sldId id="538" r:id="rId82"/>
    <p:sldId id="618" r:id="rId83"/>
    <p:sldId id="565" r:id="rId84"/>
    <p:sldId id="546" r:id="rId85"/>
    <p:sldId id="547" r:id="rId86"/>
    <p:sldId id="615" r:id="rId87"/>
    <p:sldId id="461" r:id="rId88"/>
    <p:sldId id="604" r:id="rId89"/>
    <p:sldId id="454" r:id="rId90"/>
    <p:sldId id="463" r:id="rId91"/>
    <p:sldId id="460" r:id="rId92"/>
    <p:sldId id="462" r:id="rId93"/>
    <p:sldId id="464" r:id="rId94"/>
    <p:sldId id="465" r:id="rId95"/>
    <p:sldId id="515" r:id="rId96"/>
    <p:sldId id="325" r:id="rId97"/>
    <p:sldId id="516" r:id="rId98"/>
    <p:sldId id="324" r:id="rId99"/>
    <p:sldId id="619" r:id="rId100"/>
    <p:sldId id="457" r:id="rId101"/>
    <p:sldId id="606" r:id="rId102"/>
    <p:sldId id="561" r:id="rId103"/>
    <p:sldId id="556" r:id="rId104"/>
    <p:sldId id="557" r:id="rId105"/>
    <p:sldId id="558" r:id="rId106"/>
    <p:sldId id="559" r:id="rId107"/>
    <p:sldId id="560" r:id="rId108"/>
    <p:sldId id="540" r:id="rId109"/>
    <p:sldId id="613" r:id="rId110"/>
    <p:sldId id="609" r:id="rId111"/>
    <p:sldId id="562" r:id="rId112"/>
    <p:sldId id="616" r:id="rId113"/>
    <p:sldId id="650" r:id="rId114"/>
    <p:sldId id="651" r:id="rId115"/>
  </p:sldIdLst>
  <p:sldSz cx="9144000" cy="6858000" type="screen4x3"/>
  <p:notesSz cx="7099300" cy="10234613"/>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Default Section" id="{A44B17A4-7E48-43E5-89C1-B5D16D492F5F}">
          <p14:sldIdLst>
            <p14:sldId id="529"/>
            <p14:sldId id="648"/>
            <p14:sldId id="652"/>
            <p14:sldId id="653"/>
            <p14:sldId id="654"/>
          </p14:sldIdLst>
        </p14:section>
        <p14:section name="Untitled Section" id="{30E00B6C-18A4-4F64-BE86-641E3306B9F2}">
          <p14:sldIdLst>
            <p14:sldId id="649"/>
            <p14:sldId id="620"/>
            <p14:sldId id="621"/>
            <p14:sldId id="655"/>
            <p14:sldId id="622"/>
            <p14:sldId id="663"/>
            <p14:sldId id="623"/>
            <p14:sldId id="624"/>
            <p14:sldId id="625"/>
            <p14:sldId id="626"/>
          </p14:sldIdLst>
        </p14:section>
        <p14:section name="Untitled Section" id="{849B67ED-6819-4D3B-869D-A036574C24FB}">
          <p14:sldIdLst>
            <p14:sldId id="628"/>
            <p14:sldId id="629"/>
            <p14:sldId id="657"/>
            <p14:sldId id="659"/>
            <p14:sldId id="658"/>
            <p14:sldId id="630"/>
            <p14:sldId id="631"/>
            <p14:sldId id="660"/>
            <p14:sldId id="632"/>
            <p14:sldId id="633"/>
            <p14:sldId id="634"/>
            <p14:sldId id="635"/>
            <p14:sldId id="636"/>
            <p14:sldId id="664"/>
            <p14:sldId id="637"/>
            <p14:sldId id="638"/>
            <p14:sldId id="661"/>
            <p14:sldId id="662"/>
            <p14:sldId id="640"/>
            <p14:sldId id="641"/>
            <p14:sldId id="639"/>
          </p14:sldIdLst>
        </p14:section>
        <p14:section name="Untitled Section" id="{2BE86F48-5766-4B5F-99E6-68E0706A81E2}">
          <p14:sldIdLst>
            <p14:sldId id="642"/>
            <p14:sldId id="643"/>
            <p14:sldId id="644"/>
            <p14:sldId id="646"/>
            <p14:sldId id="647"/>
            <p14:sldId id="275"/>
            <p14:sldId id="566"/>
            <p14:sldId id="532"/>
            <p14:sldId id="533"/>
            <p14:sldId id="542"/>
            <p14:sldId id="441"/>
            <p14:sldId id="423"/>
            <p14:sldId id="422"/>
            <p14:sldId id="353"/>
            <p14:sldId id="568"/>
            <p14:sldId id="617"/>
            <p14:sldId id="282"/>
            <p14:sldId id="284"/>
            <p14:sldId id="541"/>
            <p14:sldId id="607"/>
            <p14:sldId id="602"/>
            <p14:sldId id="590"/>
            <p14:sldId id="591"/>
            <p14:sldId id="600"/>
            <p14:sldId id="592"/>
            <p14:sldId id="593"/>
            <p14:sldId id="601"/>
            <p14:sldId id="594"/>
            <p14:sldId id="589"/>
            <p14:sldId id="351"/>
            <p14:sldId id="614"/>
            <p14:sldId id="453"/>
            <p14:sldId id="440"/>
            <p14:sldId id="322"/>
            <p14:sldId id="416"/>
            <p14:sldId id="288"/>
            <p14:sldId id="289"/>
            <p14:sldId id="290"/>
            <p14:sldId id="291"/>
            <p14:sldId id="393"/>
            <p14:sldId id="538"/>
            <p14:sldId id="618"/>
            <p14:sldId id="565"/>
            <p14:sldId id="546"/>
            <p14:sldId id="547"/>
            <p14:sldId id="615"/>
            <p14:sldId id="461"/>
            <p14:sldId id="604"/>
            <p14:sldId id="454"/>
            <p14:sldId id="463"/>
            <p14:sldId id="460"/>
            <p14:sldId id="462"/>
            <p14:sldId id="464"/>
            <p14:sldId id="465"/>
            <p14:sldId id="515"/>
            <p14:sldId id="325"/>
            <p14:sldId id="516"/>
            <p14:sldId id="324"/>
            <p14:sldId id="619"/>
            <p14:sldId id="457"/>
            <p14:sldId id="606"/>
            <p14:sldId id="561"/>
            <p14:sldId id="556"/>
            <p14:sldId id="557"/>
            <p14:sldId id="558"/>
            <p14:sldId id="559"/>
            <p14:sldId id="560"/>
            <p14:sldId id="540"/>
            <p14:sldId id="613"/>
            <p14:sldId id="609"/>
            <p14:sldId id="562"/>
            <p14:sldId id="616"/>
          </p14:sldIdLst>
        </p14:section>
        <p14:section name="Untitled Section" id="{A042FF23-5CBC-4B02-9263-C0D1F6C56282}">
          <p14:sldIdLst>
            <p14:sldId id="650"/>
            <p14:sldId id="6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F00"/>
    <a:srgbClr val="990000"/>
    <a:srgbClr val="CC99FF"/>
    <a:srgbClr val="B9FFFF"/>
    <a:srgbClr val="A3FFFF"/>
    <a:srgbClr val="66FFFF"/>
    <a:srgbClr val="9297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11" autoAdjust="0"/>
    <p:restoredTop sz="95984" autoAdjust="0"/>
  </p:normalViewPr>
  <p:slideViewPr>
    <p:cSldViewPr>
      <p:cViewPr varScale="1">
        <p:scale>
          <a:sx n="81" d="100"/>
          <a:sy n="81" d="100"/>
        </p:scale>
        <p:origin x="1330" y="62"/>
      </p:cViewPr>
      <p:guideLst>
        <p:guide orient="horz" pos="2160"/>
        <p:guide pos="2880"/>
      </p:guideLst>
    </p:cSldViewPr>
  </p:slideViewPr>
  <p:outlineViewPr>
    <p:cViewPr>
      <p:scale>
        <a:sx n="33" d="100"/>
        <a:sy n="33" d="100"/>
      </p:scale>
      <p:origin x="0" y="-5616"/>
    </p:cViewPr>
  </p:outlineViewPr>
  <p:notesTextViewPr>
    <p:cViewPr>
      <p:scale>
        <a:sx n="3" d="2"/>
        <a:sy n="3" d="2"/>
      </p:scale>
      <p:origin x="0" y="0"/>
    </p:cViewPr>
  </p:notesTextViewPr>
  <p:sorterViewPr>
    <p:cViewPr varScale="1">
      <p:scale>
        <a:sx n="1" d="1"/>
        <a:sy n="1" d="1"/>
      </p:scale>
      <p:origin x="0" y="-2567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handoutMaster" Target="handoutMasters/handout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viewProps" Target="view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eaLnBrk="1" hangingPunct="1">
              <a:defRPr sz="1300"/>
            </a:lvl1pPr>
          </a:lstStyle>
          <a:p>
            <a:pPr>
              <a:defRPr/>
            </a:pPr>
            <a:endParaRPr lang="en-GB"/>
          </a:p>
        </p:txBody>
      </p:sp>
      <p:sp>
        <p:nvSpPr>
          <p:cNvPr id="104451" name="Rectangle 3"/>
          <p:cNvSpPr>
            <a:spLocks noGrp="1" noChangeArrowheads="1"/>
          </p:cNvSpPr>
          <p:nvPr>
            <p:ph type="dt" sz="quarter"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lvl1pPr>
          </a:lstStyle>
          <a:p>
            <a:pPr>
              <a:defRPr/>
            </a:pPr>
            <a:endParaRPr lang="en-GB"/>
          </a:p>
        </p:txBody>
      </p:sp>
      <p:sp>
        <p:nvSpPr>
          <p:cNvPr id="104452" name="Rectangle 4"/>
          <p:cNvSpPr>
            <a:spLocks noGrp="1" noChangeArrowheads="1"/>
          </p:cNvSpPr>
          <p:nvPr>
            <p:ph type="ftr" sz="quarter" idx="2"/>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eaLnBrk="1" hangingPunct="1">
              <a:defRPr sz="1300"/>
            </a:lvl1pPr>
          </a:lstStyle>
          <a:p>
            <a:pPr>
              <a:defRPr/>
            </a:pPr>
            <a:endParaRPr lang="en-GB"/>
          </a:p>
        </p:txBody>
      </p:sp>
      <p:sp>
        <p:nvSpPr>
          <p:cNvPr id="104453" name="Rectangle 5"/>
          <p:cNvSpPr>
            <a:spLocks noGrp="1" noChangeArrowheads="1"/>
          </p:cNvSpPr>
          <p:nvPr>
            <p:ph type="sldNum" sz="quarter" idx="3"/>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lvl1pPr>
          </a:lstStyle>
          <a:p>
            <a:pPr>
              <a:defRPr/>
            </a:pPr>
            <a:fld id="{05BAC630-4FF2-495F-BBD0-110C1029BEA3}" type="slidenum">
              <a:rPr lang="en-GB" altLang="en-US"/>
              <a:pPr>
                <a:defRPr/>
              </a:pPr>
              <a:t>‹#›</a:t>
            </a:fld>
            <a:endParaRPr lang="en-GB" altLang="en-US"/>
          </a:p>
        </p:txBody>
      </p:sp>
    </p:spTree>
    <p:extLst>
      <p:ext uri="{BB962C8B-B14F-4D97-AF65-F5344CB8AC3E}">
        <p14:creationId xmlns:p14="http://schemas.microsoft.com/office/powerpoint/2010/main" val="1202231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eaLnBrk="1" hangingPunct="1">
              <a:defRPr sz="1300"/>
            </a:lvl1pPr>
          </a:lstStyle>
          <a:p>
            <a:pPr>
              <a:defRPr/>
            </a:pPr>
            <a:endParaRPr lang="en-GB"/>
          </a:p>
        </p:txBody>
      </p:sp>
      <p:sp>
        <p:nvSpPr>
          <p:cNvPr id="4099" name="Rectangle 3"/>
          <p:cNvSpPr>
            <a:spLocks noGrp="1" noChangeArrowheads="1"/>
          </p:cNvSpPr>
          <p:nvPr>
            <p:ph type="dt"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lvl1pPr>
          </a:lstStyle>
          <a:p>
            <a:pPr>
              <a:defRPr/>
            </a:pPr>
            <a:endParaRPr lang="en-GB"/>
          </a:p>
        </p:txBody>
      </p:sp>
      <p:sp>
        <p:nvSpPr>
          <p:cNvPr id="1946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eaLnBrk="1" hangingPunct="1">
              <a:defRPr sz="1300"/>
            </a:lvl1pPr>
          </a:lstStyle>
          <a:p>
            <a:pPr>
              <a:defRPr/>
            </a:pPr>
            <a:endParaRPr lang="en-GB"/>
          </a:p>
        </p:txBody>
      </p:sp>
      <p:sp>
        <p:nvSpPr>
          <p:cNvPr id="4103" name="Rectangle 7"/>
          <p:cNvSpPr>
            <a:spLocks noGrp="1" noChangeArrowheads="1"/>
          </p:cNvSpPr>
          <p:nvPr>
            <p:ph type="sldNum" sz="quarter" idx="5"/>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lvl1pPr>
          </a:lstStyle>
          <a:p>
            <a:pPr>
              <a:defRPr/>
            </a:pPr>
            <a:fld id="{02898805-17DB-4FBC-AEB0-7AE95A831D73}" type="slidenum">
              <a:rPr lang="en-GB" altLang="en-US"/>
              <a:pPr>
                <a:defRPr/>
              </a:pPr>
              <a:t>‹#›</a:t>
            </a:fld>
            <a:endParaRPr lang="en-GB" altLang="en-US"/>
          </a:p>
        </p:txBody>
      </p:sp>
    </p:spTree>
    <p:extLst>
      <p:ext uri="{BB962C8B-B14F-4D97-AF65-F5344CB8AC3E}">
        <p14:creationId xmlns:p14="http://schemas.microsoft.com/office/powerpoint/2010/main" val="22982524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New_Zealand" TargetMode="External"/><Relationship Id="rId7" Type="http://schemas.openxmlformats.org/officeDocument/2006/relationships/hyperlink" Target="https://en.wikipedia.org/wiki/Austria"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en.wikipedia.org/wiki/Vienna" TargetMode="External"/><Relationship Id="rId5" Type="http://schemas.openxmlformats.org/officeDocument/2006/relationships/hyperlink" Target="https://en.wikipedia.org/wiki/Hundertwasserhaus" TargetMode="External"/><Relationship Id="rId4" Type="http://schemas.openxmlformats.org/officeDocument/2006/relationships/hyperlink" Target="https://en.wikipedia.org/wiki/Friedensreich_Hundertwasser#cite_note-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5E0352-869D-45A8-B0F0-7D2346CD921F}" type="slidenum">
              <a:rPr lang="en-GB" altLang="en-US" sz="1300" smtClean="0">
                <a:solidFill>
                  <a:srgbClr val="000000"/>
                </a:solidFill>
              </a:rPr>
              <a:pPr>
                <a:spcBef>
                  <a:spcPct val="0"/>
                </a:spcBef>
              </a:pPr>
              <a:t>1</a:t>
            </a:fld>
            <a:endParaRPr lang="en-GB" altLang="en-US" sz="1300" smtClean="0">
              <a:solidFill>
                <a:srgbClr val="000000"/>
              </a:solidFill>
            </a:endParaRPr>
          </a:p>
        </p:txBody>
      </p:sp>
      <p:sp>
        <p:nvSpPr>
          <p:cNvPr id="22531" name="Rectangle 2"/>
          <p:cNvSpPr>
            <a:spLocks noGrp="1" noRot="1" noChangeAspect="1" noChangeArrowheads="1" noTextEdit="1"/>
          </p:cNvSpPr>
          <p:nvPr>
            <p:ph type="sldImg"/>
          </p:nvPr>
        </p:nvSpPr>
        <p:spPr>
          <a:xfrm>
            <a:off x="992188" y="768350"/>
            <a:ext cx="5114925" cy="3836988"/>
          </a:xfrm>
          <a:ln/>
        </p:spPr>
      </p:sp>
      <p:sp>
        <p:nvSpPr>
          <p:cNvPr id="22532" name="Rectangle 3"/>
          <p:cNvSpPr>
            <a:spLocks noGrp="1" noChangeArrowheads="1"/>
          </p:cNvSpPr>
          <p:nvPr>
            <p:ph type="body" idx="1"/>
          </p:nvPr>
        </p:nvSpPr>
        <p:spPr>
          <a:noFill/>
        </p:spPr>
        <p:txBody>
          <a:bodyPr/>
          <a:lstStyle/>
          <a:p>
            <a:r>
              <a:rPr lang="en-GB" sz="1200" b="1" i="0" kern="1200" dirty="0" smtClean="0">
                <a:solidFill>
                  <a:schemeClr val="tx1"/>
                </a:solidFill>
                <a:effectLst/>
                <a:latin typeface="Times New Roman" pitchFamily="18" charset="0"/>
                <a:ea typeface="+mn-ea"/>
                <a:cs typeface="+mn-cs"/>
              </a:rPr>
              <a:t>(From Wikipedia </a:t>
            </a:r>
            <a:r>
              <a:rPr lang="en-GB" sz="1200" b="1" i="0" kern="1200" dirty="0" err="1" smtClean="0">
                <a:solidFill>
                  <a:schemeClr val="tx1"/>
                </a:solidFill>
                <a:effectLst/>
                <a:latin typeface="Times New Roman" pitchFamily="18" charset="0"/>
                <a:ea typeface="+mn-ea"/>
                <a:cs typeface="+mn-cs"/>
              </a:rPr>
              <a:t>dd</a:t>
            </a:r>
            <a:r>
              <a:rPr lang="en-GB" sz="1200" b="1" i="0" kern="1200" dirty="0" smtClean="0">
                <a:solidFill>
                  <a:schemeClr val="tx1"/>
                </a:solidFill>
                <a:effectLst/>
                <a:latin typeface="Times New Roman" pitchFamily="18" charset="0"/>
                <a:ea typeface="+mn-ea"/>
                <a:cs typeface="+mn-cs"/>
              </a:rPr>
              <a:t> Jan 2020)</a:t>
            </a:r>
          </a:p>
          <a:p>
            <a:r>
              <a:rPr lang="en-GB" sz="1200" b="1" i="0" kern="1200" dirty="0" smtClean="0">
                <a:solidFill>
                  <a:schemeClr val="tx1"/>
                </a:solidFill>
                <a:effectLst/>
                <a:latin typeface="Times New Roman" pitchFamily="18" charset="0"/>
                <a:ea typeface="+mn-ea"/>
                <a:cs typeface="+mn-cs"/>
              </a:rPr>
              <a:t>Friedrich </a:t>
            </a:r>
            <a:r>
              <a:rPr lang="en-GB" sz="1200" b="1" i="0" kern="1200" dirty="0" err="1" smtClean="0">
                <a:solidFill>
                  <a:schemeClr val="tx1"/>
                </a:solidFill>
                <a:effectLst/>
                <a:latin typeface="Times New Roman" pitchFamily="18" charset="0"/>
                <a:ea typeface="+mn-ea"/>
                <a:cs typeface="+mn-cs"/>
              </a:rPr>
              <a:t>Stowasser</a:t>
            </a:r>
            <a:r>
              <a:rPr lang="en-GB" sz="1200" b="0" i="0" kern="1200" dirty="0" smtClean="0">
                <a:solidFill>
                  <a:schemeClr val="tx1"/>
                </a:solidFill>
                <a:effectLst/>
                <a:latin typeface="Times New Roman" pitchFamily="18" charset="0"/>
                <a:ea typeface="+mn-ea"/>
                <a:cs typeface="+mn-cs"/>
              </a:rPr>
              <a:t> (December 15, 1928 – February 19, 2000), better known by his pseudonym </a:t>
            </a:r>
            <a:r>
              <a:rPr lang="en-GB" sz="1200" b="1" i="0" kern="1200" dirty="0" err="1" smtClean="0">
                <a:solidFill>
                  <a:schemeClr val="tx1"/>
                </a:solidFill>
                <a:effectLst/>
                <a:latin typeface="Times New Roman" pitchFamily="18" charset="0"/>
                <a:ea typeface="+mn-ea"/>
                <a:cs typeface="+mn-cs"/>
              </a:rPr>
              <a:t>Friedensreich</a:t>
            </a:r>
            <a:r>
              <a:rPr lang="en-GB" sz="1200" b="1" i="0" kern="1200" dirty="0" smtClean="0">
                <a:solidFill>
                  <a:schemeClr val="tx1"/>
                </a:solidFill>
                <a:effectLst/>
                <a:latin typeface="Times New Roman" pitchFamily="18" charset="0"/>
                <a:ea typeface="+mn-ea"/>
                <a:cs typeface="+mn-cs"/>
              </a:rPr>
              <a:t> </a:t>
            </a:r>
            <a:r>
              <a:rPr lang="en-GB" sz="1200" b="1" i="0" kern="1200" dirty="0" err="1" smtClean="0">
                <a:solidFill>
                  <a:schemeClr val="tx1"/>
                </a:solidFill>
                <a:effectLst/>
                <a:latin typeface="Times New Roman" pitchFamily="18" charset="0"/>
                <a:ea typeface="+mn-ea"/>
                <a:cs typeface="+mn-cs"/>
              </a:rPr>
              <a:t>Regentag</a:t>
            </a:r>
            <a:r>
              <a:rPr lang="en-GB" sz="1200" b="1" i="0" kern="1200" dirty="0" smtClean="0">
                <a:solidFill>
                  <a:schemeClr val="tx1"/>
                </a:solidFill>
                <a:effectLst/>
                <a:latin typeface="Times New Roman" pitchFamily="18" charset="0"/>
                <a:ea typeface="+mn-ea"/>
                <a:cs typeface="+mn-cs"/>
              </a:rPr>
              <a:t> </a:t>
            </a:r>
            <a:r>
              <a:rPr lang="en-GB" sz="1200" b="1" i="0" kern="1200" dirty="0" err="1" smtClean="0">
                <a:solidFill>
                  <a:schemeClr val="tx1"/>
                </a:solidFill>
                <a:effectLst/>
                <a:latin typeface="Times New Roman" pitchFamily="18" charset="0"/>
                <a:ea typeface="+mn-ea"/>
                <a:cs typeface="+mn-cs"/>
              </a:rPr>
              <a:t>Dunkelbunt</a:t>
            </a:r>
            <a:r>
              <a:rPr lang="en-GB" sz="1200" b="1" i="0" kern="1200" dirty="0" smtClean="0">
                <a:solidFill>
                  <a:schemeClr val="tx1"/>
                </a:solidFill>
                <a:effectLst/>
                <a:latin typeface="Times New Roman" pitchFamily="18" charset="0"/>
                <a:ea typeface="+mn-ea"/>
                <a:cs typeface="+mn-cs"/>
              </a:rPr>
              <a:t> </a:t>
            </a:r>
            <a:r>
              <a:rPr lang="en-GB" sz="1200" b="1" i="0" kern="1200" dirty="0" err="1" smtClean="0">
                <a:solidFill>
                  <a:schemeClr val="tx1"/>
                </a:solidFill>
                <a:effectLst/>
                <a:latin typeface="Times New Roman" pitchFamily="18" charset="0"/>
                <a:ea typeface="+mn-ea"/>
                <a:cs typeface="+mn-cs"/>
              </a:rPr>
              <a:t>Hundertwasser</a:t>
            </a:r>
            <a:r>
              <a:rPr lang="en-GB" sz="1200" b="0" i="0" kern="1200" dirty="0" smtClean="0">
                <a:solidFill>
                  <a:schemeClr val="tx1"/>
                </a:solidFill>
                <a:effectLst/>
                <a:latin typeface="Times New Roman" pitchFamily="18" charset="0"/>
                <a:ea typeface="+mn-ea"/>
                <a:cs typeface="+mn-cs"/>
              </a:rPr>
              <a:t>, was an Austrian-born </a:t>
            </a:r>
            <a:r>
              <a:rPr lang="en-GB" sz="1200" b="0" i="0" u="none" strike="noStrike" kern="1200" dirty="0" smtClean="0">
                <a:solidFill>
                  <a:schemeClr val="tx1"/>
                </a:solidFill>
                <a:effectLst/>
                <a:latin typeface="Times New Roman" pitchFamily="18" charset="0"/>
                <a:ea typeface="+mn-ea"/>
                <a:cs typeface="+mn-cs"/>
                <a:hlinkClick r:id="rId3" tooltip="New Zealand"/>
              </a:rPr>
              <a:t>New Zealand</a:t>
            </a:r>
            <a:r>
              <a:rPr lang="en-GB" sz="1200" b="0" i="0" kern="1200" dirty="0" smtClean="0">
                <a:solidFill>
                  <a:schemeClr val="tx1"/>
                </a:solidFill>
                <a:effectLst/>
                <a:latin typeface="Times New Roman" pitchFamily="18" charset="0"/>
                <a:ea typeface="+mn-ea"/>
                <a:cs typeface="+mn-cs"/>
              </a:rPr>
              <a:t> artist</a:t>
            </a:r>
            <a:r>
              <a:rPr lang="en-GB" sz="1200" b="0" i="0" u="none" strike="noStrike" kern="1200" baseline="30000" dirty="0" smtClean="0">
                <a:solidFill>
                  <a:schemeClr val="tx1"/>
                </a:solidFill>
                <a:effectLst/>
                <a:latin typeface="Times New Roman" pitchFamily="18" charset="0"/>
                <a:ea typeface="+mn-ea"/>
                <a:cs typeface="+mn-cs"/>
                <a:hlinkClick r:id="rId4"/>
              </a:rPr>
              <a:t>[1]</a:t>
            </a:r>
            <a:r>
              <a:rPr lang="en-GB" sz="1200" b="0" i="0" kern="1200" dirty="0" smtClean="0">
                <a:solidFill>
                  <a:schemeClr val="tx1"/>
                </a:solidFill>
                <a:effectLst/>
                <a:latin typeface="Times New Roman" pitchFamily="18" charset="0"/>
                <a:ea typeface="+mn-ea"/>
                <a:cs typeface="+mn-cs"/>
              </a:rPr>
              <a:t> and architect who also worked in the field of environmental protection.</a:t>
            </a:r>
          </a:p>
          <a:p>
            <a:r>
              <a:rPr lang="en-GB" sz="1200" b="0" i="0" kern="1200" dirty="0" err="1" smtClean="0">
                <a:solidFill>
                  <a:schemeClr val="tx1"/>
                </a:solidFill>
                <a:effectLst/>
                <a:latin typeface="Times New Roman" pitchFamily="18" charset="0"/>
                <a:ea typeface="+mn-ea"/>
                <a:cs typeface="+mn-cs"/>
              </a:rPr>
              <a:t>Hundertwasser</a:t>
            </a:r>
            <a:r>
              <a:rPr lang="en-GB" sz="1200" b="0" i="0" kern="1200" dirty="0" smtClean="0">
                <a:solidFill>
                  <a:schemeClr val="tx1"/>
                </a:solidFill>
                <a:effectLst/>
                <a:latin typeface="Times New Roman" pitchFamily="18" charset="0"/>
                <a:ea typeface="+mn-ea"/>
                <a:cs typeface="+mn-cs"/>
              </a:rPr>
              <a:t> stood out as an opponent of "a straight line" and any standardization, expressing this concept in the field of building design. His best known work is the </a:t>
            </a:r>
            <a:r>
              <a:rPr lang="en-GB" sz="1200" b="0" i="0" u="none" strike="noStrike" kern="1200" dirty="0" err="1" smtClean="0">
                <a:solidFill>
                  <a:schemeClr val="tx1"/>
                </a:solidFill>
                <a:effectLst/>
                <a:latin typeface="Times New Roman" pitchFamily="18" charset="0"/>
                <a:ea typeface="+mn-ea"/>
                <a:cs typeface="+mn-cs"/>
                <a:hlinkClick r:id="rId5" tooltip="Hundertwasserhaus"/>
              </a:rPr>
              <a:t>Hundertwasserhaus</a:t>
            </a:r>
            <a:r>
              <a:rPr lang="en-GB" sz="1200" b="0" i="0" kern="1200" dirty="0" smtClean="0">
                <a:solidFill>
                  <a:schemeClr val="tx1"/>
                </a:solidFill>
                <a:effectLst/>
                <a:latin typeface="Times New Roman" pitchFamily="18" charset="0"/>
                <a:ea typeface="+mn-ea"/>
                <a:cs typeface="+mn-cs"/>
              </a:rPr>
              <a:t> in </a:t>
            </a:r>
            <a:r>
              <a:rPr lang="en-GB" sz="1200" b="0" i="0" u="none" strike="noStrike" kern="1200" dirty="0" smtClean="0">
                <a:solidFill>
                  <a:schemeClr val="tx1"/>
                </a:solidFill>
                <a:effectLst/>
                <a:latin typeface="Times New Roman" pitchFamily="18" charset="0"/>
                <a:ea typeface="+mn-ea"/>
                <a:cs typeface="+mn-cs"/>
                <a:hlinkClick r:id="rId6" tooltip="Vienna"/>
              </a:rPr>
              <a:t>Vienna</a:t>
            </a:r>
            <a:r>
              <a:rPr lang="en-GB" sz="1200" b="0" i="0" kern="1200" dirty="0" smtClean="0">
                <a:solidFill>
                  <a:schemeClr val="tx1"/>
                </a:solidFill>
                <a:effectLst/>
                <a:latin typeface="Times New Roman" pitchFamily="18" charset="0"/>
                <a:ea typeface="+mn-ea"/>
                <a:cs typeface="+mn-cs"/>
              </a:rPr>
              <a:t>, </a:t>
            </a:r>
            <a:r>
              <a:rPr lang="en-GB" sz="1200" b="0" i="0" u="none" strike="noStrike" kern="1200" dirty="0" smtClean="0">
                <a:solidFill>
                  <a:schemeClr val="tx1"/>
                </a:solidFill>
                <a:effectLst/>
                <a:latin typeface="Times New Roman" pitchFamily="18" charset="0"/>
                <a:ea typeface="+mn-ea"/>
                <a:cs typeface="+mn-cs"/>
                <a:hlinkClick r:id="rId7" tooltip="Austria"/>
              </a:rPr>
              <a:t>Austria</a:t>
            </a:r>
            <a:r>
              <a:rPr lang="en-GB" sz="1200" b="0" i="0" kern="1200" dirty="0" smtClean="0">
                <a:solidFill>
                  <a:schemeClr val="tx1"/>
                </a:solidFill>
                <a:effectLst/>
                <a:latin typeface="Times New Roman" pitchFamily="18" charset="0"/>
                <a:ea typeface="+mn-ea"/>
                <a:cs typeface="+mn-cs"/>
              </a:rPr>
              <a:t> which has become a notable place of interest in the Austrian capital, characterised by imaginative vitality and uniqueness.</a:t>
            </a:r>
          </a:p>
          <a:p>
            <a:pPr eaLnBrk="1" hangingPunct="1"/>
            <a:endParaRPr lang="nl-NL" altLang="en-US" dirty="0" smtClean="0"/>
          </a:p>
        </p:txBody>
      </p:sp>
    </p:spTree>
    <p:extLst>
      <p:ext uri="{BB962C8B-B14F-4D97-AF65-F5344CB8AC3E}">
        <p14:creationId xmlns:p14="http://schemas.microsoft.com/office/powerpoint/2010/main" val="361049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59C9D5F-4CE9-4A87-A408-56966A7D1781}" type="slidenum">
              <a:rPr lang="en-GB" altLang="en-US" sz="1200"/>
              <a:pPr eaLnBrk="1" hangingPunct="1"/>
              <a:t>22</a:t>
            </a:fld>
            <a:endParaRPr lang="en-GB" altLang="en-US" sz="1200"/>
          </a:p>
        </p:txBody>
      </p:sp>
      <p:sp>
        <p:nvSpPr>
          <p:cNvPr id="94211" name="Rectangle 2"/>
          <p:cNvSpPr>
            <a:spLocks noGrp="1" noRot="1" noChangeAspect="1" noChangeArrowheads="1" noTextEdit="1"/>
          </p:cNvSpPr>
          <p:nvPr>
            <p:ph type="sldImg"/>
          </p:nvPr>
        </p:nvSpPr>
        <p:spPr>
          <a:xfrm>
            <a:off x="992188" y="768350"/>
            <a:ext cx="5114925" cy="3836988"/>
          </a:xfrm>
          <a:ln/>
        </p:spPr>
      </p:sp>
      <p:sp>
        <p:nvSpPr>
          <p:cNvPr id="94212" name="Rectangle 3"/>
          <p:cNvSpPr>
            <a:spLocks noGrp="1" noChangeArrowheads="1"/>
          </p:cNvSpPr>
          <p:nvPr>
            <p:ph type="body" idx="1"/>
          </p:nvPr>
        </p:nvSpPr>
        <p:spPr>
          <a:noFill/>
        </p:spPr>
        <p:txBody>
          <a:bodyPr/>
          <a:lstStyle/>
          <a:p>
            <a:pPr eaLnBrk="1" hangingPunct="1"/>
            <a:r>
              <a:rPr lang="nl-NL" altLang="en-US" b="1" smtClean="0"/>
              <a:t>Using the SEI Architecture Tradeoff Analysis Method to Evaluate WIN-T: A Case Study </a:t>
            </a:r>
            <a:endParaRPr lang="nl-NL" altLang="en-US" smtClean="0"/>
          </a:p>
          <a:p>
            <a:pPr eaLnBrk="1" hangingPunct="1"/>
            <a:r>
              <a:rPr lang="nl-NL" altLang="en-US" smtClean="0"/>
              <a:t>Paul Clements, Software Engineering Institute </a:t>
            </a:r>
          </a:p>
          <a:p>
            <a:pPr eaLnBrk="1" hangingPunct="1"/>
            <a:r>
              <a:rPr lang="nl-NL" altLang="en-US" smtClean="0"/>
              <a:t>John Bergey, Software Engineering Institute </a:t>
            </a:r>
          </a:p>
          <a:p>
            <a:pPr eaLnBrk="1" hangingPunct="1"/>
            <a:r>
              <a:rPr lang="nl-NL" altLang="en-US" smtClean="0"/>
              <a:t>Dave Mason, U.S. Army’s Communications and Electronics Command (CECOM) </a:t>
            </a:r>
          </a:p>
          <a:p>
            <a:pPr eaLnBrk="1" hangingPunct="1"/>
            <a:r>
              <a:rPr lang="nl-NL" altLang="en-US" i="1" smtClean="0"/>
              <a:t>September 2005 </a:t>
            </a:r>
            <a:endParaRPr lang="nl-NL" altLang="en-US" smtClean="0"/>
          </a:p>
          <a:p>
            <a:pPr eaLnBrk="1" hangingPunct="1"/>
            <a:r>
              <a:rPr lang="nl-NL" altLang="en-US" b="1" smtClean="0"/>
              <a:t>Technical Note </a:t>
            </a:r>
            <a:r>
              <a:rPr lang="nl-NL" altLang="en-US" smtClean="0"/>
              <a:t>CMU/SEI-2005-TN-027 </a:t>
            </a:r>
          </a:p>
        </p:txBody>
      </p:sp>
    </p:spTree>
    <p:extLst>
      <p:ext uri="{BB962C8B-B14F-4D97-AF65-F5344CB8AC3E}">
        <p14:creationId xmlns:p14="http://schemas.microsoft.com/office/powerpoint/2010/main" val="3792987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33795"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6D43C1-7F55-4403-A944-D9248EF411F7}" type="slidenum">
              <a:rPr lang="nl-NL" altLang="en-US" sz="1300" smtClean="0"/>
              <a:pPr>
                <a:spcBef>
                  <a:spcPct val="0"/>
                </a:spcBef>
              </a:pPr>
              <a:t>23</a:t>
            </a:fld>
            <a:endParaRPr lang="nl-NL" altLang="en-US" sz="1300" smtClean="0"/>
          </a:p>
        </p:txBody>
      </p:sp>
      <p:sp>
        <p:nvSpPr>
          <p:cNvPr id="33796" name="Rectangle 2"/>
          <p:cNvSpPr>
            <a:spLocks noGrp="1" noRot="1" noChangeAspect="1" noChangeArrowheads="1" noTextEdit="1"/>
          </p:cNvSpPr>
          <p:nvPr>
            <p:ph type="sldImg"/>
          </p:nvPr>
        </p:nvSpPr>
        <p:spPr>
          <a:xfrm>
            <a:off x="992188" y="768350"/>
            <a:ext cx="5114925" cy="3836988"/>
          </a:xfrm>
          <a:ln/>
        </p:spPr>
      </p:sp>
      <p:sp>
        <p:nvSpPr>
          <p:cNvPr id="3379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220197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0A64E3C-B687-4C18-9BB9-E6DC7F28986F}" type="slidenum">
              <a:rPr lang="en-GB" altLang="en-US" sz="1200"/>
              <a:pPr eaLnBrk="1" hangingPunct="1"/>
              <a:t>24</a:t>
            </a:fld>
            <a:endParaRPr lang="en-GB" altLang="en-US" sz="1200"/>
          </a:p>
        </p:txBody>
      </p:sp>
      <p:sp>
        <p:nvSpPr>
          <p:cNvPr id="95235" name="Rectangle 2"/>
          <p:cNvSpPr>
            <a:spLocks noGrp="1" noRot="1" noChangeAspect="1" noChangeArrowheads="1" noTextEdit="1"/>
          </p:cNvSpPr>
          <p:nvPr>
            <p:ph type="sldImg"/>
          </p:nvPr>
        </p:nvSpPr>
        <p:spPr>
          <a:xfrm>
            <a:off x="992188" y="768350"/>
            <a:ext cx="5114925" cy="3836988"/>
          </a:xfrm>
          <a:ln/>
        </p:spPr>
      </p:sp>
      <p:sp>
        <p:nvSpPr>
          <p:cNvPr id="95236" name="Rectangle 3"/>
          <p:cNvSpPr>
            <a:spLocks noGrp="1" noChangeArrowheads="1"/>
          </p:cNvSpPr>
          <p:nvPr>
            <p:ph type="body" idx="1"/>
          </p:nvPr>
        </p:nvSpPr>
        <p:spPr>
          <a:noFill/>
        </p:spPr>
        <p:txBody>
          <a:bodyPr/>
          <a:lstStyle/>
          <a:p>
            <a:pPr eaLnBrk="1" hangingPunct="1"/>
            <a:r>
              <a:rPr lang="nl-NL" altLang="en-US" dirty="0" smtClean="0"/>
              <a:t>A legend is really important!</a:t>
            </a:r>
          </a:p>
        </p:txBody>
      </p:sp>
    </p:spTree>
    <p:extLst>
      <p:ext uri="{BB962C8B-B14F-4D97-AF65-F5344CB8AC3E}">
        <p14:creationId xmlns:p14="http://schemas.microsoft.com/office/powerpoint/2010/main" val="313359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42C60B9-A3A9-4459-91FF-AE3B46F298BA}" type="slidenum">
              <a:rPr lang="en-GB" altLang="en-US" sz="1200"/>
              <a:pPr eaLnBrk="1" hangingPunct="1"/>
              <a:t>25</a:t>
            </a:fld>
            <a:endParaRPr lang="en-GB" altLang="en-US" sz="1200"/>
          </a:p>
        </p:txBody>
      </p:sp>
      <p:sp>
        <p:nvSpPr>
          <p:cNvPr id="96259" name="Rectangle 2"/>
          <p:cNvSpPr>
            <a:spLocks noGrp="1" noRot="1" noChangeAspect="1" noChangeArrowheads="1" noTextEdit="1"/>
          </p:cNvSpPr>
          <p:nvPr>
            <p:ph type="sldImg"/>
          </p:nvPr>
        </p:nvSpPr>
        <p:spPr>
          <a:xfrm>
            <a:off x="992188" y="768350"/>
            <a:ext cx="5114925" cy="3836988"/>
          </a:xfrm>
          <a:ln/>
        </p:spPr>
      </p:sp>
      <p:sp>
        <p:nvSpPr>
          <p:cNvPr id="96260"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449818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B49226-5AEB-4752-B325-2B3243798FB1}" type="slidenum">
              <a:rPr lang="en-GB" altLang="en-US" sz="1300" smtClean="0">
                <a:solidFill>
                  <a:srgbClr val="000000"/>
                </a:solidFill>
              </a:rPr>
              <a:pPr>
                <a:spcBef>
                  <a:spcPct val="0"/>
                </a:spcBef>
              </a:pPr>
              <a:t>31</a:t>
            </a:fld>
            <a:endParaRPr lang="en-GB" altLang="en-US" sz="1300" smtClean="0">
              <a:solidFill>
                <a:srgbClr val="000000"/>
              </a:solidFill>
            </a:endParaRPr>
          </a:p>
        </p:txBody>
      </p:sp>
      <p:sp>
        <p:nvSpPr>
          <p:cNvPr id="61443" name="Rectangle 2"/>
          <p:cNvSpPr>
            <a:spLocks noGrp="1" noRot="1" noChangeAspect="1" noChangeArrowheads="1" noTextEdit="1"/>
          </p:cNvSpPr>
          <p:nvPr>
            <p:ph type="sldImg"/>
          </p:nvPr>
        </p:nvSpPr>
        <p:spPr>
          <a:xfrm>
            <a:off x="731838" y="831850"/>
            <a:ext cx="5543550" cy="4157663"/>
          </a:xfrm>
          <a:ln/>
        </p:spPr>
      </p:sp>
      <p:sp>
        <p:nvSpPr>
          <p:cNvPr id="61444" name="Rectangle 3"/>
          <p:cNvSpPr>
            <a:spLocks noGrp="1" noChangeArrowheads="1"/>
          </p:cNvSpPr>
          <p:nvPr>
            <p:ph type="body" idx="1"/>
          </p:nvPr>
        </p:nvSpPr>
        <p:spPr>
          <a:xfrm>
            <a:off x="700415" y="5266002"/>
            <a:ext cx="5606444" cy="4989116"/>
          </a:xfrm>
          <a:noFill/>
        </p:spPr>
        <p:txBody>
          <a:bodyPr/>
          <a:lstStyle/>
          <a:p>
            <a:pPr eaLnBrk="1" hangingPunct="1"/>
            <a:r>
              <a:rPr lang="en-GB" altLang="en-US" smtClean="0"/>
              <a:t>Thomas J. Mowbray and Raphael C. Malveau. </a:t>
            </a:r>
            <a:r>
              <a:rPr lang="en-GB" altLang="en-US" i="1" smtClean="0"/>
              <a:t>CORBA Design Patterns</a:t>
            </a:r>
            <a:r>
              <a:rPr lang="en-GB" altLang="en-US" smtClean="0"/>
              <a:t>. John Wiley &amp; Sons, 1997 </a:t>
            </a:r>
          </a:p>
        </p:txBody>
      </p:sp>
    </p:spTree>
    <p:extLst>
      <p:ext uri="{BB962C8B-B14F-4D97-AF65-F5344CB8AC3E}">
        <p14:creationId xmlns:p14="http://schemas.microsoft.com/office/powerpoint/2010/main" val="1281269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F1CE82-B898-4E94-87CC-F424C513B0AF}" type="slidenum">
              <a:rPr lang="en-GB" altLang="en-US" smtClean="0">
                <a:solidFill>
                  <a:srgbClr val="000000"/>
                </a:solidFill>
              </a:rPr>
              <a:pPr>
                <a:spcBef>
                  <a:spcPct val="0"/>
                </a:spcBef>
              </a:pPr>
              <a:t>32</a:t>
            </a:fld>
            <a:endParaRPr lang="en-GB" altLang="en-US" smtClean="0">
              <a:solidFill>
                <a:srgbClr val="000000"/>
              </a:solidFill>
            </a:endParaRPr>
          </a:p>
        </p:txBody>
      </p:sp>
      <p:sp>
        <p:nvSpPr>
          <p:cNvPr id="6553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190500" indent="-190500" eaLnBrk="1" hangingPunct="1"/>
            <a:endParaRPr lang="en-GB" altLang="en-US" sz="1400" smtClean="0"/>
          </a:p>
        </p:txBody>
      </p:sp>
    </p:spTree>
    <p:extLst>
      <p:ext uri="{BB962C8B-B14F-4D97-AF65-F5344CB8AC3E}">
        <p14:creationId xmlns:p14="http://schemas.microsoft.com/office/powerpoint/2010/main" val="1438193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E6D14A-59FF-449E-95CB-42DE1EBB9A01}" type="slidenum">
              <a:rPr lang="en-GB" altLang="en-US" sz="1300" smtClean="0"/>
              <a:pPr>
                <a:spcBef>
                  <a:spcPct val="0"/>
                </a:spcBef>
              </a:pPr>
              <a:t>37</a:t>
            </a:fld>
            <a:endParaRPr lang="en-GB" altLang="en-US" sz="1300" smtClean="0"/>
          </a:p>
        </p:txBody>
      </p:sp>
      <p:sp>
        <p:nvSpPr>
          <p:cNvPr id="34819" name="Rectangle 2"/>
          <p:cNvSpPr>
            <a:spLocks noGrp="1" noRot="1" noChangeAspect="1" noChangeArrowheads="1" noTextEdit="1"/>
          </p:cNvSpPr>
          <p:nvPr>
            <p:ph type="sldImg"/>
          </p:nvPr>
        </p:nvSpPr>
        <p:spPr>
          <a:xfrm>
            <a:off x="731838" y="831850"/>
            <a:ext cx="5543550" cy="4157663"/>
          </a:xfrm>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387539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79DA12-E1F8-4C96-A4B4-70145AD0BDC3}" type="slidenum">
              <a:rPr lang="en-GB" altLang="en-US" sz="1300" smtClean="0"/>
              <a:pPr>
                <a:spcBef>
                  <a:spcPct val="0"/>
                </a:spcBef>
              </a:pPr>
              <a:t>38</a:t>
            </a:fld>
            <a:endParaRPr lang="en-GB" altLang="en-US" sz="1300" smtClean="0"/>
          </a:p>
        </p:txBody>
      </p:sp>
      <p:sp>
        <p:nvSpPr>
          <p:cNvPr id="36867" name="Rectangle 2"/>
          <p:cNvSpPr>
            <a:spLocks noGrp="1" noRot="1" noChangeAspect="1" noChangeArrowheads="1" noTextEdit="1"/>
          </p:cNvSpPr>
          <p:nvPr>
            <p:ph type="sldImg"/>
          </p:nvPr>
        </p:nvSpPr>
        <p:spPr>
          <a:xfrm>
            <a:off x="731838" y="831850"/>
            <a:ext cx="5543550" cy="4157663"/>
          </a:xfrm>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18608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D925A7-BA2A-4B18-930B-07451AFBB0A9}" type="slidenum">
              <a:rPr lang="en-GB" altLang="en-US" sz="1300" smtClean="0"/>
              <a:pPr>
                <a:spcBef>
                  <a:spcPct val="0"/>
                </a:spcBef>
              </a:pPr>
              <a:t>39</a:t>
            </a:fld>
            <a:endParaRPr lang="en-GB" altLang="en-US" sz="1300" smtClean="0"/>
          </a:p>
        </p:txBody>
      </p:sp>
      <p:sp>
        <p:nvSpPr>
          <p:cNvPr id="38915" name="Rectangle 2"/>
          <p:cNvSpPr>
            <a:spLocks noGrp="1" noRot="1" noChangeAspect="1" noChangeArrowheads="1" noTextEdit="1"/>
          </p:cNvSpPr>
          <p:nvPr>
            <p:ph type="sldImg"/>
          </p:nvPr>
        </p:nvSpPr>
        <p:spPr>
          <a:xfrm>
            <a:off x="731838" y="831850"/>
            <a:ext cx="5543550" cy="4157663"/>
          </a:xfrm>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1352219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solidFill>
                  <a:srgbClr val="000000"/>
                </a:solidFill>
              </a:rPr>
              <a:t>© SE, Architecture, Hans van Vliet</a:t>
            </a:r>
          </a:p>
        </p:txBody>
      </p:sp>
      <p:sp>
        <p:nvSpPr>
          <p:cNvPr id="47107"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C74E57-CD3F-4C9D-9620-42FE29063775}" type="slidenum">
              <a:rPr lang="nl-NL" altLang="en-US" sz="1300" smtClean="0">
                <a:solidFill>
                  <a:srgbClr val="000000"/>
                </a:solidFill>
              </a:rPr>
              <a:pPr>
                <a:spcBef>
                  <a:spcPct val="0"/>
                </a:spcBef>
              </a:pPr>
              <a:t>40</a:t>
            </a:fld>
            <a:endParaRPr lang="nl-NL" altLang="en-US" sz="1300" smtClean="0">
              <a:solidFill>
                <a:srgbClr val="000000"/>
              </a:solidFill>
            </a:endParaRPr>
          </a:p>
        </p:txBody>
      </p:sp>
      <p:sp>
        <p:nvSpPr>
          <p:cNvPr id="47108" name="Rectangle 2"/>
          <p:cNvSpPr>
            <a:spLocks noGrp="1" noRot="1" noChangeAspect="1" noChangeArrowheads="1" noTextEdit="1"/>
          </p:cNvSpPr>
          <p:nvPr>
            <p:ph type="sldImg"/>
          </p:nvPr>
        </p:nvSpPr>
        <p:spPr>
          <a:xfrm>
            <a:off x="733425" y="830263"/>
            <a:ext cx="5543550" cy="4159250"/>
          </a:xfrm>
          <a:ln/>
        </p:spPr>
      </p:sp>
      <p:sp>
        <p:nvSpPr>
          <p:cNvPr id="47109" name="Rectangle 3"/>
          <p:cNvSpPr>
            <a:spLocks noGrp="1" noChangeArrowheads="1"/>
          </p:cNvSpPr>
          <p:nvPr>
            <p:ph type="body" idx="1"/>
          </p:nvPr>
        </p:nvSpPr>
        <p:spPr>
          <a:xfrm>
            <a:off x="935453" y="5267723"/>
            <a:ext cx="5136368" cy="4989115"/>
          </a:xfrm>
          <a:noFill/>
        </p:spPr>
        <p:txBody>
          <a:bodyPr/>
          <a:lstStyle/>
          <a:p>
            <a:endParaRPr lang="sv-SE" altLang="en-US" smtClean="0"/>
          </a:p>
        </p:txBody>
      </p:sp>
    </p:spTree>
    <p:extLst>
      <p:ext uri="{BB962C8B-B14F-4D97-AF65-F5344CB8AC3E}">
        <p14:creationId xmlns:p14="http://schemas.microsoft.com/office/powerpoint/2010/main" val="350189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2898805-17DB-4FBC-AEB0-7AE95A831D73}" type="slidenum">
              <a:rPr lang="en-GB" altLang="en-US" smtClean="0"/>
              <a:pPr>
                <a:defRPr/>
              </a:pPr>
              <a:t>2</a:t>
            </a:fld>
            <a:endParaRPr lang="en-GB" altLang="en-US"/>
          </a:p>
        </p:txBody>
      </p:sp>
    </p:spTree>
    <p:extLst>
      <p:ext uri="{BB962C8B-B14F-4D97-AF65-F5344CB8AC3E}">
        <p14:creationId xmlns:p14="http://schemas.microsoft.com/office/powerpoint/2010/main" val="414738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08468A-7F21-4215-B2E9-9AC7590D9709}" type="slidenum">
              <a:rPr lang="en-GB" altLang="en-US" sz="1300" smtClean="0">
                <a:solidFill>
                  <a:srgbClr val="000000"/>
                </a:solidFill>
              </a:rPr>
              <a:pPr>
                <a:spcBef>
                  <a:spcPct val="0"/>
                </a:spcBef>
              </a:pPr>
              <a:t>41</a:t>
            </a:fld>
            <a:endParaRPr lang="en-GB" altLang="en-US" sz="1300" smtClean="0">
              <a:solidFill>
                <a:srgbClr val="000000"/>
              </a:solidFill>
            </a:endParaRPr>
          </a:p>
        </p:txBody>
      </p:sp>
      <p:sp>
        <p:nvSpPr>
          <p:cNvPr id="49155" name="Rectangle 2"/>
          <p:cNvSpPr>
            <a:spLocks noGrp="1" noRot="1" noChangeAspect="1" noChangeArrowheads="1" noTextEdit="1"/>
          </p:cNvSpPr>
          <p:nvPr>
            <p:ph type="sldImg"/>
          </p:nvPr>
        </p:nvSpPr>
        <p:spPr>
          <a:xfrm>
            <a:off x="731838" y="831850"/>
            <a:ext cx="5543550" cy="4157663"/>
          </a:xfrm>
          <a:ln/>
        </p:spPr>
      </p:sp>
      <p:sp>
        <p:nvSpPr>
          <p:cNvPr id="49156" name="Rectangle 3"/>
          <p:cNvSpPr>
            <a:spLocks noGrp="1" noChangeArrowheads="1"/>
          </p:cNvSpPr>
          <p:nvPr>
            <p:ph type="body" idx="1"/>
          </p:nvPr>
        </p:nvSpPr>
        <p:spPr>
          <a:xfrm>
            <a:off x="700414" y="5266002"/>
            <a:ext cx="5683223" cy="4989116"/>
          </a:xfrm>
          <a:noFill/>
        </p:spPr>
        <p:txBody>
          <a:bodyPr/>
          <a:lstStyle/>
          <a:p>
            <a:pPr eaLnBrk="1" hangingPunct="1"/>
            <a:r>
              <a:rPr lang="en-GB" altLang="en-US" sz="1400" smtClean="0"/>
              <a:t>All relevant system dimensions must be described by an architecture</a:t>
            </a:r>
          </a:p>
        </p:txBody>
      </p:sp>
    </p:spTree>
    <p:extLst>
      <p:ext uri="{BB962C8B-B14F-4D97-AF65-F5344CB8AC3E}">
        <p14:creationId xmlns:p14="http://schemas.microsoft.com/office/powerpoint/2010/main" val="3529624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68CB9C-4418-46CB-B92B-1CDB87F9E906}" type="slidenum">
              <a:rPr lang="en-GB" altLang="en-US" sz="1300" smtClean="0"/>
              <a:pPr>
                <a:spcBef>
                  <a:spcPct val="0"/>
                </a:spcBef>
              </a:pPr>
              <a:t>42</a:t>
            </a:fld>
            <a:endParaRPr lang="en-GB" altLang="en-US" sz="1300" smtClean="0"/>
          </a:p>
        </p:txBody>
      </p:sp>
      <p:sp>
        <p:nvSpPr>
          <p:cNvPr id="3072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1579931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95938C-41A9-4FC9-87F4-E4008D9D6769}" type="slidenum">
              <a:rPr lang="en-GB" altLang="en-US" sz="1300" smtClean="0"/>
              <a:pPr>
                <a:spcBef>
                  <a:spcPct val="0"/>
                </a:spcBef>
              </a:pPr>
              <a:t>45</a:t>
            </a:fld>
            <a:endParaRPr lang="en-GB" altLang="en-US" sz="1300" smtClean="0"/>
          </a:p>
        </p:txBody>
      </p:sp>
      <p:sp>
        <p:nvSpPr>
          <p:cNvPr id="46083" name="Rectangle 2"/>
          <p:cNvSpPr>
            <a:spLocks noGrp="1" noRot="1" noChangeAspect="1" noChangeArrowheads="1" noTextEdit="1"/>
          </p:cNvSpPr>
          <p:nvPr>
            <p:ph type="sldImg"/>
          </p:nvPr>
        </p:nvSpPr>
        <p:spPr>
          <a:xfrm>
            <a:off x="992188" y="768350"/>
            <a:ext cx="5114925" cy="3836988"/>
          </a:xfrm>
          <a:ln/>
        </p:spPr>
      </p:sp>
      <p:sp>
        <p:nvSpPr>
          <p:cNvPr id="46084" name="Rectangle 3"/>
          <p:cNvSpPr>
            <a:spLocks noGrp="1" noChangeArrowheads="1"/>
          </p:cNvSpPr>
          <p:nvPr>
            <p:ph type="body" idx="1"/>
          </p:nvPr>
        </p:nvSpPr>
        <p:spPr>
          <a:noFill/>
        </p:spPr>
        <p:txBody>
          <a:bodyPr/>
          <a:lstStyle/>
          <a:p>
            <a:pPr eaLnBrk="1" hangingPunct="1"/>
            <a:r>
              <a:rPr lang="en-GB" altLang="en-US" smtClean="0"/>
              <a:t>slides from Paul Gruenbacher</a:t>
            </a:r>
          </a:p>
        </p:txBody>
      </p:sp>
    </p:spTree>
    <p:extLst>
      <p:ext uri="{BB962C8B-B14F-4D97-AF65-F5344CB8AC3E}">
        <p14:creationId xmlns:p14="http://schemas.microsoft.com/office/powerpoint/2010/main" val="388358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48131"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AE8A3F-8010-4E1E-9F8B-8D6B7B5619A7}" type="slidenum">
              <a:rPr lang="nl-NL" altLang="en-US" sz="1300" smtClean="0"/>
              <a:pPr>
                <a:spcBef>
                  <a:spcPct val="0"/>
                </a:spcBef>
              </a:pPr>
              <a:t>46</a:t>
            </a:fld>
            <a:endParaRPr lang="nl-NL" altLang="en-US" sz="1300" smtClean="0"/>
          </a:p>
        </p:txBody>
      </p:sp>
      <p:sp>
        <p:nvSpPr>
          <p:cNvPr id="48132" name="Rectangle 2"/>
          <p:cNvSpPr>
            <a:spLocks noGrp="1" noRot="1" noChangeAspect="1" noChangeArrowheads="1" noTextEdit="1"/>
          </p:cNvSpPr>
          <p:nvPr>
            <p:ph type="sldImg"/>
          </p:nvPr>
        </p:nvSpPr>
        <p:spPr>
          <a:xfrm>
            <a:off x="992188" y="766763"/>
            <a:ext cx="5118100" cy="3838575"/>
          </a:xfrm>
          <a:ln/>
        </p:spPr>
      </p:sp>
      <p:sp>
        <p:nvSpPr>
          <p:cNvPr id="48133" name="Rectangle 3"/>
          <p:cNvSpPr>
            <a:spLocks noGrp="1" noChangeArrowheads="1"/>
          </p:cNvSpPr>
          <p:nvPr>
            <p:ph type="body" idx="1"/>
          </p:nvPr>
        </p:nvSpPr>
        <p:spPr>
          <a:xfrm>
            <a:off x="947738" y="4862513"/>
            <a:ext cx="5203825" cy="4605337"/>
          </a:xfrm>
          <a:noFill/>
        </p:spPr>
        <p:txBody>
          <a:bodyPr/>
          <a:lstStyle/>
          <a:p>
            <a:endParaRPr lang="sv-SE" altLang="en-US" smtClean="0"/>
          </a:p>
        </p:txBody>
      </p:sp>
    </p:spTree>
    <p:extLst>
      <p:ext uri="{BB962C8B-B14F-4D97-AF65-F5344CB8AC3E}">
        <p14:creationId xmlns:p14="http://schemas.microsoft.com/office/powerpoint/2010/main" val="3494362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5F7FC9-BB2A-44BC-B340-CCED2FF5D57F}" type="slidenum">
              <a:rPr lang="en-GB" altLang="en-US" sz="1300" smtClean="0"/>
              <a:pPr>
                <a:spcBef>
                  <a:spcPct val="0"/>
                </a:spcBef>
              </a:pPr>
              <a:t>47</a:t>
            </a:fld>
            <a:endParaRPr lang="en-GB" altLang="en-US" sz="1300" smtClean="0"/>
          </a:p>
        </p:txBody>
      </p:sp>
      <p:sp>
        <p:nvSpPr>
          <p:cNvPr id="50179" name="Rectangle 2"/>
          <p:cNvSpPr>
            <a:spLocks noGrp="1" noRot="1" noChangeAspect="1" noChangeArrowheads="1" noTextEdit="1"/>
          </p:cNvSpPr>
          <p:nvPr>
            <p:ph type="sldImg"/>
          </p:nvPr>
        </p:nvSpPr>
        <p:spPr>
          <a:xfrm>
            <a:off x="992188" y="768350"/>
            <a:ext cx="5114925" cy="3836988"/>
          </a:xfrm>
          <a:ln/>
        </p:spPr>
      </p:sp>
      <p:sp>
        <p:nvSpPr>
          <p:cNvPr id="50180" name="Rectangle 3"/>
          <p:cNvSpPr>
            <a:spLocks noGrp="1" noChangeArrowheads="1"/>
          </p:cNvSpPr>
          <p:nvPr>
            <p:ph type="body" idx="1"/>
          </p:nvPr>
        </p:nvSpPr>
        <p:spPr>
          <a:xfrm>
            <a:off x="709613" y="4860925"/>
            <a:ext cx="5757862" cy="4605338"/>
          </a:xfrm>
          <a:noFill/>
        </p:spPr>
        <p:txBody>
          <a:bodyPr/>
          <a:lstStyle/>
          <a:p>
            <a:pPr eaLnBrk="1" hangingPunct="1"/>
            <a:r>
              <a:rPr lang="en-GB" altLang="en-US" sz="1400" smtClean="0"/>
              <a:t>All relevant system dimensions must be described by an architecture</a:t>
            </a:r>
          </a:p>
        </p:txBody>
      </p:sp>
    </p:spTree>
    <p:extLst>
      <p:ext uri="{BB962C8B-B14F-4D97-AF65-F5344CB8AC3E}">
        <p14:creationId xmlns:p14="http://schemas.microsoft.com/office/powerpoint/2010/main" val="3917167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1F237A-9855-4AF9-A15F-2079C67D2AE6}" type="slidenum">
              <a:rPr lang="en-GB" altLang="en-US" sz="1300" smtClean="0"/>
              <a:pPr>
                <a:spcBef>
                  <a:spcPct val="0"/>
                </a:spcBef>
              </a:pPr>
              <a:t>48</a:t>
            </a:fld>
            <a:endParaRPr lang="en-GB" altLang="en-US" sz="1300" smtClean="0"/>
          </a:p>
        </p:txBody>
      </p:sp>
      <p:sp>
        <p:nvSpPr>
          <p:cNvPr id="52227" name="Rectangle 2"/>
          <p:cNvSpPr>
            <a:spLocks noGrp="1" noRot="1" noChangeAspect="1" noChangeArrowheads="1" noTextEdit="1"/>
          </p:cNvSpPr>
          <p:nvPr>
            <p:ph type="sldImg"/>
          </p:nvPr>
        </p:nvSpPr>
        <p:spPr>
          <a:xfrm>
            <a:off x="992188" y="768350"/>
            <a:ext cx="5114925" cy="3836988"/>
          </a:xfrm>
          <a:ln/>
        </p:spPr>
      </p:sp>
      <p:sp>
        <p:nvSpPr>
          <p:cNvPr id="52228" name="Rectangle 3"/>
          <p:cNvSpPr>
            <a:spLocks noGrp="1" noChangeArrowheads="1"/>
          </p:cNvSpPr>
          <p:nvPr>
            <p:ph type="body" idx="1"/>
          </p:nvPr>
        </p:nvSpPr>
        <p:spPr>
          <a:xfrm>
            <a:off x="709613" y="4860925"/>
            <a:ext cx="5680075" cy="4605338"/>
          </a:xfrm>
          <a:noFill/>
        </p:spPr>
        <p:txBody>
          <a:bodyPr/>
          <a:lstStyle/>
          <a:p>
            <a:pPr eaLnBrk="1" hangingPunct="1"/>
            <a:endParaRPr lang="nl-NL" altLang="en-US" smtClean="0"/>
          </a:p>
        </p:txBody>
      </p:sp>
    </p:spTree>
    <p:extLst>
      <p:ext uri="{BB962C8B-B14F-4D97-AF65-F5344CB8AC3E}">
        <p14:creationId xmlns:p14="http://schemas.microsoft.com/office/powerpoint/2010/main" val="4202185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6DD105-BB33-47C5-92D8-64607BE1CF72}" type="slidenum">
              <a:rPr lang="en-GB" altLang="en-US" sz="1300" smtClean="0"/>
              <a:pPr>
                <a:spcBef>
                  <a:spcPct val="0"/>
                </a:spcBef>
              </a:pPr>
              <a:t>49</a:t>
            </a:fld>
            <a:endParaRPr lang="en-GB" altLang="en-US" sz="1300" smtClean="0"/>
          </a:p>
        </p:txBody>
      </p:sp>
      <p:sp>
        <p:nvSpPr>
          <p:cNvPr id="54275" name="Rectangle 2"/>
          <p:cNvSpPr>
            <a:spLocks noGrp="1" noRot="1" noChangeAspect="1" noChangeArrowheads="1" noTextEdit="1"/>
          </p:cNvSpPr>
          <p:nvPr>
            <p:ph type="sldImg"/>
          </p:nvPr>
        </p:nvSpPr>
        <p:spPr>
          <a:xfrm>
            <a:off x="992188" y="768350"/>
            <a:ext cx="5114925" cy="3836988"/>
          </a:xfrm>
          <a:ln/>
        </p:spPr>
      </p:sp>
      <p:sp>
        <p:nvSpPr>
          <p:cNvPr id="54276" name="Rectangle 3"/>
          <p:cNvSpPr>
            <a:spLocks noGrp="1" noChangeArrowheads="1"/>
          </p:cNvSpPr>
          <p:nvPr>
            <p:ph type="body" idx="1"/>
          </p:nvPr>
        </p:nvSpPr>
        <p:spPr>
          <a:noFill/>
        </p:spPr>
        <p:txBody>
          <a:bodyPr/>
          <a:lstStyle/>
          <a:p>
            <a:pPr eaLnBrk="1" hangingPunct="1">
              <a:spcBef>
                <a:spcPct val="20000"/>
              </a:spcBef>
            </a:pPr>
            <a:r>
              <a:rPr lang="nl-NL" altLang="en-US" smtClean="0">
                <a:solidFill>
                  <a:srgbClr val="000000"/>
                </a:solidFill>
              </a:rPr>
              <a:t>B. Boehm, Software Engineering Economics</a:t>
            </a:r>
            <a:endParaRPr lang="en-GB" altLang="en-US" smtClean="0">
              <a:solidFill>
                <a:srgbClr val="000000"/>
              </a:solidFill>
            </a:endParaRPr>
          </a:p>
          <a:p>
            <a:pPr eaLnBrk="1" hangingPunct="1"/>
            <a:endParaRPr lang="nl-NL" altLang="en-US" smtClean="0"/>
          </a:p>
        </p:txBody>
      </p:sp>
    </p:spTree>
    <p:extLst>
      <p:ext uri="{BB962C8B-B14F-4D97-AF65-F5344CB8AC3E}">
        <p14:creationId xmlns:p14="http://schemas.microsoft.com/office/powerpoint/2010/main" val="142789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188F75-FE39-40C7-B523-302A5F3E6FFA}" type="slidenum">
              <a:rPr lang="en-GB" altLang="en-US" sz="1300" smtClean="0"/>
              <a:pPr>
                <a:spcBef>
                  <a:spcPct val="0"/>
                </a:spcBef>
              </a:pPr>
              <a:t>50</a:t>
            </a:fld>
            <a:endParaRPr lang="en-GB" altLang="en-US" sz="1300" smtClean="0"/>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579507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8B49D8-411B-4FE8-8723-ECB84DCB3FA0}" type="slidenum">
              <a:rPr lang="en-GB" altLang="en-US" sz="1300" smtClean="0"/>
              <a:pPr>
                <a:spcBef>
                  <a:spcPct val="0"/>
                </a:spcBef>
              </a:pPr>
              <a:t>53</a:t>
            </a:fld>
            <a:endParaRPr lang="en-GB" altLang="en-US" sz="1300" smtClean="0"/>
          </a:p>
        </p:txBody>
      </p:sp>
      <p:sp>
        <p:nvSpPr>
          <p:cNvPr id="6041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190500" indent="-190500" eaLnBrk="1" hangingPunct="1"/>
            <a:endParaRPr lang="en-GB" altLang="en-US" sz="1400" smtClean="0"/>
          </a:p>
        </p:txBody>
      </p:sp>
    </p:spTree>
    <p:extLst>
      <p:ext uri="{BB962C8B-B14F-4D97-AF65-F5344CB8AC3E}">
        <p14:creationId xmlns:p14="http://schemas.microsoft.com/office/powerpoint/2010/main" val="2829682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769615-7892-493F-9427-1FF570CBC6B0}" type="slidenum">
              <a:rPr lang="en-GB" altLang="en-US" sz="1300" smtClean="0"/>
              <a:pPr>
                <a:spcBef>
                  <a:spcPct val="0"/>
                </a:spcBef>
              </a:pPr>
              <a:t>54</a:t>
            </a:fld>
            <a:endParaRPr lang="en-GB" altLang="en-US" sz="1300" smtClean="0"/>
          </a:p>
        </p:txBody>
      </p:sp>
      <p:sp>
        <p:nvSpPr>
          <p:cNvPr id="68611"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268922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332B1D4-7B00-4A27-A514-04FC867D2F57}" type="slidenum">
              <a:rPr lang="en-GB" altLang="en-US" sz="1200"/>
              <a:pPr eaLnBrk="1" hangingPunct="1"/>
              <a:t>6</a:t>
            </a:fld>
            <a:endParaRPr lang="en-GB" altLang="en-US" sz="1200"/>
          </a:p>
        </p:txBody>
      </p:sp>
      <p:sp>
        <p:nvSpPr>
          <p:cNvPr id="8089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711798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70659"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27FF94-252F-4A5B-8067-E18701D4973C}" type="slidenum">
              <a:rPr lang="nl-NL" altLang="en-US" sz="1300" smtClean="0"/>
              <a:pPr>
                <a:spcBef>
                  <a:spcPct val="0"/>
                </a:spcBef>
              </a:pPr>
              <a:t>55</a:t>
            </a:fld>
            <a:endParaRPr lang="nl-NL" altLang="en-US" sz="1300" smtClean="0"/>
          </a:p>
        </p:txBody>
      </p:sp>
      <p:sp>
        <p:nvSpPr>
          <p:cNvPr id="70660" name="Rectangle 2"/>
          <p:cNvSpPr>
            <a:spLocks noGrp="1" noRot="1" noChangeAspect="1" noChangeArrowheads="1" noTextEdit="1"/>
          </p:cNvSpPr>
          <p:nvPr>
            <p:ph type="sldImg"/>
          </p:nvPr>
        </p:nvSpPr>
        <p:spPr>
          <a:xfrm>
            <a:off x="992188" y="766763"/>
            <a:ext cx="5118100" cy="3838575"/>
          </a:xfrm>
          <a:ln/>
        </p:spPr>
      </p:sp>
      <p:sp>
        <p:nvSpPr>
          <p:cNvPr id="70661" name="Rectangle 3"/>
          <p:cNvSpPr>
            <a:spLocks noGrp="1" noChangeArrowheads="1"/>
          </p:cNvSpPr>
          <p:nvPr>
            <p:ph type="body" idx="1"/>
          </p:nvPr>
        </p:nvSpPr>
        <p:spPr>
          <a:xfrm>
            <a:off x="947738" y="4862513"/>
            <a:ext cx="5203825" cy="4605337"/>
          </a:xfrm>
          <a:noFill/>
        </p:spPr>
        <p:txBody>
          <a:bodyPr/>
          <a:lstStyle/>
          <a:p>
            <a:r>
              <a:rPr lang="nl-NL" altLang="en-US" sz="1400" smtClean="0"/>
              <a:t>In a sense, the two elements on the lower left are new: the elements labeled appearance/behaviour, and the one labelled architectural design</a:t>
            </a:r>
          </a:p>
        </p:txBody>
      </p:sp>
    </p:spTree>
    <p:extLst>
      <p:ext uri="{BB962C8B-B14F-4D97-AF65-F5344CB8AC3E}">
        <p14:creationId xmlns:p14="http://schemas.microsoft.com/office/powerpoint/2010/main" val="59449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6CB09A-3897-4504-9E4D-F7ADA57C4B78}" type="slidenum">
              <a:rPr lang="en-GB" altLang="en-US" sz="1300" smtClean="0"/>
              <a:pPr>
                <a:spcBef>
                  <a:spcPct val="0"/>
                </a:spcBef>
              </a:pPr>
              <a:t>56</a:t>
            </a:fld>
            <a:endParaRPr lang="en-GB" altLang="en-US" sz="1300" smtClean="0"/>
          </a:p>
        </p:txBody>
      </p:sp>
      <p:sp>
        <p:nvSpPr>
          <p:cNvPr id="7270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138330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231E97-9D86-4892-A03F-22EBBCFA411B}" type="slidenum">
              <a:rPr lang="en-GB" altLang="en-US" smtClean="0"/>
              <a:pPr>
                <a:spcBef>
                  <a:spcPct val="0"/>
                </a:spcBef>
              </a:pPr>
              <a:t>59</a:t>
            </a:fld>
            <a:endParaRPr lang="en-GB" altLang="en-US" smtClean="0"/>
          </a:p>
        </p:txBody>
      </p:sp>
      <p:sp>
        <p:nvSpPr>
          <p:cNvPr id="76803" name="Rectangle 2"/>
          <p:cNvSpPr>
            <a:spLocks noGrp="1" noRot="1" noChangeAspect="1" noChangeArrowheads="1" noTextEdit="1"/>
          </p:cNvSpPr>
          <p:nvPr>
            <p:ph type="sldImg"/>
          </p:nvPr>
        </p:nvSpPr>
        <p:spPr>
          <a:xfrm>
            <a:off x="992188" y="768350"/>
            <a:ext cx="5114925" cy="3836988"/>
          </a:xfrm>
          <a:ln/>
        </p:spPr>
      </p:sp>
      <p:sp>
        <p:nvSpPr>
          <p:cNvPr id="76804"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1129185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2AF2C9-A68B-4FCB-AFF4-F3D56A1F1978}" type="slidenum">
              <a:rPr lang="en-GB" altLang="en-US" smtClean="0"/>
              <a:pPr>
                <a:spcBef>
                  <a:spcPct val="0"/>
                </a:spcBef>
              </a:pPr>
              <a:t>61</a:t>
            </a:fld>
            <a:endParaRPr lang="en-GB" altLang="en-US" smtClean="0"/>
          </a:p>
        </p:txBody>
      </p:sp>
      <p:sp>
        <p:nvSpPr>
          <p:cNvPr id="7987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79876" name="Rectangle 3"/>
          <p:cNvSpPr>
            <a:spLocks noGrp="1" noChangeArrowheads="1"/>
          </p:cNvSpPr>
          <p:nvPr>
            <p:ph type="body" idx="1"/>
          </p:nvPr>
        </p:nvSpPr>
        <p:spPr>
          <a:xfrm>
            <a:off x="914400" y="4343400"/>
            <a:ext cx="5432425" cy="4114800"/>
          </a:xfrm>
          <a:solidFill>
            <a:srgbClr val="FFFFFF"/>
          </a:solidFill>
          <a:ln>
            <a:solidFill>
              <a:srgbClr val="000000"/>
            </a:solidFill>
            <a:miter lim="800000"/>
            <a:headEnd/>
            <a:tailEnd/>
          </a:ln>
        </p:spPr>
        <p:txBody>
          <a:bodyPr/>
          <a:lstStyle/>
          <a:p>
            <a:pPr marL="190500" indent="-190500" eaLnBrk="1" hangingPunct="1">
              <a:spcBef>
                <a:spcPct val="0"/>
              </a:spcBef>
              <a:buFontTx/>
              <a:buChar char="•"/>
            </a:pPr>
            <a:r>
              <a:rPr lang="en-US" altLang="en-US" sz="1400" b="1" smtClean="0"/>
              <a:t>Customer</a:t>
            </a:r>
            <a:r>
              <a:rPr lang="en-US" altLang="en-US" sz="1400" smtClean="0"/>
              <a:t>: The architecture should be strongly coupled with the requirements, indicating whether it can meet them or not</a:t>
            </a:r>
          </a:p>
          <a:p>
            <a:pPr marL="190500" indent="-190500" eaLnBrk="1" hangingPunct="1">
              <a:spcBef>
                <a:spcPct val="0"/>
              </a:spcBef>
              <a:buFontTx/>
              <a:buChar char="•"/>
            </a:pPr>
            <a:r>
              <a:rPr lang="en-US" altLang="en-US" sz="1400" b="1" smtClean="0"/>
              <a:t>Users</a:t>
            </a:r>
            <a:r>
              <a:rPr lang="en-US" altLang="en-US" sz="1400" smtClean="0"/>
              <a:t>: The architecture should show the impact of the system structure on the system attribute requirements like quality, performance, usability and other X-abilities</a:t>
            </a:r>
          </a:p>
          <a:p>
            <a:pPr marL="190500" indent="-190500" eaLnBrk="1" hangingPunct="1">
              <a:spcBef>
                <a:spcPct val="0"/>
              </a:spcBef>
              <a:buFontTx/>
              <a:buChar char="•"/>
            </a:pPr>
            <a:r>
              <a:rPr lang="en-US" altLang="en-US" sz="1400" smtClean="0"/>
              <a:t>S</a:t>
            </a:r>
            <a:r>
              <a:rPr lang="en-US" altLang="en-US" sz="1400" b="1" smtClean="0"/>
              <a:t>ervice manager</a:t>
            </a:r>
            <a:r>
              <a:rPr lang="en-US" altLang="en-US" sz="1400" smtClean="0"/>
              <a:t>: Maintenance accounts for about 80% of the total lifecycle costs</a:t>
            </a:r>
          </a:p>
          <a:p>
            <a:pPr marL="190500" indent="-190500" eaLnBrk="1" hangingPunct="1">
              <a:spcBef>
                <a:spcPct val="0"/>
              </a:spcBef>
            </a:pPr>
            <a:endParaRPr lang="en-GB" altLang="en-US" sz="1400" smtClean="0"/>
          </a:p>
        </p:txBody>
      </p:sp>
    </p:spTree>
    <p:extLst>
      <p:ext uri="{BB962C8B-B14F-4D97-AF65-F5344CB8AC3E}">
        <p14:creationId xmlns:p14="http://schemas.microsoft.com/office/powerpoint/2010/main" val="1434471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0DD142-87E2-4783-A9D7-9BE97AF438EF}" type="slidenum">
              <a:rPr lang="en-GB" altLang="en-US" smtClean="0"/>
              <a:pPr>
                <a:spcBef>
                  <a:spcPct val="0"/>
                </a:spcBef>
              </a:pPr>
              <a:t>62</a:t>
            </a:fld>
            <a:endParaRPr lang="en-GB" altLang="en-US" smtClean="0"/>
          </a:p>
        </p:txBody>
      </p:sp>
      <p:sp>
        <p:nvSpPr>
          <p:cNvPr id="8192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81924" name="Rectangle 3"/>
          <p:cNvSpPr>
            <a:spLocks noGrp="1" noChangeArrowheads="1"/>
          </p:cNvSpPr>
          <p:nvPr>
            <p:ph type="body" idx="1"/>
          </p:nvPr>
        </p:nvSpPr>
        <p:spPr>
          <a:xfrm>
            <a:off x="704850" y="4343400"/>
            <a:ext cx="5484813" cy="4114800"/>
          </a:xfrm>
          <a:solidFill>
            <a:srgbClr val="FFFFFF"/>
          </a:solidFill>
          <a:ln>
            <a:solidFill>
              <a:srgbClr val="000000"/>
            </a:solidFill>
            <a:miter lim="800000"/>
            <a:headEnd/>
            <a:tailEnd/>
          </a:ln>
        </p:spPr>
        <p:txBody>
          <a:bodyPr/>
          <a:lstStyle/>
          <a:p>
            <a:pPr marL="190500" indent="-190500" eaLnBrk="1" hangingPunct="1">
              <a:spcBef>
                <a:spcPct val="0"/>
              </a:spcBef>
              <a:buFontTx/>
              <a:buChar char="•"/>
            </a:pPr>
            <a:r>
              <a:rPr lang="en-US" altLang="en-US" sz="1400" b="1" smtClean="0"/>
              <a:t>Architects and system engineers</a:t>
            </a:r>
            <a:r>
              <a:rPr lang="en-US" altLang="en-US" sz="1400" smtClean="0"/>
              <a:t>: Consistency of/mapping between requirements and architecture</a:t>
            </a:r>
          </a:p>
          <a:p>
            <a:pPr marL="190500" indent="-190500" eaLnBrk="1" hangingPunct="1">
              <a:spcBef>
                <a:spcPct val="0"/>
              </a:spcBef>
              <a:buFontTx/>
              <a:buChar char="•"/>
            </a:pPr>
            <a:r>
              <a:rPr lang="en-US" altLang="en-US" sz="1400" b="1" smtClean="0"/>
              <a:t>Developers</a:t>
            </a:r>
            <a:r>
              <a:rPr lang="en-US" altLang="en-US" sz="1400" smtClean="0"/>
              <a:t>: The architectural definition should be detailed enough to build a system that satisfies the customer requirements but not so constraining as to preclude different technical approaches</a:t>
            </a:r>
          </a:p>
          <a:p>
            <a:pPr marL="190500" indent="-190500" eaLnBrk="1" hangingPunct="1">
              <a:spcBef>
                <a:spcPct val="50000"/>
              </a:spcBef>
            </a:pPr>
            <a:r>
              <a:rPr lang="en-US" altLang="en-US" sz="1400" smtClean="0"/>
              <a:t>The stakeholders win-win approach allows the definition of much more</a:t>
            </a:r>
          </a:p>
          <a:p>
            <a:pPr marL="190500" indent="-190500" eaLnBrk="1" hangingPunct="1">
              <a:spcBef>
                <a:spcPct val="0"/>
              </a:spcBef>
            </a:pPr>
            <a:r>
              <a:rPr lang="en-US" altLang="en-US" sz="1400" smtClean="0"/>
              <a:t>thorough evaluation criteria for the initial project milestones</a:t>
            </a:r>
            <a:endParaRPr lang="en-GB" altLang="en-US" sz="1400" smtClean="0"/>
          </a:p>
        </p:txBody>
      </p:sp>
    </p:spTree>
    <p:extLst>
      <p:ext uri="{BB962C8B-B14F-4D97-AF65-F5344CB8AC3E}">
        <p14:creationId xmlns:p14="http://schemas.microsoft.com/office/powerpoint/2010/main" val="2642002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C04D6C-46B1-4EB1-B77A-E9F9317F9250}" type="slidenum">
              <a:rPr lang="en-GB" altLang="en-US" smtClean="0"/>
              <a:pPr>
                <a:spcBef>
                  <a:spcPct val="0"/>
                </a:spcBef>
              </a:pPr>
              <a:t>64</a:t>
            </a:fld>
            <a:endParaRPr lang="en-GB" altLang="en-US" smtClean="0"/>
          </a:p>
        </p:txBody>
      </p:sp>
      <p:sp>
        <p:nvSpPr>
          <p:cNvPr id="84995" name="Rectangle 2"/>
          <p:cNvSpPr>
            <a:spLocks noGrp="1" noRot="1" noChangeAspect="1" noChangeArrowheads="1" noTextEdit="1"/>
          </p:cNvSpPr>
          <p:nvPr>
            <p:ph type="sldImg"/>
          </p:nvPr>
        </p:nvSpPr>
        <p:spPr>
          <a:xfrm>
            <a:off x="992188" y="768350"/>
            <a:ext cx="5114925" cy="3836988"/>
          </a:xfrm>
          <a:ln/>
        </p:spPr>
      </p:sp>
      <p:sp>
        <p:nvSpPr>
          <p:cNvPr id="84996"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991853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A35741-C730-4AFB-8AE3-E05F47F51150}" type="slidenum">
              <a:rPr lang="en-GB" altLang="en-US" sz="1300" smtClean="0"/>
              <a:pPr>
                <a:spcBef>
                  <a:spcPct val="0"/>
                </a:spcBef>
              </a:pPr>
              <a:t>66</a:t>
            </a:fld>
            <a:endParaRPr lang="en-GB" altLang="en-US" sz="1300" smtClean="0"/>
          </a:p>
        </p:txBody>
      </p:sp>
      <p:sp>
        <p:nvSpPr>
          <p:cNvPr id="88067" name="Rectangle 2"/>
          <p:cNvSpPr>
            <a:spLocks noGrp="1" noRot="1" noChangeAspect="1" noChangeArrowheads="1" noTextEdit="1"/>
          </p:cNvSpPr>
          <p:nvPr>
            <p:ph type="sldImg"/>
          </p:nvPr>
        </p:nvSpPr>
        <p:spPr>
          <a:xfrm>
            <a:off x="992188" y="768350"/>
            <a:ext cx="5114925" cy="3836988"/>
          </a:xfrm>
          <a:ln/>
        </p:spPr>
      </p:sp>
      <p:sp>
        <p:nvSpPr>
          <p:cNvPr id="8806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1334191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F1D289-B3A5-4D16-BD3E-E3E5EC8C5A83}" type="slidenum">
              <a:rPr lang="en-GB" altLang="en-US" sz="1300" smtClean="0"/>
              <a:pPr>
                <a:spcBef>
                  <a:spcPct val="0"/>
                </a:spcBef>
              </a:pPr>
              <a:t>68</a:t>
            </a:fld>
            <a:endParaRPr lang="en-GB" altLang="en-US" sz="1300" smtClean="0"/>
          </a:p>
        </p:txBody>
      </p:sp>
      <p:sp>
        <p:nvSpPr>
          <p:cNvPr id="91139" name="Rectangle 2"/>
          <p:cNvSpPr>
            <a:spLocks noGrp="1" noRot="1" noChangeAspect="1" noChangeArrowheads="1" noTextEdit="1"/>
          </p:cNvSpPr>
          <p:nvPr>
            <p:ph type="sldImg"/>
          </p:nvPr>
        </p:nvSpPr>
        <p:spPr>
          <a:xfrm>
            <a:off x="992188" y="768350"/>
            <a:ext cx="5114925" cy="3836988"/>
          </a:xfrm>
          <a:ln/>
        </p:spPr>
      </p:sp>
      <p:sp>
        <p:nvSpPr>
          <p:cNvPr id="91140"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3686274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7714C6-0EBE-4FAF-8DFD-1F59E1D33B51}" type="slidenum">
              <a:rPr lang="en-GB" altLang="en-US" sz="1300" smtClean="0"/>
              <a:pPr>
                <a:spcBef>
                  <a:spcPct val="0"/>
                </a:spcBef>
              </a:pPr>
              <a:t>69</a:t>
            </a:fld>
            <a:endParaRPr lang="en-GB" altLang="en-US" sz="1300" smtClean="0"/>
          </a:p>
        </p:txBody>
      </p:sp>
      <p:sp>
        <p:nvSpPr>
          <p:cNvPr id="93187" name="Rectangle 2"/>
          <p:cNvSpPr>
            <a:spLocks noGrp="1" noRot="1" noChangeAspect="1" noChangeArrowheads="1" noTextEdit="1"/>
          </p:cNvSpPr>
          <p:nvPr>
            <p:ph type="sldImg"/>
          </p:nvPr>
        </p:nvSpPr>
        <p:spPr>
          <a:xfrm>
            <a:off x="992188" y="768350"/>
            <a:ext cx="5114925" cy="3836988"/>
          </a:xfrm>
          <a:ln/>
        </p:spPr>
      </p:sp>
      <p:sp>
        <p:nvSpPr>
          <p:cNvPr id="9318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3671126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CC13B9-96BE-47CB-B099-3F3C4B14F1F2}" type="slidenum">
              <a:rPr lang="en-GB" altLang="en-US" sz="1300" smtClean="0"/>
              <a:pPr>
                <a:spcBef>
                  <a:spcPct val="0"/>
                </a:spcBef>
              </a:pPr>
              <a:t>70</a:t>
            </a:fld>
            <a:endParaRPr lang="en-GB" altLang="en-US" sz="1300" smtClean="0"/>
          </a:p>
        </p:txBody>
      </p:sp>
      <p:sp>
        <p:nvSpPr>
          <p:cNvPr id="95235" name="Rectangle 2"/>
          <p:cNvSpPr>
            <a:spLocks noGrp="1" noRot="1" noChangeAspect="1" noChangeArrowheads="1" noTextEdit="1"/>
          </p:cNvSpPr>
          <p:nvPr>
            <p:ph type="sldImg"/>
          </p:nvPr>
        </p:nvSpPr>
        <p:spPr>
          <a:xfrm>
            <a:off x="1674813" y="852488"/>
            <a:ext cx="3752850" cy="2814637"/>
          </a:xfrm>
          <a:solidFill>
            <a:srgbClr val="FFFFFF"/>
          </a:solidFill>
          <a:ln/>
        </p:spPr>
      </p:sp>
      <p:sp>
        <p:nvSpPr>
          <p:cNvPr id="95236" name="Rectangle 3"/>
          <p:cNvSpPr>
            <a:spLocks noGrp="1" noChangeArrowheads="1"/>
          </p:cNvSpPr>
          <p:nvPr>
            <p:ph type="body" idx="1"/>
          </p:nvPr>
        </p:nvSpPr>
        <p:spPr>
          <a:xfrm>
            <a:off x="1262063" y="3922713"/>
            <a:ext cx="4811712" cy="5543550"/>
          </a:xfrm>
          <a:solidFill>
            <a:srgbClr val="FFFFFF"/>
          </a:solidFill>
          <a:ln>
            <a:solidFill>
              <a:srgbClr val="000000"/>
            </a:solidFill>
            <a:miter lim="800000"/>
            <a:headEnd/>
            <a:tailEnd/>
          </a:ln>
        </p:spPr>
        <p:txBody>
          <a:bodyPr lIns="96968" tIns="48484" rIns="96968" bIns="48484"/>
          <a:lstStyle/>
          <a:p>
            <a:pPr eaLnBrk="1" hangingPunct="1"/>
            <a:r>
              <a:rPr lang="en-US" altLang="en-US" smtClean="0"/>
              <a:t> </a:t>
            </a:r>
            <a:r>
              <a:rPr lang="en-US" altLang="en-US" b="1" smtClean="0"/>
              <a:t>Experience</a:t>
            </a:r>
            <a:r>
              <a:rPr lang="en-US" altLang="en-US" smtClean="0"/>
              <a:t> is a hard teacher because she gives the test first, the lesson afterwards </a:t>
            </a:r>
            <a:endParaRPr lang="nl-NL" altLang="en-US" smtClean="0"/>
          </a:p>
        </p:txBody>
      </p:sp>
    </p:spTree>
    <p:extLst>
      <p:ext uri="{BB962C8B-B14F-4D97-AF65-F5344CB8AC3E}">
        <p14:creationId xmlns:p14="http://schemas.microsoft.com/office/powerpoint/2010/main" val="328118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D199958-0E98-46F6-851A-53CC9C7C2C3C}" type="slidenum">
              <a:rPr lang="en-GB" altLang="en-US" sz="1200">
                <a:solidFill>
                  <a:srgbClr val="000000"/>
                </a:solidFill>
              </a:rPr>
              <a:pPr eaLnBrk="1" hangingPunct="1"/>
              <a:t>7</a:t>
            </a:fld>
            <a:endParaRPr lang="en-GB" altLang="en-US" sz="1200">
              <a:solidFill>
                <a:srgbClr val="000000"/>
              </a:solidFill>
            </a:endParaRPr>
          </a:p>
        </p:txBody>
      </p:sp>
      <p:sp>
        <p:nvSpPr>
          <p:cNvPr id="105475" name="Rectangle 2"/>
          <p:cNvSpPr>
            <a:spLocks noGrp="1" noRot="1" noChangeAspect="1" noChangeArrowheads="1" noTextEdit="1"/>
          </p:cNvSpPr>
          <p:nvPr>
            <p:ph type="sldImg"/>
          </p:nvPr>
        </p:nvSpPr>
        <p:spPr>
          <a:xfrm>
            <a:off x="911225" y="742950"/>
            <a:ext cx="4948238" cy="3713163"/>
          </a:xfrm>
          <a:solidFill>
            <a:srgbClr val="FFFFFF"/>
          </a:solidFill>
          <a:ln/>
        </p:spPr>
      </p:sp>
      <p:sp>
        <p:nvSpPr>
          <p:cNvPr id="105476" name="Rectangle 3"/>
          <p:cNvSpPr>
            <a:spLocks noGrp="1" noChangeArrowheads="1"/>
          </p:cNvSpPr>
          <p:nvPr>
            <p:ph type="body" idx="1"/>
          </p:nvPr>
        </p:nvSpPr>
        <p:spPr>
          <a:xfrm>
            <a:off x="675344" y="4705350"/>
            <a:ext cx="5493626" cy="44577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91845" tIns="45922" rIns="91845" bIns="45922"/>
          <a:lstStyle/>
          <a:p>
            <a:pPr eaLnBrk="1" hangingPunct="1"/>
            <a:endParaRPr lang="nl-NL" altLang="en-US" sz="1400" smtClean="0"/>
          </a:p>
        </p:txBody>
      </p:sp>
    </p:spTree>
    <p:extLst>
      <p:ext uri="{BB962C8B-B14F-4D97-AF65-F5344CB8AC3E}">
        <p14:creationId xmlns:p14="http://schemas.microsoft.com/office/powerpoint/2010/main" val="3759146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65F28A-A7CE-4F0B-B507-028A6DB2E92F}" type="slidenum">
              <a:rPr lang="en-GB" altLang="en-US" sz="1300" smtClean="0"/>
              <a:pPr>
                <a:spcBef>
                  <a:spcPct val="0"/>
                </a:spcBef>
              </a:pPr>
              <a:t>71</a:t>
            </a:fld>
            <a:endParaRPr lang="en-GB" altLang="en-US" sz="1300" smtClean="0"/>
          </a:p>
        </p:txBody>
      </p:sp>
      <p:sp>
        <p:nvSpPr>
          <p:cNvPr id="97283" name="Rectangle 2"/>
          <p:cNvSpPr>
            <a:spLocks noGrp="1" noRot="1" noChangeAspect="1" noChangeArrowheads="1" noTextEdit="1"/>
          </p:cNvSpPr>
          <p:nvPr>
            <p:ph type="sldImg"/>
          </p:nvPr>
        </p:nvSpPr>
        <p:spPr>
          <a:xfrm>
            <a:off x="1008063" y="776288"/>
            <a:ext cx="5091112" cy="3817937"/>
          </a:xfrm>
          <a:ln/>
        </p:spPr>
      </p:sp>
      <p:sp>
        <p:nvSpPr>
          <p:cNvPr id="97284" name="Rectangle 3"/>
          <p:cNvSpPr>
            <a:spLocks noGrp="1" noChangeArrowheads="1"/>
          </p:cNvSpPr>
          <p:nvPr>
            <p:ph type="body" idx="1"/>
          </p:nvPr>
        </p:nvSpPr>
        <p:spPr>
          <a:xfrm>
            <a:off x="984250" y="4846638"/>
            <a:ext cx="5127625" cy="4611687"/>
          </a:xfrm>
          <a:noFill/>
        </p:spPr>
        <p:txBody>
          <a:bodyPr lIns="99011" tIns="49507" rIns="99011" bIns="49507"/>
          <a:lstStyle/>
          <a:p>
            <a:pPr defTabSz="911225" eaLnBrk="1" hangingPunct="1"/>
            <a:r>
              <a:rPr lang="en-GB" altLang="en-US" smtClean="0"/>
              <a:t>slides from Paul Gruenbacher</a:t>
            </a:r>
          </a:p>
        </p:txBody>
      </p:sp>
    </p:spTree>
    <p:extLst>
      <p:ext uri="{BB962C8B-B14F-4D97-AF65-F5344CB8AC3E}">
        <p14:creationId xmlns:p14="http://schemas.microsoft.com/office/powerpoint/2010/main" val="2089019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4D45C-17DA-4898-9A1B-E99C427D34EF}" type="slidenum">
              <a:rPr lang="en-GB" altLang="en-US" sz="1300" smtClean="0"/>
              <a:pPr>
                <a:spcBef>
                  <a:spcPct val="0"/>
                </a:spcBef>
              </a:pPr>
              <a:t>72</a:t>
            </a:fld>
            <a:endParaRPr lang="en-GB" altLang="en-US" sz="1300" smtClean="0"/>
          </a:p>
        </p:txBody>
      </p:sp>
      <p:sp>
        <p:nvSpPr>
          <p:cNvPr id="99331"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99332" name="Rectangle 3"/>
          <p:cNvSpPr>
            <a:spLocks noGrp="1" noChangeArrowheads="1"/>
          </p:cNvSpPr>
          <p:nvPr>
            <p:ph type="body" idx="1"/>
          </p:nvPr>
        </p:nvSpPr>
        <p:spPr>
          <a:xfrm>
            <a:off x="568325" y="4860925"/>
            <a:ext cx="6002338" cy="4605338"/>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smtClean="0">
                <a:sym typeface="Symbol" panose="05050102010706020507" pitchFamily="18" charset="2"/>
              </a:rPr>
              <a:t>The </a:t>
            </a:r>
            <a:r>
              <a:rPr lang="en-US" altLang="en-US" sz="1400" b="1" smtClean="0">
                <a:sym typeface="Symbol" panose="05050102010706020507" pitchFamily="18" charset="2"/>
              </a:rPr>
              <a:t>requirements</a:t>
            </a:r>
            <a:r>
              <a:rPr lang="en-US" altLang="en-US" sz="1400" smtClean="0">
                <a:sym typeface="Symbol" panose="05050102010706020507" pitchFamily="18" charset="2"/>
              </a:rPr>
              <a:t> of a  (software) system is a description of its external </a:t>
            </a:r>
            <a:r>
              <a:rPr lang="en-US" altLang="en-US" sz="1400" i="1" smtClean="0">
                <a:sym typeface="Symbol" panose="05050102010706020507" pitchFamily="18" charset="2"/>
              </a:rPr>
              <a:t>properties</a:t>
            </a:r>
            <a:r>
              <a:rPr lang="en-US" altLang="en-US" sz="1400" smtClean="0">
                <a:sym typeface="Symbol" panose="05050102010706020507" pitchFamily="18" charset="2"/>
              </a:rPr>
              <a:t> </a:t>
            </a:r>
          </a:p>
          <a:p>
            <a:pPr eaLnBrk="1" hangingPunct="1">
              <a:spcBef>
                <a:spcPct val="0"/>
              </a:spcBef>
            </a:pPr>
            <a:r>
              <a:rPr lang="en-US" altLang="en-US" sz="1400" smtClean="0">
                <a:sym typeface="Symbol" panose="05050102010706020507" pitchFamily="18" charset="2"/>
              </a:rPr>
              <a:t>as seen by the various </a:t>
            </a:r>
            <a:r>
              <a:rPr lang="en-US" altLang="en-US" sz="1400" i="1" smtClean="0">
                <a:sym typeface="Symbol" panose="05050102010706020507" pitchFamily="18" charset="2"/>
              </a:rPr>
              <a:t>stakeholders </a:t>
            </a:r>
            <a:r>
              <a:rPr lang="en-US" altLang="en-US" sz="1400" smtClean="0">
                <a:sym typeface="Symbol" panose="05050102010706020507" pitchFamily="18" charset="2"/>
              </a:rPr>
              <a:t>(black box model)</a:t>
            </a:r>
          </a:p>
          <a:p>
            <a:pPr eaLnBrk="1" hangingPunct="1">
              <a:spcBef>
                <a:spcPct val="0"/>
              </a:spcBef>
            </a:pPr>
            <a:r>
              <a:rPr lang="en-US" altLang="en-US" sz="1400" smtClean="0">
                <a:sym typeface="Symbol" panose="05050102010706020507" pitchFamily="18" charset="2"/>
              </a:rPr>
              <a:t>RE often involves BPR and requires thus that also the BPR- and organization consultants are considered as stakeholders</a:t>
            </a:r>
          </a:p>
          <a:p>
            <a:pPr eaLnBrk="1" hangingPunct="1">
              <a:spcBef>
                <a:spcPct val="0"/>
              </a:spcBef>
            </a:pPr>
            <a:endParaRPr lang="en-US" altLang="en-US" sz="1400" smtClean="0">
              <a:sym typeface="Symbol" panose="05050102010706020507" pitchFamily="18" charset="2"/>
            </a:endParaRPr>
          </a:p>
          <a:p>
            <a:pPr eaLnBrk="1" hangingPunct="1">
              <a:spcBef>
                <a:spcPct val="0"/>
              </a:spcBef>
            </a:pPr>
            <a:r>
              <a:rPr lang="en-US" altLang="en-US" sz="1400" smtClean="0">
                <a:sym typeface="Symbol" panose="05050102010706020507" pitchFamily="18" charset="2"/>
              </a:rPr>
              <a:t>The </a:t>
            </a:r>
            <a:r>
              <a:rPr lang="en-US" altLang="en-US" sz="1400" b="1" smtClean="0">
                <a:sym typeface="Symbol" panose="05050102010706020507" pitchFamily="18" charset="2"/>
              </a:rPr>
              <a:t>architecture</a:t>
            </a:r>
            <a:r>
              <a:rPr lang="en-US" altLang="en-US" sz="1400" smtClean="0">
                <a:sym typeface="Symbol" panose="05050102010706020507" pitchFamily="18" charset="2"/>
              </a:rPr>
              <a:t> of a  (software) system is the </a:t>
            </a:r>
            <a:r>
              <a:rPr lang="en-US" altLang="en-US" sz="1400" i="1" smtClean="0">
                <a:sym typeface="Symbol" panose="05050102010706020507" pitchFamily="18" charset="2"/>
              </a:rPr>
              <a:t>structures</a:t>
            </a:r>
            <a:r>
              <a:rPr lang="en-US" altLang="en-US" sz="1400" smtClean="0">
                <a:sym typeface="Symbol" panose="05050102010706020507" pitchFamily="18" charset="2"/>
              </a:rPr>
              <a:t> of the system,</a:t>
            </a:r>
          </a:p>
          <a:p>
            <a:pPr eaLnBrk="1" hangingPunct="1">
              <a:spcBef>
                <a:spcPct val="0"/>
              </a:spcBef>
            </a:pPr>
            <a:r>
              <a:rPr lang="en-US" altLang="en-US" sz="1400" smtClean="0">
                <a:sym typeface="Symbol" panose="05050102010706020507" pitchFamily="18" charset="2"/>
              </a:rPr>
              <a:t>which comprises the (software) </a:t>
            </a:r>
            <a:r>
              <a:rPr lang="en-US" altLang="en-US" sz="1400" i="1" smtClean="0">
                <a:sym typeface="Symbol" panose="05050102010706020507" pitchFamily="18" charset="2"/>
              </a:rPr>
              <a:t>components</a:t>
            </a:r>
            <a:r>
              <a:rPr lang="en-US" altLang="en-US" sz="1400" smtClean="0">
                <a:sym typeface="Symbol" panose="05050102010706020507" pitchFamily="18" charset="2"/>
              </a:rPr>
              <a:t>,</a:t>
            </a:r>
          </a:p>
          <a:p>
            <a:pPr eaLnBrk="1" hangingPunct="1">
              <a:spcBef>
                <a:spcPct val="0"/>
              </a:spcBef>
            </a:pPr>
            <a:r>
              <a:rPr lang="en-US" altLang="en-US" sz="1400" smtClean="0">
                <a:sym typeface="Symbol" panose="05050102010706020507" pitchFamily="18" charset="2"/>
              </a:rPr>
              <a:t>the externally visible (static and dynamic) </a:t>
            </a:r>
            <a:r>
              <a:rPr lang="en-US" altLang="en-US" sz="1400" i="1" smtClean="0">
                <a:sym typeface="Symbol" panose="05050102010706020507" pitchFamily="18" charset="2"/>
              </a:rPr>
              <a:t>properties</a:t>
            </a:r>
            <a:endParaRPr lang="en-US" altLang="en-US" sz="1400" smtClean="0">
              <a:sym typeface="Symbol" panose="05050102010706020507" pitchFamily="18" charset="2"/>
            </a:endParaRPr>
          </a:p>
          <a:p>
            <a:pPr eaLnBrk="1" hangingPunct="1">
              <a:spcBef>
                <a:spcPct val="0"/>
              </a:spcBef>
            </a:pPr>
            <a:r>
              <a:rPr lang="en-US" altLang="en-US" sz="1400" smtClean="0">
                <a:sym typeface="Symbol" panose="05050102010706020507" pitchFamily="18" charset="2"/>
              </a:rPr>
              <a:t>of those components</a:t>
            </a:r>
          </a:p>
          <a:p>
            <a:pPr eaLnBrk="1" hangingPunct="1">
              <a:spcBef>
                <a:spcPct val="0"/>
              </a:spcBef>
            </a:pPr>
            <a:r>
              <a:rPr lang="en-US" altLang="en-US" sz="1400" smtClean="0">
                <a:sym typeface="Symbol" panose="05050102010706020507" pitchFamily="18" charset="2"/>
              </a:rPr>
              <a:t>and the </a:t>
            </a:r>
            <a:r>
              <a:rPr lang="en-US" altLang="en-US" sz="1400" i="1" smtClean="0">
                <a:sym typeface="Symbol" panose="05050102010706020507" pitchFamily="18" charset="2"/>
              </a:rPr>
              <a:t>relationships</a:t>
            </a:r>
            <a:r>
              <a:rPr lang="en-US" altLang="en-US" sz="1400" smtClean="0">
                <a:sym typeface="Symbol" panose="05050102010706020507" pitchFamily="18" charset="2"/>
              </a:rPr>
              <a:t> among them</a:t>
            </a:r>
          </a:p>
          <a:p>
            <a:pPr eaLnBrk="1" hangingPunct="1">
              <a:spcBef>
                <a:spcPct val="0"/>
              </a:spcBef>
            </a:pPr>
            <a:r>
              <a:rPr lang="en-US" altLang="en-US" sz="1400" smtClean="0">
                <a:sym typeface="Symbol" panose="05050102010706020507" pitchFamily="18" charset="2"/>
              </a:rPr>
              <a:t>(glass box model)</a:t>
            </a:r>
          </a:p>
          <a:p>
            <a:pPr eaLnBrk="1" hangingPunct="1">
              <a:spcBef>
                <a:spcPct val="0"/>
              </a:spcBef>
            </a:pPr>
            <a:endParaRPr lang="en-US" altLang="en-US" sz="1400" smtClean="0"/>
          </a:p>
          <a:p>
            <a:pPr eaLnBrk="1" hangingPunct="1">
              <a:spcBef>
                <a:spcPct val="0"/>
              </a:spcBef>
            </a:pPr>
            <a:r>
              <a:rPr lang="en-US" altLang="en-US" sz="1400" smtClean="0"/>
              <a:t>These two activities are not sequential but intermingled!</a:t>
            </a:r>
          </a:p>
          <a:p>
            <a:pPr eaLnBrk="1" hangingPunct="1">
              <a:spcBef>
                <a:spcPct val="0"/>
              </a:spcBef>
            </a:pPr>
            <a:r>
              <a:rPr lang="en-US" altLang="en-US" sz="1400" smtClean="0"/>
              <a:t>The result is the shared responsibility of the architect and the stakeholders!</a:t>
            </a:r>
            <a:endParaRPr lang="en-US" altLang="en-US" smtClean="0"/>
          </a:p>
        </p:txBody>
      </p:sp>
    </p:spTree>
    <p:extLst>
      <p:ext uri="{BB962C8B-B14F-4D97-AF65-F5344CB8AC3E}">
        <p14:creationId xmlns:p14="http://schemas.microsoft.com/office/powerpoint/2010/main" val="1196681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29A222-9021-4718-BA87-17905A454CA6}" type="slidenum">
              <a:rPr lang="en-GB" altLang="en-US" sz="1300" smtClean="0"/>
              <a:pPr>
                <a:spcBef>
                  <a:spcPct val="0"/>
                </a:spcBef>
              </a:pPr>
              <a:t>73</a:t>
            </a:fld>
            <a:endParaRPr lang="en-GB" altLang="en-US" sz="1300" smtClean="0"/>
          </a:p>
        </p:txBody>
      </p:sp>
      <p:sp>
        <p:nvSpPr>
          <p:cNvPr id="10137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01380" name="Rectangle 3"/>
          <p:cNvSpPr>
            <a:spLocks noGrp="1" noChangeArrowheads="1"/>
          </p:cNvSpPr>
          <p:nvPr>
            <p:ph type="body" idx="1"/>
          </p:nvPr>
        </p:nvSpPr>
        <p:spPr>
          <a:xfrm>
            <a:off x="568325" y="4860925"/>
            <a:ext cx="6002338" cy="4605338"/>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400" smtClean="0">
              <a:sym typeface="Symbol" panose="05050102010706020507" pitchFamily="18" charset="2"/>
            </a:endParaRPr>
          </a:p>
          <a:p>
            <a:pPr eaLnBrk="1" hangingPunct="1">
              <a:spcBef>
                <a:spcPct val="0"/>
              </a:spcBef>
            </a:pPr>
            <a:endParaRPr lang="en-US" altLang="en-US" smtClean="0"/>
          </a:p>
        </p:txBody>
      </p:sp>
    </p:spTree>
    <p:extLst>
      <p:ext uri="{BB962C8B-B14F-4D97-AF65-F5344CB8AC3E}">
        <p14:creationId xmlns:p14="http://schemas.microsoft.com/office/powerpoint/2010/main" val="2221521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AEED18-C9E0-4BF5-AA32-BFC0CA911D6E}" type="slidenum">
              <a:rPr lang="en-GB" altLang="en-US" sz="1300" smtClean="0"/>
              <a:pPr>
                <a:spcBef>
                  <a:spcPct val="0"/>
                </a:spcBef>
              </a:pPr>
              <a:t>74</a:t>
            </a:fld>
            <a:endParaRPr lang="en-GB" altLang="en-US" sz="1300" smtClean="0"/>
          </a:p>
        </p:txBody>
      </p:sp>
      <p:sp>
        <p:nvSpPr>
          <p:cNvPr id="10342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03428" name="Rectangle 3"/>
          <p:cNvSpPr>
            <a:spLocks noGrp="1" noChangeArrowheads="1"/>
          </p:cNvSpPr>
          <p:nvPr>
            <p:ph type="body" idx="1"/>
          </p:nvPr>
        </p:nvSpPr>
        <p:spPr>
          <a:xfrm>
            <a:off x="568325" y="4860925"/>
            <a:ext cx="6002338" cy="4605338"/>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400" smtClean="0">
              <a:sym typeface="Symbol" panose="05050102010706020507" pitchFamily="18" charset="2"/>
            </a:endParaRPr>
          </a:p>
          <a:p>
            <a:pPr eaLnBrk="1" hangingPunct="1">
              <a:spcBef>
                <a:spcPct val="0"/>
              </a:spcBef>
            </a:pPr>
            <a:endParaRPr lang="en-US" altLang="en-US" smtClean="0"/>
          </a:p>
        </p:txBody>
      </p:sp>
    </p:spTree>
    <p:extLst>
      <p:ext uri="{BB962C8B-B14F-4D97-AF65-F5344CB8AC3E}">
        <p14:creationId xmlns:p14="http://schemas.microsoft.com/office/powerpoint/2010/main" val="2075475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6629FE-DD0A-4CCA-B2D1-BAA4EC860604}" type="slidenum">
              <a:rPr lang="en-GB" altLang="en-US" sz="1300" smtClean="0"/>
              <a:pPr>
                <a:spcBef>
                  <a:spcPct val="0"/>
                </a:spcBef>
              </a:pPr>
              <a:t>75</a:t>
            </a:fld>
            <a:endParaRPr lang="en-GB" altLang="en-US" sz="1300" smtClean="0"/>
          </a:p>
        </p:txBody>
      </p:sp>
      <p:sp>
        <p:nvSpPr>
          <p:cNvPr id="10547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05476" name="Rectangle 3"/>
          <p:cNvSpPr>
            <a:spLocks noGrp="1" noChangeArrowheads="1"/>
          </p:cNvSpPr>
          <p:nvPr>
            <p:ph type="body" idx="1"/>
          </p:nvPr>
        </p:nvSpPr>
        <p:spPr>
          <a:xfrm>
            <a:off x="568325" y="4860925"/>
            <a:ext cx="6002338" cy="4605338"/>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smtClean="0">
                <a:sym typeface="Symbol" panose="05050102010706020507" pitchFamily="18" charset="2"/>
              </a:rPr>
              <a:t>The </a:t>
            </a:r>
            <a:r>
              <a:rPr lang="en-US" altLang="en-US" sz="1400" b="1" smtClean="0">
                <a:sym typeface="Symbol" panose="05050102010706020507" pitchFamily="18" charset="2"/>
              </a:rPr>
              <a:t>requirements</a:t>
            </a:r>
            <a:r>
              <a:rPr lang="en-US" altLang="en-US" sz="1400" smtClean="0">
                <a:sym typeface="Symbol" panose="05050102010706020507" pitchFamily="18" charset="2"/>
              </a:rPr>
              <a:t> of a  (software) system is a description of its external </a:t>
            </a:r>
            <a:r>
              <a:rPr lang="en-US" altLang="en-US" sz="1400" i="1" smtClean="0">
                <a:sym typeface="Symbol" panose="05050102010706020507" pitchFamily="18" charset="2"/>
              </a:rPr>
              <a:t>properties</a:t>
            </a:r>
            <a:r>
              <a:rPr lang="en-US" altLang="en-US" sz="1400" smtClean="0">
                <a:sym typeface="Symbol" panose="05050102010706020507" pitchFamily="18" charset="2"/>
              </a:rPr>
              <a:t> </a:t>
            </a:r>
          </a:p>
          <a:p>
            <a:pPr eaLnBrk="1" hangingPunct="1">
              <a:spcBef>
                <a:spcPct val="0"/>
              </a:spcBef>
            </a:pPr>
            <a:r>
              <a:rPr lang="en-US" altLang="en-US" sz="1400" smtClean="0">
                <a:sym typeface="Symbol" panose="05050102010706020507" pitchFamily="18" charset="2"/>
              </a:rPr>
              <a:t>as seen by the various </a:t>
            </a:r>
            <a:r>
              <a:rPr lang="en-US" altLang="en-US" sz="1400" i="1" smtClean="0">
                <a:sym typeface="Symbol" panose="05050102010706020507" pitchFamily="18" charset="2"/>
              </a:rPr>
              <a:t>stakeholders </a:t>
            </a:r>
            <a:r>
              <a:rPr lang="en-US" altLang="en-US" sz="1400" smtClean="0">
                <a:sym typeface="Symbol" panose="05050102010706020507" pitchFamily="18" charset="2"/>
              </a:rPr>
              <a:t>(black box model)</a:t>
            </a:r>
          </a:p>
          <a:p>
            <a:pPr eaLnBrk="1" hangingPunct="1">
              <a:spcBef>
                <a:spcPct val="0"/>
              </a:spcBef>
            </a:pPr>
            <a:r>
              <a:rPr lang="en-US" altLang="en-US" sz="1400" smtClean="0">
                <a:sym typeface="Symbol" panose="05050102010706020507" pitchFamily="18" charset="2"/>
              </a:rPr>
              <a:t>RE often involves BPR and requires thus that also the BPR- and organization consultants are considered as stakeholders</a:t>
            </a:r>
          </a:p>
          <a:p>
            <a:pPr eaLnBrk="1" hangingPunct="1">
              <a:spcBef>
                <a:spcPct val="0"/>
              </a:spcBef>
            </a:pPr>
            <a:endParaRPr lang="en-US" altLang="en-US" sz="1400" smtClean="0">
              <a:sym typeface="Symbol" panose="05050102010706020507" pitchFamily="18" charset="2"/>
            </a:endParaRPr>
          </a:p>
          <a:p>
            <a:pPr eaLnBrk="1" hangingPunct="1">
              <a:spcBef>
                <a:spcPct val="0"/>
              </a:spcBef>
            </a:pPr>
            <a:r>
              <a:rPr lang="en-US" altLang="en-US" sz="1400" smtClean="0">
                <a:sym typeface="Symbol" panose="05050102010706020507" pitchFamily="18" charset="2"/>
              </a:rPr>
              <a:t>The </a:t>
            </a:r>
            <a:r>
              <a:rPr lang="en-US" altLang="en-US" sz="1400" b="1" smtClean="0">
                <a:sym typeface="Symbol" panose="05050102010706020507" pitchFamily="18" charset="2"/>
              </a:rPr>
              <a:t>architecture</a:t>
            </a:r>
            <a:r>
              <a:rPr lang="en-US" altLang="en-US" sz="1400" smtClean="0">
                <a:sym typeface="Symbol" panose="05050102010706020507" pitchFamily="18" charset="2"/>
              </a:rPr>
              <a:t> of a  (software) system is the </a:t>
            </a:r>
            <a:r>
              <a:rPr lang="en-US" altLang="en-US" sz="1400" i="1" smtClean="0">
                <a:sym typeface="Symbol" panose="05050102010706020507" pitchFamily="18" charset="2"/>
              </a:rPr>
              <a:t>structures</a:t>
            </a:r>
            <a:r>
              <a:rPr lang="en-US" altLang="en-US" sz="1400" smtClean="0">
                <a:sym typeface="Symbol" panose="05050102010706020507" pitchFamily="18" charset="2"/>
              </a:rPr>
              <a:t> of the system,</a:t>
            </a:r>
          </a:p>
          <a:p>
            <a:pPr eaLnBrk="1" hangingPunct="1">
              <a:spcBef>
                <a:spcPct val="0"/>
              </a:spcBef>
            </a:pPr>
            <a:r>
              <a:rPr lang="en-US" altLang="en-US" sz="1400" smtClean="0">
                <a:sym typeface="Symbol" panose="05050102010706020507" pitchFamily="18" charset="2"/>
              </a:rPr>
              <a:t>which comprises the (software) </a:t>
            </a:r>
            <a:r>
              <a:rPr lang="en-US" altLang="en-US" sz="1400" i="1" smtClean="0">
                <a:sym typeface="Symbol" panose="05050102010706020507" pitchFamily="18" charset="2"/>
              </a:rPr>
              <a:t>components</a:t>
            </a:r>
            <a:r>
              <a:rPr lang="en-US" altLang="en-US" sz="1400" smtClean="0">
                <a:sym typeface="Symbol" panose="05050102010706020507" pitchFamily="18" charset="2"/>
              </a:rPr>
              <a:t>,</a:t>
            </a:r>
          </a:p>
          <a:p>
            <a:pPr eaLnBrk="1" hangingPunct="1">
              <a:spcBef>
                <a:spcPct val="0"/>
              </a:spcBef>
            </a:pPr>
            <a:r>
              <a:rPr lang="en-US" altLang="en-US" sz="1400" smtClean="0">
                <a:sym typeface="Symbol" panose="05050102010706020507" pitchFamily="18" charset="2"/>
              </a:rPr>
              <a:t>the externally visible (static and dynamic) </a:t>
            </a:r>
            <a:r>
              <a:rPr lang="en-US" altLang="en-US" sz="1400" i="1" smtClean="0">
                <a:sym typeface="Symbol" panose="05050102010706020507" pitchFamily="18" charset="2"/>
              </a:rPr>
              <a:t>properties</a:t>
            </a:r>
            <a:endParaRPr lang="en-US" altLang="en-US" sz="1400" smtClean="0">
              <a:sym typeface="Symbol" panose="05050102010706020507" pitchFamily="18" charset="2"/>
            </a:endParaRPr>
          </a:p>
          <a:p>
            <a:pPr eaLnBrk="1" hangingPunct="1">
              <a:spcBef>
                <a:spcPct val="0"/>
              </a:spcBef>
            </a:pPr>
            <a:r>
              <a:rPr lang="en-US" altLang="en-US" sz="1400" smtClean="0">
                <a:sym typeface="Symbol" panose="05050102010706020507" pitchFamily="18" charset="2"/>
              </a:rPr>
              <a:t>of those components</a:t>
            </a:r>
          </a:p>
          <a:p>
            <a:pPr eaLnBrk="1" hangingPunct="1">
              <a:spcBef>
                <a:spcPct val="0"/>
              </a:spcBef>
            </a:pPr>
            <a:r>
              <a:rPr lang="en-US" altLang="en-US" sz="1400" smtClean="0">
                <a:sym typeface="Symbol" panose="05050102010706020507" pitchFamily="18" charset="2"/>
              </a:rPr>
              <a:t>and the </a:t>
            </a:r>
            <a:r>
              <a:rPr lang="en-US" altLang="en-US" sz="1400" i="1" smtClean="0">
                <a:sym typeface="Symbol" panose="05050102010706020507" pitchFamily="18" charset="2"/>
              </a:rPr>
              <a:t>relationships</a:t>
            </a:r>
            <a:r>
              <a:rPr lang="en-US" altLang="en-US" sz="1400" smtClean="0">
                <a:sym typeface="Symbol" panose="05050102010706020507" pitchFamily="18" charset="2"/>
              </a:rPr>
              <a:t> among them</a:t>
            </a:r>
          </a:p>
          <a:p>
            <a:pPr eaLnBrk="1" hangingPunct="1">
              <a:spcBef>
                <a:spcPct val="0"/>
              </a:spcBef>
            </a:pPr>
            <a:r>
              <a:rPr lang="en-US" altLang="en-US" sz="1400" smtClean="0">
                <a:sym typeface="Symbol" panose="05050102010706020507" pitchFamily="18" charset="2"/>
              </a:rPr>
              <a:t>(glass box model)</a:t>
            </a:r>
          </a:p>
          <a:p>
            <a:pPr eaLnBrk="1" hangingPunct="1">
              <a:spcBef>
                <a:spcPct val="0"/>
              </a:spcBef>
            </a:pPr>
            <a:endParaRPr lang="en-US" altLang="en-US" sz="1400" smtClean="0"/>
          </a:p>
          <a:p>
            <a:pPr eaLnBrk="1" hangingPunct="1">
              <a:spcBef>
                <a:spcPct val="0"/>
              </a:spcBef>
            </a:pPr>
            <a:r>
              <a:rPr lang="en-US" altLang="en-US" sz="1400" smtClean="0"/>
              <a:t>These two activities are not sequential but intermingled!</a:t>
            </a:r>
          </a:p>
          <a:p>
            <a:pPr eaLnBrk="1" hangingPunct="1">
              <a:spcBef>
                <a:spcPct val="0"/>
              </a:spcBef>
            </a:pPr>
            <a:r>
              <a:rPr lang="en-US" altLang="en-US" sz="1400" smtClean="0"/>
              <a:t>The result is the shared responsibility of the architect and the stake holders!</a:t>
            </a:r>
          </a:p>
          <a:p>
            <a:pPr eaLnBrk="1" hangingPunct="1">
              <a:spcBef>
                <a:spcPct val="0"/>
              </a:spcBef>
            </a:pPr>
            <a:endParaRPr lang="en-US" altLang="en-US" smtClean="0"/>
          </a:p>
        </p:txBody>
      </p:sp>
    </p:spTree>
    <p:extLst>
      <p:ext uri="{BB962C8B-B14F-4D97-AF65-F5344CB8AC3E}">
        <p14:creationId xmlns:p14="http://schemas.microsoft.com/office/powerpoint/2010/main" val="291272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B5E1E2-ECCC-4B84-8968-DA92460808C0}" type="slidenum">
              <a:rPr lang="en-GB" altLang="en-US" sz="1300" smtClean="0"/>
              <a:pPr>
                <a:spcBef>
                  <a:spcPct val="0"/>
                </a:spcBef>
              </a:pPr>
              <a:t>76</a:t>
            </a:fld>
            <a:endParaRPr lang="en-GB" altLang="en-US" sz="1300" smtClean="0"/>
          </a:p>
        </p:txBody>
      </p:sp>
      <p:sp>
        <p:nvSpPr>
          <p:cNvPr id="107523" name="Rectangle 2"/>
          <p:cNvSpPr>
            <a:spLocks noGrp="1" noRot="1" noChangeAspect="1" noChangeArrowheads="1" noTextEdit="1"/>
          </p:cNvSpPr>
          <p:nvPr>
            <p:ph type="sldImg"/>
          </p:nvPr>
        </p:nvSpPr>
        <p:spPr>
          <a:xfrm>
            <a:off x="992188" y="768350"/>
            <a:ext cx="5114925" cy="3836988"/>
          </a:xfrm>
          <a:ln/>
        </p:spPr>
      </p:sp>
      <p:sp>
        <p:nvSpPr>
          <p:cNvPr id="107524"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3986876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983D05-796D-458E-A0A2-0357D7DF34F3}" type="slidenum">
              <a:rPr lang="en-GB" altLang="en-US" sz="1300" smtClean="0"/>
              <a:pPr>
                <a:spcBef>
                  <a:spcPct val="0"/>
                </a:spcBef>
              </a:pPr>
              <a:t>77</a:t>
            </a:fld>
            <a:endParaRPr lang="en-GB" altLang="en-US" sz="1300" smtClean="0"/>
          </a:p>
        </p:txBody>
      </p:sp>
      <p:sp>
        <p:nvSpPr>
          <p:cNvPr id="109571" name="Rectangle 2"/>
          <p:cNvSpPr>
            <a:spLocks noGrp="1" noRot="1" noChangeAspect="1" noChangeArrowheads="1" noTextEdit="1"/>
          </p:cNvSpPr>
          <p:nvPr>
            <p:ph type="sldImg"/>
          </p:nvPr>
        </p:nvSpPr>
        <p:spPr>
          <a:xfrm>
            <a:off x="992188" y="768350"/>
            <a:ext cx="5114925" cy="3836988"/>
          </a:xfrm>
          <a:ln/>
        </p:spPr>
      </p:sp>
      <p:sp>
        <p:nvSpPr>
          <p:cNvPr id="109572" name="Rectangle 3"/>
          <p:cNvSpPr>
            <a:spLocks noGrp="1" noChangeArrowheads="1"/>
          </p:cNvSpPr>
          <p:nvPr>
            <p:ph type="body" idx="1"/>
          </p:nvPr>
        </p:nvSpPr>
        <p:spPr>
          <a:noFill/>
        </p:spPr>
        <p:txBody>
          <a:bodyPr/>
          <a:lstStyle/>
          <a:p>
            <a:pPr eaLnBrk="1" hangingPunct="1"/>
            <a:r>
              <a:rPr lang="nl-NL" altLang="en-US" smtClean="0"/>
              <a:t>For instance the structure of a hierarchy of requirements document follows the hierarchical structure of a system.</a:t>
            </a:r>
          </a:p>
          <a:p>
            <a:pPr eaLnBrk="1" hangingPunct="1"/>
            <a:r>
              <a:rPr lang="nl-NL" altLang="en-US" smtClean="0"/>
              <a:t>COTS influence what ultimate solution looks like.</a:t>
            </a:r>
          </a:p>
          <a:p>
            <a:pPr eaLnBrk="1" hangingPunct="1"/>
            <a:r>
              <a:rPr lang="nl-NL" altLang="en-US" smtClean="0"/>
              <a:t>Interaction allows to rapidly narrow down choices and accomodate COTS solutions.</a:t>
            </a:r>
          </a:p>
        </p:txBody>
      </p:sp>
    </p:spTree>
    <p:extLst>
      <p:ext uri="{BB962C8B-B14F-4D97-AF65-F5344CB8AC3E}">
        <p14:creationId xmlns:p14="http://schemas.microsoft.com/office/powerpoint/2010/main" val="746191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8BD8FB-7A6E-4493-BE5C-65C300D5AAAE}" type="slidenum">
              <a:rPr lang="en-US" altLang="en-US" sz="1300" smtClean="0">
                <a:latin typeface="Arial Narrow" panose="020B0606020202030204" pitchFamily="34" charset="0"/>
                <a:ea typeface="Geneva" pitchFamily="34" charset="0"/>
                <a:cs typeface="Geneva" pitchFamily="34" charset="0"/>
              </a:rPr>
              <a:pPr>
                <a:spcBef>
                  <a:spcPct val="0"/>
                </a:spcBef>
              </a:pPr>
              <a:t>78</a:t>
            </a:fld>
            <a:endParaRPr lang="en-US" altLang="en-US" sz="1300" smtClean="0">
              <a:latin typeface="Arial Narrow" panose="020B0606020202030204" pitchFamily="34" charset="0"/>
              <a:ea typeface="Geneva" pitchFamily="34" charset="0"/>
              <a:cs typeface="Geneva" pitchFamily="34" charset="0"/>
            </a:endParaRPr>
          </a:p>
        </p:txBody>
      </p:sp>
      <p:sp>
        <p:nvSpPr>
          <p:cNvPr id="111619" name="Rectangle 2"/>
          <p:cNvSpPr>
            <a:spLocks noGrp="1" noRot="1" noChangeAspect="1" noChangeArrowheads="1" noTextEdit="1"/>
          </p:cNvSpPr>
          <p:nvPr>
            <p:ph type="sldImg"/>
          </p:nvPr>
        </p:nvSpPr>
        <p:spPr>
          <a:xfrm>
            <a:off x="1485900" y="914400"/>
            <a:ext cx="3886200" cy="2914650"/>
          </a:xfrm>
          <a:ln/>
        </p:spPr>
      </p:sp>
      <p:sp>
        <p:nvSpPr>
          <p:cNvPr id="1116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Narrow" panose="020B0606020202030204" pitchFamily="34" charset="0"/>
                <a:ea typeface="Geneva" pitchFamily="34" charset="0"/>
                <a:cs typeface="Geneva" pitchFamily="34" charset="0"/>
              </a:rPr>
              <a:t>Grady</a:t>
            </a:r>
          </a:p>
        </p:txBody>
      </p:sp>
    </p:spTree>
    <p:extLst>
      <p:ext uri="{BB962C8B-B14F-4D97-AF65-F5344CB8AC3E}">
        <p14:creationId xmlns:p14="http://schemas.microsoft.com/office/powerpoint/2010/main" val="1651252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114691"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A82AA5-291E-456A-8973-811B2806C3CF}" type="slidenum">
              <a:rPr lang="nl-NL" altLang="en-US" sz="1300" smtClean="0"/>
              <a:pPr>
                <a:spcBef>
                  <a:spcPct val="0"/>
                </a:spcBef>
              </a:pPr>
              <a:t>80</a:t>
            </a:fld>
            <a:endParaRPr lang="nl-NL" altLang="en-US" sz="1300" smtClean="0"/>
          </a:p>
        </p:txBody>
      </p:sp>
      <p:sp>
        <p:nvSpPr>
          <p:cNvPr id="114692" name="Rectangle 2"/>
          <p:cNvSpPr>
            <a:spLocks noGrp="1" noRot="1" noChangeAspect="1" noChangeArrowheads="1" noTextEdit="1"/>
          </p:cNvSpPr>
          <p:nvPr>
            <p:ph type="sldImg"/>
          </p:nvPr>
        </p:nvSpPr>
        <p:spPr>
          <a:xfrm>
            <a:off x="1169988" y="895350"/>
            <a:ext cx="4767262" cy="3576638"/>
          </a:xfrm>
          <a:solidFill>
            <a:srgbClr val="FFFFFF"/>
          </a:solidFill>
          <a:ln/>
        </p:spPr>
      </p:sp>
      <p:sp>
        <p:nvSpPr>
          <p:cNvPr id="114693" name="Text Box 3"/>
          <p:cNvSpPr>
            <a:spLocks noGrp="1" noChangeArrowheads="1"/>
          </p:cNvSpPr>
          <p:nvPr>
            <p:ph type="body" idx="1"/>
          </p:nvPr>
        </p:nvSpPr>
        <p:spPr>
          <a:xfrm>
            <a:off x="962025" y="4873625"/>
            <a:ext cx="5205413" cy="450850"/>
          </a:xfrm>
          <a:noFill/>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t>A similar depedency exists between tech and non-tech options.</a:t>
            </a:r>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t>Here we have an example</a:t>
            </a:r>
          </a:p>
        </p:txBody>
      </p:sp>
    </p:spTree>
    <p:extLst>
      <p:ext uri="{BB962C8B-B14F-4D97-AF65-F5344CB8AC3E}">
        <p14:creationId xmlns:p14="http://schemas.microsoft.com/office/powerpoint/2010/main" val="593822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116739"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887745-14A5-400F-A19E-B15FFD6662B2}" type="slidenum">
              <a:rPr lang="nl-NL" altLang="en-US" sz="1300" smtClean="0"/>
              <a:pPr>
                <a:spcBef>
                  <a:spcPct val="0"/>
                </a:spcBef>
              </a:pPr>
              <a:t>81</a:t>
            </a:fld>
            <a:endParaRPr lang="nl-NL" altLang="en-US" sz="1300" smtClean="0"/>
          </a:p>
        </p:txBody>
      </p:sp>
      <p:sp>
        <p:nvSpPr>
          <p:cNvPr id="116740" name="Rectangle 2"/>
          <p:cNvSpPr>
            <a:spLocks noGrp="1" noRot="1" noChangeAspect="1" noChangeArrowheads="1" noTextEdit="1"/>
          </p:cNvSpPr>
          <p:nvPr>
            <p:ph type="sldImg"/>
          </p:nvPr>
        </p:nvSpPr>
        <p:spPr>
          <a:xfrm>
            <a:off x="992188" y="769938"/>
            <a:ext cx="5113337" cy="3836987"/>
          </a:xfrm>
          <a:solidFill>
            <a:srgbClr val="FFFFFF"/>
          </a:solidFill>
          <a:ln/>
        </p:spPr>
      </p:sp>
      <p:sp>
        <p:nvSpPr>
          <p:cNvPr id="116741" name="Rectangle 3"/>
          <p:cNvSpPr>
            <a:spLocks noGrp="1" noChangeArrowheads="1"/>
          </p:cNvSpPr>
          <p:nvPr>
            <p:ph type="body" idx="1"/>
          </p:nvPr>
        </p:nvSpPr>
        <p:spPr>
          <a:xfrm>
            <a:off x="962025" y="4873625"/>
            <a:ext cx="5205413" cy="30162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ltLang="en-US" smtClean="0"/>
          </a:p>
        </p:txBody>
      </p:sp>
    </p:spTree>
    <p:extLst>
      <p:ext uri="{BB962C8B-B14F-4D97-AF65-F5344CB8AC3E}">
        <p14:creationId xmlns:p14="http://schemas.microsoft.com/office/powerpoint/2010/main" val="327591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0E96662-328E-4D14-88C7-35516E718647}" type="slidenum">
              <a:rPr lang="en-GB" altLang="en-US" sz="1200">
                <a:solidFill>
                  <a:srgbClr val="000000"/>
                </a:solidFill>
              </a:rPr>
              <a:pPr eaLnBrk="1" hangingPunct="1"/>
              <a:t>8</a:t>
            </a:fld>
            <a:endParaRPr lang="en-GB" altLang="en-US" sz="1200">
              <a:solidFill>
                <a:srgbClr val="000000"/>
              </a:solidFill>
            </a:endParaRPr>
          </a:p>
        </p:txBody>
      </p:sp>
      <p:sp>
        <p:nvSpPr>
          <p:cNvPr id="106499" name="Rectangle 2"/>
          <p:cNvSpPr>
            <a:spLocks noGrp="1" noRot="1" noChangeAspect="1" noChangeArrowheads="1" noTextEdit="1"/>
          </p:cNvSpPr>
          <p:nvPr>
            <p:ph type="sldImg"/>
          </p:nvPr>
        </p:nvSpPr>
        <p:spPr>
          <a:xfrm>
            <a:off x="911225" y="742950"/>
            <a:ext cx="4948238" cy="3713163"/>
          </a:xfrm>
          <a:solidFill>
            <a:srgbClr val="FFFFFF"/>
          </a:solidFill>
          <a:ln/>
        </p:spPr>
      </p:sp>
      <p:sp>
        <p:nvSpPr>
          <p:cNvPr id="106500" name="Rectangle 3"/>
          <p:cNvSpPr>
            <a:spLocks noGrp="1" noChangeArrowheads="1"/>
          </p:cNvSpPr>
          <p:nvPr>
            <p:ph type="body" idx="1"/>
          </p:nvPr>
        </p:nvSpPr>
        <p:spPr>
          <a:xfrm>
            <a:off x="675344" y="4705350"/>
            <a:ext cx="5493626" cy="44577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91845" tIns="45922" rIns="91845" bIns="45922"/>
          <a:lstStyle/>
          <a:p>
            <a:pPr eaLnBrk="1" hangingPunct="1"/>
            <a:r>
              <a:rPr lang="en-US" altLang="en-US" sz="1400" smtClean="0"/>
              <a:t>T</a:t>
            </a:r>
            <a:r>
              <a:rPr lang="en-GB" altLang="en-US" sz="1400" smtClean="0"/>
              <a:t>he costs of repairing a fault increase</a:t>
            </a:r>
            <a:r>
              <a:rPr lang="en-US" altLang="en-US" sz="1400" smtClean="0"/>
              <a:t>s</a:t>
            </a:r>
            <a:r>
              <a:rPr lang="en-GB" altLang="en-US" sz="1400" smtClean="0"/>
              <a:t> exponentially with the delay of its detection</a:t>
            </a:r>
          </a:p>
        </p:txBody>
      </p:sp>
    </p:spTree>
    <p:extLst>
      <p:ext uri="{BB962C8B-B14F-4D97-AF65-F5344CB8AC3E}">
        <p14:creationId xmlns:p14="http://schemas.microsoft.com/office/powerpoint/2010/main" val="336904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2420E4-22EB-4892-AA52-D79A11D26641}" type="slidenum">
              <a:rPr lang="en-GB" altLang="en-US" sz="1300" smtClean="0"/>
              <a:pPr>
                <a:spcBef>
                  <a:spcPct val="0"/>
                </a:spcBef>
              </a:pPr>
              <a:t>82</a:t>
            </a:fld>
            <a:endParaRPr lang="en-GB" altLang="en-US" sz="1300" smtClean="0"/>
          </a:p>
        </p:txBody>
      </p:sp>
      <p:sp>
        <p:nvSpPr>
          <p:cNvPr id="118787" name="Rectangle 2"/>
          <p:cNvSpPr>
            <a:spLocks noGrp="1" noRot="1" noChangeAspect="1" noChangeArrowheads="1" noTextEdit="1"/>
          </p:cNvSpPr>
          <p:nvPr>
            <p:ph type="sldImg"/>
          </p:nvPr>
        </p:nvSpPr>
        <p:spPr>
          <a:xfrm>
            <a:off x="992188" y="768350"/>
            <a:ext cx="5114925" cy="3836988"/>
          </a:xfrm>
          <a:ln/>
        </p:spPr>
      </p:sp>
      <p:sp>
        <p:nvSpPr>
          <p:cNvPr id="11878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2237596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072282-BD0C-4990-A9F8-7E34904BAED4}" type="slidenum">
              <a:rPr lang="en-GB" altLang="en-US" sz="1300" smtClean="0"/>
              <a:pPr>
                <a:spcBef>
                  <a:spcPct val="0"/>
                </a:spcBef>
              </a:pPr>
              <a:t>83</a:t>
            </a:fld>
            <a:endParaRPr lang="en-GB" altLang="en-US" sz="1300" smtClean="0"/>
          </a:p>
        </p:txBody>
      </p:sp>
      <p:sp>
        <p:nvSpPr>
          <p:cNvPr id="120835" name="Rectangle 2"/>
          <p:cNvSpPr>
            <a:spLocks noGrp="1" noRot="1" noChangeAspect="1" noChangeArrowheads="1" noTextEdit="1"/>
          </p:cNvSpPr>
          <p:nvPr>
            <p:ph type="sldImg"/>
          </p:nvPr>
        </p:nvSpPr>
        <p:spPr>
          <a:xfrm>
            <a:off x="992188" y="768350"/>
            <a:ext cx="5114925" cy="3836988"/>
          </a:xfrm>
          <a:ln/>
        </p:spPr>
      </p:sp>
      <p:sp>
        <p:nvSpPr>
          <p:cNvPr id="120836" name="Rectangle 3"/>
          <p:cNvSpPr>
            <a:spLocks noGrp="1" noChangeArrowheads="1"/>
          </p:cNvSpPr>
          <p:nvPr>
            <p:ph type="body" idx="1"/>
          </p:nvPr>
        </p:nvSpPr>
        <p:spPr>
          <a:noFill/>
        </p:spPr>
        <p:txBody>
          <a:bodyPr/>
          <a:lstStyle/>
          <a:p>
            <a:pPr eaLnBrk="1" hangingPunct="1"/>
            <a:r>
              <a:rPr lang="en-US" altLang="en-US" smtClean="0"/>
              <a:t>Models may be part of multiple views</a:t>
            </a:r>
            <a:endParaRPr lang="en-GB" altLang="en-US" smtClean="0"/>
          </a:p>
        </p:txBody>
      </p:sp>
    </p:spTree>
    <p:extLst>
      <p:ext uri="{BB962C8B-B14F-4D97-AF65-F5344CB8AC3E}">
        <p14:creationId xmlns:p14="http://schemas.microsoft.com/office/powerpoint/2010/main" val="2135747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8DA4CA-5707-4D55-A731-51FA6BCA3673}" type="slidenum">
              <a:rPr lang="en-GB" altLang="en-US" sz="1300" smtClean="0"/>
              <a:pPr>
                <a:spcBef>
                  <a:spcPct val="0"/>
                </a:spcBef>
              </a:pPr>
              <a:t>85</a:t>
            </a:fld>
            <a:endParaRPr lang="en-GB" altLang="en-US" sz="1300" smtClean="0"/>
          </a:p>
        </p:txBody>
      </p:sp>
      <p:sp>
        <p:nvSpPr>
          <p:cNvPr id="123907" name="Rectangle 2"/>
          <p:cNvSpPr>
            <a:spLocks noGrp="1" noRot="1" noChangeAspect="1" noChangeArrowheads="1" noTextEdit="1"/>
          </p:cNvSpPr>
          <p:nvPr>
            <p:ph type="sldImg"/>
          </p:nvPr>
        </p:nvSpPr>
        <p:spPr>
          <a:xfrm>
            <a:off x="992188" y="768350"/>
            <a:ext cx="5114925" cy="3836988"/>
          </a:xfrm>
          <a:ln/>
        </p:spPr>
      </p:sp>
      <p:sp>
        <p:nvSpPr>
          <p:cNvPr id="12390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5508609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F07373-D475-4D8F-9241-564314ED287F}" type="slidenum">
              <a:rPr lang="en-GB" altLang="en-US" sz="1300" smtClean="0"/>
              <a:pPr>
                <a:spcBef>
                  <a:spcPct val="0"/>
                </a:spcBef>
              </a:pPr>
              <a:t>86</a:t>
            </a:fld>
            <a:endParaRPr lang="en-GB" altLang="en-US" sz="1300" smtClean="0"/>
          </a:p>
        </p:txBody>
      </p:sp>
      <p:sp>
        <p:nvSpPr>
          <p:cNvPr id="125955" name="Rectangle 2"/>
          <p:cNvSpPr>
            <a:spLocks noGrp="1" noRot="1" noChangeAspect="1" noChangeArrowheads="1" noTextEdit="1"/>
          </p:cNvSpPr>
          <p:nvPr>
            <p:ph type="sldImg"/>
          </p:nvPr>
        </p:nvSpPr>
        <p:spPr>
          <a:xfrm>
            <a:off x="992188" y="768350"/>
            <a:ext cx="5114925" cy="3836988"/>
          </a:xfrm>
          <a:ln/>
        </p:spPr>
      </p:sp>
      <p:sp>
        <p:nvSpPr>
          <p:cNvPr id="125956"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1570780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4C3160-AC8B-4FA5-B145-2D7EF95F44BD}" type="slidenum">
              <a:rPr lang="en-GB" altLang="en-US" sz="1300" smtClean="0"/>
              <a:pPr>
                <a:spcBef>
                  <a:spcPct val="0"/>
                </a:spcBef>
              </a:pPr>
              <a:t>87</a:t>
            </a:fld>
            <a:endParaRPr lang="en-GB" altLang="en-US" sz="1300" smtClean="0"/>
          </a:p>
        </p:txBody>
      </p:sp>
      <p:sp>
        <p:nvSpPr>
          <p:cNvPr id="128003" name="Rectangle 2"/>
          <p:cNvSpPr>
            <a:spLocks noGrp="1" noRot="1" noChangeAspect="1" noChangeArrowheads="1" noTextEdit="1"/>
          </p:cNvSpPr>
          <p:nvPr>
            <p:ph type="sldImg"/>
          </p:nvPr>
        </p:nvSpPr>
        <p:spPr>
          <a:xfrm>
            <a:off x="992188" y="768350"/>
            <a:ext cx="5114925" cy="3836988"/>
          </a:xfrm>
          <a:ln/>
        </p:spPr>
      </p:sp>
      <p:sp>
        <p:nvSpPr>
          <p:cNvPr id="128004"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1746718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DBBAE0-D7C5-42A1-B25C-F5461329CD55}" type="slidenum">
              <a:rPr lang="en-GB" altLang="en-US" sz="1300" smtClean="0"/>
              <a:pPr>
                <a:spcBef>
                  <a:spcPct val="0"/>
                </a:spcBef>
              </a:pPr>
              <a:t>88</a:t>
            </a:fld>
            <a:endParaRPr lang="en-GB" altLang="en-US" sz="1300" smtClean="0"/>
          </a:p>
        </p:txBody>
      </p:sp>
      <p:sp>
        <p:nvSpPr>
          <p:cNvPr id="130051" name="Rectangle 2"/>
          <p:cNvSpPr>
            <a:spLocks noGrp="1" noRot="1" noChangeAspect="1" noChangeArrowheads="1" noTextEdit="1"/>
          </p:cNvSpPr>
          <p:nvPr>
            <p:ph type="sldImg"/>
          </p:nvPr>
        </p:nvSpPr>
        <p:spPr>
          <a:xfrm>
            <a:off x="1674813" y="852488"/>
            <a:ext cx="3752850" cy="2814637"/>
          </a:xfrm>
          <a:ln/>
        </p:spPr>
      </p:sp>
      <p:sp>
        <p:nvSpPr>
          <p:cNvPr id="130052" name="Rectangle 3"/>
          <p:cNvSpPr>
            <a:spLocks noGrp="1" noChangeArrowheads="1"/>
          </p:cNvSpPr>
          <p:nvPr>
            <p:ph type="body" idx="1"/>
          </p:nvPr>
        </p:nvSpPr>
        <p:spPr>
          <a:xfrm>
            <a:off x="1262063" y="3922713"/>
            <a:ext cx="4811712" cy="5543550"/>
          </a:xfrm>
          <a:noFill/>
        </p:spPr>
        <p:txBody>
          <a:bodyPr lIns="96968" tIns="48484" rIns="96968" bIns="48484"/>
          <a:lstStyle/>
          <a:p>
            <a:pPr eaLnBrk="1" hangingPunct="1"/>
            <a:endParaRPr lang="nl-NL" altLang="en-US" smtClean="0"/>
          </a:p>
        </p:txBody>
      </p:sp>
    </p:spTree>
    <p:extLst>
      <p:ext uri="{BB962C8B-B14F-4D97-AF65-F5344CB8AC3E}">
        <p14:creationId xmlns:p14="http://schemas.microsoft.com/office/powerpoint/2010/main" val="13299415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44C10F-3B64-47AF-8827-9FDCD8CE503D}" type="slidenum">
              <a:rPr lang="en-GB" altLang="en-US" sz="1300" smtClean="0"/>
              <a:pPr>
                <a:spcBef>
                  <a:spcPct val="0"/>
                </a:spcBef>
              </a:pPr>
              <a:t>89</a:t>
            </a:fld>
            <a:endParaRPr lang="en-GB" altLang="en-US" sz="1300" smtClean="0"/>
          </a:p>
        </p:txBody>
      </p:sp>
      <p:sp>
        <p:nvSpPr>
          <p:cNvPr id="132099" name="Rectangle 2"/>
          <p:cNvSpPr>
            <a:spLocks noGrp="1" noRot="1" noChangeAspect="1" noChangeArrowheads="1" noTextEdit="1"/>
          </p:cNvSpPr>
          <p:nvPr>
            <p:ph type="sldImg"/>
          </p:nvPr>
        </p:nvSpPr>
        <p:spPr>
          <a:xfrm>
            <a:off x="992188" y="768350"/>
            <a:ext cx="5114925" cy="3836988"/>
          </a:xfrm>
          <a:ln/>
        </p:spPr>
      </p:sp>
      <p:sp>
        <p:nvSpPr>
          <p:cNvPr id="132100" name="Rectangle 3"/>
          <p:cNvSpPr>
            <a:spLocks noGrp="1" noChangeArrowheads="1"/>
          </p:cNvSpPr>
          <p:nvPr>
            <p:ph type="body" idx="1"/>
          </p:nvPr>
        </p:nvSpPr>
        <p:spPr>
          <a:noFill/>
        </p:spPr>
        <p:txBody>
          <a:bodyPr/>
          <a:lstStyle/>
          <a:p>
            <a:pPr eaLnBrk="1" hangingPunct="1"/>
            <a:r>
              <a:rPr lang="en-US" altLang="en-US" smtClean="0"/>
              <a:t>Models may be part of multiple views</a:t>
            </a:r>
            <a:endParaRPr lang="en-GB" altLang="en-US" smtClean="0"/>
          </a:p>
        </p:txBody>
      </p:sp>
    </p:spTree>
    <p:extLst>
      <p:ext uri="{BB962C8B-B14F-4D97-AF65-F5344CB8AC3E}">
        <p14:creationId xmlns:p14="http://schemas.microsoft.com/office/powerpoint/2010/main" val="1849447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9CE93A-D415-4A3A-B185-AC405DA802F6}" type="slidenum">
              <a:rPr lang="en-GB" altLang="en-US" sz="1300" smtClean="0"/>
              <a:pPr>
                <a:spcBef>
                  <a:spcPct val="0"/>
                </a:spcBef>
              </a:pPr>
              <a:t>90</a:t>
            </a:fld>
            <a:endParaRPr lang="en-GB" altLang="en-US" sz="1300" smtClean="0"/>
          </a:p>
        </p:txBody>
      </p:sp>
      <p:sp>
        <p:nvSpPr>
          <p:cNvPr id="134147" name="Rectangle 2"/>
          <p:cNvSpPr>
            <a:spLocks noGrp="1" noRot="1" noChangeAspect="1" noChangeArrowheads="1" noTextEdit="1"/>
          </p:cNvSpPr>
          <p:nvPr>
            <p:ph type="sldImg"/>
          </p:nvPr>
        </p:nvSpPr>
        <p:spPr>
          <a:xfrm>
            <a:off x="992188" y="768350"/>
            <a:ext cx="5114925" cy="3836988"/>
          </a:xfrm>
          <a:ln/>
        </p:spPr>
      </p:sp>
      <p:sp>
        <p:nvSpPr>
          <p:cNvPr id="134148" name="Rectangle 3"/>
          <p:cNvSpPr>
            <a:spLocks noGrp="1" noChangeArrowheads="1"/>
          </p:cNvSpPr>
          <p:nvPr>
            <p:ph type="body" idx="1"/>
          </p:nvPr>
        </p:nvSpPr>
        <p:spPr>
          <a:noFill/>
        </p:spPr>
        <p:txBody>
          <a:bodyPr/>
          <a:lstStyle/>
          <a:p>
            <a:pPr eaLnBrk="1" hangingPunct="1"/>
            <a:r>
              <a:rPr lang="en-US" altLang="en-US" smtClean="0"/>
              <a:t>Models may be part of multiple views</a:t>
            </a:r>
            <a:endParaRPr lang="en-GB" altLang="en-US" smtClean="0"/>
          </a:p>
        </p:txBody>
      </p:sp>
    </p:spTree>
    <p:extLst>
      <p:ext uri="{BB962C8B-B14F-4D97-AF65-F5344CB8AC3E}">
        <p14:creationId xmlns:p14="http://schemas.microsoft.com/office/powerpoint/2010/main" val="2755076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17032D-0308-4870-B0BE-136057F750BF}" type="slidenum">
              <a:rPr lang="en-GB" altLang="en-US" sz="1300" smtClean="0"/>
              <a:pPr>
                <a:spcBef>
                  <a:spcPct val="0"/>
                </a:spcBef>
              </a:pPr>
              <a:t>91</a:t>
            </a:fld>
            <a:endParaRPr lang="en-GB" altLang="en-US" sz="1300" smtClean="0"/>
          </a:p>
        </p:txBody>
      </p:sp>
      <p:sp>
        <p:nvSpPr>
          <p:cNvPr id="136195" name="Rectangle 2"/>
          <p:cNvSpPr>
            <a:spLocks noGrp="1" noRot="1" noChangeAspect="1" noChangeArrowheads="1" noTextEdit="1"/>
          </p:cNvSpPr>
          <p:nvPr>
            <p:ph type="sldImg"/>
          </p:nvPr>
        </p:nvSpPr>
        <p:spPr>
          <a:xfrm>
            <a:off x="992188" y="768350"/>
            <a:ext cx="5114925" cy="3836988"/>
          </a:xfrm>
          <a:ln/>
        </p:spPr>
      </p:sp>
      <p:sp>
        <p:nvSpPr>
          <p:cNvPr id="136196"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1522012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37A236-41DE-44F4-979C-F0A18D283EF7}" type="slidenum">
              <a:rPr lang="en-GB" altLang="en-US" sz="1300" smtClean="0"/>
              <a:pPr>
                <a:spcBef>
                  <a:spcPct val="0"/>
                </a:spcBef>
              </a:pPr>
              <a:t>92</a:t>
            </a:fld>
            <a:endParaRPr lang="en-GB" altLang="en-US" sz="1300" smtClean="0"/>
          </a:p>
        </p:txBody>
      </p:sp>
      <p:sp>
        <p:nvSpPr>
          <p:cNvPr id="13824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38244" name="Rectangle 3"/>
          <p:cNvSpPr>
            <a:spLocks noGrp="1" noChangeArrowheads="1"/>
          </p:cNvSpPr>
          <p:nvPr>
            <p:ph type="body" idx="1"/>
          </p:nvPr>
        </p:nvSpPr>
        <p:spPr>
          <a:xfrm>
            <a:off x="661988" y="4860925"/>
            <a:ext cx="5845175" cy="4946650"/>
          </a:xfrm>
          <a:solidFill>
            <a:srgbClr val="FFFFFF"/>
          </a:solidFill>
          <a:ln>
            <a:solidFill>
              <a:srgbClr val="000000"/>
            </a:solidFill>
            <a:miter lim="800000"/>
            <a:headEnd/>
            <a:tailEnd/>
          </a:ln>
        </p:spPr>
        <p:txBody>
          <a:bodyPr/>
          <a:lstStyle/>
          <a:p>
            <a:pPr marL="190500" indent="-190500" eaLnBrk="1" hangingPunct="1">
              <a:spcBef>
                <a:spcPct val="0"/>
              </a:spcBef>
            </a:pPr>
            <a:endParaRPr lang="nl-NL" altLang="en-US" sz="1400" smtClean="0"/>
          </a:p>
        </p:txBody>
      </p:sp>
    </p:spTree>
    <p:extLst>
      <p:ext uri="{BB962C8B-B14F-4D97-AF65-F5344CB8AC3E}">
        <p14:creationId xmlns:p14="http://schemas.microsoft.com/office/powerpoint/2010/main" val="310238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7A06C86-D58A-4769-9D22-62853117A57B}" type="slidenum">
              <a:rPr lang="en-GB" altLang="en-US" sz="1200"/>
              <a:pPr eaLnBrk="1" hangingPunct="1"/>
              <a:t>10</a:t>
            </a:fld>
            <a:endParaRPr lang="en-GB" altLang="en-US" sz="1200"/>
          </a:p>
        </p:txBody>
      </p:sp>
      <p:sp>
        <p:nvSpPr>
          <p:cNvPr id="107523" name="Rectangle 2"/>
          <p:cNvSpPr>
            <a:spLocks noGrp="1" noRot="1" noChangeAspect="1" noChangeArrowheads="1" noTextEdit="1"/>
          </p:cNvSpPr>
          <p:nvPr>
            <p:ph type="sldImg"/>
          </p:nvPr>
        </p:nvSpPr>
        <p:spPr>
          <a:xfrm>
            <a:off x="911225" y="742950"/>
            <a:ext cx="4948238" cy="3713163"/>
          </a:xfrm>
          <a:solidFill>
            <a:srgbClr val="FFFFFF"/>
          </a:solidFill>
          <a:ln/>
        </p:spPr>
      </p:sp>
      <p:sp>
        <p:nvSpPr>
          <p:cNvPr id="107524" name="Rectangle 3"/>
          <p:cNvSpPr>
            <a:spLocks noGrp="1" noChangeArrowheads="1"/>
          </p:cNvSpPr>
          <p:nvPr>
            <p:ph type="body" idx="1"/>
          </p:nvPr>
        </p:nvSpPr>
        <p:spPr>
          <a:xfrm>
            <a:off x="675344" y="4705350"/>
            <a:ext cx="5493626" cy="44577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91845" tIns="45922" rIns="91845" bIns="45922"/>
          <a:lstStyle/>
          <a:p>
            <a:pPr eaLnBrk="1" hangingPunct="1"/>
            <a:endParaRPr lang="nl-NL" altLang="en-US" sz="1400" smtClean="0"/>
          </a:p>
        </p:txBody>
      </p:sp>
    </p:spTree>
    <p:extLst>
      <p:ext uri="{BB962C8B-B14F-4D97-AF65-F5344CB8AC3E}">
        <p14:creationId xmlns:p14="http://schemas.microsoft.com/office/powerpoint/2010/main" val="1616353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644432-A117-4B5F-AFE3-9649A0B7E103}" type="slidenum">
              <a:rPr lang="en-GB" altLang="en-US" sz="1300" smtClean="0"/>
              <a:pPr>
                <a:spcBef>
                  <a:spcPct val="0"/>
                </a:spcBef>
              </a:pPr>
              <a:t>93</a:t>
            </a:fld>
            <a:endParaRPr lang="en-GB" altLang="en-US" sz="1300" smtClean="0"/>
          </a:p>
        </p:txBody>
      </p:sp>
      <p:sp>
        <p:nvSpPr>
          <p:cNvPr id="140291" name="Rectangle 2"/>
          <p:cNvSpPr>
            <a:spLocks noGrp="1" noRot="1" noChangeAspect="1" noChangeArrowheads="1" noTextEdit="1"/>
          </p:cNvSpPr>
          <p:nvPr>
            <p:ph type="sldImg"/>
          </p:nvPr>
        </p:nvSpPr>
        <p:spPr>
          <a:xfrm>
            <a:off x="1674813" y="852488"/>
            <a:ext cx="3752850" cy="2814637"/>
          </a:xfrm>
          <a:ln/>
        </p:spPr>
      </p:sp>
      <p:sp>
        <p:nvSpPr>
          <p:cNvPr id="140292" name="Rectangle 3"/>
          <p:cNvSpPr>
            <a:spLocks noGrp="1" noChangeArrowheads="1"/>
          </p:cNvSpPr>
          <p:nvPr>
            <p:ph type="body" idx="1"/>
          </p:nvPr>
        </p:nvSpPr>
        <p:spPr>
          <a:xfrm>
            <a:off x="1262063" y="3922713"/>
            <a:ext cx="4811712" cy="5543550"/>
          </a:xfrm>
          <a:noFill/>
        </p:spPr>
        <p:txBody>
          <a:bodyPr lIns="96968" tIns="48484" rIns="96968" bIns="48484"/>
          <a:lstStyle/>
          <a:p>
            <a:pPr eaLnBrk="1" hangingPunct="1"/>
            <a:endParaRPr lang="nl-NL" altLang="en-US" smtClean="0"/>
          </a:p>
        </p:txBody>
      </p:sp>
    </p:spTree>
    <p:extLst>
      <p:ext uri="{BB962C8B-B14F-4D97-AF65-F5344CB8AC3E}">
        <p14:creationId xmlns:p14="http://schemas.microsoft.com/office/powerpoint/2010/main" val="2115931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027F79-C11E-4E44-ADED-E0B6D6064577}" type="slidenum">
              <a:rPr lang="en-GB" altLang="en-US" sz="1300" smtClean="0"/>
              <a:pPr>
                <a:spcBef>
                  <a:spcPct val="0"/>
                </a:spcBef>
              </a:pPr>
              <a:t>94</a:t>
            </a:fld>
            <a:endParaRPr lang="en-GB" altLang="en-US" sz="1300" smtClean="0"/>
          </a:p>
        </p:txBody>
      </p:sp>
      <p:sp>
        <p:nvSpPr>
          <p:cNvPr id="14233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42340" name="Rectangle 3"/>
          <p:cNvSpPr>
            <a:spLocks noGrp="1" noChangeArrowheads="1"/>
          </p:cNvSpPr>
          <p:nvPr>
            <p:ph type="body" idx="1"/>
          </p:nvPr>
        </p:nvSpPr>
        <p:spPr>
          <a:xfrm>
            <a:off x="661988" y="4860925"/>
            <a:ext cx="5845175" cy="4946650"/>
          </a:xfrm>
          <a:solidFill>
            <a:srgbClr val="FFFFFF"/>
          </a:solidFill>
          <a:ln>
            <a:solidFill>
              <a:srgbClr val="000000"/>
            </a:solidFill>
            <a:miter lim="800000"/>
            <a:headEnd/>
            <a:tailEnd/>
          </a:ln>
        </p:spPr>
        <p:txBody>
          <a:bodyPr/>
          <a:lstStyle/>
          <a:p>
            <a:pPr marL="190500" indent="-190500" eaLnBrk="1" hangingPunct="1">
              <a:spcBef>
                <a:spcPct val="0"/>
              </a:spcBef>
            </a:pPr>
            <a:endParaRPr lang="nl-NL" altLang="en-US" sz="1400" smtClean="0"/>
          </a:p>
        </p:txBody>
      </p:sp>
    </p:spTree>
    <p:extLst>
      <p:ext uri="{BB962C8B-B14F-4D97-AF65-F5344CB8AC3E}">
        <p14:creationId xmlns:p14="http://schemas.microsoft.com/office/powerpoint/2010/main" val="27976236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0C44E0-8556-4242-878E-5F6C75750FDB}" type="slidenum">
              <a:rPr lang="en-GB" altLang="en-US" sz="1300" smtClean="0"/>
              <a:pPr>
                <a:spcBef>
                  <a:spcPct val="0"/>
                </a:spcBef>
              </a:pPr>
              <a:t>96</a:t>
            </a:fld>
            <a:endParaRPr lang="en-GB" altLang="en-US" sz="1300" smtClean="0"/>
          </a:p>
        </p:txBody>
      </p:sp>
      <p:sp>
        <p:nvSpPr>
          <p:cNvPr id="145411" name="Rectangle 2"/>
          <p:cNvSpPr>
            <a:spLocks noGrp="1" noRot="1" noChangeAspect="1" noChangeArrowheads="1" noTextEdit="1"/>
          </p:cNvSpPr>
          <p:nvPr>
            <p:ph type="sldImg"/>
          </p:nvPr>
        </p:nvSpPr>
        <p:spPr>
          <a:xfrm>
            <a:off x="992188" y="768350"/>
            <a:ext cx="5114925" cy="3836988"/>
          </a:xfrm>
          <a:ln/>
        </p:spPr>
      </p:sp>
      <p:sp>
        <p:nvSpPr>
          <p:cNvPr id="145412" name="Rectangle 3"/>
          <p:cNvSpPr>
            <a:spLocks noGrp="1" noChangeArrowheads="1"/>
          </p:cNvSpPr>
          <p:nvPr>
            <p:ph type="body" idx="1"/>
          </p:nvPr>
        </p:nvSpPr>
        <p:spPr>
          <a:xfrm>
            <a:off x="709613" y="4860925"/>
            <a:ext cx="5680075" cy="4605338"/>
          </a:xfrm>
          <a:noFill/>
        </p:spPr>
        <p:txBody>
          <a:bodyPr/>
          <a:lstStyle/>
          <a:p>
            <a:pPr eaLnBrk="1" hangingPunct="1"/>
            <a:endParaRPr lang="nl-NL" altLang="en-US" smtClean="0"/>
          </a:p>
        </p:txBody>
      </p:sp>
    </p:spTree>
    <p:extLst>
      <p:ext uri="{BB962C8B-B14F-4D97-AF65-F5344CB8AC3E}">
        <p14:creationId xmlns:p14="http://schemas.microsoft.com/office/powerpoint/2010/main" val="2464717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4AB1D9-1AF2-47DD-8B20-0CF27456AB01}" type="slidenum">
              <a:rPr lang="en-US" altLang="sv-SE" sz="1300" smtClean="0">
                <a:solidFill>
                  <a:srgbClr val="000000"/>
                </a:solidFill>
              </a:rPr>
              <a:pPr>
                <a:spcBef>
                  <a:spcPct val="0"/>
                </a:spcBef>
              </a:pPr>
              <a:t>97</a:t>
            </a:fld>
            <a:endParaRPr lang="en-US" altLang="sv-SE" sz="1300" smtClean="0">
              <a:solidFill>
                <a:srgbClr val="000000"/>
              </a:solidFill>
            </a:endParaRPr>
          </a:p>
        </p:txBody>
      </p:sp>
      <p:sp>
        <p:nvSpPr>
          <p:cNvPr id="147459" name="Rectangle 2"/>
          <p:cNvSpPr>
            <a:spLocks noGrp="1" noRot="1" noChangeAspect="1" noChangeArrowheads="1" noTextEdit="1"/>
          </p:cNvSpPr>
          <p:nvPr>
            <p:ph type="sldImg"/>
          </p:nvPr>
        </p:nvSpPr>
        <p:spPr>
          <a:xfrm>
            <a:off x="1289050" y="993775"/>
            <a:ext cx="4216400" cy="3163888"/>
          </a:xfrm>
          <a:ln/>
        </p:spPr>
      </p:sp>
      <p:sp>
        <p:nvSpPr>
          <p:cNvPr id="147460" name="Rectangle 3"/>
          <p:cNvSpPr>
            <a:spLocks noGrp="1" noChangeArrowheads="1"/>
          </p:cNvSpPr>
          <p:nvPr>
            <p:ph type="body" idx="1"/>
          </p:nvPr>
        </p:nvSpPr>
        <p:spPr>
          <a:xfrm>
            <a:off x="455613" y="4303713"/>
            <a:ext cx="5889625" cy="4881562"/>
          </a:xfrm>
          <a:noFill/>
        </p:spPr>
        <p:txBody>
          <a:bodyPr lIns="93545" tIns="46773" rIns="93545" bIns="46773"/>
          <a:lstStyle/>
          <a:p>
            <a:endParaRPr lang="nl-NL" altLang="sv-SE" smtClean="0"/>
          </a:p>
        </p:txBody>
      </p:sp>
    </p:spTree>
    <p:extLst>
      <p:ext uri="{BB962C8B-B14F-4D97-AF65-F5344CB8AC3E}">
        <p14:creationId xmlns:p14="http://schemas.microsoft.com/office/powerpoint/2010/main" val="1463353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150531"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E55F6D-47AB-4AAA-9A4D-9D2D15B618DA}" type="slidenum">
              <a:rPr lang="nl-NL" altLang="en-US" sz="1300" smtClean="0"/>
              <a:pPr>
                <a:spcBef>
                  <a:spcPct val="0"/>
                </a:spcBef>
              </a:pPr>
              <a:t>99</a:t>
            </a:fld>
            <a:endParaRPr lang="nl-NL" altLang="en-US" sz="1300" smtClean="0"/>
          </a:p>
        </p:txBody>
      </p:sp>
      <p:sp>
        <p:nvSpPr>
          <p:cNvPr id="150532" name="Rectangle 2"/>
          <p:cNvSpPr>
            <a:spLocks noGrp="1" noRot="1" noChangeAspect="1" noChangeArrowheads="1" noTextEdit="1"/>
          </p:cNvSpPr>
          <p:nvPr>
            <p:ph type="sldImg"/>
          </p:nvPr>
        </p:nvSpPr>
        <p:spPr>
          <a:xfrm>
            <a:off x="990600" y="768350"/>
            <a:ext cx="5119688" cy="3840163"/>
          </a:xfrm>
          <a:ln/>
        </p:spPr>
      </p:sp>
      <p:sp>
        <p:nvSpPr>
          <p:cNvPr id="150533" name="Rectangle 3"/>
          <p:cNvSpPr>
            <a:spLocks noGrp="1" noChangeArrowheads="1"/>
          </p:cNvSpPr>
          <p:nvPr>
            <p:ph type="body" idx="1"/>
          </p:nvPr>
        </p:nvSpPr>
        <p:spPr>
          <a:xfrm>
            <a:off x="947738" y="4864100"/>
            <a:ext cx="5203825" cy="4602163"/>
          </a:xfrm>
          <a:noFill/>
        </p:spPr>
        <p:txBody>
          <a:bodyPr/>
          <a:lstStyle/>
          <a:p>
            <a:r>
              <a:rPr lang="en-US" altLang="en-US" sz="1400" smtClean="0"/>
              <a:t>The logical view primarily supports the functional requirements; the services the system should provide to its end users.It depicts the major design elements and their interaction.</a:t>
            </a:r>
          </a:p>
          <a:p>
            <a:endParaRPr lang="en-US" altLang="en-US" sz="1400" smtClean="0"/>
          </a:p>
          <a:p>
            <a:r>
              <a:rPr lang="en-US" altLang="en-US" sz="1400" smtClean="0"/>
              <a:t>Designers decompose the system into a set of key abstractions, taken mainly from the problem domain. These abstractions are objects or object classes that exploit the principles of abstraction, encapsulation, and inheritance. In addition to aiding functional analysis, decomposition identifies mechanisms and design elements that are common across the system.</a:t>
            </a:r>
          </a:p>
          <a:p>
            <a:endParaRPr lang="en-US" altLang="en-US" sz="1400" smtClean="0"/>
          </a:p>
          <a:p>
            <a:r>
              <a:rPr lang="en-US" altLang="en-US" sz="1400" smtClean="0"/>
              <a:t>Components are related by “shares data with”</a:t>
            </a:r>
          </a:p>
          <a:p>
            <a:endParaRPr lang="en-US" altLang="en-US" sz="1400" smtClean="0"/>
          </a:p>
          <a:p>
            <a:r>
              <a:rPr lang="en-US" altLang="en-US" sz="1400" smtClean="0"/>
              <a:t>In termen van het boek is dit een module view</a:t>
            </a:r>
            <a:endParaRPr lang="en-US" altLang="en-US" smtClean="0"/>
          </a:p>
        </p:txBody>
      </p:sp>
    </p:spTree>
    <p:extLst>
      <p:ext uri="{BB962C8B-B14F-4D97-AF65-F5344CB8AC3E}">
        <p14:creationId xmlns:p14="http://schemas.microsoft.com/office/powerpoint/2010/main" val="29202872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152579"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B1A823-03F4-4B67-B941-563408935036}" type="slidenum">
              <a:rPr lang="nl-NL" altLang="en-US" sz="1300" smtClean="0"/>
              <a:pPr>
                <a:spcBef>
                  <a:spcPct val="0"/>
                </a:spcBef>
              </a:pPr>
              <a:t>100</a:t>
            </a:fld>
            <a:endParaRPr lang="nl-NL" altLang="en-US" sz="1300" smtClean="0"/>
          </a:p>
        </p:txBody>
      </p:sp>
      <p:sp>
        <p:nvSpPr>
          <p:cNvPr id="152580" name="Rectangle 2"/>
          <p:cNvSpPr>
            <a:spLocks noGrp="1" noRot="1" noChangeAspect="1" noChangeArrowheads="1" noTextEdit="1"/>
          </p:cNvSpPr>
          <p:nvPr>
            <p:ph type="sldImg"/>
          </p:nvPr>
        </p:nvSpPr>
        <p:spPr>
          <a:xfrm>
            <a:off x="990600" y="768350"/>
            <a:ext cx="5119688" cy="3840163"/>
          </a:xfrm>
          <a:ln/>
        </p:spPr>
      </p:sp>
      <p:sp>
        <p:nvSpPr>
          <p:cNvPr id="152581" name="Rectangle 3"/>
          <p:cNvSpPr>
            <a:spLocks noGrp="1" noChangeArrowheads="1"/>
          </p:cNvSpPr>
          <p:nvPr>
            <p:ph type="body" idx="1"/>
          </p:nvPr>
        </p:nvSpPr>
        <p:spPr>
          <a:xfrm>
            <a:off x="947738" y="4864100"/>
            <a:ext cx="5203825" cy="4602163"/>
          </a:xfrm>
          <a:noFill/>
        </p:spPr>
        <p:txBody>
          <a:bodyPr/>
          <a:lstStyle/>
          <a:p>
            <a:r>
              <a:rPr lang="en-US" altLang="en-US" sz="1400" smtClean="0"/>
              <a:t>The process view takes into account some nonfunctional requirements, such as performance and system availability. It addresses concurrency and distribution, system integrity, and fault-tolerance. The process view also specifies which thread of control executes each operation of each class identified in the logical view.</a:t>
            </a:r>
          </a:p>
          <a:p>
            <a:endParaRPr lang="en-US" altLang="en-US" sz="1400" smtClean="0"/>
          </a:p>
          <a:p>
            <a:r>
              <a:rPr lang="en-US" altLang="en-US" sz="1400" smtClean="0"/>
              <a:t>So the process view describes the mapping of functions to runtime elements. It concenrs the dynamics of the system. A process is a group of tasks which form a logical unit. A process can be started, stopped, resumed, etc., and there is communication between processes.</a:t>
            </a:r>
          </a:p>
          <a:p>
            <a:endParaRPr lang="en-US" altLang="en-US" sz="1400" smtClean="0"/>
          </a:p>
          <a:p>
            <a:r>
              <a:rPr lang="en-US" altLang="en-US" sz="1400" smtClean="0"/>
              <a:t>Components are related by “synchronizes with”</a:t>
            </a:r>
          </a:p>
          <a:p>
            <a:endParaRPr lang="en-US" altLang="en-US" sz="1400" smtClean="0"/>
          </a:p>
          <a:p>
            <a:r>
              <a:rPr lang="en-US" altLang="en-US" sz="1400" smtClean="0"/>
              <a:t>In termen van het boek: een C&amp;C view</a:t>
            </a:r>
          </a:p>
        </p:txBody>
      </p:sp>
    </p:spTree>
    <p:extLst>
      <p:ext uri="{BB962C8B-B14F-4D97-AF65-F5344CB8AC3E}">
        <p14:creationId xmlns:p14="http://schemas.microsoft.com/office/powerpoint/2010/main" val="22048618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154627"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F63314-FCD3-4A5A-BBFB-2FAD5780BC52}" type="slidenum">
              <a:rPr lang="nl-NL" altLang="en-US" sz="1300" smtClean="0"/>
              <a:pPr>
                <a:spcBef>
                  <a:spcPct val="0"/>
                </a:spcBef>
              </a:pPr>
              <a:t>101</a:t>
            </a:fld>
            <a:endParaRPr lang="nl-NL" altLang="en-US" sz="1300" smtClean="0"/>
          </a:p>
        </p:txBody>
      </p:sp>
      <p:sp>
        <p:nvSpPr>
          <p:cNvPr id="154628" name="Rectangle 2"/>
          <p:cNvSpPr>
            <a:spLocks noGrp="1" noRot="1" noChangeAspect="1" noChangeArrowheads="1" noTextEdit="1"/>
          </p:cNvSpPr>
          <p:nvPr>
            <p:ph type="sldImg"/>
          </p:nvPr>
        </p:nvSpPr>
        <p:spPr>
          <a:xfrm>
            <a:off x="990600" y="768350"/>
            <a:ext cx="5119688" cy="3840163"/>
          </a:xfrm>
          <a:ln/>
        </p:spPr>
      </p:sp>
      <p:sp>
        <p:nvSpPr>
          <p:cNvPr id="154629" name="Rectangle 3"/>
          <p:cNvSpPr>
            <a:spLocks noGrp="1" noChangeArrowheads="1"/>
          </p:cNvSpPr>
          <p:nvPr>
            <p:ph type="body" idx="1"/>
          </p:nvPr>
        </p:nvSpPr>
        <p:spPr>
          <a:xfrm>
            <a:off x="947738" y="4864100"/>
            <a:ext cx="5203825" cy="4602163"/>
          </a:xfrm>
          <a:noFill/>
        </p:spPr>
        <p:txBody>
          <a:bodyPr/>
          <a:lstStyle/>
          <a:p>
            <a:r>
              <a:rPr lang="en-US" altLang="en-US" sz="1400" smtClean="0"/>
              <a:t>The physical view takes into account the system's nonfunctional requirements such as system availability, reliability (fault-tolerance), performance (throughput), and scalability. The software executes on a network of computers (the processing nodes). The various elements identified in the logical, process, and development views-networks, processes, tasks, and objects-must be mapped onto the various nodes. Several different physical configurations will be used-some for development and testing, others for system deployment at various sites or for different customers. The mapping of the software to the nodes must therefore be highly flexible and have a minimal impact on the source code itself.</a:t>
            </a:r>
          </a:p>
          <a:p>
            <a:endParaRPr lang="en-US" altLang="en-US" sz="1400" smtClean="0"/>
          </a:p>
          <a:p>
            <a:r>
              <a:rPr lang="en-US" altLang="en-US" sz="1400" smtClean="0"/>
              <a:t>Components are related by “communicates with”</a:t>
            </a:r>
          </a:p>
          <a:p>
            <a:endParaRPr lang="en-US" altLang="en-US" sz="1400" smtClean="0"/>
          </a:p>
          <a:p>
            <a:r>
              <a:rPr lang="en-US" altLang="en-US" sz="1400" smtClean="0"/>
              <a:t>In termen van het boek: een allocation view</a:t>
            </a:r>
          </a:p>
        </p:txBody>
      </p:sp>
    </p:spTree>
    <p:extLst>
      <p:ext uri="{BB962C8B-B14F-4D97-AF65-F5344CB8AC3E}">
        <p14:creationId xmlns:p14="http://schemas.microsoft.com/office/powerpoint/2010/main" val="4113161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156675"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7D1AB9-CCC3-4C23-8D0C-545A85EE8F6D}" type="slidenum">
              <a:rPr lang="nl-NL" altLang="en-US" sz="1300" smtClean="0"/>
              <a:pPr>
                <a:spcBef>
                  <a:spcPct val="0"/>
                </a:spcBef>
              </a:pPr>
              <a:t>102</a:t>
            </a:fld>
            <a:endParaRPr lang="nl-NL" altLang="en-US" sz="1300" smtClean="0"/>
          </a:p>
        </p:txBody>
      </p:sp>
      <p:sp>
        <p:nvSpPr>
          <p:cNvPr id="156676" name="Rectangle 2"/>
          <p:cNvSpPr>
            <a:spLocks noGrp="1" noRot="1" noChangeAspect="1" noChangeArrowheads="1" noTextEdit="1"/>
          </p:cNvSpPr>
          <p:nvPr>
            <p:ph type="sldImg"/>
          </p:nvPr>
        </p:nvSpPr>
        <p:spPr>
          <a:xfrm>
            <a:off x="990600" y="768350"/>
            <a:ext cx="5119688" cy="3840163"/>
          </a:xfrm>
          <a:ln/>
        </p:spPr>
      </p:sp>
      <p:sp>
        <p:nvSpPr>
          <p:cNvPr id="156677" name="Rectangle 3"/>
          <p:cNvSpPr>
            <a:spLocks noGrp="1" noChangeArrowheads="1"/>
          </p:cNvSpPr>
          <p:nvPr>
            <p:ph type="body" idx="1"/>
          </p:nvPr>
        </p:nvSpPr>
        <p:spPr>
          <a:xfrm>
            <a:off x="947738" y="4864100"/>
            <a:ext cx="5203825" cy="4602163"/>
          </a:xfrm>
          <a:noFill/>
        </p:spPr>
        <p:txBody>
          <a:bodyPr/>
          <a:lstStyle/>
          <a:p>
            <a:r>
              <a:rPr lang="en-US" altLang="en-US" sz="1400" smtClean="0"/>
              <a:t>The development view focuses on the organization of the actual software modules in the software-development environment. The software is packaged in small chunks-program libraries or subsystems-that can be developed by one or more developers. The subsystems are organized in a hierarchy of layers, each layer providing a narrow and well-defined interface to the layers above it.</a:t>
            </a:r>
          </a:p>
          <a:p>
            <a:r>
              <a:rPr lang="en-US" altLang="en-US" sz="1400" smtClean="0"/>
              <a:t>Components are related by “is submodule of”.</a:t>
            </a:r>
          </a:p>
          <a:p>
            <a:endParaRPr lang="en-US" altLang="en-US" sz="1400" smtClean="0"/>
          </a:p>
          <a:p>
            <a:r>
              <a:rPr lang="en-US" altLang="en-US" sz="1400" smtClean="0"/>
              <a:t>In termen van het boek: een allocation view</a:t>
            </a:r>
            <a:endParaRPr lang="en-US" altLang="en-US" smtClean="0"/>
          </a:p>
        </p:txBody>
      </p:sp>
    </p:spTree>
    <p:extLst>
      <p:ext uri="{BB962C8B-B14F-4D97-AF65-F5344CB8AC3E}">
        <p14:creationId xmlns:p14="http://schemas.microsoft.com/office/powerpoint/2010/main" val="3931411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6"/>
          <p:cNvSpPr>
            <a:spLocks noGrp="1" noChangeArrowheads="1"/>
          </p:cNvSpPr>
          <p:nvPr>
            <p:ph type="ftr" sz="quarter" idx="4"/>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nl-NL" altLang="en-US" sz="1300" smtClean="0"/>
              <a:t>© SE, Architecture, Hans van Vliet</a:t>
            </a:r>
          </a:p>
        </p:txBody>
      </p:sp>
      <p:sp>
        <p:nvSpPr>
          <p:cNvPr id="158723"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AB6C75-7953-4887-80AB-F62C35812A5E}" type="slidenum">
              <a:rPr lang="nl-NL" altLang="en-US" sz="1300" smtClean="0"/>
              <a:pPr>
                <a:spcBef>
                  <a:spcPct val="0"/>
                </a:spcBef>
              </a:pPr>
              <a:t>103</a:t>
            </a:fld>
            <a:endParaRPr lang="nl-NL" altLang="en-US" sz="1300" smtClean="0"/>
          </a:p>
        </p:txBody>
      </p:sp>
      <p:sp>
        <p:nvSpPr>
          <p:cNvPr id="158724" name="Rectangle 2"/>
          <p:cNvSpPr>
            <a:spLocks noGrp="1" noRot="1" noChangeAspect="1" noChangeArrowheads="1" noTextEdit="1"/>
          </p:cNvSpPr>
          <p:nvPr>
            <p:ph type="sldImg"/>
          </p:nvPr>
        </p:nvSpPr>
        <p:spPr>
          <a:xfrm>
            <a:off x="990600" y="768350"/>
            <a:ext cx="5119688" cy="3840163"/>
          </a:xfrm>
          <a:ln/>
        </p:spPr>
      </p:sp>
      <p:sp>
        <p:nvSpPr>
          <p:cNvPr id="158725" name="Rectangle 3"/>
          <p:cNvSpPr>
            <a:spLocks noGrp="1" noChangeArrowheads="1"/>
          </p:cNvSpPr>
          <p:nvPr>
            <p:ph type="body" idx="1"/>
          </p:nvPr>
        </p:nvSpPr>
        <p:spPr>
          <a:xfrm>
            <a:off x="947738" y="4864100"/>
            <a:ext cx="5203825" cy="4602163"/>
          </a:xfrm>
          <a:noFill/>
        </p:spPr>
        <p:txBody>
          <a:bodyPr/>
          <a:lstStyle/>
          <a:p>
            <a:r>
              <a:rPr lang="en-US" altLang="en-US" sz="1400" smtClean="0"/>
              <a:t>The scenario view consists of a small subset of important scenarios-instances of use cases-to show that the elements of the four views work together seamlessly. For each scenario, we describe the corresponding scripts (sequences of interactions between objects and between processes). This view is redundant with the other ones (hence the "+1"), but it plays two critical roles:</a:t>
            </a:r>
          </a:p>
          <a:p>
            <a:pPr lvl="1"/>
            <a:r>
              <a:rPr lang="en-US" altLang="en-US" sz="1400" smtClean="0"/>
              <a:t>it acts as a driver to help designers discover architectural elements during the architecture design; </a:t>
            </a:r>
          </a:p>
          <a:p>
            <a:pPr lvl="1"/>
            <a:r>
              <a:rPr lang="en-US" altLang="en-US" sz="1400" smtClean="0"/>
              <a:t>it validates and illustrates the architecture design, both on paper and as the starting point for the tests of an architectural prototype.</a:t>
            </a:r>
          </a:p>
          <a:p>
            <a:endParaRPr lang="en-US" altLang="en-US" sz="1400" smtClean="0"/>
          </a:p>
          <a:p>
            <a:r>
              <a:rPr lang="en-US" altLang="en-US" sz="1400" smtClean="0"/>
              <a:t>The scenario view is important for stakeholder communication.</a:t>
            </a:r>
            <a:endParaRPr lang="en-US" altLang="en-US" smtClean="0"/>
          </a:p>
        </p:txBody>
      </p:sp>
    </p:spTree>
    <p:extLst>
      <p:ext uri="{BB962C8B-B14F-4D97-AF65-F5344CB8AC3E}">
        <p14:creationId xmlns:p14="http://schemas.microsoft.com/office/powerpoint/2010/main" val="623626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C18A4F-3FE5-498B-A68F-B173C32EFD4D}" type="slidenum">
              <a:rPr lang="en-GB" altLang="en-US" sz="1300" smtClean="0"/>
              <a:pPr>
                <a:spcBef>
                  <a:spcPct val="0"/>
                </a:spcBef>
              </a:pPr>
              <a:t>107</a:t>
            </a:fld>
            <a:endParaRPr lang="en-GB" altLang="en-US" sz="1300" smtClean="0"/>
          </a:p>
        </p:txBody>
      </p:sp>
      <p:sp>
        <p:nvSpPr>
          <p:cNvPr id="163843" name="Rectangle 2"/>
          <p:cNvSpPr>
            <a:spLocks noGrp="1" noRot="1" noChangeAspect="1" noChangeArrowheads="1" noTextEdit="1"/>
          </p:cNvSpPr>
          <p:nvPr>
            <p:ph type="sldImg"/>
          </p:nvPr>
        </p:nvSpPr>
        <p:spPr>
          <a:xfrm>
            <a:off x="992188" y="768350"/>
            <a:ext cx="5114925" cy="3836988"/>
          </a:xfrm>
          <a:ln/>
        </p:spPr>
      </p:sp>
      <p:sp>
        <p:nvSpPr>
          <p:cNvPr id="163844" name="Rectangle 3"/>
          <p:cNvSpPr>
            <a:spLocks noGrp="1" noChangeArrowheads="1"/>
          </p:cNvSpPr>
          <p:nvPr>
            <p:ph type="body" idx="1"/>
          </p:nvPr>
        </p:nvSpPr>
        <p:spPr>
          <a:xfrm>
            <a:off x="946150" y="4862513"/>
            <a:ext cx="5207000" cy="4603750"/>
          </a:xfrm>
          <a:noFill/>
        </p:spPr>
        <p:txBody>
          <a:bodyPr/>
          <a:lstStyle/>
          <a:p>
            <a:pPr marL="190500" indent="-190500" eaLnBrk="1" hangingPunct="1"/>
            <a:r>
              <a:rPr lang="en-US" altLang="en-US" sz="1400" smtClean="0"/>
              <a:t>Additional </a:t>
            </a:r>
            <a:r>
              <a:rPr lang="en-US" altLang="en-US" sz="1400" b="1" smtClean="0"/>
              <a:t>problems</a:t>
            </a:r>
            <a:r>
              <a:rPr lang="en-US" altLang="en-US" sz="1400" smtClean="0"/>
              <a:t>:</a:t>
            </a:r>
          </a:p>
          <a:p>
            <a:pPr marL="190500" indent="-190500" eaLnBrk="1" hangingPunct="1">
              <a:buFontTx/>
              <a:buChar char="•"/>
            </a:pPr>
            <a:r>
              <a:rPr lang="en-US" altLang="en-US" sz="1400" smtClean="0"/>
              <a:t>Common definitions and terminology</a:t>
            </a:r>
          </a:p>
          <a:p>
            <a:pPr marL="190500" indent="-190500" eaLnBrk="1" hangingPunct="1">
              <a:buFontTx/>
              <a:buChar char="•"/>
            </a:pPr>
            <a:r>
              <a:rPr lang="en-US" altLang="en-US" sz="1400" smtClean="0"/>
              <a:t>What architectural descriptions need the various stakeholders?</a:t>
            </a:r>
          </a:p>
          <a:p>
            <a:pPr marL="190500" indent="-190500" eaLnBrk="1" hangingPunct="1">
              <a:buFontTx/>
              <a:buChar char="•"/>
            </a:pPr>
            <a:r>
              <a:rPr lang="en-US" altLang="en-US" sz="1400" smtClean="0"/>
              <a:t>What are suitable orthogonal design dimension?</a:t>
            </a:r>
          </a:p>
          <a:p>
            <a:pPr marL="190500" indent="-190500" eaLnBrk="1" hangingPunct="1">
              <a:buFontTx/>
              <a:buChar char="•"/>
            </a:pPr>
            <a:r>
              <a:rPr lang="en-US" altLang="en-US" sz="1400" smtClean="0"/>
              <a:t>Derivation of these descriptions from a common framework?</a:t>
            </a:r>
          </a:p>
          <a:p>
            <a:pPr marL="190500" indent="-190500" eaLnBrk="1" hangingPunct="1">
              <a:buFontTx/>
              <a:buChar char="•"/>
            </a:pPr>
            <a:r>
              <a:rPr lang="en-US" altLang="en-US" sz="1400" smtClean="0"/>
              <a:t>Criteria for the assessment of  the quality and performance of IT-Architectures?</a:t>
            </a:r>
          </a:p>
          <a:p>
            <a:pPr marL="190500" indent="-190500" eaLnBrk="1" hangingPunct="1">
              <a:buFontTx/>
              <a:buChar char="•"/>
            </a:pPr>
            <a:r>
              <a:rPr lang="en-US" altLang="en-US" sz="1400" smtClean="0"/>
              <a:t>To what extent are object-orientation and formal methods useful?</a:t>
            </a:r>
          </a:p>
          <a:p>
            <a:pPr marL="190500" indent="-190500" eaLnBrk="1" hangingPunct="1">
              <a:buFontTx/>
              <a:buChar char="•"/>
            </a:pPr>
            <a:r>
              <a:rPr lang="en-US" altLang="en-US" sz="1400" smtClean="0"/>
              <a:t>When does a project requires a major architecting effort </a:t>
            </a:r>
          </a:p>
          <a:p>
            <a:pPr marL="190500" indent="-190500" eaLnBrk="1" hangingPunct="1"/>
            <a:r>
              <a:rPr lang="en-US" altLang="en-US" sz="1400" smtClean="0"/>
              <a:t>	and what is a suitable architecting process?</a:t>
            </a:r>
          </a:p>
          <a:p>
            <a:pPr marL="190500" indent="-190500" eaLnBrk="1" hangingPunct="1">
              <a:buFontTx/>
              <a:buChar char="•"/>
            </a:pPr>
            <a:r>
              <a:rPr lang="en-US" altLang="en-US" sz="1400" smtClean="0"/>
              <a:t>How to deal with the product-process interdependence?</a:t>
            </a:r>
          </a:p>
          <a:p>
            <a:pPr marL="190500" indent="-190500" eaLnBrk="1" hangingPunct="1">
              <a:buFontTx/>
              <a:buChar char="•"/>
            </a:pPr>
            <a:r>
              <a:rPr lang="en-US" altLang="en-US" sz="1400" smtClean="0"/>
              <a:t>How to manage the architecting function in an organization?</a:t>
            </a:r>
          </a:p>
          <a:p>
            <a:pPr marL="190500" indent="-190500" eaLnBrk="1" hangingPunct="1"/>
            <a:endParaRPr lang="en-US" altLang="en-US" smtClean="0"/>
          </a:p>
        </p:txBody>
      </p:sp>
    </p:spTree>
    <p:extLst>
      <p:ext uri="{BB962C8B-B14F-4D97-AF65-F5344CB8AC3E}">
        <p14:creationId xmlns:p14="http://schemas.microsoft.com/office/powerpoint/2010/main" val="99327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7974813-31C1-47D2-800E-5B7F8B091C99}" type="slidenum">
              <a:rPr lang="en-GB" altLang="en-US" sz="1200"/>
              <a:pPr eaLnBrk="1" hangingPunct="1"/>
              <a:t>12</a:t>
            </a:fld>
            <a:endParaRPr lang="en-GB" altLang="en-US" sz="1200"/>
          </a:p>
        </p:txBody>
      </p:sp>
      <p:sp>
        <p:nvSpPr>
          <p:cNvPr id="91139" name="Rectangle 2"/>
          <p:cNvSpPr>
            <a:spLocks noGrp="1" noRot="1" noChangeAspect="1" noChangeArrowheads="1" noTextEdit="1"/>
          </p:cNvSpPr>
          <p:nvPr>
            <p:ph type="sldImg"/>
          </p:nvPr>
        </p:nvSpPr>
        <p:spPr>
          <a:xfrm>
            <a:off x="992188" y="768350"/>
            <a:ext cx="5114925" cy="3836988"/>
          </a:xfrm>
          <a:ln/>
        </p:spPr>
      </p:sp>
      <p:sp>
        <p:nvSpPr>
          <p:cNvPr id="91140"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1132259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1C9A2C-CBDE-4825-AC5C-A7630ADF144E}" type="slidenum">
              <a:rPr lang="en-GB" altLang="en-US" smtClean="0">
                <a:solidFill>
                  <a:srgbClr val="000000"/>
                </a:solidFill>
              </a:rPr>
              <a:pPr>
                <a:spcBef>
                  <a:spcPct val="0"/>
                </a:spcBef>
              </a:pPr>
              <a:t>108</a:t>
            </a:fld>
            <a:endParaRPr lang="en-GB" altLang="en-US" smtClean="0">
              <a:solidFill>
                <a:srgbClr val="000000"/>
              </a:solidFill>
            </a:endParaRPr>
          </a:p>
        </p:txBody>
      </p:sp>
      <p:sp>
        <p:nvSpPr>
          <p:cNvPr id="165891" name="Rectangle 2"/>
          <p:cNvSpPr>
            <a:spLocks noGrp="1" noRot="1" noChangeAspect="1" noChangeArrowheads="1" noTextEdit="1"/>
          </p:cNvSpPr>
          <p:nvPr>
            <p:ph type="sldImg"/>
          </p:nvPr>
        </p:nvSpPr>
        <p:spPr>
          <a:xfrm>
            <a:off x="992188" y="768350"/>
            <a:ext cx="5114925" cy="3836988"/>
          </a:xfrm>
          <a:ln/>
        </p:spPr>
      </p:sp>
      <p:sp>
        <p:nvSpPr>
          <p:cNvPr id="165892" name="Rectangle 3"/>
          <p:cNvSpPr>
            <a:spLocks noGrp="1" noChangeArrowheads="1"/>
          </p:cNvSpPr>
          <p:nvPr>
            <p:ph type="body" idx="1"/>
          </p:nvPr>
        </p:nvSpPr>
        <p:spPr>
          <a:xfrm>
            <a:off x="914400" y="4344988"/>
            <a:ext cx="5029200" cy="4113212"/>
          </a:xfrm>
          <a:noFill/>
        </p:spPr>
        <p:txBody>
          <a:bodyPr/>
          <a:lstStyle/>
          <a:p>
            <a:pPr marL="190500" indent="-190500" eaLnBrk="1" hangingPunct="1"/>
            <a:r>
              <a:rPr lang="en-US" altLang="en-US" sz="1400" smtClean="0"/>
              <a:t>Additional </a:t>
            </a:r>
            <a:r>
              <a:rPr lang="en-US" altLang="en-US" sz="1400" b="1" smtClean="0"/>
              <a:t>problems</a:t>
            </a:r>
            <a:r>
              <a:rPr lang="en-US" altLang="en-US" sz="1400" smtClean="0"/>
              <a:t>:</a:t>
            </a:r>
          </a:p>
          <a:p>
            <a:pPr marL="190500" indent="-190500" eaLnBrk="1" hangingPunct="1">
              <a:buFontTx/>
              <a:buChar char="•"/>
            </a:pPr>
            <a:r>
              <a:rPr lang="en-US" altLang="en-US" sz="1400" smtClean="0"/>
              <a:t>Common definitions and terminology</a:t>
            </a:r>
          </a:p>
          <a:p>
            <a:pPr marL="190500" indent="-190500" eaLnBrk="1" hangingPunct="1">
              <a:buFontTx/>
              <a:buChar char="•"/>
            </a:pPr>
            <a:r>
              <a:rPr lang="en-US" altLang="en-US" sz="1400" smtClean="0"/>
              <a:t>What architectural descriptions need the various stakeholders?</a:t>
            </a:r>
          </a:p>
          <a:p>
            <a:pPr marL="190500" indent="-190500" eaLnBrk="1" hangingPunct="1">
              <a:buFontTx/>
              <a:buChar char="•"/>
            </a:pPr>
            <a:r>
              <a:rPr lang="en-US" altLang="en-US" sz="1400" smtClean="0"/>
              <a:t>What are suitable orthogonal design dimension?</a:t>
            </a:r>
          </a:p>
          <a:p>
            <a:pPr marL="190500" indent="-190500" eaLnBrk="1" hangingPunct="1">
              <a:buFontTx/>
              <a:buChar char="•"/>
            </a:pPr>
            <a:r>
              <a:rPr lang="en-US" altLang="en-US" sz="1400" smtClean="0"/>
              <a:t>Derivation of these descriptions from a common framework?</a:t>
            </a:r>
          </a:p>
          <a:p>
            <a:pPr marL="190500" indent="-190500" eaLnBrk="1" hangingPunct="1">
              <a:buFontTx/>
              <a:buChar char="•"/>
            </a:pPr>
            <a:r>
              <a:rPr lang="en-US" altLang="en-US" sz="1400" smtClean="0"/>
              <a:t>Criteria for the assessment of  the quality and performance of IT-Architectures?</a:t>
            </a:r>
          </a:p>
          <a:p>
            <a:pPr marL="190500" indent="-190500" eaLnBrk="1" hangingPunct="1">
              <a:buFontTx/>
              <a:buChar char="•"/>
            </a:pPr>
            <a:r>
              <a:rPr lang="en-US" altLang="en-US" sz="1400" smtClean="0"/>
              <a:t>To what extent are object-orientation and formal methods useful?</a:t>
            </a:r>
          </a:p>
          <a:p>
            <a:pPr marL="190500" indent="-190500" eaLnBrk="1" hangingPunct="1">
              <a:buFontTx/>
              <a:buChar char="•"/>
            </a:pPr>
            <a:r>
              <a:rPr lang="en-US" altLang="en-US" sz="1400" smtClean="0"/>
              <a:t>When does a project requires a major architecting effort </a:t>
            </a:r>
          </a:p>
          <a:p>
            <a:pPr marL="190500" indent="-190500" eaLnBrk="1" hangingPunct="1"/>
            <a:r>
              <a:rPr lang="en-US" altLang="en-US" sz="1400" smtClean="0"/>
              <a:t>	and what is a suitable architecting process?</a:t>
            </a:r>
          </a:p>
          <a:p>
            <a:pPr marL="190500" indent="-190500" eaLnBrk="1" hangingPunct="1">
              <a:buFontTx/>
              <a:buChar char="•"/>
            </a:pPr>
            <a:r>
              <a:rPr lang="en-US" altLang="en-US" sz="1400" smtClean="0"/>
              <a:t>How to deal with the product-process interdependence?</a:t>
            </a:r>
          </a:p>
          <a:p>
            <a:pPr marL="190500" indent="-190500" eaLnBrk="1" hangingPunct="1">
              <a:buFontTx/>
              <a:buChar char="•"/>
            </a:pPr>
            <a:r>
              <a:rPr lang="en-US" altLang="en-US" sz="1400" smtClean="0"/>
              <a:t>How to manage the architecting function in an organization?</a:t>
            </a:r>
          </a:p>
          <a:p>
            <a:pPr marL="190500" indent="-190500" eaLnBrk="1" hangingPunct="1"/>
            <a:endParaRPr lang="en-US" altLang="en-US" smtClean="0"/>
          </a:p>
        </p:txBody>
      </p:sp>
    </p:spTree>
    <p:extLst>
      <p:ext uri="{BB962C8B-B14F-4D97-AF65-F5344CB8AC3E}">
        <p14:creationId xmlns:p14="http://schemas.microsoft.com/office/powerpoint/2010/main" val="3436956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332B1D4-7B00-4A27-A514-04FC867D2F57}" type="slidenum">
              <a:rPr lang="en-GB" altLang="en-US" sz="1200"/>
              <a:pPr eaLnBrk="1" hangingPunct="1"/>
              <a:t>16</a:t>
            </a:fld>
            <a:endParaRPr lang="en-GB" altLang="en-US" sz="1200"/>
          </a:p>
        </p:txBody>
      </p:sp>
      <p:sp>
        <p:nvSpPr>
          <p:cNvPr id="8089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en-US" smtClean="0"/>
          </a:p>
        </p:txBody>
      </p:sp>
    </p:spTree>
    <p:extLst>
      <p:ext uri="{BB962C8B-B14F-4D97-AF65-F5344CB8AC3E}">
        <p14:creationId xmlns:p14="http://schemas.microsoft.com/office/powerpoint/2010/main" val="1718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84AB4CF-B167-4A64-B10F-164724246722}" type="slidenum">
              <a:rPr lang="en-GB" altLang="en-US" sz="1200"/>
              <a:pPr eaLnBrk="1" hangingPunct="1"/>
              <a:t>21</a:t>
            </a:fld>
            <a:endParaRPr lang="en-GB" altLang="en-US" sz="1200"/>
          </a:p>
        </p:txBody>
      </p:sp>
      <p:sp>
        <p:nvSpPr>
          <p:cNvPr id="93187" name="Rectangle 2"/>
          <p:cNvSpPr>
            <a:spLocks noGrp="1" noRot="1" noChangeAspect="1" noChangeArrowheads="1" noTextEdit="1"/>
          </p:cNvSpPr>
          <p:nvPr>
            <p:ph type="sldImg"/>
          </p:nvPr>
        </p:nvSpPr>
        <p:spPr>
          <a:xfrm>
            <a:off x="992188" y="768350"/>
            <a:ext cx="5114925" cy="3836988"/>
          </a:xfrm>
          <a:ln/>
        </p:spPr>
      </p:sp>
      <p:sp>
        <p:nvSpPr>
          <p:cNvPr id="9318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336330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365777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6449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693218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04585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92150"/>
            <a:ext cx="7772400" cy="936625"/>
          </a:xfrm>
        </p:spPr>
        <p:txBody>
          <a:bodyPr/>
          <a:lstStyle/>
          <a:p>
            <a:r>
              <a:rPr lang="en-US" smtClean="0"/>
              <a:t>Click to edit Master title style</a:t>
            </a:r>
            <a:endParaRPr lang="sv-SE"/>
          </a:p>
        </p:txBody>
      </p:sp>
      <p:sp>
        <p:nvSpPr>
          <p:cNvPr id="3" name="Text Placeholder 2"/>
          <p:cNvSpPr>
            <a:spLocks noGrp="1"/>
          </p:cNvSpPr>
          <p:nvPr>
            <p:ph type="body" sz="half" idx="1"/>
          </p:nvPr>
        </p:nvSpPr>
        <p:spPr>
          <a:xfrm>
            <a:off x="685800" y="1773238"/>
            <a:ext cx="3810000"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38"/>
            <a:ext cx="3810000"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87568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3CB207D2-DD3F-4F3A-80D5-0853B081AC91}" type="datetimeFigureOut">
              <a:rPr lang="en-GB"/>
              <a:pPr>
                <a:defRPr/>
              </a:pPr>
              <a:t>23/01/2020</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FB6B73CB-EF07-4885-AB2C-7D91320207DA}" type="slidenum">
              <a:rPr lang="en-GB"/>
              <a:pPr>
                <a:defRPr/>
              </a:pPr>
              <a:t>‹#›</a:t>
            </a:fld>
            <a:endParaRPr lang="en-GB"/>
          </a:p>
        </p:txBody>
      </p:sp>
    </p:spTree>
    <p:extLst>
      <p:ext uri="{BB962C8B-B14F-4D97-AF65-F5344CB8AC3E}">
        <p14:creationId xmlns:p14="http://schemas.microsoft.com/office/powerpoint/2010/main" val="86098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1588158F-6610-4A18-9858-96605DBEEA1A}" type="datetimeFigureOut">
              <a:rPr lang="en-GB"/>
              <a:pPr>
                <a:defRPr/>
              </a:pPr>
              <a:t>23/01/2020</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25000057-E4AC-4BC3-AC53-1AD7DF45A03B}" type="slidenum">
              <a:rPr lang="en-GB"/>
              <a:pPr>
                <a:defRPr/>
              </a:pPr>
              <a:t>‹#›</a:t>
            </a:fld>
            <a:endParaRPr lang="en-GB"/>
          </a:p>
        </p:txBody>
      </p:sp>
    </p:spTree>
    <p:extLst>
      <p:ext uri="{BB962C8B-B14F-4D97-AF65-F5344CB8AC3E}">
        <p14:creationId xmlns:p14="http://schemas.microsoft.com/office/powerpoint/2010/main" val="3752463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60DA39EE-9617-4F0B-AD3F-051198D4FA28}" type="datetimeFigureOut">
              <a:rPr lang="en-GB"/>
              <a:pPr>
                <a:defRPr/>
              </a:pPr>
              <a:t>23/01/2020</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94BCEE3E-89ED-4A6C-99BE-0B7A80C35959}" type="slidenum">
              <a:rPr lang="en-GB"/>
              <a:pPr>
                <a:defRPr/>
              </a:pPr>
              <a:t>‹#›</a:t>
            </a:fld>
            <a:endParaRPr lang="en-GB"/>
          </a:p>
        </p:txBody>
      </p:sp>
    </p:spTree>
    <p:extLst>
      <p:ext uri="{BB962C8B-B14F-4D97-AF65-F5344CB8AC3E}">
        <p14:creationId xmlns:p14="http://schemas.microsoft.com/office/powerpoint/2010/main" val="31022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639E25EB-B36A-4D7C-B021-15B78D11D924}" type="datetimeFigureOut">
              <a:rPr lang="en-GB"/>
              <a:pPr>
                <a:defRPr/>
              </a:pPr>
              <a:t>23/01/2020</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1E23EBCA-621E-4C6E-8848-7DE6852DE5E5}" type="slidenum">
              <a:rPr lang="en-GB"/>
              <a:pPr>
                <a:defRPr/>
              </a:pPr>
              <a:t>‹#›</a:t>
            </a:fld>
            <a:endParaRPr lang="en-GB"/>
          </a:p>
        </p:txBody>
      </p:sp>
    </p:spTree>
    <p:extLst>
      <p:ext uri="{BB962C8B-B14F-4D97-AF65-F5344CB8AC3E}">
        <p14:creationId xmlns:p14="http://schemas.microsoft.com/office/powerpoint/2010/main" val="1602189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4C401D50-20F3-46C8-89E8-ECA4EF2E8A43}" type="datetimeFigureOut">
              <a:rPr lang="en-GB"/>
              <a:pPr>
                <a:defRPr/>
              </a:pPr>
              <a:t>23/01/2020</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CB1BBA89-54E7-4EBA-A48E-5D9E7780848D}" type="slidenum">
              <a:rPr lang="en-GB"/>
              <a:pPr>
                <a:defRPr/>
              </a:pPr>
              <a:t>‹#›</a:t>
            </a:fld>
            <a:endParaRPr lang="en-GB"/>
          </a:p>
        </p:txBody>
      </p:sp>
    </p:spTree>
    <p:extLst>
      <p:ext uri="{BB962C8B-B14F-4D97-AF65-F5344CB8AC3E}">
        <p14:creationId xmlns:p14="http://schemas.microsoft.com/office/powerpoint/2010/main" val="209648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43A4F69B-2486-4A1D-BD91-AC47B6184819}" type="datetimeFigureOut">
              <a:rPr lang="en-GB"/>
              <a:pPr>
                <a:defRPr/>
              </a:pPr>
              <a:t>23/01/2020</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7D7C87BB-D02F-40F0-95A5-7F466AF855A9}" type="slidenum">
              <a:rPr lang="en-GB"/>
              <a:pPr>
                <a:defRPr/>
              </a:pPr>
              <a:t>‹#›</a:t>
            </a:fld>
            <a:endParaRPr lang="en-GB"/>
          </a:p>
        </p:txBody>
      </p:sp>
    </p:spTree>
    <p:extLst>
      <p:ext uri="{BB962C8B-B14F-4D97-AF65-F5344CB8AC3E}">
        <p14:creationId xmlns:p14="http://schemas.microsoft.com/office/powerpoint/2010/main" val="177001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210698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1F532890-9A9B-4A46-B48E-ADE6A0C327AA}" type="datetimeFigureOut">
              <a:rPr lang="en-GB"/>
              <a:pPr>
                <a:defRPr/>
              </a:pPr>
              <a:t>23/01/2020</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20EFA82E-507C-4DC3-B8D8-55F19C46607D}" type="slidenum">
              <a:rPr lang="en-GB"/>
              <a:pPr>
                <a:defRPr/>
              </a:pPr>
              <a:t>‹#›</a:t>
            </a:fld>
            <a:endParaRPr lang="en-GB"/>
          </a:p>
        </p:txBody>
      </p:sp>
    </p:spTree>
    <p:extLst>
      <p:ext uri="{BB962C8B-B14F-4D97-AF65-F5344CB8AC3E}">
        <p14:creationId xmlns:p14="http://schemas.microsoft.com/office/powerpoint/2010/main" val="266144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05B397F1-9696-404B-93B5-8E1B4FCBCAE6}" type="datetimeFigureOut">
              <a:rPr lang="en-GB"/>
              <a:pPr>
                <a:defRPr/>
              </a:pPr>
              <a:t>23/01/2020</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0519E08B-1638-41FA-B87E-5A5AD0B2D022}" type="slidenum">
              <a:rPr lang="en-GB"/>
              <a:pPr>
                <a:defRPr/>
              </a:pPr>
              <a:t>‹#›</a:t>
            </a:fld>
            <a:endParaRPr lang="en-GB"/>
          </a:p>
        </p:txBody>
      </p:sp>
    </p:spTree>
    <p:extLst>
      <p:ext uri="{BB962C8B-B14F-4D97-AF65-F5344CB8AC3E}">
        <p14:creationId xmlns:p14="http://schemas.microsoft.com/office/powerpoint/2010/main" val="97527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67E4A008-9BBE-4119-98C3-5496087B94A6}" type="datetimeFigureOut">
              <a:rPr lang="en-GB"/>
              <a:pPr>
                <a:defRPr/>
              </a:pPr>
              <a:t>23/01/2020</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17331148-9075-49E3-995E-6FB610B210D7}" type="slidenum">
              <a:rPr lang="en-GB"/>
              <a:pPr>
                <a:defRPr/>
              </a:pPr>
              <a:t>‹#›</a:t>
            </a:fld>
            <a:endParaRPr lang="en-GB"/>
          </a:p>
        </p:txBody>
      </p:sp>
    </p:spTree>
    <p:extLst>
      <p:ext uri="{BB962C8B-B14F-4D97-AF65-F5344CB8AC3E}">
        <p14:creationId xmlns:p14="http://schemas.microsoft.com/office/powerpoint/2010/main" val="3709442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9D30AC26-B400-4A61-815A-6821F8FFFF91}" type="datetimeFigureOut">
              <a:rPr lang="en-GB"/>
              <a:pPr>
                <a:defRPr/>
              </a:pPr>
              <a:t>23/01/2020</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34BB53C7-B507-4B4A-9C5D-EAD06691621F}" type="slidenum">
              <a:rPr lang="en-GB"/>
              <a:pPr>
                <a:defRPr/>
              </a:pPr>
              <a:t>‹#›</a:t>
            </a:fld>
            <a:endParaRPr lang="en-GB"/>
          </a:p>
        </p:txBody>
      </p:sp>
    </p:spTree>
    <p:extLst>
      <p:ext uri="{BB962C8B-B14F-4D97-AF65-F5344CB8AC3E}">
        <p14:creationId xmlns:p14="http://schemas.microsoft.com/office/powerpoint/2010/main" val="2013383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defRPr>
            </a:lvl1pPr>
          </a:lstStyle>
          <a:p>
            <a:pPr>
              <a:defRPr/>
            </a:pPr>
            <a:fld id="{E47F8C5F-C182-4C1E-86BF-74E0AF8C50D1}" type="datetimeFigureOut">
              <a:rPr lang="en-GB"/>
              <a:pPr>
                <a:defRPr/>
              </a:pPr>
              <a:t>23/01/2020</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defRPr>
            </a:lvl1pPr>
          </a:lstStyle>
          <a:p>
            <a:pPr>
              <a:defRPr/>
            </a:pPr>
            <a:fld id="{2C42F4DD-10F9-49E7-88F0-4CAB6362AA00}" type="slidenum">
              <a:rPr lang="en-GB"/>
              <a:pPr>
                <a:defRPr/>
              </a:pPr>
              <a:t>‹#›</a:t>
            </a:fld>
            <a:endParaRPr lang="en-GB"/>
          </a:p>
        </p:txBody>
      </p:sp>
    </p:spTree>
    <p:extLst>
      <p:ext uri="{BB962C8B-B14F-4D97-AF65-F5344CB8AC3E}">
        <p14:creationId xmlns:p14="http://schemas.microsoft.com/office/powerpoint/2010/main" val="2803263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890419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692150" y="6505575"/>
            <a:ext cx="255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400" smtClean="0">
                <a:solidFill>
                  <a:srgbClr val="000000"/>
                </a:solidFill>
                <a:latin typeface="Times" panose="02020603050405020304" pitchFamily="18" charset="0"/>
              </a:rPr>
              <a:t>DIT541 –  Software Architecture</a:t>
            </a:r>
          </a:p>
        </p:txBody>
      </p:sp>
      <p:sp>
        <p:nvSpPr>
          <p:cNvPr id="2" name="Rubrik 1"/>
          <p:cNvSpPr>
            <a:spLocks noGrp="1"/>
          </p:cNvSpPr>
          <p:nvPr>
            <p:ph type="title"/>
          </p:nvPr>
        </p:nvSpPr>
        <p:spPr/>
        <p:txBody>
          <a:bodyPr/>
          <a:lstStyle>
            <a:lvl1pPr>
              <a:defRPr sz="3200"/>
            </a:lvl1pPr>
          </a:lstStyle>
          <a:p>
            <a:r>
              <a:rPr lang="en-US" dirty="0" smtClean="0"/>
              <a:t>Click to edit Master title style</a:t>
            </a:r>
            <a:endParaRPr lang="sv-SE" dirty="0"/>
          </a:p>
        </p:txBody>
      </p:sp>
      <p:sp>
        <p:nvSpPr>
          <p:cNvPr id="3" name="Platshållare för innehåll 2"/>
          <p:cNvSpPr>
            <a:spLocks noGrp="1"/>
          </p:cNvSpPr>
          <p:nvPr>
            <p:ph idx="1"/>
          </p:nvPr>
        </p:nvSpPr>
        <p:spPr>
          <a:xfrm>
            <a:off x="685800" y="1628800"/>
            <a:ext cx="7772400" cy="4848200"/>
          </a:xfrm>
        </p:spPr>
        <p:txBody>
          <a:bodyPr/>
          <a:lstStyle>
            <a:lvl2pPr>
              <a:defRPr sz="1800"/>
            </a:lvl2pPr>
            <a:lvl3pPr>
              <a:defRPr sz="16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5" name="Rectangle 18"/>
          <p:cNvSpPr>
            <a:spLocks noGrp="1" noChangeArrowheads="1"/>
          </p:cNvSpPr>
          <p:nvPr>
            <p:ph type="sldNum" sz="quarter" idx="10"/>
          </p:nvPr>
        </p:nvSpPr>
        <p:spPr bwMode="auto">
          <a:xfrm>
            <a:off x="8604250" y="6489700"/>
            <a:ext cx="404813" cy="3238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itchFamily="34" charset="0"/>
              </a:defRPr>
            </a:lvl1pPr>
          </a:lstStyle>
          <a:p>
            <a:pPr>
              <a:defRPr/>
            </a:pPr>
            <a:fld id="{B18A1884-E01A-448F-A5A1-B30E9A9A60D9}" type="slidenum">
              <a:rPr lang="en-US"/>
              <a:pPr>
                <a:defRPr/>
              </a:pPr>
              <a:t>‹#›</a:t>
            </a:fld>
            <a:endParaRPr lang="en-US"/>
          </a:p>
        </p:txBody>
      </p:sp>
    </p:spTree>
    <p:extLst>
      <p:ext uri="{BB962C8B-B14F-4D97-AF65-F5344CB8AC3E}">
        <p14:creationId xmlns:p14="http://schemas.microsoft.com/office/powerpoint/2010/main" val="1779192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9299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60976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47874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42162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324563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674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6064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5299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49432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73604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4139742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81146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8750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71749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507953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037561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3948493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8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0245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6738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4811051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206904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6486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92150"/>
            <a:ext cx="7772400" cy="936625"/>
          </a:xfrm>
        </p:spPr>
        <p:txBody>
          <a:bodyPr/>
          <a:lstStyle/>
          <a:p>
            <a:r>
              <a:rPr lang="en-US" smtClean="0"/>
              <a:t>Click to edit Master title style</a:t>
            </a:r>
            <a:endParaRPr lang="sv-SE"/>
          </a:p>
        </p:txBody>
      </p:sp>
      <p:sp>
        <p:nvSpPr>
          <p:cNvPr id="3" name="Text Placeholder 2"/>
          <p:cNvSpPr>
            <a:spLocks noGrp="1"/>
          </p:cNvSpPr>
          <p:nvPr>
            <p:ph type="body" sz="half" idx="1"/>
          </p:nvPr>
        </p:nvSpPr>
        <p:spPr>
          <a:xfrm>
            <a:off x="685800" y="1773238"/>
            <a:ext cx="3810000"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38"/>
            <a:ext cx="3810000"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065247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371860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866481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700603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17526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4870030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4248391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1582430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72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8743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3588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248428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420301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2011376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379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1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00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274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e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0" y="838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US" smtClean="0"/>
              <a:t>Klicka här för att ändra format</a:t>
            </a:r>
          </a:p>
        </p:txBody>
      </p:sp>
      <p:sp>
        <p:nvSpPr>
          <p:cNvPr id="1027" name="Rectangle 11"/>
          <p:cNvSpPr>
            <a:spLocks noGrp="1" noChangeArrowheads="1"/>
          </p:cNvSpPr>
          <p:nvPr>
            <p:ph type="body" idx="1"/>
          </p:nvPr>
        </p:nvSpPr>
        <p:spPr bwMode="auto">
          <a:xfrm>
            <a:off x="685800" y="1981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US" smtClean="0"/>
              <a:t>Klicka här för att ändra format på bakgrundstexten</a:t>
            </a:r>
          </a:p>
          <a:p>
            <a:pPr lvl="1"/>
            <a:r>
              <a:rPr lang="sv-SE" altLang="en-US" smtClean="0"/>
              <a:t>Nivå två</a:t>
            </a:r>
          </a:p>
          <a:p>
            <a:pPr lvl="2"/>
            <a:r>
              <a:rPr lang="sv-SE" altLang="en-US" smtClean="0"/>
              <a:t>Nivå tre</a:t>
            </a:r>
          </a:p>
          <a:p>
            <a:pPr lvl="3"/>
            <a:r>
              <a:rPr lang="sv-SE" altLang="en-US" smtClean="0"/>
              <a:t>Nivå fyra</a:t>
            </a:r>
          </a:p>
          <a:p>
            <a:pPr lvl="4"/>
            <a:r>
              <a:rPr lang="sv-SE" altLang="en-US" smtClean="0"/>
              <a:t>Nivå fem</a:t>
            </a:r>
          </a:p>
        </p:txBody>
      </p:sp>
      <p:pic>
        <p:nvPicPr>
          <p:cNvPr id="1028" name="Bildobjekt 9" descr="Chalmers Univ logo_svart.emf"/>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1030" name="Bildobjekt 8" descr="Logo GUeng_leftSV.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1" name="Rak 12"/>
          <p:cNvCxnSpPr>
            <a:cxnSpLocks noChangeShapeType="1"/>
          </p:cNvCxnSpPr>
          <p:nvPr/>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1032" name="TextBox 10"/>
          <p:cNvSpPr txBox="1">
            <a:spLocks noChangeArrowheads="1"/>
          </p:cNvSpPr>
          <p:nvPr userDrawn="1"/>
        </p:nvSpPr>
        <p:spPr bwMode="auto">
          <a:xfrm>
            <a:off x="7823200" y="106363"/>
            <a:ext cx="1127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200" smtClean="0">
                <a:solidFill>
                  <a:srgbClr val="D9D9D9"/>
                </a:solidFill>
                <a:latin typeface="Calibri" pitchFamily="34" charset="0"/>
              </a:rPr>
              <a:t>MRV Chaudron</a:t>
            </a:r>
            <a:endParaRPr lang="sv-SE" sz="1200" smtClean="0">
              <a:solidFill>
                <a:srgbClr val="D9D9D9"/>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tx1"/>
          </a:solidFill>
          <a:latin typeface="+mj-lt"/>
          <a:ea typeface="MS PGothic" pitchFamily="34" charset="-128"/>
          <a:cs typeface="Akzidenz-Bd for Chalmers"/>
        </a:defRPr>
      </a:lvl1pPr>
      <a:lvl2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2pPr>
      <a:lvl3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3pPr>
      <a:lvl4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4pPr>
      <a:lvl5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1pPr>
      <a:lvl2pPr marL="742950" indent="-28575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2pPr>
      <a:lvl3pPr marL="11430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5BE657F5-33CD-4093-B60E-386B05A5A0DB}" type="datetimeFigureOut">
              <a:rPr lang="en-GB"/>
              <a:pPr>
                <a:defRPr/>
              </a:pPr>
              <a:t>23/01/2020</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3E19F151-7224-4B31-83AB-95AF6AEE79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
          <p:cNvSpPr>
            <a:spLocks noGrp="1" noChangeArrowheads="1"/>
          </p:cNvSpPr>
          <p:nvPr>
            <p:ph type="title"/>
          </p:nvPr>
        </p:nvSpPr>
        <p:spPr bwMode="auto">
          <a:xfrm>
            <a:off x="0" y="838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US" smtClean="0"/>
              <a:t>Klicka här för att ändra format</a:t>
            </a:r>
          </a:p>
        </p:txBody>
      </p:sp>
      <p:sp>
        <p:nvSpPr>
          <p:cNvPr id="3075" name="Rectangle 11"/>
          <p:cNvSpPr>
            <a:spLocks noGrp="1" noChangeArrowheads="1"/>
          </p:cNvSpPr>
          <p:nvPr>
            <p:ph type="body" idx="1"/>
          </p:nvPr>
        </p:nvSpPr>
        <p:spPr bwMode="auto">
          <a:xfrm>
            <a:off x="685800" y="1981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US" smtClean="0"/>
              <a:t>Klicka här för att ändra format på bakgrundstexten</a:t>
            </a:r>
          </a:p>
          <a:p>
            <a:pPr lvl="1"/>
            <a:r>
              <a:rPr lang="sv-SE" altLang="en-US" smtClean="0"/>
              <a:t>Nivå två</a:t>
            </a:r>
          </a:p>
          <a:p>
            <a:pPr lvl="2"/>
            <a:r>
              <a:rPr lang="sv-SE" altLang="en-US" smtClean="0"/>
              <a:t>Nivå tre</a:t>
            </a:r>
          </a:p>
          <a:p>
            <a:pPr lvl="3"/>
            <a:r>
              <a:rPr lang="sv-SE" altLang="en-US" smtClean="0"/>
              <a:t>Nivå fyra</a:t>
            </a:r>
          </a:p>
          <a:p>
            <a:pPr lvl="4"/>
            <a:r>
              <a:rPr lang="sv-SE" altLang="en-US" smtClean="0"/>
              <a:t>Nivå fem</a:t>
            </a:r>
          </a:p>
        </p:txBody>
      </p:sp>
      <p:pic>
        <p:nvPicPr>
          <p:cNvPr id="3076" name="Bildobjekt 9" descr="Chalmers Univ logo_svart.emf"/>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3078" name="Bildobjekt 8" descr="Logo GUeng_leftSV.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9" name="Rak 12"/>
          <p:cNvCxnSpPr>
            <a:cxnSpLocks noChangeShapeType="1"/>
          </p:cNvCxnSpPr>
          <p:nvPr/>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995" r:id="rId1"/>
    <p:sldLayoutId id="2147484054"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a:solidFill>
            <a:schemeClr val="tx1"/>
          </a:solidFill>
          <a:latin typeface="+mj-lt"/>
          <a:ea typeface="MS PGothic" panose="020B0600070205080204" pitchFamily="34" charset="-128"/>
          <a:cs typeface="Akzidenz-Bd for Chalmers"/>
        </a:defRPr>
      </a:lvl1pPr>
      <a:lvl2pPr algn="ctr" rtl="0" eaLnBrk="0" fontAlgn="base" hangingPunct="0">
        <a:spcBef>
          <a:spcPct val="0"/>
        </a:spcBef>
        <a:spcAft>
          <a:spcPct val="0"/>
        </a:spcAft>
        <a:defRPr sz="4000" b="1">
          <a:solidFill>
            <a:schemeClr val="tx1"/>
          </a:solidFill>
          <a:latin typeface="Arial Black" pitchFamily="68" charset="0"/>
          <a:ea typeface="MS PGothic" panose="020B0600070205080204" pitchFamily="34" charset="-128"/>
          <a:cs typeface="Akzidenz-Bd for Chalmers" pitchFamily="2"/>
        </a:defRPr>
      </a:lvl2pPr>
      <a:lvl3pPr algn="ctr" rtl="0" eaLnBrk="0" fontAlgn="base" hangingPunct="0">
        <a:spcBef>
          <a:spcPct val="0"/>
        </a:spcBef>
        <a:spcAft>
          <a:spcPct val="0"/>
        </a:spcAft>
        <a:defRPr sz="4000" b="1">
          <a:solidFill>
            <a:schemeClr val="tx1"/>
          </a:solidFill>
          <a:latin typeface="Arial Black" pitchFamily="68" charset="0"/>
          <a:ea typeface="MS PGothic" panose="020B0600070205080204" pitchFamily="34" charset="-128"/>
          <a:cs typeface="Akzidenz-Bd for Chalmers" pitchFamily="2"/>
        </a:defRPr>
      </a:lvl3pPr>
      <a:lvl4pPr algn="ctr" rtl="0" eaLnBrk="0" fontAlgn="base" hangingPunct="0">
        <a:spcBef>
          <a:spcPct val="0"/>
        </a:spcBef>
        <a:spcAft>
          <a:spcPct val="0"/>
        </a:spcAft>
        <a:defRPr sz="4000" b="1">
          <a:solidFill>
            <a:schemeClr val="tx1"/>
          </a:solidFill>
          <a:latin typeface="Arial Black" pitchFamily="68" charset="0"/>
          <a:ea typeface="MS PGothic" panose="020B0600070205080204" pitchFamily="34" charset="-128"/>
          <a:cs typeface="Akzidenz-Bd for Chalmers" pitchFamily="2"/>
        </a:defRPr>
      </a:lvl4pPr>
      <a:lvl5pPr algn="ctr" rtl="0" eaLnBrk="0" fontAlgn="base" hangingPunct="0">
        <a:spcBef>
          <a:spcPct val="0"/>
        </a:spcBef>
        <a:spcAft>
          <a:spcPct val="0"/>
        </a:spcAft>
        <a:defRPr sz="4000" b="1">
          <a:solidFill>
            <a:schemeClr val="tx1"/>
          </a:solidFill>
          <a:latin typeface="Arial Black" pitchFamily="68" charset="0"/>
          <a:ea typeface="MS PGothic" panose="020B0600070205080204" pitchFamily="34" charset="-128"/>
          <a:cs typeface="Akzidenz-Bd for Chalmers" pitchFamily="2"/>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0" fontAlgn="base" hangingPunct="0">
        <a:spcBef>
          <a:spcPct val="20000"/>
        </a:spcBef>
        <a:spcAft>
          <a:spcPct val="0"/>
        </a:spcAft>
        <a:buClr>
          <a:srgbClr val="FF0000"/>
        </a:buClr>
        <a:buSzPct val="150000"/>
        <a:buChar char="•"/>
        <a:defRPr sz="2000">
          <a:solidFill>
            <a:schemeClr val="tx1"/>
          </a:solidFill>
          <a:latin typeface="+mn-lt"/>
          <a:ea typeface="MS PGothic" panose="020B0600070205080204" pitchFamily="34" charset="-128"/>
          <a:cs typeface="Akzidenz for Chalmers Regular"/>
        </a:defRPr>
      </a:lvl1pPr>
      <a:lvl2pPr marL="742950" indent="-285750" algn="l" rtl="0" eaLnBrk="0" fontAlgn="base" hangingPunct="0">
        <a:spcBef>
          <a:spcPct val="20000"/>
        </a:spcBef>
        <a:spcAft>
          <a:spcPct val="0"/>
        </a:spcAft>
        <a:buClr>
          <a:srgbClr val="FF0000"/>
        </a:buClr>
        <a:buSzPct val="150000"/>
        <a:buChar char="–"/>
        <a:defRPr sz="2000">
          <a:solidFill>
            <a:schemeClr val="tx1"/>
          </a:solidFill>
          <a:latin typeface="+mn-lt"/>
          <a:ea typeface="MS PGothic" panose="020B0600070205080204" pitchFamily="34" charset="-128"/>
          <a:cs typeface="Akzidenz for Chalmers Regular"/>
        </a:defRPr>
      </a:lvl2pPr>
      <a:lvl3pPr marL="1143000" indent="-228600" algn="l" rtl="0" eaLnBrk="0" fontAlgn="base" hangingPunct="0">
        <a:spcBef>
          <a:spcPct val="20000"/>
        </a:spcBef>
        <a:spcAft>
          <a:spcPct val="0"/>
        </a:spcAft>
        <a:buClr>
          <a:srgbClr val="FF0000"/>
        </a:buClr>
        <a:buSzPct val="150000"/>
        <a:buChar char="•"/>
        <a:defRPr sz="2000">
          <a:solidFill>
            <a:schemeClr val="tx1"/>
          </a:solidFill>
          <a:latin typeface="+mn-lt"/>
          <a:ea typeface="MS PGothic" panose="020B0600070205080204" pitchFamily="34" charset="-128"/>
          <a:cs typeface="Akzidenz for Chalmers Regular"/>
        </a:defRPr>
      </a:lvl3pPr>
      <a:lvl4pPr marL="1600200" indent="-228600" algn="l" rtl="0" eaLnBrk="0" fontAlgn="base" hangingPunct="0">
        <a:spcBef>
          <a:spcPct val="20000"/>
        </a:spcBef>
        <a:spcAft>
          <a:spcPct val="0"/>
        </a:spcAft>
        <a:buClr>
          <a:srgbClr val="FF0000"/>
        </a:buClr>
        <a:buSzPct val="150000"/>
        <a:buChar char="–"/>
        <a:defRPr sz="2000">
          <a:solidFill>
            <a:schemeClr val="tx1"/>
          </a:solidFill>
          <a:latin typeface="+mn-lt"/>
          <a:ea typeface="MS PGothic" panose="020B0600070205080204" pitchFamily="34" charset="-128"/>
          <a:cs typeface="Akzidenz for Chalmers Regular"/>
        </a:defRPr>
      </a:lvl4pPr>
      <a:lvl5pPr marL="2057400" indent="-228600" algn="l" rtl="0" eaLnBrk="0" fontAlgn="base" hangingPunct="0">
        <a:spcBef>
          <a:spcPct val="20000"/>
        </a:spcBef>
        <a:spcAft>
          <a:spcPct val="0"/>
        </a:spcAft>
        <a:buClr>
          <a:srgbClr val="FF0000"/>
        </a:buClr>
        <a:buSzPct val="150000"/>
        <a:buChar char="»"/>
        <a:defRPr sz="2000">
          <a:solidFill>
            <a:schemeClr val="tx1"/>
          </a:solidFill>
          <a:latin typeface="+mn-lt"/>
          <a:ea typeface="MS PGothic" panose="020B0600070205080204" pitchFamily="34"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
          <p:cNvSpPr>
            <a:spLocks noGrp="1" noChangeArrowheads="1"/>
          </p:cNvSpPr>
          <p:nvPr>
            <p:ph type="title"/>
          </p:nvPr>
        </p:nvSpPr>
        <p:spPr bwMode="auto">
          <a:xfrm>
            <a:off x="0" y="4762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5123" name="Rectangle 11"/>
          <p:cNvSpPr>
            <a:spLocks noGrp="1" noChangeArrowheads="1"/>
          </p:cNvSpPr>
          <p:nvPr>
            <p:ph type="body" idx="1"/>
          </p:nvPr>
        </p:nvSpPr>
        <p:spPr bwMode="auto">
          <a:xfrm>
            <a:off x="323850" y="1358900"/>
            <a:ext cx="84963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pic>
        <p:nvPicPr>
          <p:cNvPr id="5124" name="Bildobjekt 9" descr="Chalmers Univ logo_svart.emf"/>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850" y="15240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1"/>
          <p:cNvCxnSpPr/>
          <p:nvPr/>
        </p:nvCxnSpPr>
        <p:spPr bwMode="auto">
          <a:xfrm>
            <a:off x="0" y="43815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5126" name="Bildobjekt 8" descr="Logo GUeng_leftSV.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35150" y="4445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7" name="Rak 12"/>
          <p:cNvCxnSpPr>
            <a:cxnSpLocks noChangeShapeType="1"/>
          </p:cNvCxnSpPr>
          <p:nvPr/>
        </p:nvCxnSpPr>
        <p:spPr bwMode="auto">
          <a:xfrm rot="5400000">
            <a:off x="1526381" y="22145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1032" name="TextBox 10"/>
          <p:cNvSpPr txBox="1">
            <a:spLocks noChangeArrowheads="1"/>
          </p:cNvSpPr>
          <p:nvPr userDrawn="1"/>
        </p:nvSpPr>
        <p:spPr bwMode="auto">
          <a:xfrm>
            <a:off x="7823200" y="87313"/>
            <a:ext cx="1127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200" smtClean="0">
                <a:solidFill>
                  <a:srgbClr val="D9D9D9"/>
                </a:solidFill>
                <a:latin typeface="Calibri" pitchFamily="34" charset="0"/>
              </a:rPr>
              <a:t>MRV Chaudron</a:t>
            </a:r>
            <a:endParaRPr lang="sv-SE" sz="1200" smtClean="0">
              <a:solidFill>
                <a:srgbClr val="D9D9D9"/>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
          <p:cNvSpPr>
            <a:spLocks noGrp="1" noChangeArrowheads="1"/>
          </p:cNvSpPr>
          <p:nvPr>
            <p:ph type="title"/>
          </p:nvPr>
        </p:nvSpPr>
        <p:spPr bwMode="auto">
          <a:xfrm>
            <a:off x="0" y="838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US" smtClean="0"/>
              <a:t>Klicka här för att ändra format</a:t>
            </a:r>
          </a:p>
        </p:txBody>
      </p:sp>
      <p:sp>
        <p:nvSpPr>
          <p:cNvPr id="6147" name="Rectangle 11"/>
          <p:cNvSpPr>
            <a:spLocks noGrp="1" noChangeArrowheads="1"/>
          </p:cNvSpPr>
          <p:nvPr>
            <p:ph type="body" idx="1"/>
          </p:nvPr>
        </p:nvSpPr>
        <p:spPr bwMode="auto">
          <a:xfrm>
            <a:off x="685800" y="1981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US" smtClean="0"/>
              <a:t>Klicka här för att ändra format på bakgrundstexten</a:t>
            </a:r>
          </a:p>
          <a:p>
            <a:pPr lvl="1"/>
            <a:r>
              <a:rPr lang="sv-SE" altLang="en-US" smtClean="0"/>
              <a:t>Nivå två</a:t>
            </a:r>
          </a:p>
          <a:p>
            <a:pPr lvl="2"/>
            <a:r>
              <a:rPr lang="sv-SE" altLang="en-US" smtClean="0"/>
              <a:t>Nivå tre</a:t>
            </a:r>
          </a:p>
          <a:p>
            <a:pPr lvl="3"/>
            <a:r>
              <a:rPr lang="sv-SE" altLang="en-US" smtClean="0"/>
              <a:t>Nivå fyra</a:t>
            </a:r>
          </a:p>
          <a:p>
            <a:pPr lvl="4"/>
            <a:r>
              <a:rPr lang="sv-SE" altLang="en-US" smtClean="0"/>
              <a:t>Nivå fem</a:t>
            </a:r>
          </a:p>
        </p:txBody>
      </p:sp>
      <p:pic>
        <p:nvPicPr>
          <p:cNvPr id="6148" name="Bildobjekt 9" descr="Chalmers Univ logo_svart.em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6150" name="Bildobjekt 8" descr="Logo GUeng_leftSV.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1" name="Rak 12"/>
          <p:cNvCxnSpPr>
            <a:cxnSpLocks noChangeShapeType="1"/>
          </p:cNvCxnSpPr>
          <p:nvPr/>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1032" name="TextBox 10"/>
          <p:cNvSpPr txBox="1">
            <a:spLocks noChangeArrowheads="1"/>
          </p:cNvSpPr>
          <p:nvPr userDrawn="1"/>
        </p:nvSpPr>
        <p:spPr bwMode="auto">
          <a:xfrm>
            <a:off x="7823200" y="106363"/>
            <a:ext cx="1127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200" smtClean="0">
                <a:solidFill>
                  <a:srgbClr val="D9D9D9"/>
                </a:solidFill>
                <a:latin typeface="Calibri" pitchFamily="34" charset="0"/>
              </a:rPr>
              <a:t>MRV Chaudron</a:t>
            </a:r>
            <a:endParaRPr lang="sv-SE" sz="1200" smtClean="0">
              <a:solidFill>
                <a:srgbClr val="D9D9D9"/>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tx1"/>
          </a:solidFill>
          <a:latin typeface="+mj-lt"/>
          <a:ea typeface="MS PGothic" pitchFamily="34" charset="-128"/>
          <a:cs typeface="Akzidenz-Bd for Chalmers"/>
        </a:defRPr>
      </a:lvl1pPr>
      <a:lvl2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2pPr>
      <a:lvl3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3pPr>
      <a:lvl4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4pPr>
      <a:lvl5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1pPr>
      <a:lvl2pPr marL="742950" indent="-28575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2pPr>
      <a:lvl3pPr marL="11430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audron@chalmers.s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ltjopoort.n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ltjopoort.n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ltjopoort.n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www.sei.cmu.edu/architecture/start/glossary/community.cf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tcd.ie/swsp/assets/pdf/Participant%20consent%20form%20template.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9.emf"/><Relationship Id="rId4" Type="http://schemas.openxmlformats.org/officeDocument/2006/relationships/oleObject" Target="../embeddings/Microsoft_Word_97_-_2003_Document1.doc"/></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7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slides/_rels/slide7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3.wmf"/></Relationships>
</file>

<file path=ppt/slides/_rels/slide7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www.rational.com/"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231775" y="620689"/>
            <a:ext cx="8661400" cy="2088232"/>
          </a:xfrm>
        </p:spPr>
        <p:txBody>
          <a:bodyPr anchor="t"/>
          <a:lstStyle/>
          <a:p>
            <a:pPr eaLnBrk="1" hangingPunct="1"/>
            <a:r>
              <a:rPr lang="en-US" altLang="en-US" dirty="0" smtClean="0">
                <a:cs typeface="Akzidenz-Bd for Chalmers" pitchFamily="2"/>
              </a:rPr>
              <a:t>Software Architecting</a:t>
            </a:r>
            <a:r>
              <a:rPr lang="en-US" altLang="en-US" smtClean="0">
                <a:cs typeface="Akzidenz-Bd for Chalmers" pitchFamily="2"/>
              </a:rPr>
              <a:t/>
            </a:r>
            <a:br>
              <a:rPr lang="en-US" altLang="en-US" smtClean="0">
                <a:cs typeface="Akzidenz-Bd for Chalmers" pitchFamily="2"/>
              </a:rPr>
            </a:br>
            <a:r>
              <a:rPr lang="en-US" altLang="en-US" sz="2400" smtClean="0">
                <a:cs typeface="Akzidenz-Bd for Chalmers" pitchFamily="2"/>
              </a:rPr>
              <a:t>Michel </a:t>
            </a:r>
            <a:r>
              <a:rPr lang="en-US" altLang="en-US" sz="2400" dirty="0" smtClean="0">
                <a:cs typeface="Akzidenz-Bd for Chalmers" pitchFamily="2"/>
              </a:rPr>
              <a:t>R.V. Chaudron</a:t>
            </a:r>
            <a:br>
              <a:rPr lang="en-US" altLang="en-US" sz="2400" dirty="0" smtClean="0">
                <a:cs typeface="Akzidenz-Bd for Chalmers" pitchFamily="2"/>
              </a:rPr>
            </a:br>
            <a:r>
              <a:rPr lang="en-US" altLang="en-US" sz="2400" dirty="0" smtClean="0">
                <a:cs typeface="Akzidenz-Bd for Chalmers" pitchFamily="2"/>
                <a:hlinkClick r:id="rId3"/>
              </a:rPr>
              <a:t>chaudron@chalmers.se</a:t>
            </a:r>
            <a:r>
              <a:rPr lang="en-US" altLang="en-US" sz="2400" dirty="0" smtClean="0">
                <a:cs typeface="Akzidenz-Bd for Chalmers" pitchFamily="2"/>
              </a:rPr>
              <a:t/>
            </a:r>
            <a:br>
              <a:rPr lang="en-US" altLang="en-US" sz="2400" dirty="0" smtClean="0">
                <a:cs typeface="Akzidenz-Bd for Chalmers" pitchFamily="2"/>
              </a:rPr>
            </a:br>
            <a:r>
              <a:rPr lang="en-US" altLang="en-US" sz="2400" dirty="0" smtClean="0">
                <a:cs typeface="Akzidenz-Bd for Chalmers" pitchFamily="2"/>
              </a:rPr>
              <a:t/>
            </a:r>
            <a:br>
              <a:rPr lang="en-US" altLang="en-US" sz="2400" dirty="0" smtClean="0">
                <a:cs typeface="Akzidenz-Bd for Chalmers" pitchFamily="2"/>
              </a:rPr>
            </a:br>
            <a:r>
              <a:rPr lang="en-US" altLang="en-US" sz="1800" dirty="0" smtClean="0">
                <a:cs typeface="Akzidenz-Bd for Chalmers" pitchFamily="2"/>
              </a:rPr>
              <a:t>Chalmers | Gothenburg University,  Sweden</a:t>
            </a:r>
            <a:endParaRPr lang="en-GB" altLang="en-US" sz="2000" smtClean="0">
              <a:cs typeface="Akzidenz-Bd for Chalmers" pitchFamily="2"/>
            </a:endParaRPr>
          </a:p>
        </p:txBody>
      </p:sp>
      <p:sp>
        <p:nvSpPr>
          <p:cNvPr id="21507"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DE0361C9-E16F-4033-A977-994EC55EBEDB}" type="slidenum">
              <a:rPr lang="en-GB" altLang="en-US" sz="2400">
                <a:solidFill>
                  <a:srgbClr val="000000"/>
                </a:solidFill>
                <a:latin typeface="Times New Roman" panose="02020603050405020304" pitchFamily="18" charset="0"/>
              </a:rPr>
              <a:pPr eaLnBrk="1" hangingPunct="1">
                <a:spcBef>
                  <a:spcPct val="0"/>
                </a:spcBef>
                <a:buSzTx/>
                <a:buFontTx/>
                <a:buNone/>
              </a:pPr>
              <a:t>1</a:t>
            </a:fld>
            <a:endParaRPr lang="en-GB" altLang="en-US" sz="2400">
              <a:solidFill>
                <a:srgbClr val="000000"/>
              </a:solidFill>
              <a:latin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31775" y="2888704"/>
            <a:ext cx="4077423" cy="3348608"/>
          </a:xfrm>
          <a:prstGeom prst="rect">
            <a:avLst/>
          </a:prstGeom>
          <a:effectLst>
            <a:outerShdw blurRad="63500" sx="102000" sy="102000" algn="ctr"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95288" y="1298575"/>
            <a:ext cx="8207375" cy="512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81000" algn="l"/>
              </a:tabLst>
              <a:defRPr sz="2400">
                <a:solidFill>
                  <a:schemeClr val="tx1"/>
                </a:solidFill>
                <a:latin typeface="Times New Roman" panose="02020603050405020304" pitchFamily="18" charset="0"/>
              </a:defRPr>
            </a:lvl1pPr>
            <a:lvl2pPr marL="381000" eaLnBrk="0" hangingPunct="0">
              <a:tabLst>
                <a:tab pos="381000" algn="l"/>
              </a:tabLst>
              <a:defRPr sz="2400">
                <a:solidFill>
                  <a:schemeClr val="tx1"/>
                </a:solidFill>
                <a:latin typeface="Times New Roman" panose="02020603050405020304" pitchFamily="18" charset="0"/>
              </a:defRPr>
            </a:lvl2pPr>
            <a:lvl3pPr marL="1143000" indent="-228600" eaLnBrk="0" hangingPunct="0">
              <a:tabLst>
                <a:tab pos="381000" algn="l"/>
              </a:tabLst>
              <a:defRPr sz="2400">
                <a:solidFill>
                  <a:schemeClr val="tx1"/>
                </a:solidFill>
                <a:latin typeface="Times New Roman" panose="02020603050405020304" pitchFamily="18" charset="0"/>
              </a:defRPr>
            </a:lvl3pPr>
            <a:lvl4pPr marL="1600200" indent="-228600" eaLnBrk="0" hangingPunct="0">
              <a:tabLst>
                <a:tab pos="381000" algn="l"/>
              </a:tabLst>
              <a:defRPr sz="2400">
                <a:solidFill>
                  <a:schemeClr val="tx1"/>
                </a:solidFill>
                <a:latin typeface="Times New Roman" panose="02020603050405020304" pitchFamily="18" charset="0"/>
              </a:defRPr>
            </a:lvl4pPr>
            <a:lvl5pPr marL="2057400" indent="-228600" eaLnBrk="0" hangingPunct="0">
              <a:tabLst>
                <a:tab pos="3810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3810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3810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3810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381000" algn="l"/>
              </a:tabLst>
              <a:defRPr sz="2400">
                <a:solidFill>
                  <a:schemeClr val="tx1"/>
                </a:solidFill>
                <a:latin typeface="Times New Roman" panose="02020603050405020304" pitchFamily="18" charset="0"/>
              </a:defRPr>
            </a:lvl9pPr>
          </a:lstStyle>
          <a:p>
            <a:pPr>
              <a:spcBef>
                <a:spcPct val="20000"/>
              </a:spcBef>
            </a:pPr>
            <a:r>
              <a:rPr lang="en-US" altLang="en-US" b="1" dirty="0" smtClean="0">
                <a:latin typeface="Verdana" panose="020B0604030504040204" pitchFamily="34" charset="0"/>
              </a:rPr>
              <a:t>Reduce time-to-market</a:t>
            </a:r>
          </a:p>
          <a:p>
            <a:pPr marL="342900" indent="-342900">
              <a:spcBef>
                <a:spcPct val="20000"/>
              </a:spcBef>
              <a:buFont typeface="Arial" panose="020B0604020202020204" pitchFamily="34" charset="0"/>
              <a:buChar char="•"/>
            </a:pPr>
            <a:r>
              <a:rPr lang="en-US" altLang="en-US" sz="2000" dirty="0" smtClean="0">
                <a:latin typeface="Verdana" panose="020B0604030504040204" pitchFamily="34" charset="0"/>
              </a:rPr>
              <a:t>‘Earliest to have feature on the market’</a:t>
            </a:r>
            <a:br>
              <a:rPr lang="en-US" altLang="en-US" sz="2000" dirty="0" smtClean="0">
                <a:latin typeface="Verdana" panose="020B0604030504040204" pitchFamily="34" charset="0"/>
              </a:rPr>
            </a:br>
            <a:r>
              <a:rPr lang="en-US" altLang="en-US" sz="2000" dirty="0" smtClean="0">
                <a:latin typeface="Verdana" panose="020B0604030504040204" pitchFamily="34" charset="0"/>
              </a:rPr>
              <a:t>Through </a:t>
            </a:r>
            <a:r>
              <a:rPr lang="en-US" altLang="en-US" sz="2000" dirty="0" smtClean="0">
                <a:latin typeface="Verdana" panose="020B0604030504040204" pitchFamily="34" charset="0"/>
              </a:rPr>
              <a:t>enabling reuse and gradual evolution</a:t>
            </a:r>
          </a:p>
          <a:p>
            <a:pPr>
              <a:spcBef>
                <a:spcPct val="20000"/>
              </a:spcBef>
            </a:pPr>
            <a:r>
              <a:rPr lang="en-US" altLang="en-US" b="1" dirty="0" smtClean="0">
                <a:latin typeface="Verdana" panose="020B0604030504040204" pitchFamily="34" charset="0"/>
              </a:rPr>
              <a:t>Manage Risk and Cost </a:t>
            </a:r>
            <a:r>
              <a:rPr lang="en-US" altLang="en-US" b="1" dirty="0" err="1" smtClean="0">
                <a:latin typeface="Verdana" panose="020B0604030504040204" pitchFamily="34" charset="0"/>
              </a:rPr>
              <a:t>cost</a:t>
            </a:r>
            <a:r>
              <a:rPr lang="en-US" altLang="en-US" b="1" dirty="0" smtClean="0">
                <a:latin typeface="Verdana" panose="020B0604030504040204" pitchFamily="34" charset="0"/>
              </a:rPr>
              <a:t> of development and maintenance</a:t>
            </a:r>
            <a:endParaRPr lang="en-US" altLang="en-US" b="1" dirty="0">
              <a:latin typeface="Verdana" panose="020B0604030504040204" pitchFamily="34" charset="0"/>
            </a:endParaRPr>
          </a:p>
          <a:p>
            <a:pPr marL="342900" indent="-342900">
              <a:spcBef>
                <a:spcPct val="20000"/>
              </a:spcBef>
              <a:buFont typeface="Arial" panose="020B0604020202020204" pitchFamily="34" charset="0"/>
              <a:buChar char="•"/>
            </a:pPr>
            <a:r>
              <a:rPr lang="sv-SE" altLang="en-US" dirty="0" smtClean="0">
                <a:latin typeface="Calibri" panose="020F0502020204030204" pitchFamily="34" charset="0"/>
                <a:cs typeface="Calibri" panose="020F0502020204030204" pitchFamily="34" charset="0"/>
              </a:rPr>
              <a:t>Project </a:t>
            </a:r>
            <a:r>
              <a:rPr lang="sv-SE" altLang="en-US" b="1" dirty="0" err="1">
                <a:latin typeface="Calibri" panose="020F0502020204030204" pitchFamily="34" charset="0"/>
                <a:cs typeface="Calibri" panose="020F0502020204030204" pitchFamily="34" charset="0"/>
              </a:rPr>
              <a:t>estimation</a:t>
            </a:r>
            <a:r>
              <a:rPr lang="sv-SE" altLang="en-US" dirty="0">
                <a:latin typeface="Calibri" panose="020F0502020204030204" pitchFamily="34" charset="0"/>
                <a:cs typeface="Calibri" panose="020F0502020204030204" pitchFamily="34" charset="0"/>
              </a:rPr>
              <a:t>, </a:t>
            </a:r>
            <a:r>
              <a:rPr lang="sv-SE" altLang="en-US" b="1" dirty="0">
                <a:latin typeface="Calibri" panose="020F0502020204030204" pitchFamily="34" charset="0"/>
                <a:cs typeface="Calibri" panose="020F0502020204030204" pitchFamily="34" charset="0"/>
              </a:rPr>
              <a:t>planning</a:t>
            </a:r>
            <a:r>
              <a:rPr lang="sv-SE" altLang="en-US" dirty="0">
                <a:latin typeface="Calibri" panose="020F0502020204030204" pitchFamily="34" charset="0"/>
                <a:cs typeface="Calibri" panose="020F0502020204030204" pitchFamily="34" charset="0"/>
              </a:rPr>
              <a:t> &amp; </a:t>
            </a:r>
            <a:r>
              <a:rPr lang="sv-SE" altLang="en-US" b="1" dirty="0" err="1">
                <a:latin typeface="Calibri" panose="020F0502020204030204" pitchFamily="34" charset="0"/>
                <a:cs typeface="Calibri" panose="020F0502020204030204" pitchFamily="34" charset="0"/>
              </a:rPr>
              <a:t>organization</a:t>
            </a:r>
            <a:r>
              <a:rPr lang="sv-SE" altLang="en-US" dirty="0">
                <a:latin typeface="Calibri" panose="020F0502020204030204" pitchFamily="34" charset="0"/>
                <a:cs typeface="Calibri" panose="020F0502020204030204" pitchFamily="34" charset="0"/>
              </a:rPr>
              <a:t> </a:t>
            </a:r>
            <a:endParaRPr lang="en-US" altLang="en-US" b="1" dirty="0">
              <a:latin typeface="Verdana" panose="020B0604030504040204" pitchFamily="34" charset="0"/>
            </a:endParaRPr>
          </a:p>
          <a:p>
            <a:pPr marL="342900" indent="-342900">
              <a:spcBef>
                <a:spcPct val="20000"/>
              </a:spcBef>
              <a:buFont typeface="Arial" panose="020B0604020202020204" pitchFamily="34" charset="0"/>
              <a:buChar char="•"/>
            </a:pPr>
            <a:r>
              <a:rPr lang="en-US" altLang="en-US" sz="2000" dirty="0" smtClean="0">
                <a:latin typeface="Verdana" panose="020B0604030504040204" pitchFamily="34" charset="0"/>
              </a:rPr>
              <a:t>Earlier </a:t>
            </a:r>
            <a:r>
              <a:rPr lang="en-US" altLang="en-US" sz="2000" dirty="0">
                <a:latin typeface="Verdana" panose="020B0604030504040204" pitchFamily="34" charset="0"/>
              </a:rPr>
              <a:t>assessment of design alternatives and </a:t>
            </a:r>
          </a:p>
          <a:p>
            <a:pPr>
              <a:spcBef>
                <a:spcPct val="20000"/>
              </a:spcBef>
            </a:pPr>
            <a:r>
              <a:rPr lang="en-US" altLang="en-US" sz="2000" dirty="0">
                <a:latin typeface="Verdana" panose="020B0604030504040204" pitchFamily="34" charset="0"/>
              </a:rPr>
              <a:t>	assessment of system risks</a:t>
            </a:r>
            <a:endParaRPr lang="en-US" altLang="en-US" sz="2000" b="1" dirty="0">
              <a:latin typeface="Verdana" panose="020B0604030504040204" pitchFamily="34" charset="0"/>
            </a:endParaRPr>
          </a:p>
          <a:p>
            <a:pPr marL="342900" indent="-342900">
              <a:spcBef>
                <a:spcPct val="20000"/>
              </a:spcBef>
              <a:buFont typeface="Arial" panose="020B0604020202020204" pitchFamily="34" charset="0"/>
              <a:buChar char="•"/>
            </a:pPr>
            <a:r>
              <a:rPr lang="en-US" altLang="en-US" sz="2000" dirty="0">
                <a:latin typeface="Verdana" panose="020B0604030504040204" pitchFamily="34" charset="0"/>
              </a:rPr>
              <a:t>Through improved communication between developers </a:t>
            </a:r>
          </a:p>
          <a:p>
            <a:pPr marL="342900" indent="-342900">
              <a:spcBef>
                <a:spcPct val="20000"/>
              </a:spcBef>
              <a:buFont typeface="Arial" panose="020B0604020202020204" pitchFamily="34" charset="0"/>
              <a:buChar char="•"/>
            </a:pPr>
            <a:r>
              <a:rPr lang="en-US" altLang="en-US" sz="2000" dirty="0" smtClean="0">
                <a:latin typeface="Verdana" panose="020B0604030504040204" pitchFamily="34" charset="0"/>
              </a:rPr>
              <a:t>Through </a:t>
            </a:r>
            <a:r>
              <a:rPr lang="en-US" altLang="en-US" sz="2000" dirty="0">
                <a:latin typeface="Verdana" panose="020B0604030504040204" pitchFamily="34" charset="0"/>
              </a:rPr>
              <a:t>incorporation of foreseeable </a:t>
            </a:r>
            <a:r>
              <a:rPr lang="en-US" altLang="en-US" sz="2000" dirty="0" smtClean="0">
                <a:latin typeface="Verdana" panose="020B0604030504040204" pitchFamily="34" charset="0"/>
              </a:rPr>
              <a:t>changes</a:t>
            </a:r>
          </a:p>
          <a:p>
            <a:pPr>
              <a:spcBef>
                <a:spcPct val="20000"/>
              </a:spcBef>
            </a:pPr>
            <a:r>
              <a:rPr lang="en-US" altLang="en-US" b="1" dirty="0" smtClean="0">
                <a:latin typeface="Verdana" panose="020B0604030504040204" pitchFamily="34" charset="0"/>
              </a:rPr>
              <a:t>Improve </a:t>
            </a:r>
            <a:r>
              <a:rPr lang="en-US" altLang="en-US" b="1" dirty="0">
                <a:latin typeface="Verdana" panose="020B0604030504040204" pitchFamily="34" charset="0"/>
              </a:rPr>
              <a:t>product quality</a:t>
            </a:r>
          </a:p>
          <a:p>
            <a:pPr marL="342900" indent="-342900">
              <a:spcBef>
                <a:spcPct val="20000"/>
              </a:spcBef>
              <a:buFont typeface="Arial" panose="020B0604020202020204" pitchFamily="34" charset="0"/>
              <a:buChar char="•"/>
            </a:pPr>
            <a:r>
              <a:rPr lang="en-US" altLang="en-US" dirty="0">
                <a:latin typeface="Verdana" panose="020B0604030504040204" pitchFamily="34" charset="0"/>
              </a:rPr>
              <a:t>	</a:t>
            </a:r>
            <a:r>
              <a:rPr lang="en-US" altLang="en-US" sz="2000" dirty="0">
                <a:latin typeface="Verdana" panose="020B0604030504040204" pitchFamily="34" charset="0"/>
              </a:rPr>
              <a:t>Increase fitness for use through stakeholder involvement;</a:t>
            </a:r>
          </a:p>
          <a:p>
            <a:pPr>
              <a:spcBef>
                <a:spcPct val="20000"/>
              </a:spcBef>
            </a:pPr>
            <a:r>
              <a:rPr lang="en-US" altLang="en-US" sz="2000" dirty="0">
                <a:latin typeface="Verdana" panose="020B0604030504040204" pitchFamily="34" charset="0"/>
              </a:rPr>
              <a:t>	reduce errors through enforcement of conceptual </a:t>
            </a:r>
            <a:r>
              <a:rPr lang="en-US" altLang="en-US" sz="2000" dirty="0" smtClean="0">
                <a:latin typeface="Verdana" panose="020B0604030504040204" pitchFamily="34" charset="0"/>
              </a:rPr>
              <a:t>integrity</a:t>
            </a:r>
          </a:p>
        </p:txBody>
      </p:sp>
      <p:sp>
        <p:nvSpPr>
          <p:cNvPr id="37891" name="Rectangle 4"/>
          <p:cNvSpPr>
            <a:spLocks noChangeArrowheads="1"/>
          </p:cNvSpPr>
          <p:nvPr/>
        </p:nvSpPr>
        <p:spPr bwMode="auto">
          <a:xfrm>
            <a:off x="252413" y="476250"/>
            <a:ext cx="8640762"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latin typeface="Verdana" panose="020B0604030504040204" pitchFamily="34" charset="0"/>
              </a:rPr>
              <a:t>Business Objectives of Sw. Arch.</a:t>
            </a:r>
            <a:endParaRPr lang="en-GB" altLang="en-US" sz="3600" b="1">
              <a:latin typeface="Verdana" panose="020B0604030504040204" pitchFamily="34" charset="0"/>
            </a:endParaRPr>
          </a:p>
        </p:txBody>
      </p:sp>
      <p:pic>
        <p:nvPicPr>
          <p:cNvPr id="2" name="Picture 1"/>
          <p:cNvPicPr>
            <a:picLocks noChangeAspect="1"/>
          </p:cNvPicPr>
          <p:nvPr/>
        </p:nvPicPr>
        <p:blipFill>
          <a:blip r:embed="rId3"/>
          <a:stretch>
            <a:fillRect/>
          </a:stretch>
        </p:blipFill>
        <p:spPr>
          <a:xfrm>
            <a:off x="6372200" y="1447428"/>
            <a:ext cx="2149306" cy="685428"/>
          </a:xfrm>
          <a:prstGeom prst="rect">
            <a:avLst/>
          </a:prstGeom>
        </p:spPr>
      </p:pic>
      <p:pic>
        <p:nvPicPr>
          <p:cNvPr id="70658" name="Picture 2" descr="Image result for tes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5686" y="1427002"/>
            <a:ext cx="490810" cy="63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271649"/>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Footer Placeholder 3"/>
          <p:cNvSpPr>
            <a:spLocks noGrp="1"/>
          </p:cNvSpPr>
          <p:nvPr>
            <p:ph type="ftr" sz="quarter" idx="4294967295"/>
          </p:nvPr>
        </p:nvSpPr>
        <p:spPr bwMode="auto">
          <a:xfrm>
            <a:off x="2700338" y="6488113"/>
            <a:ext cx="5616575"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2400">
                <a:latin typeface="Times New Roman" panose="02020603050405020304" pitchFamily="18" charset="0"/>
              </a:rPr>
              <a:t>SE, Software Architecture, Hans van Vliet,  ©2008</a:t>
            </a:r>
          </a:p>
        </p:txBody>
      </p:sp>
      <p:sp>
        <p:nvSpPr>
          <p:cNvPr id="151555" name="Slide Number Placeholder 4"/>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393009BD-7653-4040-A01F-AE6C928733F1}" type="slidenum">
              <a:rPr lang="nl-NL" altLang="en-US" sz="2400">
                <a:latin typeface="Times New Roman" panose="02020603050405020304" pitchFamily="18" charset="0"/>
              </a:rPr>
              <a:pPr eaLnBrk="1" hangingPunct="1">
                <a:spcBef>
                  <a:spcPct val="0"/>
                </a:spcBef>
                <a:buSzTx/>
                <a:buFontTx/>
                <a:buNone/>
              </a:pPr>
              <a:t>100</a:t>
            </a:fld>
            <a:endParaRPr lang="nl-NL" altLang="en-US" sz="2400">
              <a:latin typeface="Times New Roman" panose="02020603050405020304" pitchFamily="18" charset="0"/>
            </a:endParaRPr>
          </a:p>
        </p:txBody>
      </p:sp>
      <p:sp>
        <p:nvSpPr>
          <p:cNvPr id="151556" name="Rectangle 2"/>
          <p:cNvSpPr>
            <a:spLocks noGrp="1" noChangeArrowheads="1"/>
          </p:cNvSpPr>
          <p:nvPr>
            <p:ph type="title"/>
          </p:nvPr>
        </p:nvSpPr>
        <p:spPr>
          <a:xfrm>
            <a:off x="0" y="549275"/>
            <a:ext cx="9144000" cy="762000"/>
          </a:xfrm>
        </p:spPr>
        <p:txBody>
          <a:bodyPr/>
          <a:lstStyle/>
          <a:p>
            <a:r>
              <a:rPr lang="en-US" altLang="en-US" smtClean="0">
                <a:cs typeface="Akzidenz-Bd for Chalmers" pitchFamily="2"/>
              </a:rPr>
              <a:t>4 + 1: Process Viewpoint</a:t>
            </a:r>
          </a:p>
        </p:txBody>
      </p:sp>
      <p:sp>
        <p:nvSpPr>
          <p:cNvPr id="151557" name="Rectangle 3"/>
          <p:cNvSpPr>
            <a:spLocks noGrp="1" noChangeArrowheads="1"/>
          </p:cNvSpPr>
          <p:nvPr>
            <p:ph type="body" idx="1"/>
          </p:nvPr>
        </p:nvSpPr>
        <p:spPr>
          <a:xfrm>
            <a:off x="395288" y="1412875"/>
            <a:ext cx="8424862" cy="5256213"/>
          </a:xfrm>
        </p:spPr>
        <p:txBody>
          <a:bodyPr/>
          <a:lstStyle/>
          <a:p>
            <a:pPr>
              <a:buFont typeface="Wingdings" panose="05000000000000000000" pitchFamily="2" charset="2"/>
              <a:buNone/>
            </a:pPr>
            <a:endParaRPr lang="en-US" altLang="en-US" smtClean="0">
              <a:cs typeface="Akzidenz for Chalmers Regular" pitchFamily="2" charset="0"/>
            </a:endParaRPr>
          </a:p>
          <a:p>
            <a:endParaRPr lang="en-US" altLang="en-US" smtClean="0">
              <a:cs typeface="Akzidenz for Chalmers Regular" pitchFamily="2" charset="0"/>
            </a:endParaRPr>
          </a:p>
          <a:p>
            <a:r>
              <a:rPr lang="en-US" altLang="en-US" smtClean="0">
                <a:cs typeface="Akzidenz for Chalmers Regular" pitchFamily="2" charset="0"/>
              </a:rPr>
              <a:t>Addresses concurrent aspects at runtime (tasks, threads, processes and their interactions)</a:t>
            </a:r>
          </a:p>
          <a:p>
            <a:endParaRPr lang="en-US" altLang="en-US" smtClean="0">
              <a:cs typeface="Akzidenz for Chalmers Regular" pitchFamily="2" charset="0"/>
            </a:endParaRPr>
          </a:p>
          <a:p>
            <a:r>
              <a:rPr lang="en-US" altLang="en-US" smtClean="0">
                <a:cs typeface="Akzidenz for Chalmers Regular" pitchFamily="2" charset="0"/>
              </a:rPr>
              <a:t>It takes into account some nonfunctional requirements, such as performance, system availability, concurrency and distribution, system integrity, and fault-tolerance.</a:t>
            </a:r>
          </a:p>
          <a:p>
            <a:endParaRPr lang="en-US" altLang="en-US" smtClean="0">
              <a:cs typeface="Akzidenz for Chalmers Regular" pitchFamily="2" charset="0"/>
            </a:endParaRPr>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Footer Placeholder 3"/>
          <p:cNvSpPr>
            <a:spLocks noGrp="1"/>
          </p:cNvSpPr>
          <p:nvPr>
            <p:ph type="ftr" sz="quarter" idx="4294967295"/>
          </p:nvPr>
        </p:nvSpPr>
        <p:spPr bwMode="auto">
          <a:xfrm>
            <a:off x="2700338" y="6488113"/>
            <a:ext cx="5616575"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2400">
                <a:latin typeface="Times New Roman" panose="02020603050405020304" pitchFamily="18" charset="0"/>
              </a:rPr>
              <a:t>SE, Software Architecture, Hans van Vliet,  ©2008</a:t>
            </a:r>
          </a:p>
        </p:txBody>
      </p:sp>
      <p:sp>
        <p:nvSpPr>
          <p:cNvPr id="153603" name="Slide Number Placeholder 4"/>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E1F516A7-2B14-4D65-ADC5-B8FD266AFFB6}" type="slidenum">
              <a:rPr lang="nl-NL" altLang="en-US" sz="2400">
                <a:latin typeface="Times New Roman" panose="02020603050405020304" pitchFamily="18" charset="0"/>
              </a:rPr>
              <a:pPr eaLnBrk="1" hangingPunct="1">
                <a:spcBef>
                  <a:spcPct val="0"/>
                </a:spcBef>
                <a:buSzTx/>
                <a:buFontTx/>
                <a:buNone/>
              </a:pPr>
              <a:t>101</a:t>
            </a:fld>
            <a:endParaRPr lang="nl-NL" altLang="en-US" sz="2400">
              <a:latin typeface="Times New Roman" panose="02020603050405020304" pitchFamily="18" charset="0"/>
            </a:endParaRPr>
          </a:p>
        </p:txBody>
      </p:sp>
      <p:sp>
        <p:nvSpPr>
          <p:cNvPr id="153604" name="Rectangle 2"/>
          <p:cNvSpPr>
            <a:spLocks noGrp="1" noChangeArrowheads="1"/>
          </p:cNvSpPr>
          <p:nvPr>
            <p:ph type="title"/>
          </p:nvPr>
        </p:nvSpPr>
        <p:spPr>
          <a:xfrm>
            <a:off x="0" y="549275"/>
            <a:ext cx="9144000" cy="762000"/>
          </a:xfrm>
        </p:spPr>
        <p:txBody>
          <a:bodyPr/>
          <a:lstStyle/>
          <a:p>
            <a:r>
              <a:rPr lang="en-US" altLang="en-US" smtClean="0">
                <a:cs typeface="Akzidenz-Bd for Chalmers" pitchFamily="2"/>
              </a:rPr>
              <a:t>4 + 1: Deployment Viewpoint</a:t>
            </a:r>
          </a:p>
        </p:txBody>
      </p:sp>
      <p:sp>
        <p:nvSpPr>
          <p:cNvPr id="153605" name="Rectangle 3"/>
          <p:cNvSpPr>
            <a:spLocks noGrp="1" noChangeArrowheads="1"/>
          </p:cNvSpPr>
          <p:nvPr>
            <p:ph type="body" idx="1"/>
          </p:nvPr>
        </p:nvSpPr>
        <p:spPr>
          <a:xfrm>
            <a:off x="395288" y="1412875"/>
            <a:ext cx="8424862" cy="5256213"/>
          </a:xfrm>
        </p:spPr>
        <p:txBody>
          <a:bodyPr/>
          <a:lstStyle/>
          <a:p>
            <a:pPr>
              <a:lnSpc>
                <a:spcPct val="90000"/>
              </a:lnSpc>
            </a:pPr>
            <a:endParaRPr lang="en-US" altLang="en-US" smtClean="0">
              <a:cs typeface="Akzidenz for Chalmers Regular" pitchFamily="2" charset="0"/>
            </a:endParaRPr>
          </a:p>
          <a:p>
            <a:pPr>
              <a:lnSpc>
                <a:spcPct val="90000"/>
              </a:lnSpc>
            </a:pPr>
            <a:r>
              <a:rPr lang="en-US" altLang="en-US" smtClean="0">
                <a:cs typeface="Akzidenz for Chalmers Regular" pitchFamily="2" charset="0"/>
              </a:rPr>
              <a:t>The deployment viewpoint defines how the various elements identified in the logical, process, and implementation viewpoints-networks, processes, tasks, and objects-must be mapped onto the various nodes. </a:t>
            </a:r>
          </a:p>
          <a:p>
            <a:pPr>
              <a:lnSpc>
                <a:spcPct val="90000"/>
              </a:lnSpc>
            </a:pPr>
            <a:endParaRPr lang="en-US" altLang="en-US" smtClean="0">
              <a:cs typeface="Akzidenz for Chalmers Regular" pitchFamily="2" charset="0"/>
            </a:endParaRPr>
          </a:p>
          <a:p>
            <a:pPr>
              <a:lnSpc>
                <a:spcPct val="90000"/>
              </a:lnSpc>
            </a:pPr>
            <a:r>
              <a:rPr lang="en-US" altLang="en-US" smtClean="0">
                <a:cs typeface="Akzidenz for Chalmers Regular" pitchFamily="2" charset="0"/>
              </a:rPr>
              <a:t>It takes into account the system's nonfunctional requirements such as system availability, reliability (fault-tolerance), performance (throughput), and scalability.</a:t>
            </a:r>
          </a:p>
        </p:txBody>
      </p:sp>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Footer Placeholder 3"/>
          <p:cNvSpPr>
            <a:spLocks noGrp="1"/>
          </p:cNvSpPr>
          <p:nvPr>
            <p:ph type="ftr" sz="quarter" idx="4294967295"/>
          </p:nvPr>
        </p:nvSpPr>
        <p:spPr bwMode="auto">
          <a:xfrm>
            <a:off x="2700338" y="6524625"/>
            <a:ext cx="5616575"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r>
              <a:rPr lang="nl-NL" altLang="en-US" sz="1600">
                <a:latin typeface="Times New Roman" panose="02020603050405020304" pitchFamily="18" charset="0"/>
              </a:rPr>
              <a:t>SE, Software Architecture, Hans van Vliet,  ©2008</a:t>
            </a:r>
          </a:p>
        </p:txBody>
      </p:sp>
      <p:sp>
        <p:nvSpPr>
          <p:cNvPr id="155651" name="Slide Number Placeholder 4"/>
          <p:cNvSpPr>
            <a:spLocks noGrp="1"/>
          </p:cNvSpPr>
          <p:nvPr>
            <p:ph type="sldNum" sz="quarter" idx="4294967295"/>
          </p:nvPr>
        </p:nvSpPr>
        <p:spPr bwMode="auto">
          <a:xfrm>
            <a:off x="8389938" y="6562725"/>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DA57599C-B659-46FA-81CC-5C195BA016C1}" type="slidenum">
              <a:rPr lang="nl-NL" altLang="en-US" sz="1600">
                <a:latin typeface="Times New Roman" panose="02020603050405020304" pitchFamily="18" charset="0"/>
              </a:rPr>
              <a:pPr algn="r" eaLnBrk="1" hangingPunct="1">
                <a:spcBef>
                  <a:spcPct val="0"/>
                </a:spcBef>
                <a:buSzTx/>
                <a:buFontTx/>
                <a:buNone/>
              </a:pPr>
              <a:t>102</a:t>
            </a:fld>
            <a:endParaRPr lang="nl-NL" altLang="en-US" sz="1600">
              <a:latin typeface="Times New Roman" panose="02020603050405020304" pitchFamily="18" charset="0"/>
            </a:endParaRPr>
          </a:p>
        </p:txBody>
      </p:sp>
      <p:sp>
        <p:nvSpPr>
          <p:cNvPr id="155652" name="Rectangle 2"/>
          <p:cNvSpPr>
            <a:spLocks noGrp="1" noChangeArrowheads="1"/>
          </p:cNvSpPr>
          <p:nvPr>
            <p:ph type="title"/>
          </p:nvPr>
        </p:nvSpPr>
        <p:spPr>
          <a:xfrm>
            <a:off x="0" y="838200"/>
            <a:ext cx="9144000" cy="762000"/>
          </a:xfrm>
        </p:spPr>
        <p:txBody>
          <a:bodyPr/>
          <a:lstStyle/>
          <a:p>
            <a:r>
              <a:rPr lang="en-US" altLang="en-US" smtClean="0">
                <a:cs typeface="Akzidenz-Bd for Chalmers" pitchFamily="2"/>
              </a:rPr>
              <a:t>4 + 1: Implementation Viewpoint</a:t>
            </a:r>
          </a:p>
        </p:txBody>
      </p:sp>
      <p:sp>
        <p:nvSpPr>
          <p:cNvPr id="155653" name="Rectangle 3"/>
          <p:cNvSpPr>
            <a:spLocks noGrp="1" noChangeArrowheads="1"/>
          </p:cNvSpPr>
          <p:nvPr>
            <p:ph type="body" idx="1"/>
          </p:nvPr>
        </p:nvSpPr>
        <p:spPr>
          <a:xfrm>
            <a:off x="395288" y="1701800"/>
            <a:ext cx="8424862" cy="5256213"/>
          </a:xfrm>
        </p:spPr>
        <p:txBody>
          <a:bodyPr/>
          <a:lstStyle/>
          <a:p>
            <a:endParaRPr lang="en-US" altLang="en-US" smtClean="0">
              <a:cs typeface="Akzidenz for Chalmers Regular" pitchFamily="2" charset="0"/>
            </a:endParaRPr>
          </a:p>
          <a:p>
            <a:r>
              <a:rPr lang="en-US" altLang="en-US" smtClean="0">
                <a:cs typeface="Akzidenz for Chalmers Regular" pitchFamily="2" charset="0"/>
              </a:rPr>
              <a:t>The imlementation viewpoint focuses on the organization of the actual software modules in the software-development environment.</a:t>
            </a:r>
          </a:p>
          <a:p>
            <a:endParaRPr lang="en-US" altLang="en-US" smtClean="0">
              <a:cs typeface="Akzidenz for Chalmers Regular" pitchFamily="2" charset="0"/>
            </a:endParaRPr>
          </a:p>
          <a:p>
            <a:r>
              <a:rPr lang="en-US" altLang="en-US" smtClean="0">
                <a:cs typeface="Akzidenz for Chalmers Regular" pitchFamily="2" charset="0"/>
              </a:rPr>
              <a:t>The software is packaged in small chunks-program libraries or subsystems-that can be developed by one or more developers.</a:t>
            </a:r>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Footer Placeholder 3"/>
          <p:cNvSpPr>
            <a:spLocks noGrp="1"/>
          </p:cNvSpPr>
          <p:nvPr>
            <p:ph type="ftr" sz="quarter" idx="4294967295"/>
          </p:nvPr>
        </p:nvSpPr>
        <p:spPr bwMode="auto">
          <a:xfrm>
            <a:off x="2700338" y="6488113"/>
            <a:ext cx="5616575"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2400">
                <a:latin typeface="Times New Roman" panose="02020603050405020304" pitchFamily="18" charset="0"/>
              </a:rPr>
              <a:t>SE, Software Architecture, Hans van Vliet,  ©2008</a:t>
            </a:r>
          </a:p>
        </p:txBody>
      </p:sp>
      <p:sp>
        <p:nvSpPr>
          <p:cNvPr id="157699" name="Slide Number Placeholder 4"/>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E2BD143E-47B2-4E23-8F28-23ADC063D1ED}" type="slidenum">
              <a:rPr lang="nl-NL" altLang="en-US" sz="2400">
                <a:latin typeface="Times New Roman" panose="02020603050405020304" pitchFamily="18" charset="0"/>
              </a:rPr>
              <a:pPr eaLnBrk="1" hangingPunct="1">
                <a:spcBef>
                  <a:spcPct val="0"/>
                </a:spcBef>
                <a:buSzTx/>
                <a:buFontTx/>
                <a:buNone/>
              </a:pPr>
              <a:t>103</a:t>
            </a:fld>
            <a:endParaRPr lang="nl-NL" altLang="en-US" sz="2400">
              <a:latin typeface="Times New Roman" panose="02020603050405020304" pitchFamily="18" charset="0"/>
            </a:endParaRPr>
          </a:p>
        </p:txBody>
      </p:sp>
      <p:sp>
        <p:nvSpPr>
          <p:cNvPr id="157700" name="Rectangle 2"/>
          <p:cNvSpPr>
            <a:spLocks noGrp="1" noChangeArrowheads="1"/>
          </p:cNvSpPr>
          <p:nvPr>
            <p:ph type="title"/>
          </p:nvPr>
        </p:nvSpPr>
        <p:spPr>
          <a:xfrm>
            <a:off x="0" y="549275"/>
            <a:ext cx="9144000" cy="762000"/>
          </a:xfrm>
        </p:spPr>
        <p:txBody>
          <a:bodyPr/>
          <a:lstStyle/>
          <a:p>
            <a:r>
              <a:rPr lang="en-US" altLang="en-US" smtClean="0">
                <a:cs typeface="Akzidenz-Bd for Chalmers" pitchFamily="2"/>
              </a:rPr>
              <a:t>4 + 1: Scenario Viewpoint</a:t>
            </a:r>
          </a:p>
        </p:txBody>
      </p:sp>
      <p:sp>
        <p:nvSpPr>
          <p:cNvPr id="157701" name="Rectangle 3"/>
          <p:cNvSpPr>
            <a:spLocks noGrp="1" noChangeArrowheads="1"/>
          </p:cNvSpPr>
          <p:nvPr>
            <p:ph type="body" idx="1"/>
          </p:nvPr>
        </p:nvSpPr>
        <p:spPr>
          <a:xfrm>
            <a:off x="395288" y="1412875"/>
            <a:ext cx="8424862" cy="5256213"/>
          </a:xfrm>
        </p:spPr>
        <p:txBody>
          <a:bodyPr/>
          <a:lstStyle/>
          <a:p>
            <a:pPr>
              <a:lnSpc>
                <a:spcPct val="90000"/>
              </a:lnSpc>
            </a:pPr>
            <a:r>
              <a:rPr lang="en-US" altLang="en-US" smtClean="0">
                <a:cs typeface="Akzidenz for Chalmers Regular" pitchFamily="2" charset="0"/>
              </a:rPr>
              <a:t>The scenario viewpoint consists of a small subset of important scenarios (e.g., use cases) to show that the elements of the four viewpoints work together seamlessly.</a:t>
            </a:r>
          </a:p>
          <a:p>
            <a:pPr>
              <a:lnSpc>
                <a:spcPct val="90000"/>
              </a:lnSpc>
            </a:pPr>
            <a:endParaRPr lang="en-US" altLang="en-US" smtClean="0">
              <a:cs typeface="Akzidenz for Chalmers Regular" pitchFamily="2" charset="0"/>
            </a:endParaRPr>
          </a:p>
          <a:p>
            <a:pPr>
              <a:lnSpc>
                <a:spcPct val="90000"/>
              </a:lnSpc>
            </a:pPr>
            <a:r>
              <a:rPr lang="en-US" altLang="en-US" smtClean="0">
                <a:cs typeface="Akzidenz for Chalmers Regular" pitchFamily="2" charset="0"/>
              </a:rPr>
              <a:t>This viewpoint is redundant with the other ones (hence the "+1"), but it plays two critical roles:</a:t>
            </a:r>
          </a:p>
          <a:p>
            <a:pPr lvl="1">
              <a:lnSpc>
                <a:spcPct val="90000"/>
              </a:lnSpc>
            </a:pPr>
            <a:r>
              <a:rPr lang="en-US" altLang="en-US" sz="1800" smtClean="0">
                <a:cs typeface="Akzidenz for Chalmers Regular" pitchFamily="2" charset="0"/>
              </a:rPr>
              <a:t>it acts as a driver to help designers discover architectural elements during the architecture design; </a:t>
            </a:r>
          </a:p>
          <a:p>
            <a:pPr lvl="1">
              <a:lnSpc>
                <a:spcPct val="90000"/>
              </a:lnSpc>
            </a:pPr>
            <a:r>
              <a:rPr lang="en-US" altLang="en-US" sz="1800" smtClean="0">
                <a:cs typeface="Akzidenz for Chalmers Regular" pitchFamily="2" charset="0"/>
              </a:rPr>
              <a:t>it validates and illustrates the architecture design, both on paper and as the starting point for the tests of an architectural prototype.</a:t>
            </a:r>
          </a:p>
        </p:txBody>
      </p:sp>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4"/>
          <p:cNvSpPr>
            <a:spLocks noGrp="1"/>
          </p:cNvSpPr>
          <p:nvPr>
            <p:ph type="title"/>
          </p:nvPr>
        </p:nvSpPr>
        <p:spPr>
          <a:xfrm>
            <a:off x="0" y="549275"/>
            <a:ext cx="9144000" cy="762000"/>
          </a:xfrm>
        </p:spPr>
        <p:txBody>
          <a:bodyPr/>
          <a:lstStyle/>
          <a:p>
            <a:r>
              <a:rPr lang="en-US" altLang="en-US" smtClean="0">
                <a:cs typeface="Akzidenz-Bd for Chalmers" pitchFamily="2"/>
              </a:rPr>
              <a:t>Discussion</a:t>
            </a:r>
            <a:endParaRPr lang="sv-SE" altLang="en-US" smtClean="0">
              <a:cs typeface="Akzidenz-Bd for Chalmers" pitchFamily="2"/>
            </a:endParaRPr>
          </a:p>
        </p:txBody>
      </p:sp>
      <p:sp>
        <p:nvSpPr>
          <p:cNvPr id="6" name="Content Placeholder 5"/>
          <p:cNvSpPr>
            <a:spLocks noGrp="1"/>
          </p:cNvSpPr>
          <p:nvPr>
            <p:ph idx="1"/>
          </p:nvPr>
        </p:nvSpPr>
        <p:spPr>
          <a:xfrm>
            <a:off x="395288" y="1412875"/>
            <a:ext cx="8424862" cy="5256213"/>
          </a:xfrm>
        </p:spPr>
        <p:txBody>
          <a:bodyPr/>
          <a:lstStyle/>
          <a:p>
            <a:pPr>
              <a:defRPr/>
            </a:pPr>
            <a:r>
              <a:rPr lang="en-US" sz="2800" dirty="0" smtClean="0"/>
              <a:t>Why should we use different diagrams?</a:t>
            </a:r>
          </a:p>
          <a:p>
            <a:pPr marL="0" indent="0">
              <a:buFont typeface="Arial" panose="020B0604020202020204" pitchFamily="34" charset="0"/>
              <a:buNone/>
              <a:defRPr/>
            </a:pPr>
            <a:r>
              <a:rPr lang="en-US" sz="2800" dirty="0" smtClean="0"/>
              <a:t> </a:t>
            </a:r>
          </a:p>
          <a:p>
            <a:pPr>
              <a:defRPr/>
            </a:pPr>
            <a:r>
              <a:rPr lang="en-US" sz="2800" dirty="0" smtClean="0"/>
              <a:t>Why should we use different views?</a:t>
            </a:r>
            <a:endParaRPr lang="sv-SE" sz="28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0" y="549275"/>
            <a:ext cx="9144000" cy="762000"/>
          </a:xfrm>
        </p:spPr>
        <p:txBody>
          <a:bodyPr/>
          <a:lstStyle/>
          <a:p>
            <a:r>
              <a:rPr lang="en-GB" altLang="en-US" smtClean="0">
                <a:cs typeface="Akzidenz-Bd for Chalmers" pitchFamily="2"/>
              </a:rPr>
              <a:t>Summary</a:t>
            </a:r>
            <a:r>
              <a:rPr lang="sv-SE" altLang="en-US" smtClean="0">
                <a:cs typeface="Akzidenz-Bd for Chalmers" pitchFamily="2"/>
              </a:rPr>
              <a:t> - 1</a:t>
            </a:r>
          </a:p>
        </p:txBody>
      </p:sp>
      <p:sp>
        <p:nvSpPr>
          <p:cNvPr id="160771" name="Content Placeholder 2"/>
          <p:cNvSpPr>
            <a:spLocks noGrp="1"/>
          </p:cNvSpPr>
          <p:nvPr>
            <p:ph idx="1"/>
          </p:nvPr>
        </p:nvSpPr>
        <p:spPr>
          <a:xfrm>
            <a:off x="395288" y="1412875"/>
            <a:ext cx="8424862" cy="5256213"/>
          </a:xfrm>
        </p:spPr>
        <p:txBody>
          <a:bodyPr/>
          <a:lstStyle/>
          <a:p>
            <a:r>
              <a:rPr lang="sv-SE" altLang="en-US" smtClean="0">
                <a:cs typeface="Akzidenz for Chalmers Regular" pitchFamily="2" charset="0"/>
              </a:rPr>
              <a:t>Software architecture:</a:t>
            </a:r>
          </a:p>
          <a:p>
            <a:pPr lvl="1"/>
            <a:r>
              <a:rPr lang="sv-SE" altLang="en-US" smtClean="0">
                <a:cs typeface="Akzidenz for Chalmers Regular" pitchFamily="2" charset="0"/>
              </a:rPr>
              <a:t>enables and encourages  communication among stakeholders</a:t>
            </a:r>
          </a:p>
          <a:p>
            <a:pPr lvl="1"/>
            <a:r>
              <a:rPr lang="sv-SE" altLang="en-US" smtClean="0">
                <a:cs typeface="Akzidenz for Chalmers Regular" pitchFamily="2" charset="0"/>
              </a:rPr>
              <a:t>captures early design decisions</a:t>
            </a:r>
          </a:p>
          <a:p>
            <a:pPr lvl="1"/>
            <a:r>
              <a:rPr lang="en-US" altLang="en-US" smtClean="0">
                <a:cs typeface="Akzidenz for Chalmers Regular" pitchFamily="2" charset="0"/>
              </a:rPr>
              <a:t>acts as a transferable abstraction of a system</a:t>
            </a:r>
          </a:p>
          <a:p>
            <a:pPr lvl="1"/>
            <a:r>
              <a:rPr lang="en-US" altLang="en-US" smtClean="0">
                <a:cs typeface="Akzidenz for Chalmers Regular" pitchFamily="2" charset="0"/>
              </a:rPr>
              <a:t>defines constraints on implementation</a:t>
            </a:r>
          </a:p>
          <a:p>
            <a:pPr lvl="1"/>
            <a:r>
              <a:rPr lang="en-US" altLang="en-US" smtClean="0">
                <a:cs typeface="Akzidenz for Chalmers Regular" pitchFamily="2" charset="0"/>
              </a:rPr>
              <a:t>drives a system’s quality attributes</a:t>
            </a:r>
          </a:p>
          <a:p>
            <a:pPr lvl="1"/>
            <a:r>
              <a:rPr lang="en-US" altLang="en-US" smtClean="0">
                <a:cs typeface="Akzidenz for Chalmers Regular" pitchFamily="2" charset="0"/>
              </a:rPr>
              <a:t>is analyzable and a vehicle for predicting system qualities</a:t>
            </a:r>
          </a:p>
          <a:p>
            <a:pPr lvl="1"/>
            <a:r>
              <a:rPr lang="en-US" altLang="en-US" smtClean="0">
                <a:cs typeface="Akzidenz for Chalmers Regular" pitchFamily="2" charset="0"/>
              </a:rPr>
              <a:t>makes it easier to reason about and manage change</a:t>
            </a:r>
          </a:p>
          <a:p>
            <a:pPr lvl="1"/>
            <a:r>
              <a:rPr lang="en-US" altLang="en-US" smtClean="0">
                <a:cs typeface="Akzidenz for Chalmers Regular" pitchFamily="2" charset="0"/>
              </a:rPr>
              <a:t>helps in prototyping</a:t>
            </a:r>
          </a:p>
          <a:p>
            <a:pPr lvl="1"/>
            <a:r>
              <a:rPr lang="en-US" altLang="en-US" smtClean="0">
                <a:cs typeface="Akzidenz for Chalmers Regular" pitchFamily="2" charset="0"/>
              </a:rPr>
              <a:t>dictates organizational structure</a:t>
            </a:r>
          </a:p>
          <a:p>
            <a:pPr lvl="1"/>
            <a:r>
              <a:rPr lang="en-US" altLang="en-US" smtClean="0">
                <a:cs typeface="Akzidenz for Chalmers Regular" pitchFamily="2" charset="0"/>
              </a:rPr>
              <a:t>enables more accurate cost and schedule estimates</a:t>
            </a:r>
          </a:p>
          <a:p>
            <a:endParaRPr lang="sv-SE" altLang="en-US" smtClean="0">
              <a:cs typeface="Akzidenz for Chalmers Regular" pitchFamily="2" charset="0"/>
            </a:endParaRPr>
          </a:p>
        </p:txBody>
      </p:sp>
      <p:sp>
        <p:nvSpPr>
          <p:cNvPr id="160772" name="Slide Number Placeholder 3"/>
          <p:cNvSpPr>
            <a:spLocks noGrp="1"/>
          </p:cNvSpPr>
          <p:nvPr>
            <p:ph type="sldNum" sz="quarter" idx="4294967295"/>
          </p:nvPr>
        </p:nvSpPr>
        <p:spPr bwMode="auto">
          <a:xfrm>
            <a:off x="8604250" y="6489700"/>
            <a:ext cx="404813"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00036948-23E9-4612-82DE-E014AF8EF591}" type="slidenum">
              <a:rPr lang="en-US" altLang="en-US" sz="2400">
                <a:latin typeface="Times New Roman" panose="02020603050405020304" pitchFamily="18" charset="0"/>
              </a:rPr>
              <a:pPr eaLnBrk="1" hangingPunct="1">
                <a:spcBef>
                  <a:spcPct val="0"/>
                </a:spcBef>
                <a:buSzTx/>
                <a:buFontTx/>
                <a:buNone/>
              </a:pPr>
              <a:t>105</a:t>
            </a:fld>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Image result for architecture view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883602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Box 1"/>
          <p:cNvSpPr txBox="1">
            <a:spLocks noChangeArrowheads="1"/>
          </p:cNvSpPr>
          <p:nvPr/>
        </p:nvSpPr>
        <p:spPr bwMode="auto">
          <a:xfrm>
            <a:off x="447675" y="3197225"/>
            <a:ext cx="10080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800">
                <a:latin typeface="Calibri" panose="020F0502020204030204" pitchFamily="34" charset="0"/>
                <a:cs typeface="Calibri" panose="020F0502020204030204" pitchFamily="34" charset="0"/>
              </a:rPr>
              <a:t>Domain</a:t>
            </a:r>
            <a:endParaRPr lang="en-GB" altLang="en-US" sz="1800">
              <a:latin typeface="Calibri" panose="020F0502020204030204" pitchFamily="34" charset="0"/>
              <a:cs typeface="Calibri" panose="020F0502020204030204" pitchFamily="34" charset="0"/>
            </a:endParaRPr>
          </a:p>
        </p:txBody>
      </p:sp>
      <p:sp>
        <p:nvSpPr>
          <p:cNvPr id="161796" name="TextBox 3"/>
          <p:cNvSpPr txBox="1">
            <a:spLocks noChangeArrowheads="1"/>
          </p:cNvSpPr>
          <p:nvPr/>
        </p:nvSpPr>
        <p:spPr bwMode="auto">
          <a:xfrm>
            <a:off x="323850" y="3868738"/>
            <a:ext cx="165576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latin typeface="Calibri" panose="020F0502020204030204" pitchFamily="34" charset="0"/>
                <a:cs typeface="Calibri" panose="020F0502020204030204" pitchFamily="34" charset="0"/>
              </a:rPr>
              <a:t>Solution Design view</a:t>
            </a:r>
            <a:endParaRPr lang="en-GB" altLang="en-US" sz="1800">
              <a:latin typeface="Calibri" panose="020F0502020204030204" pitchFamily="34" charset="0"/>
              <a:cs typeface="Calibri" panose="020F0502020204030204" pitchFamily="34" charset="0"/>
            </a:endParaRPr>
          </a:p>
        </p:txBody>
      </p:sp>
      <p:sp>
        <p:nvSpPr>
          <p:cNvPr id="161797" name="TextBox 4"/>
          <p:cNvSpPr txBox="1">
            <a:spLocks noChangeArrowheads="1"/>
          </p:cNvSpPr>
          <p:nvPr/>
        </p:nvSpPr>
        <p:spPr bwMode="auto">
          <a:xfrm>
            <a:off x="395288" y="4797425"/>
            <a:ext cx="22320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latin typeface="Calibri" panose="020F0502020204030204" pitchFamily="34" charset="0"/>
                <a:cs typeface="Calibri" panose="020F0502020204030204" pitchFamily="34" charset="0"/>
              </a:rPr>
              <a:t>Solution Construction view</a:t>
            </a:r>
            <a:endParaRPr lang="en-GB" altLang="en-US" sz="180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
          <p:cNvSpPr>
            <a:spLocks noGrp="1" noChangeArrowheads="1"/>
          </p:cNvSpPr>
          <p:nvPr>
            <p:ph type="title" idx="4294967295"/>
          </p:nvPr>
        </p:nvSpPr>
        <p:spPr>
          <a:xfrm>
            <a:off x="431800" y="476250"/>
            <a:ext cx="6227763" cy="795338"/>
          </a:xfrm>
        </p:spPr>
        <p:txBody>
          <a:bodyPr/>
          <a:lstStyle/>
          <a:p>
            <a:pPr algn="l">
              <a:lnSpc>
                <a:spcPct val="90000"/>
              </a:lnSpc>
            </a:pPr>
            <a:r>
              <a:rPr lang="en-US" altLang="en-US" smtClean="0">
                <a:cs typeface="Akzidenz-Bd for Chalmers" pitchFamily="2"/>
              </a:rPr>
              <a:t>Summary</a:t>
            </a:r>
            <a:endParaRPr lang="en-GB" altLang="en-US" smtClean="0">
              <a:cs typeface="Akzidenz-Bd for Chalmers" pitchFamily="2"/>
            </a:endParaRPr>
          </a:p>
        </p:txBody>
      </p:sp>
      <p:sp>
        <p:nvSpPr>
          <p:cNvPr id="162819" name="Slide Number Placeholder 1"/>
          <p:cNvSpPr>
            <a:spLocks noGrp="1"/>
          </p:cNvSpPr>
          <p:nvPr>
            <p:ph type="sldNum" sz="quarter" idx="4294967295"/>
          </p:nvPr>
        </p:nvSpPr>
        <p:spPr bwMode="auto">
          <a:xfrm>
            <a:off x="7204075" y="635635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BD2DB0D2-474D-4F67-9E88-796BC425CBF2}" type="slidenum">
              <a:rPr lang="en-GB" altLang="en-US" sz="1800">
                <a:latin typeface="Times New Roman" panose="02020603050405020304" pitchFamily="18" charset="0"/>
              </a:rPr>
              <a:pPr algn="r" eaLnBrk="1" hangingPunct="1">
                <a:spcBef>
                  <a:spcPct val="0"/>
                </a:spcBef>
                <a:buSzTx/>
                <a:buFontTx/>
                <a:buNone/>
              </a:pPr>
              <a:t>107</a:t>
            </a:fld>
            <a:endParaRPr lang="en-GB" altLang="en-US" sz="1800">
              <a:latin typeface="Times New Roman" panose="02020603050405020304" pitchFamily="18" charset="0"/>
            </a:endParaRPr>
          </a:p>
        </p:txBody>
      </p:sp>
      <p:sp>
        <p:nvSpPr>
          <p:cNvPr id="70660" name="Text Box 2"/>
          <p:cNvSpPr txBox="1">
            <a:spLocks noChangeArrowheads="1"/>
          </p:cNvSpPr>
          <p:nvPr/>
        </p:nvSpPr>
        <p:spPr bwMode="auto">
          <a:xfrm>
            <a:off x="323850" y="1916113"/>
            <a:ext cx="8785225" cy="309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tabLst>
                <a:tab pos="285750" algn="l"/>
              </a:tabLst>
              <a:defRPr sz="2400">
                <a:solidFill>
                  <a:schemeClr val="tx1"/>
                </a:solidFill>
                <a:latin typeface="Times New Roman" panose="02020603050405020304" pitchFamily="18" charset="0"/>
              </a:defRPr>
            </a:lvl1pPr>
            <a:lvl2pPr marL="914400" indent="-457200" eaLnBrk="0" hangingPunct="0">
              <a:tabLst>
                <a:tab pos="285750" algn="l"/>
              </a:tabLst>
              <a:defRPr sz="2400">
                <a:solidFill>
                  <a:schemeClr val="tx1"/>
                </a:solidFill>
                <a:latin typeface="Times New Roman" panose="02020603050405020304" pitchFamily="18" charset="0"/>
              </a:defRPr>
            </a:lvl2pPr>
            <a:lvl3pPr marL="1143000" indent="-228600" eaLnBrk="0" hangingPunct="0">
              <a:tabLst>
                <a:tab pos="285750" algn="l"/>
              </a:tabLst>
              <a:defRPr sz="2400">
                <a:solidFill>
                  <a:schemeClr val="tx1"/>
                </a:solidFill>
                <a:latin typeface="Times New Roman" panose="02020603050405020304" pitchFamily="18" charset="0"/>
              </a:defRPr>
            </a:lvl3pPr>
            <a:lvl4pPr marL="1600200" indent="-228600" eaLnBrk="0" hangingPunct="0">
              <a:tabLst>
                <a:tab pos="285750" algn="l"/>
              </a:tabLst>
              <a:defRPr sz="2400">
                <a:solidFill>
                  <a:schemeClr val="tx1"/>
                </a:solidFill>
                <a:latin typeface="Times New Roman" panose="02020603050405020304" pitchFamily="18" charset="0"/>
              </a:defRPr>
            </a:lvl4pPr>
            <a:lvl5pPr marL="2057400" indent="-228600" eaLnBrk="0" hangingPunct="0">
              <a:tabLst>
                <a:tab pos="28575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defRPr>
            </a:lvl9pPr>
          </a:lstStyle>
          <a:p>
            <a:pPr>
              <a:lnSpc>
                <a:spcPts val="2500"/>
              </a:lnSpc>
              <a:spcBef>
                <a:spcPct val="50000"/>
              </a:spcBef>
              <a:buFont typeface="Wingdings" panose="05000000000000000000" pitchFamily="2" charset="2"/>
              <a:buChar char="§"/>
              <a:defRPr/>
            </a:pPr>
            <a:r>
              <a:rPr lang="en-US" altLang="en-US" sz="2800" dirty="0" smtClean="0">
                <a:latin typeface="Calibri" panose="020F0502020204030204" pitchFamily="34" charset="0"/>
              </a:rPr>
              <a:t>Architecture Design process</a:t>
            </a:r>
          </a:p>
          <a:p>
            <a:pPr lvl="1">
              <a:lnSpc>
                <a:spcPts val="2500"/>
              </a:lnSpc>
              <a:spcBef>
                <a:spcPct val="50000"/>
              </a:spcBef>
              <a:buFont typeface="Wingdings" panose="05000000000000000000" pitchFamily="2" charset="2"/>
              <a:buChar char="§"/>
              <a:defRPr/>
            </a:pPr>
            <a:r>
              <a:rPr lang="en-US" altLang="en-US" sz="2800" dirty="0" smtClean="0">
                <a:latin typeface="Calibri" panose="020F0502020204030204" pitchFamily="34" charset="0"/>
              </a:rPr>
              <a:t>Iterative</a:t>
            </a:r>
          </a:p>
          <a:p>
            <a:pPr lvl="1">
              <a:lnSpc>
                <a:spcPts val="2500"/>
              </a:lnSpc>
              <a:spcBef>
                <a:spcPct val="50000"/>
              </a:spcBef>
              <a:buFont typeface="Wingdings" panose="05000000000000000000" pitchFamily="2" charset="2"/>
              <a:buChar char="§"/>
              <a:defRPr/>
            </a:pPr>
            <a:r>
              <a:rPr lang="en-US" altLang="en-US" sz="2800" dirty="0" smtClean="0">
                <a:latin typeface="Calibri" panose="020F0502020204030204" pitchFamily="34" charset="0"/>
              </a:rPr>
              <a:t>Feedback early and often</a:t>
            </a:r>
          </a:p>
          <a:p>
            <a:pPr>
              <a:lnSpc>
                <a:spcPts val="2500"/>
              </a:lnSpc>
              <a:spcBef>
                <a:spcPct val="50000"/>
              </a:spcBef>
              <a:buFont typeface="Wingdings" panose="05000000000000000000" pitchFamily="2" charset="2"/>
              <a:buChar char="§"/>
              <a:defRPr/>
            </a:pPr>
            <a:r>
              <a:rPr lang="en-US" altLang="en-US" sz="2800" dirty="0" smtClean="0">
                <a:latin typeface="Calibri" panose="020F0502020204030204" pitchFamily="34" charset="0"/>
              </a:rPr>
              <a:t>Architecture Description</a:t>
            </a:r>
          </a:p>
          <a:p>
            <a:pPr lvl="1">
              <a:lnSpc>
                <a:spcPts val="2500"/>
              </a:lnSpc>
              <a:spcBef>
                <a:spcPct val="50000"/>
              </a:spcBef>
              <a:buFont typeface="Wingdings" panose="05000000000000000000" pitchFamily="2" charset="2"/>
              <a:buChar char="§"/>
              <a:defRPr/>
            </a:pPr>
            <a:r>
              <a:rPr lang="en-US" altLang="en-US" sz="2800" dirty="0" smtClean="0">
                <a:latin typeface="Calibri" panose="020F0502020204030204" pitchFamily="34" charset="0"/>
              </a:rPr>
              <a:t>Multiple concerns =&gt; multiple views (e.g. 4 + 1)	     </a:t>
            </a:r>
          </a:p>
          <a:p>
            <a:pPr lvl="1">
              <a:lnSpc>
                <a:spcPts val="2500"/>
              </a:lnSpc>
              <a:spcBef>
                <a:spcPct val="50000"/>
              </a:spcBef>
              <a:buFont typeface="Wingdings" panose="05000000000000000000" pitchFamily="2" charset="2"/>
              <a:buChar char="§"/>
              <a:defRPr/>
            </a:pPr>
            <a:r>
              <a:rPr lang="en-US" altLang="en-US" sz="2800" dirty="0" smtClean="0">
                <a:solidFill>
                  <a:schemeClr val="bg1">
                    <a:lumMod val="85000"/>
                  </a:schemeClr>
                </a:solidFill>
                <a:latin typeface="Calibri" panose="020F0502020204030204" pitchFamily="34" charset="0"/>
              </a:rPr>
              <a:t>Include Design Rationale</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Rectangle 3"/>
          <p:cNvSpPr>
            <a:spLocks noGrp="1" noChangeArrowheads="1"/>
          </p:cNvSpPr>
          <p:nvPr>
            <p:ph type="title" idx="4294967295"/>
          </p:nvPr>
        </p:nvSpPr>
        <p:spPr>
          <a:xfrm>
            <a:off x="0" y="836613"/>
            <a:ext cx="9144000" cy="795337"/>
          </a:xfrm>
        </p:spPr>
        <p:txBody>
          <a:bodyPr/>
          <a:lstStyle/>
          <a:p>
            <a:pPr eaLnBrk="1" hangingPunct="1">
              <a:lnSpc>
                <a:spcPct val="90000"/>
              </a:lnSpc>
            </a:pPr>
            <a:r>
              <a:rPr lang="en-US" altLang="en-US" smtClean="0">
                <a:cs typeface="Akzidenz-Bd for Chalmers" pitchFamily="2"/>
              </a:rPr>
              <a:t>Summary</a:t>
            </a:r>
            <a:endParaRPr lang="en-GB" altLang="en-US" smtClean="0">
              <a:cs typeface="Akzidenz-Bd for Chalmers" pitchFamily="2"/>
            </a:endParaRPr>
          </a:p>
        </p:txBody>
      </p:sp>
      <p:sp>
        <p:nvSpPr>
          <p:cNvPr id="164867"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A445244B-EFB5-465E-B86C-AEDA56B96BFB}" type="slidenum">
              <a:rPr lang="en-GB" altLang="en-US" sz="2400">
                <a:solidFill>
                  <a:srgbClr val="000000"/>
                </a:solidFill>
                <a:latin typeface="Times New Roman" panose="02020603050405020304" pitchFamily="18" charset="0"/>
              </a:rPr>
              <a:pPr eaLnBrk="1" hangingPunct="1">
                <a:spcBef>
                  <a:spcPct val="0"/>
                </a:spcBef>
                <a:buSzTx/>
                <a:buFontTx/>
                <a:buNone/>
              </a:pPr>
              <a:t>108</a:t>
            </a:fld>
            <a:endParaRPr lang="en-GB" altLang="en-US" sz="2400">
              <a:solidFill>
                <a:srgbClr val="000000"/>
              </a:solidFill>
              <a:latin typeface="Times New Roman" panose="02020603050405020304" pitchFamily="18" charset="0"/>
            </a:endParaRPr>
          </a:p>
        </p:txBody>
      </p:sp>
      <p:sp>
        <p:nvSpPr>
          <p:cNvPr id="164868" name="Text Box 2"/>
          <p:cNvSpPr txBox="1">
            <a:spLocks noChangeArrowheads="1"/>
          </p:cNvSpPr>
          <p:nvPr/>
        </p:nvSpPr>
        <p:spPr bwMode="auto">
          <a:xfrm>
            <a:off x="179388" y="3230563"/>
            <a:ext cx="8785225" cy="2309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tabLst>
                <a:tab pos="2857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50000"/>
              </a:spcBef>
              <a:buSzTx/>
              <a:buFontTx/>
              <a:buChar char="•"/>
            </a:pPr>
            <a:r>
              <a:rPr lang="en-US" altLang="en-US" sz="2400">
                <a:solidFill>
                  <a:srgbClr val="000000"/>
                </a:solidFill>
                <a:latin typeface="Lucida Sans Unicode" panose="020B0602030504020204" pitchFamily="34" charset="0"/>
              </a:rPr>
              <a:t> Software Architecture is a critical aspect in the design 	and development of software</a:t>
            </a:r>
          </a:p>
          <a:p>
            <a:pPr>
              <a:spcBef>
                <a:spcPct val="50000"/>
              </a:spcBef>
              <a:buSzTx/>
              <a:buFontTx/>
              <a:buChar char="•"/>
            </a:pPr>
            <a:r>
              <a:rPr lang="en-US" altLang="en-US" sz="2400">
                <a:solidFill>
                  <a:srgbClr val="000000"/>
                </a:solidFill>
                <a:latin typeface="Lucida Sans Unicode" panose="020B0602030504020204" pitchFamily="34" charset="0"/>
              </a:rPr>
              <a:t> We discussed definitions and objectives of Sw.Arch.</a:t>
            </a:r>
          </a:p>
          <a:p>
            <a:pPr>
              <a:spcBef>
                <a:spcPct val="50000"/>
              </a:spcBef>
              <a:buSzTx/>
              <a:buFontTx/>
              <a:buChar char="•"/>
            </a:pPr>
            <a:r>
              <a:rPr lang="en-US" altLang="en-US" sz="2400">
                <a:solidFill>
                  <a:srgbClr val="000000"/>
                </a:solidFill>
                <a:latin typeface="Lucida Sans Unicode" panose="020B0602030504020204" pitchFamily="34" charset="0"/>
              </a:rPr>
              <a:t> Good architectural design requires human creativity, 	hard work, and a critical attitude.</a:t>
            </a:r>
          </a:p>
        </p:txBody>
      </p:sp>
      <p:sp>
        <p:nvSpPr>
          <p:cNvPr id="164869" name="Text Box 4"/>
          <p:cNvSpPr txBox="1">
            <a:spLocks noChangeArrowheads="1"/>
          </p:cNvSpPr>
          <p:nvPr/>
        </p:nvSpPr>
        <p:spPr bwMode="auto">
          <a:xfrm>
            <a:off x="4211638" y="1666875"/>
            <a:ext cx="47386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r>
              <a:rPr lang="en-GB" altLang="en-US" sz="1600" i="1">
                <a:solidFill>
                  <a:srgbClr val="000000"/>
                </a:solidFill>
                <a:latin typeface="Lucida Sans Unicode" panose="020B0602030504020204" pitchFamily="34" charset="0"/>
              </a:rPr>
              <a:t>Experience is the hardest kind of teacher.</a:t>
            </a:r>
          </a:p>
          <a:p>
            <a:pPr algn="r" eaLnBrk="1" hangingPunct="1">
              <a:spcBef>
                <a:spcPct val="0"/>
              </a:spcBef>
              <a:buSzTx/>
              <a:buFontTx/>
              <a:buNone/>
            </a:pPr>
            <a:r>
              <a:rPr lang="en-GB" altLang="en-US" sz="1600" i="1">
                <a:solidFill>
                  <a:srgbClr val="000000"/>
                </a:solidFill>
                <a:latin typeface="Lucida Sans Unicode" panose="020B0602030504020204" pitchFamily="34" charset="0"/>
              </a:rPr>
              <a:t>It gives the test first and the lesson afterward.</a:t>
            </a:r>
          </a:p>
          <a:p>
            <a:pPr algn="r" eaLnBrk="1" hangingPunct="1">
              <a:spcBef>
                <a:spcPct val="0"/>
              </a:spcBef>
              <a:buSzTx/>
              <a:buFontTx/>
              <a:buNone/>
            </a:pPr>
            <a:r>
              <a:rPr lang="en-GB" altLang="en-US" sz="1600">
                <a:solidFill>
                  <a:srgbClr val="000000"/>
                </a:solidFill>
                <a:latin typeface="Lucida Sans Unicode" panose="020B0602030504020204" pitchFamily="34" charset="0"/>
              </a:rPr>
              <a:t>Susan Ruth, 1993</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 the Implementation</a:t>
            </a:r>
            <a:endParaRPr lang="en-GB" dirty="0"/>
          </a:p>
        </p:txBody>
      </p:sp>
      <p:pic>
        <p:nvPicPr>
          <p:cNvPr id="4" name="Content Placeholder 3"/>
          <p:cNvPicPr>
            <a:picLocks noGrp="1" noChangeAspect="1"/>
          </p:cNvPicPr>
          <p:nvPr>
            <p:ph idx="1"/>
          </p:nvPr>
        </p:nvPicPr>
        <p:blipFill>
          <a:blip r:embed="rId2"/>
          <a:stretch>
            <a:fillRect/>
          </a:stretch>
        </p:blipFill>
        <p:spPr>
          <a:xfrm>
            <a:off x="359569" y="1484784"/>
            <a:ext cx="8424862" cy="42889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6010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404813"/>
            <a:ext cx="9144000" cy="762000"/>
          </a:xfrm>
        </p:spPr>
        <p:txBody>
          <a:bodyPr/>
          <a:lstStyle/>
          <a:p>
            <a:r>
              <a:rPr lang="en-US" altLang="en-US" sz="3200" smtClean="0">
                <a:latin typeface="Calibri" panose="020F0502020204030204" pitchFamily="34" charset="0"/>
                <a:cs typeface="Calibri" panose="020F0502020204030204" pitchFamily="34" charset="0"/>
              </a:rPr>
              <a:t>Development Objectives of Software Architecture</a:t>
            </a:r>
            <a:endParaRPr lang="sv-SE" altLang="en-US" sz="3200" smtClean="0">
              <a:latin typeface="Calibri" panose="020F0502020204030204" pitchFamily="34" charset="0"/>
              <a:cs typeface="Calibri" panose="020F0502020204030204" pitchFamily="34" charset="0"/>
            </a:endParaRPr>
          </a:p>
        </p:txBody>
      </p:sp>
      <p:sp>
        <p:nvSpPr>
          <p:cNvPr id="61443" name="Content Placeholder 2"/>
          <p:cNvSpPr>
            <a:spLocks noGrp="1"/>
          </p:cNvSpPr>
          <p:nvPr>
            <p:ph idx="1"/>
          </p:nvPr>
        </p:nvSpPr>
        <p:spPr>
          <a:xfrm>
            <a:off x="395288" y="1125538"/>
            <a:ext cx="8569200" cy="5256212"/>
          </a:xfrm>
        </p:spPr>
        <p:txBody>
          <a:bodyPr/>
          <a:lstStyle/>
          <a:p>
            <a:r>
              <a:rPr lang="sv-SE" altLang="en-US" sz="2200" dirty="0" smtClean="0">
                <a:latin typeface="Calibri" panose="020F0502020204030204" pitchFamily="34" charset="0"/>
                <a:cs typeface="Calibri" panose="020F0502020204030204" pitchFamily="34" charset="0"/>
              </a:rPr>
              <a:t>Management </a:t>
            </a:r>
            <a:r>
              <a:rPr lang="sv-SE" altLang="en-US" sz="2200" dirty="0" err="1" smtClean="0">
                <a:latin typeface="Calibri" panose="020F0502020204030204" pitchFamily="34" charset="0"/>
                <a:cs typeface="Calibri" panose="020F0502020204030204" pitchFamily="34" charset="0"/>
              </a:rPr>
              <a:t>of</a:t>
            </a:r>
            <a:r>
              <a:rPr lang="sv-SE" altLang="en-US" sz="2200" dirty="0" smtClean="0">
                <a:latin typeface="Calibri" panose="020F0502020204030204" pitchFamily="34" charset="0"/>
                <a:cs typeface="Calibri" panose="020F0502020204030204" pitchFamily="34" charset="0"/>
              </a:rPr>
              <a:t> </a:t>
            </a:r>
            <a:r>
              <a:rPr lang="sv-SE" altLang="en-US" sz="2200" b="1" dirty="0" err="1" smtClean="0">
                <a:solidFill>
                  <a:srgbClr val="990000"/>
                </a:solidFill>
                <a:latin typeface="Calibri" panose="020F0502020204030204" pitchFamily="34" charset="0"/>
                <a:cs typeface="Calibri" panose="020F0502020204030204" pitchFamily="34" charset="0"/>
              </a:rPr>
              <a:t>complexity</a:t>
            </a:r>
            <a:endParaRPr lang="sv-SE" altLang="en-US" sz="2200" b="1" dirty="0" smtClean="0">
              <a:solidFill>
                <a:srgbClr val="990000"/>
              </a:solidFill>
              <a:latin typeface="Calibri" panose="020F0502020204030204" pitchFamily="34" charset="0"/>
              <a:cs typeface="Calibri" panose="020F0502020204030204" pitchFamily="34" charset="0"/>
            </a:endParaRPr>
          </a:p>
          <a:p>
            <a:pPr lvl="1"/>
            <a:r>
              <a:rPr lang="en-US" altLang="en-US" sz="2200" dirty="0" smtClean="0">
                <a:latin typeface="Calibri" panose="020F0502020204030204" pitchFamily="34" charset="0"/>
                <a:cs typeface="Calibri" panose="020F0502020204030204" pitchFamily="34" charset="0"/>
              </a:rPr>
              <a:t>Define a model of a system that is intellectually </a:t>
            </a:r>
            <a:r>
              <a:rPr lang="en-US" altLang="en-US" sz="2200" dirty="0" smtClean="0">
                <a:latin typeface="Calibri" panose="020F0502020204030204" pitchFamily="34" charset="0"/>
                <a:cs typeface="Calibri" panose="020F0502020204030204" pitchFamily="34" charset="0"/>
              </a:rPr>
              <a:t>manageable</a:t>
            </a:r>
          </a:p>
          <a:p>
            <a:pPr lvl="1"/>
            <a:r>
              <a:rPr lang="en-US" altLang="en-US" sz="2200" dirty="0" smtClean="0">
                <a:latin typeface="Calibri" panose="020F0502020204030204" pitchFamily="34" charset="0"/>
                <a:cs typeface="Calibri" panose="020F0502020204030204" pitchFamily="34" charset="0"/>
              </a:rPr>
              <a:t>incorporation </a:t>
            </a:r>
            <a:r>
              <a:rPr lang="en-US" altLang="en-US" sz="2200" dirty="0">
                <a:latin typeface="Calibri" panose="020F0502020204030204" pitchFamily="34" charset="0"/>
                <a:cs typeface="Calibri" panose="020F0502020204030204" pitchFamily="34" charset="0"/>
              </a:rPr>
              <a:t>of foreseeable </a:t>
            </a:r>
            <a:r>
              <a:rPr lang="en-US" altLang="en-US" sz="2200" dirty="0">
                <a:latin typeface="Calibri" panose="020F0502020204030204" pitchFamily="34" charset="0"/>
                <a:cs typeface="Calibri" panose="020F0502020204030204" pitchFamily="34" charset="0"/>
              </a:rPr>
              <a:t>changes</a:t>
            </a:r>
          </a:p>
          <a:p>
            <a:pPr lvl="1"/>
            <a:endParaRPr lang="en-US" altLang="en-US" sz="2200" dirty="0" smtClean="0">
              <a:latin typeface="Calibri" panose="020F0502020204030204" pitchFamily="34" charset="0"/>
              <a:cs typeface="Calibri" panose="020F0502020204030204" pitchFamily="34" charset="0"/>
            </a:endParaRPr>
          </a:p>
          <a:p>
            <a:r>
              <a:rPr lang="sv-SE" altLang="en-US" sz="2200" dirty="0" err="1" smtClean="0">
                <a:latin typeface="Calibri" panose="020F0502020204030204" pitchFamily="34" charset="0"/>
                <a:cs typeface="Calibri" panose="020F0502020204030204" pitchFamily="34" charset="0"/>
              </a:rPr>
              <a:t>Answering</a:t>
            </a:r>
            <a:r>
              <a:rPr lang="sv-SE" altLang="en-US" sz="2200" dirty="0" smtClean="0">
                <a:latin typeface="Calibri" panose="020F0502020204030204" pitchFamily="34" charset="0"/>
                <a:cs typeface="Calibri" panose="020F0502020204030204" pitchFamily="34" charset="0"/>
              </a:rPr>
              <a:t> </a:t>
            </a:r>
            <a:r>
              <a:rPr lang="sv-SE" altLang="en-US" sz="2200" dirty="0" err="1" smtClean="0">
                <a:latin typeface="Calibri" panose="020F0502020204030204" pitchFamily="34" charset="0"/>
                <a:cs typeface="Calibri" panose="020F0502020204030204" pitchFamily="34" charset="0"/>
              </a:rPr>
              <a:t>of</a:t>
            </a:r>
            <a:r>
              <a:rPr lang="sv-SE" altLang="en-US" sz="2200" dirty="0" smtClean="0">
                <a:latin typeface="Calibri" panose="020F0502020204030204" pitchFamily="34" charset="0"/>
                <a:cs typeface="Calibri" panose="020F0502020204030204" pitchFamily="34" charset="0"/>
              </a:rPr>
              <a:t> </a:t>
            </a:r>
            <a:r>
              <a:rPr lang="sv-SE" altLang="en-US" sz="2200" b="1" dirty="0" err="1" smtClean="0">
                <a:solidFill>
                  <a:srgbClr val="990000"/>
                </a:solidFill>
                <a:latin typeface="Calibri" panose="020F0502020204030204" pitchFamily="34" charset="0"/>
                <a:cs typeface="Calibri" panose="020F0502020204030204" pitchFamily="34" charset="0"/>
              </a:rPr>
              <a:t>what-if</a:t>
            </a:r>
            <a:r>
              <a:rPr lang="sv-SE" altLang="en-US" sz="2200" i="1" dirty="0" smtClean="0">
                <a:latin typeface="Calibri" panose="020F0502020204030204" pitchFamily="34" charset="0"/>
                <a:cs typeface="Calibri" panose="020F0502020204030204" pitchFamily="34" charset="0"/>
              </a:rPr>
              <a:t> </a:t>
            </a:r>
            <a:r>
              <a:rPr lang="sv-SE" altLang="en-US" sz="2200" dirty="0" err="1" smtClean="0">
                <a:latin typeface="Calibri" panose="020F0502020204030204" pitchFamily="34" charset="0"/>
                <a:cs typeface="Calibri" panose="020F0502020204030204" pitchFamily="34" charset="0"/>
              </a:rPr>
              <a:t>questions</a:t>
            </a:r>
            <a:endParaRPr lang="sv-SE" altLang="en-US" sz="2200" dirty="0" smtClean="0">
              <a:latin typeface="Calibri" panose="020F0502020204030204" pitchFamily="34" charset="0"/>
              <a:cs typeface="Calibri" panose="020F0502020204030204" pitchFamily="34" charset="0"/>
            </a:endParaRPr>
          </a:p>
          <a:p>
            <a:pPr lvl="1"/>
            <a:r>
              <a:rPr lang="en-US" altLang="en-US" sz="2200" dirty="0" smtClean="0">
                <a:latin typeface="Calibri" panose="020F0502020204030204" pitchFamily="34" charset="0"/>
                <a:cs typeface="Calibri" panose="020F0502020204030204" pitchFamily="34" charset="0"/>
              </a:rPr>
              <a:t>Allows stakeholders to evaluate different architectural solutions and their consequences (e.g. on satisfying requirements)</a:t>
            </a:r>
          </a:p>
          <a:p>
            <a:endParaRPr lang="en-US" altLang="en-US" sz="2200" dirty="0" smtClean="0">
              <a:latin typeface="Calibri" panose="020F0502020204030204" pitchFamily="34" charset="0"/>
              <a:cs typeface="Calibri" panose="020F0502020204030204" pitchFamily="34" charset="0"/>
            </a:endParaRPr>
          </a:p>
          <a:p>
            <a:r>
              <a:rPr lang="sv-SE" altLang="en-US" sz="2200" b="1" dirty="0" err="1" smtClean="0">
                <a:solidFill>
                  <a:srgbClr val="990000"/>
                </a:solidFill>
                <a:latin typeface="Calibri" panose="020F0502020204030204" pitchFamily="34" charset="0"/>
                <a:cs typeface="Calibri" panose="020F0502020204030204" pitchFamily="34" charset="0"/>
              </a:rPr>
              <a:t>Feasibility</a:t>
            </a:r>
            <a:r>
              <a:rPr lang="sv-SE" altLang="en-US" sz="2200" dirty="0" smtClean="0">
                <a:latin typeface="Calibri" panose="020F0502020204030204" pitchFamily="34" charset="0"/>
                <a:cs typeface="Calibri" panose="020F0502020204030204" pitchFamily="34" charset="0"/>
              </a:rPr>
              <a:t> </a:t>
            </a:r>
            <a:r>
              <a:rPr lang="sv-SE" altLang="en-US" sz="2200" dirty="0" err="1" smtClean="0">
                <a:latin typeface="Calibri" panose="020F0502020204030204" pitchFamily="34" charset="0"/>
                <a:cs typeface="Calibri" panose="020F0502020204030204" pitchFamily="34" charset="0"/>
              </a:rPr>
              <a:t>study</a:t>
            </a:r>
            <a:r>
              <a:rPr lang="sv-SE" altLang="en-US" sz="2200" dirty="0" smtClean="0">
                <a:latin typeface="Calibri" panose="020F0502020204030204" pitchFamily="34" charset="0"/>
                <a:cs typeface="Calibri" panose="020F0502020204030204" pitchFamily="34" charset="0"/>
              </a:rPr>
              <a:t> &amp; </a:t>
            </a:r>
            <a:r>
              <a:rPr lang="sv-SE" altLang="en-US" sz="2200" b="1" dirty="0" smtClean="0">
                <a:solidFill>
                  <a:srgbClr val="990000"/>
                </a:solidFill>
                <a:latin typeface="Calibri" panose="020F0502020204030204" pitchFamily="34" charset="0"/>
                <a:cs typeface="Calibri" panose="020F0502020204030204" pitchFamily="34" charset="0"/>
              </a:rPr>
              <a:t>risk</a:t>
            </a:r>
            <a:r>
              <a:rPr lang="sv-SE" altLang="en-US" sz="2200" dirty="0" smtClean="0">
                <a:latin typeface="Calibri" panose="020F0502020204030204" pitchFamily="34" charset="0"/>
                <a:cs typeface="Calibri" panose="020F0502020204030204" pitchFamily="34" charset="0"/>
              </a:rPr>
              <a:t> </a:t>
            </a:r>
            <a:r>
              <a:rPr lang="sv-SE" altLang="en-US" sz="2200" dirty="0" err="1" smtClean="0">
                <a:latin typeface="Calibri" panose="020F0502020204030204" pitchFamily="34" charset="0"/>
                <a:cs typeface="Calibri" panose="020F0502020204030204" pitchFamily="34" charset="0"/>
              </a:rPr>
              <a:t>analysis</a:t>
            </a:r>
            <a:r>
              <a:rPr lang="sv-SE" altLang="en-US" sz="2200" dirty="0" smtClean="0">
                <a:latin typeface="Calibri" panose="020F0502020204030204" pitchFamily="34" charset="0"/>
                <a:cs typeface="Calibri" panose="020F0502020204030204" pitchFamily="34" charset="0"/>
              </a:rPr>
              <a:t> </a:t>
            </a:r>
          </a:p>
          <a:p>
            <a:pPr lvl="1"/>
            <a:r>
              <a:rPr lang="en-US" altLang="en-US" sz="2200" dirty="0" smtClean="0">
                <a:latin typeface="Calibri" panose="020F0502020204030204" pitchFamily="34" charset="0"/>
                <a:cs typeface="Calibri" panose="020F0502020204030204" pitchFamily="34" charset="0"/>
              </a:rPr>
              <a:t>Analysis of various (non-)functional features of the future </a:t>
            </a:r>
            <a:r>
              <a:rPr lang="en-US" altLang="en-US" sz="2200" dirty="0" smtClean="0">
                <a:latin typeface="Calibri" panose="020F0502020204030204" pitchFamily="34" charset="0"/>
                <a:cs typeface="Calibri" panose="020F0502020204030204" pitchFamily="34" charset="0"/>
              </a:rPr>
              <a:t>product;</a:t>
            </a:r>
          </a:p>
          <a:p>
            <a:pPr lvl="1"/>
            <a:r>
              <a:rPr lang="en-US" altLang="en-US" sz="2200" dirty="0" smtClean="0">
                <a:latin typeface="Calibri" panose="020F0502020204030204" pitchFamily="34" charset="0"/>
                <a:cs typeface="Calibri" panose="020F0502020204030204" pitchFamily="34" charset="0"/>
              </a:rPr>
              <a:t>Identification </a:t>
            </a:r>
            <a:r>
              <a:rPr lang="en-US" altLang="en-US" sz="2200" dirty="0" smtClean="0">
                <a:latin typeface="Calibri" panose="020F0502020204030204" pitchFamily="34" charset="0"/>
                <a:cs typeface="Calibri" panose="020F0502020204030204" pitchFamily="34" charset="0"/>
              </a:rPr>
              <a:t>of possible problems during development, </a:t>
            </a:r>
            <a:r>
              <a:rPr lang="en-US" altLang="en-US" sz="2200" dirty="0" smtClean="0">
                <a:latin typeface="Calibri" panose="020F0502020204030204" pitchFamily="34" charset="0"/>
                <a:cs typeface="Calibri" panose="020F0502020204030204" pitchFamily="34" charset="0"/>
              </a:rPr>
              <a:t>production </a:t>
            </a:r>
            <a:r>
              <a:rPr lang="en-US" altLang="en-US" sz="2200" dirty="0" smtClean="0">
                <a:latin typeface="Calibri" panose="020F0502020204030204" pitchFamily="34" charset="0"/>
                <a:cs typeface="Calibri" panose="020F0502020204030204" pitchFamily="34" charset="0"/>
              </a:rPr>
              <a:t>&amp; </a:t>
            </a:r>
            <a:r>
              <a:rPr lang="en-US" altLang="en-US" sz="2200" dirty="0" smtClean="0">
                <a:latin typeface="Calibri" panose="020F0502020204030204" pitchFamily="34" charset="0"/>
                <a:cs typeface="Calibri" panose="020F0502020204030204" pitchFamily="34" charset="0"/>
              </a:rPr>
              <a:t>operation</a:t>
            </a:r>
            <a:endParaRPr lang="en-US" altLang="en-US" sz="2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14792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683568" y="929680"/>
            <a:ext cx="7488324" cy="3973159"/>
          </a:xfrm>
          <a:prstGeom prst="rect">
            <a:avLst/>
          </a:prstGeom>
        </p:spPr>
      </p:pic>
      <p:sp>
        <p:nvSpPr>
          <p:cNvPr id="7" name="Rectangle 6"/>
          <p:cNvSpPr/>
          <p:nvPr/>
        </p:nvSpPr>
        <p:spPr>
          <a:xfrm>
            <a:off x="124651" y="5283839"/>
            <a:ext cx="8911845" cy="1200329"/>
          </a:xfrm>
          <a:prstGeom prst="rect">
            <a:avLst/>
          </a:prstGeom>
        </p:spPr>
        <p:txBody>
          <a:bodyPr wrap="square">
            <a:spAutoFit/>
          </a:bodyPr>
          <a:lstStyle/>
          <a:p>
            <a:r>
              <a:rPr lang="en-GB" sz="1800" dirty="0" err="1" smtClean="0"/>
              <a:t>AgriEngineering</a:t>
            </a:r>
            <a:r>
              <a:rPr lang="en-GB" sz="1800" dirty="0" smtClean="0"/>
              <a:t> 2019, 1(3), 453-474; https://doi.org/10.3390/agriengineering1030033</a:t>
            </a:r>
          </a:p>
          <a:p>
            <a:r>
              <a:rPr lang="en-GB" sz="1800" dirty="0" smtClean="0"/>
              <a:t>Development of User-Integrated Semi-Autonomous Lawn Mowing Systems: A Systems Engineering Perspective and Proposed Architecture by Albert E. </a:t>
            </a:r>
            <a:r>
              <a:rPr lang="en-GB" sz="1800" dirty="0" err="1" smtClean="0"/>
              <a:t>Patterson,Yang</a:t>
            </a:r>
            <a:r>
              <a:rPr lang="en-GB" sz="1800" dirty="0" smtClean="0"/>
              <a:t> Yuan and William R. Norris</a:t>
            </a:r>
            <a:endParaRPr lang="en-GB" sz="1800" dirty="0"/>
          </a:p>
        </p:txBody>
      </p:sp>
    </p:spTree>
    <p:extLst>
      <p:ext uri="{BB962C8B-B14F-4D97-AF65-F5344CB8AC3E}">
        <p14:creationId xmlns:p14="http://schemas.microsoft.com/office/powerpoint/2010/main" val="789339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692150"/>
            <a:ext cx="7772400" cy="649288"/>
          </a:xfrm>
        </p:spPr>
        <p:txBody>
          <a:bodyPr/>
          <a:lstStyle/>
          <a:p>
            <a:pPr eaLnBrk="1" hangingPunct="1"/>
            <a:r>
              <a:rPr lang="en-GB" altLang="en-US" sz="3600" smtClean="0">
                <a:cs typeface="Akzidenz-Bd for Chalmers" pitchFamily="2"/>
              </a:rPr>
              <a:t>Multiple Purposes of Architecture</a:t>
            </a:r>
          </a:p>
        </p:txBody>
      </p:sp>
      <p:sp>
        <p:nvSpPr>
          <p:cNvPr id="21507" name="Rectangle 3"/>
          <p:cNvSpPr>
            <a:spLocks noGrp="1" noChangeArrowheads="1"/>
          </p:cNvSpPr>
          <p:nvPr>
            <p:ph idx="1"/>
          </p:nvPr>
        </p:nvSpPr>
        <p:spPr>
          <a:xfrm>
            <a:off x="684213" y="1700213"/>
            <a:ext cx="7272337" cy="1152525"/>
          </a:xfrm>
        </p:spPr>
        <p:txBody>
          <a:bodyPr/>
          <a:lstStyle/>
          <a:p>
            <a:pPr eaLnBrk="1" hangingPunct="1">
              <a:lnSpc>
                <a:spcPct val="90000"/>
              </a:lnSpc>
              <a:buFontTx/>
              <a:buNone/>
            </a:pPr>
            <a:r>
              <a:rPr lang="en-GB" altLang="en-US" smtClean="0">
                <a:latin typeface="Verdana" panose="020B0604030504040204" pitchFamily="34" charset="0"/>
                <a:cs typeface="Akzidenz for Chalmers Regular" pitchFamily="2" charset="0"/>
              </a:rPr>
              <a:t>Understanding + Analyzing </a:t>
            </a:r>
          </a:p>
          <a:p>
            <a:pPr eaLnBrk="1" hangingPunct="1">
              <a:lnSpc>
                <a:spcPct val="90000"/>
              </a:lnSpc>
              <a:buFontTx/>
              <a:buNone/>
            </a:pPr>
            <a:r>
              <a:rPr lang="en-GB" altLang="en-US" smtClean="0">
                <a:latin typeface="Verdana" panose="020B0604030504040204" pitchFamily="34" charset="0"/>
                <a:cs typeface="Akzidenz for Chalmers Regular" pitchFamily="2" charset="0"/>
              </a:rPr>
              <a:t>  + Communicating + Constructing</a:t>
            </a:r>
          </a:p>
        </p:txBody>
      </p:sp>
      <p:sp>
        <p:nvSpPr>
          <p:cNvPr id="21508"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4976369-C58B-447A-AC2E-C7DB52E63D74}" type="slidenum">
              <a:rPr lang="en-GB" altLang="en-US"/>
              <a:pPr eaLnBrk="1" hangingPunct="1"/>
              <a:t>12</a:t>
            </a:fld>
            <a:endParaRPr lang="en-GB" altLang="en-US"/>
          </a:p>
        </p:txBody>
      </p:sp>
      <p:sp>
        <p:nvSpPr>
          <p:cNvPr id="21509" name="Text Box 5"/>
          <p:cNvSpPr txBox="1">
            <a:spLocks noChangeArrowheads="1"/>
          </p:cNvSpPr>
          <p:nvPr/>
        </p:nvSpPr>
        <p:spPr bwMode="auto">
          <a:xfrm>
            <a:off x="4937125" y="6613525"/>
            <a:ext cx="4206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1000"/>
              <a:t>Figure from Gerrit Muller, How to Create a Manageable Platform Architecture</a:t>
            </a:r>
          </a:p>
        </p:txBody>
      </p:sp>
      <p:grpSp>
        <p:nvGrpSpPr>
          <p:cNvPr id="21510" name="Group 23"/>
          <p:cNvGrpSpPr>
            <a:grpSpLocks/>
          </p:cNvGrpSpPr>
          <p:nvPr/>
        </p:nvGrpSpPr>
        <p:grpSpPr bwMode="auto">
          <a:xfrm>
            <a:off x="827088" y="2547938"/>
            <a:ext cx="6985000" cy="936625"/>
            <a:chOff x="521" y="1661"/>
            <a:chExt cx="4400" cy="590"/>
          </a:xfrm>
        </p:grpSpPr>
        <p:sp>
          <p:nvSpPr>
            <p:cNvPr id="21514" name="AutoShape 6"/>
            <p:cNvSpPr>
              <a:spLocks noChangeArrowheads="1"/>
            </p:cNvSpPr>
            <p:nvPr/>
          </p:nvSpPr>
          <p:spPr bwMode="auto">
            <a:xfrm>
              <a:off x="521" y="1661"/>
              <a:ext cx="1724" cy="590"/>
            </a:xfrm>
            <a:prstGeom prst="chevron">
              <a:avLst>
                <a:gd name="adj" fmla="val 27286"/>
              </a:avLst>
            </a:prstGeom>
            <a:solidFill>
              <a:srgbClr val="ABFFE9"/>
            </a:solidFill>
            <a:ln w="19050">
              <a:solidFill>
                <a:schemeClr val="tx1"/>
              </a:solidFill>
              <a:miter lim="800000"/>
              <a:headEnd/>
              <a:tailEnd/>
            </a:ln>
            <a:effectLst>
              <a:outerShdw dist="35921" dir="2700000" algn="ctr" rotWithShape="0">
                <a:schemeClr val="bg2"/>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nl-NL" altLang="en-US"/>
            </a:p>
          </p:txBody>
        </p:sp>
        <p:sp>
          <p:nvSpPr>
            <p:cNvPr id="21515" name="Text Box 7"/>
            <p:cNvSpPr txBox="1">
              <a:spLocks noChangeArrowheads="1"/>
            </p:cNvSpPr>
            <p:nvPr/>
          </p:nvSpPr>
          <p:spPr bwMode="auto">
            <a:xfrm>
              <a:off x="681" y="1661"/>
              <a:ext cx="140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Verdana" panose="020B0604030504040204" pitchFamily="34" charset="0"/>
                </a:rPr>
                <a:t>Understanding</a:t>
              </a:r>
              <a:endParaRPr lang="nl-NL" altLang="en-US" sz="2200">
                <a:latin typeface="Verdana" panose="020B0604030504040204" pitchFamily="34" charset="0"/>
              </a:endParaRPr>
            </a:p>
          </p:txBody>
        </p:sp>
        <p:sp>
          <p:nvSpPr>
            <p:cNvPr id="21516" name="Text Box 8"/>
            <p:cNvSpPr txBox="1">
              <a:spLocks noChangeArrowheads="1"/>
            </p:cNvSpPr>
            <p:nvPr/>
          </p:nvSpPr>
          <p:spPr bwMode="auto">
            <a:xfrm>
              <a:off x="1106" y="1891"/>
              <a:ext cx="555"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b="1">
                  <a:latin typeface="Verdana" panose="020B0604030504040204" pitchFamily="34" charset="0"/>
                </a:rPr>
                <a:t>Why</a:t>
              </a:r>
              <a:endParaRPr lang="nl-NL" altLang="en-US" sz="2200" b="1">
                <a:latin typeface="Verdana" panose="020B0604030504040204" pitchFamily="34" charset="0"/>
              </a:endParaRPr>
            </a:p>
          </p:txBody>
        </p:sp>
        <p:sp>
          <p:nvSpPr>
            <p:cNvPr id="21517" name="AutoShape 9"/>
            <p:cNvSpPr>
              <a:spLocks noChangeArrowheads="1"/>
            </p:cNvSpPr>
            <p:nvPr/>
          </p:nvSpPr>
          <p:spPr bwMode="auto">
            <a:xfrm>
              <a:off x="2223" y="1661"/>
              <a:ext cx="1360" cy="590"/>
            </a:xfrm>
            <a:prstGeom prst="chevron">
              <a:avLst>
                <a:gd name="adj" fmla="val 28814"/>
              </a:avLst>
            </a:prstGeom>
            <a:solidFill>
              <a:srgbClr val="ADDDFD"/>
            </a:solidFill>
            <a:ln w="19050">
              <a:solidFill>
                <a:schemeClr val="tx1"/>
              </a:solidFill>
              <a:miter lim="800000"/>
              <a:headEnd/>
              <a:tailEnd/>
            </a:ln>
            <a:effectLst>
              <a:outerShdw dist="35921" dir="2700000" algn="ctr" rotWithShape="0">
                <a:schemeClr val="bg2"/>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nl-NL" altLang="en-US"/>
            </a:p>
          </p:txBody>
        </p:sp>
        <p:sp>
          <p:nvSpPr>
            <p:cNvPr id="21518" name="Text Box 10"/>
            <p:cNvSpPr txBox="1">
              <a:spLocks noChangeArrowheads="1"/>
            </p:cNvSpPr>
            <p:nvPr/>
          </p:nvSpPr>
          <p:spPr bwMode="auto">
            <a:xfrm>
              <a:off x="2381" y="1661"/>
              <a:ext cx="104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Verdana" panose="020B0604030504040204" pitchFamily="34" charset="0"/>
                </a:rPr>
                <a:t>Describing</a:t>
              </a:r>
              <a:endParaRPr lang="nl-NL" altLang="en-US" sz="2200">
                <a:latin typeface="Verdana" panose="020B0604030504040204" pitchFamily="34" charset="0"/>
              </a:endParaRPr>
            </a:p>
          </p:txBody>
        </p:sp>
        <p:sp>
          <p:nvSpPr>
            <p:cNvPr id="21519" name="Text Box 11"/>
            <p:cNvSpPr txBox="1">
              <a:spLocks noChangeArrowheads="1"/>
            </p:cNvSpPr>
            <p:nvPr/>
          </p:nvSpPr>
          <p:spPr bwMode="auto">
            <a:xfrm>
              <a:off x="2584" y="1891"/>
              <a:ext cx="63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b="1">
                  <a:latin typeface="Verdana" panose="020B0604030504040204" pitchFamily="34" charset="0"/>
                </a:rPr>
                <a:t>What</a:t>
              </a:r>
              <a:endParaRPr lang="nl-NL" altLang="en-US" sz="2200" b="1">
                <a:latin typeface="Verdana" panose="020B0604030504040204" pitchFamily="34" charset="0"/>
              </a:endParaRPr>
            </a:p>
          </p:txBody>
        </p:sp>
        <p:sp>
          <p:nvSpPr>
            <p:cNvPr id="21520" name="AutoShape 12"/>
            <p:cNvSpPr>
              <a:spLocks noChangeArrowheads="1"/>
            </p:cNvSpPr>
            <p:nvPr/>
          </p:nvSpPr>
          <p:spPr bwMode="auto">
            <a:xfrm>
              <a:off x="3561" y="1661"/>
              <a:ext cx="1360" cy="590"/>
            </a:xfrm>
            <a:prstGeom prst="chevron">
              <a:avLst>
                <a:gd name="adj" fmla="val 28814"/>
              </a:avLst>
            </a:prstGeom>
            <a:solidFill>
              <a:srgbClr val="9297FC"/>
            </a:solidFill>
            <a:ln w="19050" algn="ctr">
              <a:solidFill>
                <a:schemeClr val="tx1"/>
              </a:solidFill>
              <a:miter lim="800000"/>
              <a:headEnd/>
              <a:tailEnd/>
            </a:ln>
            <a:effectLst>
              <a:outerShdw dist="35921" dir="2700000" algn="ctr" rotWithShape="0">
                <a:schemeClr val="bg2"/>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nl-NL" altLang="en-US"/>
            </a:p>
          </p:txBody>
        </p:sp>
        <p:sp>
          <p:nvSpPr>
            <p:cNvPr id="21521" name="Text Box 13"/>
            <p:cNvSpPr txBox="1">
              <a:spLocks noChangeArrowheads="1"/>
            </p:cNvSpPr>
            <p:nvPr/>
          </p:nvSpPr>
          <p:spPr bwMode="auto">
            <a:xfrm>
              <a:off x="3846" y="1661"/>
              <a:ext cx="79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Verdana" panose="020B0604030504040204" pitchFamily="34" charset="0"/>
                </a:rPr>
                <a:t>Guiding</a:t>
              </a:r>
              <a:endParaRPr lang="nl-NL" altLang="en-US" sz="2200">
                <a:latin typeface="Verdana" panose="020B0604030504040204" pitchFamily="34" charset="0"/>
              </a:endParaRPr>
            </a:p>
          </p:txBody>
        </p:sp>
        <p:sp>
          <p:nvSpPr>
            <p:cNvPr id="21522" name="Text Box 14"/>
            <p:cNvSpPr txBox="1">
              <a:spLocks noChangeArrowheads="1"/>
            </p:cNvSpPr>
            <p:nvPr/>
          </p:nvSpPr>
          <p:spPr bwMode="auto">
            <a:xfrm>
              <a:off x="3963" y="1891"/>
              <a:ext cx="55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b="1">
                  <a:latin typeface="Verdana" panose="020B0604030504040204" pitchFamily="34" charset="0"/>
                </a:rPr>
                <a:t>How</a:t>
              </a:r>
              <a:endParaRPr lang="nl-NL" altLang="en-US" sz="2200" b="1">
                <a:latin typeface="Verdana" panose="020B0604030504040204" pitchFamily="34" charset="0"/>
              </a:endParaRPr>
            </a:p>
          </p:txBody>
        </p:sp>
      </p:grpSp>
      <p:sp>
        <p:nvSpPr>
          <p:cNvPr id="21511" name="Rectangle 20"/>
          <p:cNvSpPr>
            <a:spLocks noChangeArrowheads="1"/>
          </p:cNvSpPr>
          <p:nvPr/>
        </p:nvSpPr>
        <p:spPr bwMode="auto">
          <a:xfrm>
            <a:off x="323850" y="3716338"/>
            <a:ext cx="85693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b="1">
                <a:latin typeface="Verdana" panose="020B0604030504040204" pitchFamily="34" charset="0"/>
              </a:rPr>
              <a:t>Why</a:t>
            </a:r>
            <a:r>
              <a:rPr lang="en-GB" altLang="en-US">
                <a:latin typeface="Verdana" panose="020B0604030504040204" pitchFamily="34" charset="0"/>
              </a:rPr>
              <a:t> is the system needed? What constraints apply?</a:t>
            </a:r>
          </a:p>
          <a:p>
            <a:pPr algn="r" eaLnBrk="1" hangingPunct="1">
              <a:spcBef>
                <a:spcPct val="20000"/>
              </a:spcBef>
            </a:pPr>
            <a:r>
              <a:rPr lang="en-GB" altLang="en-US" sz="1800">
                <a:latin typeface="Verdana" panose="020B0604030504040204" pitchFamily="34" charset="0"/>
              </a:rPr>
              <a:t>Understanding the requirements</a:t>
            </a:r>
          </a:p>
        </p:txBody>
      </p:sp>
      <p:sp>
        <p:nvSpPr>
          <p:cNvPr id="21512" name="Rectangle 21"/>
          <p:cNvSpPr>
            <a:spLocks noChangeArrowheads="1"/>
          </p:cNvSpPr>
          <p:nvPr/>
        </p:nvSpPr>
        <p:spPr bwMode="auto">
          <a:xfrm>
            <a:off x="323850" y="4652963"/>
            <a:ext cx="75612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GB" altLang="en-US" b="1">
                <a:latin typeface="Verdana" panose="020B0604030504040204" pitchFamily="34" charset="0"/>
              </a:rPr>
              <a:t>What</a:t>
            </a:r>
            <a:r>
              <a:rPr lang="en-GB" altLang="en-US">
                <a:latin typeface="Verdana" panose="020B0604030504040204" pitchFamily="34" charset="0"/>
              </a:rPr>
              <a:t> are the important design decisions</a:t>
            </a:r>
          </a:p>
          <a:p>
            <a:pPr eaLnBrk="1" hangingPunct="1">
              <a:lnSpc>
                <a:spcPct val="90000"/>
              </a:lnSpc>
              <a:spcBef>
                <a:spcPct val="20000"/>
              </a:spcBef>
            </a:pPr>
            <a:r>
              <a:rPr lang="en-GB" altLang="en-US">
                <a:latin typeface="Verdana" panose="020B0604030504040204" pitchFamily="34" charset="0"/>
              </a:rPr>
              <a:t>	What functions does the system provide?</a:t>
            </a:r>
          </a:p>
          <a:p>
            <a:pPr eaLnBrk="1" hangingPunct="1">
              <a:lnSpc>
                <a:spcPct val="90000"/>
              </a:lnSpc>
              <a:spcBef>
                <a:spcPct val="20000"/>
              </a:spcBef>
            </a:pPr>
            <a:r>
              <a:rPr lang="en-GB" altLang="en-US">
                <a:latin typeface="Verdana" panose="020B0604030504040204" pitchFamily="34" charset="0"/>
              </a:rPr>
              <a:t>	What properties does the design have?</a:t>
            </a:r>
          </a:p>
        </p:txBody>
      </p:sp>
      <p:sp>
        <p:nvSpPr>
          <p:cNvPr id="21513" name="Rectangle 22"/>
          <p:cNvSpPr>
            <a:spLocks noChangeArrowheads="1"/>
          </p:cNvSpPr>
          <p:nvPr/>
        </p:nvSpPr>
        <p:spPr bwMode="auto">
          <a:xfrm>
            <a:off x="323850" y="6021388"/>
            <a:ext cx="55435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b="1">
                <a:latin typeface="Verdana" panose="020B0604030504040204" pitchFamily="34" charset="0"/>
              </a:rPr>
              <a:t>How</a:t>
            </a:r>
            <a:r>
              <a:rPr lang="en-GB" altLang="en-US">
                <a:latin typeface="Verdana" panose="020B0604030504040204" pitchFamily="34" charset="0"/>
              </a:rPr>
              <a:t> can the system be built?</a:t>
            </a:r>
          </a:p>
        </p:txBody>
      </p:sp>
    </p:spTree>
    <p:extLst>
      <p:ext uri="{BB962C8B-B14F-4D97-AF65-F5344CB8AC3E}">
        <p14:creationId xmlns:p14="http://schemas.microsoft.com/office/powerpoint/2010/main" val="1263256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762000"/>
          </a:xfrm>
        </p:spPr>
        <p:txBody>
          <a:bodyPr/>
          <a:lstStyle/>
          <a:p>
            <a:r>
              <a:rPr lang="en-US" sz="3600" dirty="0" smtClean="0"/>
              <a:t>Multiple Purposes of Architecture</a:t>
            </a:r>
            <a:endParaRPr lang="en-GB" sz="3600" dirty="0"/>
          </a:p>
        </p:txBody>
      </p:sp>
      <p:pic>
        <p:nvPicPr>
          <p:cNvPr id="24578" name="Picture 2" descr="https://eltjopoort.nl/wp-content/uploads/2019/06/5RespArch-1024x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6" y="1268760"/>
            <a:ext cx="8676456" cy="4067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949280"/>
            <a:ext cx="5227393" cy="307777"/>
          </a:xfrm>
          <a:prstGeom prst="rect">
            <a:avLst/>
          </a:prstGeom>
          <a:noFill/>
        </p:spPr>
        <p:txBody>
          <a:bodyPr wrap="none" rtlCol="0">
            <a:spAutoFit/>
          </a:bodyPr>
          <a:lstStyle/>
          <a:p>
            <a:r>
              <a:rPr lang="en-US" sz="1400" dirty="0" smtClean="0">
                <a:latin typeface="+mn-lt"/>
              </a:rPr>
              <a:t>Picture from </a:t>
            </a:r>
            <a:r>
              <a:rPr lang="en-US" sz="1400" dirty="0" err="1" smtClean="0">
                <a:latin typeface="+mn-lt"/>
              </a:rPr>
              <a:t>Eltjo</a:t>
            </a:r>
            <a:r>
              <a:rPr lang="en-US" sz="1400" dirty="0" smtClean="0">
                <a:latin typeface="+mn-lt"/>
              </a:rPr>
              <a:t> </a:t>
            </a:r>
            <a:r>
              <a:rPr lang="en-US" sz="1400" dirty="0" err="1" smtClean="0">
                <a:latin typeface="+mn-lt"/>
              </a:rPr>
              <a:t>Poort’s</a:t>
            </a:r>
            <a:r>
              <a:rPr lang="en-US" sz="1400" dirty="0" smtClean="0">
                <a:latin typeface="+mn-lt"/>
              </a:rPr>
              <a:t> Architecture Blog - </a:t>
            </a:r>
            <a:r>
              <a:rPr lang="en-GB" sz="1400" dirty="0">
                <a:latin typeface="+mn-lt"/>
                <a:hlinkClick r:id="rId3"/>
              </a:rPr>
              <a:t>https://eltjopoort.nl/</a:t>
            </a:r>
            <a:endParaRPr lang="en-GB" sz="1400" dirty="0">
              <a:latin typeface="+mn-lt"/>
            </a:endParaRPr>
          </a:p>
        </p:txBody>
      </p:sp>
    </p:spTree>
    <p:extLst>
      <p:ext uri="{BB962C8B-B14F-4D97-AF65-F5344CB8AC3E}">
        <p14:creationId xmlns:p14="http://schemas.microsoft.com/office/powerpoint/2010/main" val="4142423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762000"/>
          </a:xfrm>
        </p:spPr>
        <p:txBody>
          <a:bodyPr/>
          <a:lstStyle/>
          <a:p>
            <a:r>
              <a:rPr lang="en-US" sz="3600" dirty="0" smtClean="0"/>
              <a:t>Multiple Purposes of Architecture</a:t>
            </a:r>
            <a:endParaRPr lang="en-GB" sz="3600" dirty="0"/>
          </a:p>
        </p:txBody>
      </p:sp>
      <p:pic>
        <p:nvPicPr>
          <p:cNvPr id="24578" name="Picture 2" descr="https://eltjopoort.nl/wp-content/uploads/2019/06/5RespArch-1024x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72" y="1450143"/>
            <a:ext cx="8676456" cy="4067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3737" y="6408383"/>
            <a:ext cx="5743560" cy="307777"/>
          </a:xfrm>
          <a:prstGeom prst="rect">
            <a:avLst/>
          </a:prstGeom>
          <a:noFill/>
        </p:spPr>
        <p:txBody>
          <a:bodyPr wrap="none" rtlCol="0">
            <a:spAutoFit/>
          </a:bodyPr>
          <a:lstStyle/>
          <a:p>
            <a:r>
              <a:rPr lang="en-US" sz="1400" dirty="0" smtClean="0">
                <a:latin typeface="+mn-lt"/>
              </a:rPr>
              <a:t>Picture from </a:t>
            </a:r>
            <a:r>
              <a:rPr lang="en-US" sz="1400" dirty="0" err="1" smtClean="0">
                <a:latin typeface="+mn-lt"/>
              </a:rPr>
              <a:t>Eltjo</a:t>
            </a:r>
            <a:r>
              <a:rPr lang="en-US" sz="1400" dirty="0" smtClean="0">
                <a:latin typeface="+mn-lt"/>
              </a:rPr>
              <a:t> </a:t>
            </a:r>
            <a:r>
              <a:rPr lang="en-US" sz="1400" dirty="0" err="1" smtClean="0">
                <a:latin typeface="+mn-lt"/>
              </a:rPr>
              <a:t>Poort’s</a:t>
            </a:r>
            <a:r>
              <a:rPr lang="en-US" sz="1400" dirty="0" smtClean="0">
                <a:latin typeface="+mn-lt"/>
              </a:rPr>
              <a:t> Architecture Blog (2019) - </a:t>
            </a:r>
            <a:r>
              <a:rPr lang="en-GB" sz="1400" dirty="0">
                <a:latin typeface="+mn-lt"/>
                <a:hlinkClick r:id="rId3"/>
              </a:rPr>
              <a:t>https://eltjopoort.nl/</a:t>
            </a:r>
            <a:endParaRPr lang="en-GB" sz="1400" dirty="0">
              <a:latin typeface="+mn-lt"/>
            </a:endParaRPr>
          </a:p>
        </p:txBody>
      </p:sp>
      <p:sp>
        <p:nvSpPr>
          <p:cNvPr id="3" name="TextBox 2"/>
          <p:cNvSpPr txBox="1"/>
          <p:nvPr/>
        </p:nvSpPr>
        <p:spPr>
          <a:xfrm>
            <a:off x="5364088" y="2204864"/>
            <a:ext cx="2307042" cy="461665"/>
          </a:xfrm>
          <a:prstGeom prst="rect">
            <a:avLst/>
          </a:prstGeom>
          <a:solidFill>
            <a:srgbClr val="E7F3F4">
              <a:alpha val="50000"/>
            </a:srgbClr>
          </a:solidFill>
        </p:spPr>
        <p:txBody>
          <a:bodyPr wrap="none" rtlCol="0">
            <a:spAutoFit/>
          </a:bodyPr>
          <a:lstStyle/>
          <a:p>
            <a:r>
              <a:rPr lang="en-US" dirty="0" err="1">
                <a:latin typeface="+mn-lt"/>
              </a:rPr>
              <a:t>a</a:t>
            </a:r>
            <a:r>
              <a:rPr lang="en-US" dirty="0" err="1" smtClean="0">
                <a:latin typeface="+mn-lt"/>
              </a:rPr>
              <a:t>nalyse</a:t>
            </a:r>
            <a:r>
              <a:rPr lang="en-US" dirty="0" smtClean="0">
                <a:latin typeface="+mn-lt"/>
              </a:rPr>
              <a:t> system</a:t>
            </a:r>
            <a:endParaRPr lang="en-GB" dirty="0">
              <a:latin typeface="+mn-lt"/>
            </a:endParaRPr>
          </a:p>
        </p:txBody>
      </p:sp>
      <p:sp>
        <p:nvSpPr>
          <p:cNvPr id="6" name="TextBox 5"/>
          <p:cNvSpPr txBox="1"/>
          <p:nvPr/>
        </p:nvSpPr>
        <p:spPr>
          <a:xfrm>
            <a:off x="3491880" y="1146790"/>
            <a:ext cx="2343911" cy="461665"/>
          </a:xfrm>
          <a:prstGeom prst="rect">
            <a:avLst/>
          </a:prstGeom>
          <a:solidFill>
            <a:srgbClr val="E7F3F4">
              <a:alpha val="50000"/>
            </a:srgbClr>
          </a:solidFill>
        </p:spPr>
        <p:txBody>
          <a:bodyPr wrap="none" rtlCol="0">
            <a:spAutoFit/>
          </a:bodyPr>
          <a:lstStyle/>
          <a:p>
            <a:r>
              <a:rPr lang="en-US" dirty="0" err="1">
                <a:latin typeface="+mn-lt"/>
              </a:rPr>
              <a:t>a</a:t>
            </a:r>
            <a:r>
              <a:rPr lang="en-US" dirty="0" err="1" smtClean="0">
                <a:latin typeface="+mn-lt"/>
              </a:rPr>
              <a:t>nalyse</a:t>
            </a:r>
            <a:r>
              <a:rPr lang="en-US" dirty="0" smtClean="0">
                <a:latin typeface="+mn-lt"/>
              </a:rPr>
              <a:t> domain</a:t>
            </a:r>
            <a:endParaRPr lang="en-GB" dirty="0">
              <a:latin typeface="+mn-lt"/>
            </a:endParaRPr>
          </a:p>
        </p:txBody>
      </p:sp>
      <p:sp>
        <p:nvSpPr>
          <p:cNvPr id="7" name="TextBox 6"/>
          <p:cNvSpPr txBox="1"/>
          <p:nvPr/>
        </p:nvSpPr>
        <p:spPr>
          <a:xfrm>
            <a:off x="5446769" y="3615407"/>
            <a:ext cx="1933543" cy="461665"/>
          </a:xfrm>
          <a:prstGeom prst="rect">
            <a:avLst/>
          </a:prstGeom>
          <a:solidFill>
            <a:srgbClr val="E7F3F4">
              <a:alpha val="50000"/>
            </a:srgbClr>
          </a:solidFill>
        </p:spPr>
        <p:txBody>
          <a:bodyPr wrap="none" rtlCol="0">
            <a:spAutoFit/>
          </a:bodyPr>
          <a:lstStyle/>
          <a:p>
            <a:r>
              <a:rPr lang="en-US" dirty="0" smtClean="0">
                <a:latin typeface="+mn-lt"/>
              </a:rPr>
              <a:t>guide design</a:t>
            </a:r>
            <a:endParaRPr lang="en-GB" dirty="0">
              <a:latin typeface="+mn-lt"/>
            </a:endParaRPr>
          </a:p>
        </p:txBody>
      </p:sp>
      <p:sp>
        <p:nvSpPr>
          <p:cNvPr id="8" name="TextBox 7"/>
          <p:cNvSpPr txBox="1"/>
          <p:nvPr/>
        </p:nvSpPr>
        <p:spPr>
          <a:xfrm>
            <a:off x="233772" y="1906270"/>
            <a:ext cx="3604573" cy="830997"/>
          </a:xfrm>
          <a:prstGeom prst="rect">
            <a:avLst/>
          </a:prstGeom>
          <a:solidFill>
            <a:srgbClr val="E7F3F4">
              <a:alpha val="50000"/>
            </a:srgbClr>
          </a:solidFill>
        </p:spPr>
        <p:txBody>
          <a:bodyPr wrap="square" rtlCol="0">
            <a:spAutoFit/>
          </a:bodyPr>
          <a:lstStyle/>
          <a:p>
            <a:pPr algn="ctr"/>
            <a:r>
              <a:rPr lang="en-US" dirty="0" smtClean="0">
                <a:latin typeface="+mn-lt"/>
              </a:rPr>
              <a:t>communicate </a:t>
            </a:r>
            <a:br>
              <a:rPr lang="en-US" dirty="0" smtClean="0">
                <a:latin typeface="+mn-lt"/>
              </a:rPr>
            </a:br>
            <a:r>
              <a:rPr lang="en-US" dirty="0" smtClean="0">
                <a:latin typeface="+mn-lt"/>
              </a:rPr>
              <a:t>(by defining) the design</a:t>
            </a:r>
            <a:endParaRPr lang="en-GB" dirty="0">
              <a:latin typeface="+mn-lt"/>
            </a:endParaRPr>
          </a:p>
        </p:txBody>
      </p:sp>
      <p:sp>
        <p:nvSpPr>
          <p:cNvPr id="9" name="TextBox 8"/>
          <p:cNvSpPr txBox="1"/>
          <p:nvPr/>
        </p:nvSpPr>
        <p:spPr>
          <a:xfrm>
            <a:off x="5057445" y="5229200"/>
            <a:ext cx="3114955" cy="461665"/>
          </a:xfrm>
          <a:prstGeom prst="rect">
            <a:avLst/>
          </a:prstGeom>
          <a:solidFill>
            <a:srgbClr val="E7F3F4">
              <a:alpha val="50000"/>
            </a:srgbClr>
          </a:solidFill>
        </p:spPr>
        <p:txBody>
          <a:bodyPr wrap="none" rtlCol="0">
            <a:spAutoFit/>
          </a:bodyPr>
          <a:lstStyle/>
          <a:p>
            <a:r>
              <a:rPr lang="en-US" dirty="0" smtClean="0">
                <a:latin typeface="+mn-lt"/>
              </a:rPr>
              <a:t>guide implementation</a:t>
            </a:r>
            <a:endParaRPr lang="en-GB" dirty="0">
              <a:latin typeface="+mn-lt"/>
            </a:endParaRPr>
          </a:p>
        </p:txBody>
      </p:sp>
      <p:sp>
        <p:nvSpPr>
          <p:cNvPr id="10" name="TextBox 9"/>
          <p:cNvSpPr txBox="1"/>
          <p:nvPr/>
        </p:nvSpPr>
        <p:spPr>
          <a:xfrm>
            <a:off x="968510" y="4077072"/>
            <a:ext cx="3387466" cy="461665"/>
          </a:xfrm>
          <a:prstGeom prst="rect">
            <a:avLst/>
          </a:prstGeom>
          <a:solidFill>
            <a:srgbClr val="E7F3F4">
              <a:alpha val="50000"/>
            </a:srgbClr>
          </a:solidFill>
        </p:spPr>
        <p:txBody>
          <a:bodyPr wrap="none" rtlCol="0">
            <a:spAutoFit/>
          </a:bodyPr>
          <a:lstStyle/>
          <a:p>
            <a:r>
              <a:rPr lang="en-US" dirty="0" smtClean="0">
                <a:latin typeface="+mn-lt"/>
              </a:rPr>
              <a:t>monitor implementation</a:t>
            </a:r>
            <a:endParaRPr lang="en-GB" dirty="0">
              <a:latin typeface="+mn-lt"/>
            </a:endParaRPr>
          </a:p>
        </p:txBody>
      </p:sp>
      <p:sp>
        <p:nvSpPr>
          <p:cNvPr id="11" name="TextBox 10"/>
          <p:cNvSpPr txBox="1"/>
          <p:nvPr/>
        </p:nvSpPr>
        <p:spPr>
          <a:xfrm>
            <a:off x="467544" y="5373216"/>
            <a:ext cx="3879588" cy="461665"/>
          </a:xfrm>
          <a:prstGeom prst="rect">
            <a:avLst/>
          </a:prstGeom>
          <a:solidFill>
            <a:srgbClr val="E7F3F4">
              <a:alpha val="50000"/>
            </a:srgbClr>
          </a:solidFill>
        </p:spPr>
        <p:txBody>
          <a:bodyPr wrap="none" rtlCol="0">
            <a:spAutoFit/>
          </a:bodyPr>
          <a:lstStyle/>
          <a:p>
            <a:r>
              <a:rPr lang="en-US" dirty="0" smtClean="0">
                <a:latin typeface="+mn-lt"/>
              </a:rPr>
              <a:t>monitor progress, cost, risk</a:t>
            </a:r>
            <a:endParaRPr lang="en-GB" dirty="0">
              <a:latin typeface="+mn-lt"/>
            </a:endParaRPr>
          </a:p>
        </p:txBody>
      </p:sp>
    </p:spTree>
    <p:extLst>
      <p:ext uri="{BB962C8B-B14F-4D97-AF65-F5344CB8AC3E}">
        <p14:creationId xmlns:p14="http://schemas.microsoft.com/office/powerpoint/2010/main" val="1092407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762000"/>
          </a:xfrm>
        </p:spPr>
        <p:txBody>
          <a:bodyPr/>
          <a:lstStyle/>
          <a:p>
            <a:r>
              <a:rPr lang="en-US" sz="3600" dirty="0" smtClean="0"/>
              <a:t>Focus of this course</a:t>
            </a:r>
            <a:endParaRPr lang="en-GB" sz="3600" dirty="0"/>
          </a:p>
        </p:txBody>
      </p:sp>
      <p:pic>
        <p:nvPicPr>
          <p:cNvPr id="24578" name="Picture 2" descr="https://eltjopoort.nl/wp-content/uploads/2019/06/5RespArch-1024x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72" y="1450143"/>
            <a:ext cx="8676456" cy="4067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3737" y="6408383"/>
            <a:ext cx="5743560" cy="307777"/>
          </a:xfrm>
          <a:prstGeom prst="rect">
            <a:avLst/>
          </a:prstGeom>
          <a:noFill/>
        </p:spPr>
        <p:txBody>
          <a:bodyPr wrap="none" rtlCol="0">
            <a:spAutoFit/>
          </a:bodyPr>
          <a:lstStyle/>
          <a:p>
            <a:r>
              <a:rPr lang="en-US" sz="1400" dirty="0" smtClean="0">
                <a:latin typeface="+mn-lt"/>
              </a:rPr>
              <a:t>Picture from </a:t>
            </a:r>
            <a:r>
              <a:rPr lang="en-US" sz="1400" dirty="0" err="1" smtClean="0">
                <a:latin typeface="+mn-lt"/>
              </a:rPr>
              <a:t>Eltjo</a:t>
            </a:r>
            <a:r>
              <a:rPr lang="en-US" sz="1400" dirty="0" smtClean="0">
                <a:latin typeface="+mn-lt"/>
              </a:rPr>
              <a:t> </a:t>
            </a:r>
            <a:r>
              <a:rPr lang="en-US" sz="1400" dirty="0" err="1" smtClean="0">
                <a:latin typeface="+mn-lt"/>
              </a:rPr>
              <a:t>Poort’s</a:t>
            </a:r>
            <a:r>
              <a:rPr lang="en-US" sz="1400" dirty="0" smtClean="0">
                <a:latin typeface="+mn-lt"/>
              </a:rPr>
              <a:t> Architecture Blog (2019) - </a:t>
            </a:r>
            <a:r>
              <a:rPr lang="en-GB" sz="1400" dirty="0">
                <a:latin typeface="+mn-lt"/>
                <a:hlinkClick r:id="rId3"/>
              </a:rPr>
              <a:t>https://eltjopoort.nl/</a:t>
            </a:r>
            <a:endParaRPr lang="en-GB" sz="1400" dirty="0">
              <a:latin typeface="+mn-lt"/>
            </a:endParaRPr>
          </a:p>
        </p:txBody>
      </p:sp>
      <p:sp>
        <p:nvSpPr>
          <p:cNvPr id="3" name="TextBox 2"/>
          <p:cNvSpPr txBox="1"/>
          <p:nvPr/>
        </p:nvSpPr>
        <p:spPr>
          <a:xfrm>
            <a:off x="5364088" y="2210839"/>
            <a:ext cx="2307042" cy="461665"/>
          </a:xfrm>
          <a:prstGeom prst="rect">
            <a:avLst/>
          </a:prstGeom>
          <a:solidFill>
            <a:srgbClr val="E7F3F4">
              <a:alpha val="50000"/>
            </a:srgbClr>
          </a:solidFill>
        </p:spPr>
        <p:txBody>
          <a:bodyPr wrap="none" rtlCol="0">
            <a:spAutoFit/>
          </a:bodyPr>
          <a:lstStyle/>
          <a:p>
            <a:r>
              <a:rPr lang="en-US" dirty="0" err="1">
                <a:latin typeface="+mn-lt"/>
              </a:rPr>
              <a:t>a</a:t>
            </a:r>
            <a:r>
              <a:rPr lang="en-US" dirty="0" err="1" smtClean="0">
                <a:latin typeface="+mn-lt"/>
              </a:rPr>
              <a:t>nalyse</a:t>
            </a:r>
            <a:r>
              <a:rPr lang="en-US" dirty="0" smtClean="0">
                <a:latin typeface="+mn-lt"/>
              </a:rPr>
              <a:t> system</a:t>
            </a:r>
            <a:endParaRPr lang="en-GB" dirty="0">
              <a:latin typeface="+mn-lt"/>
            </a:endParaRPr>
          </a:p>
        </p:txBody>
      </p:sp>
      <p:sp>
        <p:nvSpPr>
          <p:cNvPr id="6" name="TextBox 5"/>
          <p:cNvSpPr txBox="1"/>
          <p:nvPr/>
        </p:nvSpPr>
        <p:spPr>
          <a:xfrm>
            <a:off x="3491880" y="1152765"/>
            <a:ext cx="2343911" cy="461665"/>
          </a:xfrm>
          <a:prstGeom prst="rect">
            <a:avLst/>
          </a:prstGeom>
          <a:solidFill>
            <a:srgbClr val="E7F3F4">
              <a:alpha val="50000"/>
            </a:srgbClr>
          </a:solidFill>
        </p:spPr>
        <p:txBody>
          <a:bodyPr wrap="none" rtlCol="0">
            <a:spAutoFit/>
          </a:bodyPr>
          <a:lstStyle/>
          <a:p>
            <a:r>
              <a:rPr lang="en-US" dirty="0" err="1">
                <a:solidFill>
                  <a:srgbClr val="F3F9FA"/>
                </a:solidFill>
                <a:latin typeface="+mn-lt"/>
              </a:rPr>
              <a:t>a</a:t>
            </a:r>
            <a:r>
              <a:rPr lang="en-US" dirty="0" err="1" smtClean="0">
                <a:solidFill>
                  <a:srgbClr val="F3F9FA"/>
                </a:solidFill>
                <a:latin typeface="+mn-lt"/>
              </a:rPr>
              <a:t>nalyse</a:t>
            </a:r>
            <a:r>
              <a:rPr lang="en-US" dirty="0" smtClean="0">
                <a:solidFill>
                  <a:srgbClr val="F3F9FA"/>
                </a:solidFill>
                <a:latin typeface="+mn-lt"/>
              </a:rPr>
              <a:t> domain</a:t>
            </a:r>
            <a:endParaRPr lang="en-GB" dirty="0">
              <a:solidFill>
                <a:srgbClr val="F3F9FA"/>
              </a:solidFill>
              <a:latin typeface="+mn-lt"/>
            </a:endParaRPr>
          </a:p>
        </p:txBody>
      </p:sp>
      <p:sp>
        <p:nvSpPr>
          <p:cNvPr id="7" name="TextBox 6"/>
          <p:cNvSpPr txBox="1"/>
          <p:nvPr/>
        </p:nvSpPr>
        <p:spPr>
          <a:xfrm>
            <a:off x="5446769" y="3615407"/>
            <a:ext cx="1933543" cy="461665"/>
          </a:xfrm>
          <a:prstGeom prst="rect">
            <a:avLst/>
          </a:prstGeom>
          <a:solidFill>
            <a:srgbClr val="E7F3F4">
              <a:alpha val="50000"/>
            </a:srgbClr>
          </a:solidFill>
        </p:spPr>
        <p:txBody>
          <a:bodyPr wrap="none" rtlCol="0">
            <a:spAutoFit/>
          </a:bodyPr>
          <a:lstStyle/>
          <a:p>
            <a:r>
              <a:rPr lang="en-US" dirty="0" smtClean="0">
                <a:latin typeface="+mn-lt"/>
              </a:rPr>
              <a:t>guide design</a:t>
            </a:r>
            <a:endParaRPr lang="en-GB" dirty="0">
              <a:latin typeface="+mn-lt"/>
            </a:endParaRPr>
          </a:p>
        </p:txBody>
      </p:sp>
      <p:sp>
        <p:nvSpPr>
          <p:cNvPr id="9" name="TextBox 8"/>
          <p:cNvSpPr txBox="1"/>
          <p:nvPr/>
        </p:nvSpPr>
        <p:spPr>
          <a:xfrm>
            <a:off x="5057445" y="5229200"/>
            <a:ext cx="3114955" cy="461665"/>
          </a:xfrm>
          <a:prstGeom prst="rect">
            <a:avLst/>
          </a:prstGeom>
          <a:solidFill>
            <a:srgbClr val="E7F3F4">
              <a:alpha val="50000"/>
            </a:srgbClr>
          </a:solidFill>
        </p:spPr>
        <p:txBody>
          <a:bodyPr wrap="none" rtlCol="0">
            <a:spAutoFit/>
          </a:bodyPr>
          <a:lstStyle/>
          <a:p>
            <a:r>
              <a:rPr lang="en-US" dirty="0" smtClean="0">
                <a:latin typeface="+mn-lt"/>
              </a:rPr>
              <a:t>guide implementation</a:t>
            </a:r>
            <a:endParaRPr lang="en-GB" dirty="0">
              <a:latin typeface="+mn-lt"/>
            </a:endParaRPr>
          </a:p>
        </p:txBody>
      </p:sp>
      <p:sp>
        <p:nvSpPr>
          <p:cNvPr id="10" name="TextBox 9"/>
          <p:cNvSpPr txBox="1"/>
          <p:nvPr/>
        </p:nvSpPr>
        <p:spPr>
          <a:xfrm>
            <a:off x="968510" y="4077072"/>
            <a:ext cx="3387466" cy="461665"/>
          </a:xfrm>
          <a:prstGeom prst="rect">
            <a:avLst/>
          </a:prstGeom>
          <a:solidFill>
            <a:srgbClr val="E7F3F4">
              <a:alpha val="50000"/>
            </a:srgbClr>
          </a:solidFill>
        </p:spPr>
        <p:txBody>
          <a:bodyPr wrap="none" rtlCol="0">
            <a:spAutoFit/>
          </a:bodyPr>
          <a:lstStyle/>
          <a:p>
            <a:r>
              <a:rPr lang="en-US" dirty="0" smtClean="0">
                <a:latin typeface="+mn-lt"/>
              </a:rPr>
              <a:t>monitor implementation</a:t>
            </a:r>
            <a:endParaRPr lang="en-GB" dirty="0">
              <a:latin typeface="+mn-lt"/>
            </a:endParaRPr>
          </a:p>
        </p:txBody>
      </p:sp>
      <p:sp>
        <p:nvSpPr>
          <p:cNvPr id="11" name="TextBox 10"/>
          <p:cNvSpPr txBox="1"/>
          <p:nvPr/>
        </p:nvSpPr>
        <p:spPr>
          <a:xfrm>
            <a:off x="467544" y="5379191"/>
            <a:ext cx="3879588" cy="461665"/>
          </a:xfrm>
          <a:prstGeom prst="rect">
            <a:avLst/>
          </a:prstGeom>
          <a:solidFill>
            <a:srgbClr val="E7F3F4">
              <a:alpha val="50000"/>
            </a:srgbClr>
          </a:solidFill>
        </p:spPr>
        <p:txBody>
          <a:bodyPr wrap="none" rtlCol="0">
            <a:spAutoFit/>
          </a:bodyPr>
          <a:lstStyle/>
          <a:p>
            <a:r>
              <a:rPr lang="en-US" dirty="0" smtClean="0">
                <a:solidFill>
                  <a:srgbClr val="F3F9FA"/>
                </a:solidFill>
                <a:latin typeface="+mn-lt"/>
              </a:rPr>
              <a:t>monitor progress, cost, risk</a:t>
            </a:r>
            <a:endParaRPr lang="en-GB" dirty="0">
              <a:solidFill>
                <a:srgbClr val="F3F9FA"/>
              </a:solidFill>
              <a:latin typeface="+mn-lt"/>
            </a:endParaRPr>
          </a:p>
        </p:txBody>
      </p:sp>
      <p:sp>
        <p:nvSpPr>
          <p:cNvPr id="12" name="TextBox 11"/>
          <p:cNvSpPr txBox="1"/>
          <p:nvPr/>
        </p:nvSpPr>
        <p:spPr>
          <a:xfrm>
            <a:off x="233772" y="1906270"/>
            <a:ext cx="3604573" cy="830997"/>
          </a:xfrm>
          <a:prstGeom prst="rect">
            <a:avLst/>
          </a:prstGeom>
          <a:solidFill>
            <a:srgbClr val="E7F3F4">
              <a:alpha val="50000"/>
            </a:srgbClr>
          </a:solidFill>
        </p:spPr>
        <p:txBody>
          <a:bodyPr wrap="square" rtlCol="0">
            <a:spAutoFit/>
          </a:bodyPr>
          <a:lstStyle/>
          <a:p>
            <a:pPr algn="ctr"/>
            <a:r>
              <a:rPr lang="en-US" dirty="0" smtClean="0">
                <a:latin typeface="+mn-lt"/>
              </a:rPr>
              <a:t>communicate </a:t>
            </a:r>
            <a:br>
              <a:rPr lang="en-US" dirty="0" smtClean="0">
                <a:latin typeface="+mn-lt"/>
              </a:rPr>
            </a:br>
            <a:r>
              <a:rPr lang="en-US" dirty="0" smtClean="0">
                <a:latin typeface="+mn-lt"/>
              </a:rPr>
              <a:t>(by defining) the design</a:t>
            </a:r>
            <a:endParaRPr lang="en-GB" dirty="0">
              <a:latin typeface="+mn-lt"/>
            </a:endParaRPr>
          </a:p>
        </p:txBody>
      </p:sp>
    </p:spTree>
    <p:extLst>
      <p:ext uri="{BB962C8B-B14F-4D97-AF65-F5344CB8AC3E}">
        <p14:creationId xmlns:p14="http://schemas.microsoft.com/office/powerpoint/2010/main" val="1041051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idx="4294967295"/>
          </p:nvPr>
        </p:nvSpPr>
        <p:spPr>
          <a:xfrm>
            <a:off x="1371600" y="457200"/>
            <a:ext cx="7772400" cy="1111250"/>
          </a:xfrm>
        </p:spPr>
        <p:txBody>
          <a:bodyPr/>
          <a:lstStyle/>
          <a:p>
            <a:pPr eaLnBrk="1" hangingPunct="1"/>
            <a:r>
              <a:rPr lang="en-US" altLang="en-US" smtClean="0">
                <a:cs typeface="Akzidenz-Bd for Chalmers" pitchFamily="2"/>
              </a:rPr>
              <a:t>Outline</a:t>
            </a:r>
            <a:endParaRPr lang="en-GB" altLang="en-US" smtClean="0">
              <a:cs typeface="Akzidenz-Bd for Chalmers" pitchFamily="2"/>
            </a:endParaRPr>
          </a:p>
        </p:txBody>
      </p:sp>
      <p:sp>
        <p:nvSpPr>
          <p:cNvPr id="11267"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9CE9067-A404-43D4-8C87-8AD8FB118630}" type="slidenum">
              <a:rPr lang="en-GB" altLang="en-US"/>
              <a:pPr eaLnBrk="1" hangingPunct="1"/>
              <a:t>16</a:t>
            </a:fld>
            <a:endParaRPr lang="en-GB" altLang="en-US"/>
          </a:p>
        </p:txBody>
      </p:sp>
      <p:sp>
        <p:nvSpPr>
          <p:cNvPr id="11268" name="AutoShape 2"/>
          <p:cNvSpPr>
            <a:spLocks noChangeArrowheads="1"/>
          </p:cNvSpPr>
          <p:nvPr/>
        </p:nvSpPr>
        <p:spPr bwMode="auto">
          <a:xfrm>
            <a:off x="457200" y="2963416"/>
            <a:ext cx="7162800" cy="609600"/>
          </a:xfrm>
          <a:prstGeom prst="roundRect">
            <a:avLst>
              <a:gd name="adj" fmla="val 16667"/>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11269" name="Text Box 3"/>
          <p:cNvSpPr txBox="1">
            <a:spLocks noChangeArrowheads="1"/>
          </p:cNvSpPr>
          <p:nvPr/>
        </p:nvSpPr>
        <p:spPr bwMode="auto">
          <a:xfrm>
            <a:off x="683568" y="1752600"/>
            <a:ext cx="81534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2800" dirty="0">
                <a:latin typeface="Lucida Sans Unicode" panose="020B0602030504020204" pitchFamily="34" charset="0"/>
              </a:rPr>
              <a:t>Organization of the lectures</a:t>
            </a:r>
          </a:p>
          <a:p>
            <a:pPr>
              <a:spcBef>
                <a:spcPct val="50000"/>
              </a:spcBef>
              <a:buFontTx/>
              <a:buChar char="•"/>
            </a:pPr>
            <a:r>
              <a:rPr lang="en-US" altLang="en-US" sz="2800" dirty="0" smtClean="0">
                <a:latin typeface="Lucida Sans Unicode" panose="020B0602030504020204" pitchFamily="34" charset="0"/>
              </a:rPr>
              <a:t>Importance and use of architecture</a:t>
            </a:r>
            <a:endParaRPr lang="en-US" altLang="en-US" sz="2800" dirty="0">
              <a:latin typeface="Lucida Sans Unicode" panose="020B0602030504020204" pitchFamily="34" charset="0"/>
            </a:endParaRPr>
          </a:p>
          <a:p>
            <a:pPr>
              <a:spcBef>
                <a:spcPct val="50000"/>
              </a:spcBef>
              <a:buFontTx/>
              <a:buChar char="•"/>
            </a:pPr>
            <a:r>
              <a:rPr lang="en-US" altLang="en-US" sz="2800" dirty="0">
                <a:latin typeface="Lucida Sans Unicode" panose="020B0602030504020204" pitchFamily="34" charset="0"/>
              </a:rPr>
              <a:t>What is Software Architecture?</a:t>
            </a:r>
          </a:p>
          <a:p>
            <a:pPr>
              <a:spcBef>
                <a:spcPct val="50000"/>
              </a:spcBef>
              <a:buFontTx/>
              <a:buChar char="•"/>
            </a:pPr>
            <a:r>
              <a:rPr lang="en-US" altLang="en-US" sz="2800" dirty="0" smtClean="0">
                <a:latin typeface="Lucida Sans Unicode" panose="020B0602030504020204" pitchFamily="34" charset="0"/>
              </a:rPr>
              <a:t>Concluding </a:t>
            </a:r>
            <a:r>
              <a:rPr lang="en-US" altLang="en-US" sz="2800" dirty="0">
                <a:latin typeface="Lucida Sans Unicode" panose="020B0602030504020204" pitchFamily="34" charset="0"/>
              </a:rPr>
              <a:t>Remarks &amp; References</a:t>
            </a:r>
          </a:p>
        </p:txBody>
      </p:sp>
    </p:spTree>
    <p:extLst>
      <p:ext uri="{BB962C8B-B14F-4D97-AF65-F5344CB8AC3E}">
        <p14:creationId xmlns:p14="http://schemas.microsoft.com/office/powerpoint/2010/main" val="199022495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some Examples</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498909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9967" y="1485155"/>
            <a:ext cx="8075504" cy="5256213"/>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569967" y="476672"/>
            <a:ext cx="7890466" cy="1584176"/>
          </a:xfrm>
          <a:solidFill>
            <a:schemeClr val="bg1"/>
          </a:solidFill>
        </p:spPr>
        <p:txBody>
          <a:bodyPr/>
          <a:lstStyle/>
          <a:p>
            <a:r>
              <a:rPr lang="en-GB" b="0" dirty="0"/>
              <a:t>S</a:t>
            </a:r>
            <a:r>
              <a:rPr lang="en-GB" b="0" dirty="0" smtClean="0"/>
              <a:t>emi-autonomous </a:t>
            </a:r>
            <a:r>
              <a:rPr lang="en-GB" b="0" dirty="0"/>
              <a:t>lawn </a:t>
            </a:r>
            <a:r>
              <a:rPr lang="en-GB" b="0" dirty="0" smtClean="0"/>
              <a:t>mowing system</a:t>
            </a:r>
            <a:endParaRPr lang="en-GB" dirty="0"/>
          </a:p>
        </p:txBody>
      </p:sp>
      <p:pic>
        <p:nvPicPr>
          <p:cNvPr id="5" name="Picture 4"/>
          <p:cNvPicPr>
            <a:picLocks noChangeAspect="1"/>
          </p:cNvPicPr>
          <p:nvPr/>
        </p:nvPicPr>
        <p:blipFill>
          <a:blip r:embed="rId3"/>
          <a:stretch>
            <a:fillRect/>
          </a:stretch>
        </p:blipFill>
        <p:spPr>
          <a:xfrm>
            <a:off x="6198760" y="4653136"/>
            <a:ext cx="2920535" cy="11814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7036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4991" y="929680"/>
            <a:ext cx="9053434" cy="4803576"/>
          </a:xfrm>
          <a:prstGeom prst="rect">
            <a:avLst/>
          </a:prstGeom>
        </p:spPr>
      </p:pic>
      <p:sp>
        <p:nvSpPr>
          <p:cNvPr id="7" name="Rectangle 6"/>
          <p:cNvSpPr/>
          <p:nvPr/>
        </p:nvSpPr>
        <p:spPr>
          <a:xfrm>
            <a:off x="124651" y="6167045"/>
            <a:ext cx="8911845" cy="646331"/>
          </a:xfrm>
          <a:prstGeom prst="rect">
            <a:avLst/>
          </a:prstGeom>
        </p:spPr>
        <p:txBody>
          <a:bodyPr wrap="square">
            <a:spAutoFit/>
          </a:bodyPr>
          <a:lstStyle/>
          <a:p>
            <a:r>
              <a:rPr lang="en-GB" sz="1200" dirty="0" err="1" smtClean="0"/>
              <a:t>AgriEngineering</a:t>
            </a:r>
            <a:r>
              <a:rPr lang="en-GB" sz="1200" dirty="0" smtClean="0"/>
              <a:t> 2019, 1(3), 453-474; https://doi.org/10.3390/agriengineering1030033</a:t>
            </a:r>
          </a:p>
          <a:p>
            <a:r>
              <a:rPr lang="en-GB" sz="1200" dirty="0" smtClean="0"/>
              <a:t>Development of User-Integrated Semi-Autonomous Lawn Mowing Systems: A Systems Engineering Perspective and Proposed Architecture by Albert E. </a:t>
            </a:r>
            <a:r>
              <a:rPr lang="en-GB" sz="1200" dirty="0" err="1" smtClean="0"/>
              <a:t>Patterson,Yang</a:t>
            </a:r>
            <a:r>
              <a:rPr lang="en-GB" sz="1200" dirty="0" smtClean="0"/>
              <a:t> Yuan and William R. Norris</a:t>
            </a:r>
            <a:endParaRPr lang="en-GB" sz="1200" dirty="0"/>
          </a:p>
        </p:txBody>
      </p:sp>
      <p:sp>
        <p:nvSpPr>
          <p:cNvPr id="5" name="Rectangle 4"/>
          <p:cNvSpPr/>
          <p:nvPr/>
        </p:nvSpPr>
        <p:spPr bwMode="auto">
          <a:xfrm>
            <a:off x="0" y="2420888"/>
            <a:ext cx="9144000" cy="3600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pitchFamily="68" charset="0"/>
            </a:endParaRPr>
          </a:p>
        </p:txBody>
      </p:sp>
      <p:sp>
        <p:nvSpPr>
          <p:cNvPr id="6" name="TextBox 5"/>
          <p:cNvSpPr txBox="1"/>
          <p:nvPr/>
        </p:nvSpPr>
        <p:spPr>
          <a:xfrm>
            <a:off x="539552" y="2780928"/>
            <a:ext cx="7672293" cy="2923877"/>
          </a:xfrm>
          <a:prstGeom prst="rect">
            <a:avLst/>
          </a:prstGeom>
          <a:noFill/>
        </p:spPr>
        <p:txBody>
          <a:bodyPr wrap="none" rtlCol="0">
            <a:spAutoFit/>
          </a:bodyPr>
          <a:lstStyle/>
          <a:p>
            <a:r>
              <a:rPr lang="en-US" sz="2600" dirty="0" smtClean="0">
                <a:latin typeface="Corbel" panose="020B0503020204020204" pitchFamily="34" charset="0"/>
              </a:rPr>
              <a:t>Shows:</a:t>
            </a:r>
          </a:p>
          <a:p>
            <a:pPr marL="457200" indent="-457200">
              <a:buFontTx/>
              <a:buChar char="-"/>
            </a:pPr>
            <a:r>
              <a:rPr lang="en-US" sz="2600" dirty="0" smtClean="0">
                <a:latin typeface="Corbel" panose="020B0503020204020204" pitchFamily="34" charset="0"/>
              </a:rPr>
              <a:t>Decomposition into main functions of the system</a:t>
            </a:r>
          </a:p>
          <a:p>
            <a:pPr marL="457200" indent="-457200">
              <a:buFontTx/>
              <a:buChar char="-"/>
            </a:pPr>
            <a:endParaRPr lang="en-US" sz="2600" dirty="0">
              <a:latin typeface="Corbel" panose="020B0503020204020204" pitchFamily="34" charset="0"/>
            </a:endParaRPr>
          </a:p>
          <a:p>
            <a:r>
              <a:rPr lang="en-US" sz="2600" dirty="0" smtClean="0">
                <a:latin typeface="Corbel" panose="020B0503020204020204" pitchFamily="34" charset="0"/>
              </a:rPr>
              <a:t>Does not show:</a:t>
            </a:r>
          </a:p>
          <a:p>
            <a:pPr marL="457200" indent="-457200">
              <a:buFontTx/>
              <a:buChar char="-"/>
            </a:pPr>
            <a:r>
              <a:rPr lang="en-US" sz="2600" dirty="0" smtClean="0">
                <a:latin typeface="Corbel" panose="020B0503020204020204" pitchFamily="34" charset="0"/>
              </a:rPr>
              <a:t>How components relate to/interact with each other</a:t>
            </a:r>
          </a:p>
          <a:p>
            <a:pPr marL="457200" indent="-457200">
              <a:buFontTx/>
              <a:buChar char="-"/>
            </a:pPr>
            <a:r>
              <a:rPr lang="en-US" sz="2600" dirty="0" smtClean="0">
                <a:latin typeface="Corbel" panose="020B0503020204020204" pitchFamily="34" charset="0"/>
              </a:rPr>
              <a:t>How components are implemented</a:t>
            </a:r>
          </a:p>
          <a:p>
            <a:pPr marL="457200" indent="-457200">
              <a:buFontTx/>
              <a:buChar char="-"/>
            </a:pPr>
            <a:r>
              <a:rPr lang="en-US" sz="2800" dirty="0">
                <a:latin typeface="Corbel" panose="020B0503020204020204" pitchFamily="34" charset="0"/>
              </a:rPr>
              <a:t>IT does not show ‘power’ or ‘memory</a:t>
            </a:r>
            <a:r>
              <a:rPr lang="en-US" sz="2800" dirty="0" smtClean="0">
                <a:latin typeface="Corbel" panose="020B0503020204020204" pitchFamily="34" charset="0"/>
              </a:rPr>
              <a:t>’!</a:t>
            </a:r>
            <a:endParaRPr lang="en-GB" sz="2800" dirty="0">
              <a:latin typeface="Corbel" panose="020B0503020204020204" pitchFamily="34" charset="0"/>
            </a:endParaRPr>
          </a:p>
        </p:txBody>
      </p:sp>
      <p:sp>
        <p:nvSpPr>
          <p:cNvPr id="9" name="Rounded Rectangular Callout 8"/>
          <p:cNvSpPr/>
          <p:nvPr/>
        </p:nvSpPr>
        <p:spPr bwMode="auto">
          <a:xfrm>
            <a:off x="5236354" y="3648240"/>
            <a:ext cx="2975491" cy="428832"/>
          </a:xfrm>
          <a:prstGeom prst="wedgeRoundRectCallout">
            <a:avLst>
              <a:gd name="adj1" fmla="val -61651"/>
              <a:gd name="adj2" fmla="val -5303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Corbel" panose="020B0503020204020204" pitchFamily="34" charset="0"/>
              </a:rPr>
              <a:t>Alt: responsibilities / tasks</a:t>
            </a:r>
            <a:endParaRPr kumimoji="0" lang="en-GB" sz="2000" i="0" u="none" strike="noStrike" cap="none" normalizeH="0" baseline="0" dirty="0">
              <a:ln>
                <a:noFill/>
              </a:ln>
              <a:solidFill>
                <a:schemeClr val="tx1"/>
              </a:solidFill>
              <a:effectLst/>
              <a:latin typeface="Corbel" panose="020B0503020204020204" pitchFamily="34" charset="0"/>
            </a:endParaRPr>
          </a:p>
        </p:txBody>
      </p:sp>
      <p:sp>
        <p:nvSpPr>
          <p:cNvPr id="10" name="Rounded Rectangular Callout 9"/>
          <p:cNvSpPr/>
          <p:nvPr/>
        </p:nvSpPr>
        <p:spPr bwMode="auto">
          <a:xfrm>
            <a:off x="4716017" y="5667247"/>
            <a:ext cx="4073076" cy="428832"/>
          </a:xfrm>
          <a:prstGeom prst="wedgeRoundRectCallout">
            <a:avLst>
              <a:gd name="adj1" fmla="val -61651"/>
              <a:gd name="adj2" fmla="val -5303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Corbel" panose="020B0503020204020204" pitchFamily="34" charset="0"/>
              </a:rPr>
              <a:t>Not at this ‘perspective’/abstraction</a:t>
            </a:r>
            <a:endParaRPr kumimoji="0" lang="en-GB" sz="2000" i="0" u="none" strike="noStrike" cap="none" normalizeH="0" baseline="0" dirty="0">
              <a:ln>
                <a:noFill/>
              </a:ln>
              <a:solidFill>
                <a:schemeClr val="tx1"/>
              </a:solidFill>
              <a:effectLst/>
              <a:latin typeface="Corbel" panose="020B0503020204020204" pitchFamily="34" charset="0"/>
            </a:endParaRPr>
          </a:p>
        </p:txBody>
      </p:sp>
    </p:spTree>
    <p:extLst>
      <p:ext uri="{BB962C8B-B14F-4D97-AF65-F5344CB8AC3E}">
        <p14:creationId xmlns:p14="http://schemas.microsoft.com/office/powerpoint/2010/main" val="1747938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Standardization</a:t>
            </a:r>
            <a:endParaRPr lang="en-GB"/>
          </a:p>
        </p:txBody>
      </p:sp>
      <p:sp>
        <p:nvSpPr>
          <p:cNvPr id="3" name="Content Placeholder 2"/>
          <p:cNvSpPr>
            <a:spLocks noGrp="1"/>
          </p:cNvSpPr>
          <p:nvPr>
            <p:ph idx="1"/>
          </p:nvPr>
        </p:nvSpPr>
        <p:spPr>
          <a:xfrm>
            <a:off x="395536" y="1412776"/>
            <a:ext cx="8748464" cy="5256584"/>
          </a:xfrm>
        </p:spPr>
        <p:txBody>
          <a:bodyPr/>
          <a:lstStyle/>
          <a:p>
            <a:r>
              <a:rPr lang="en-GB" sz="2400" b="1" dirty="0">
                <a:latin typeface="Corbel" panose="020B0503020204020204" pitchFamily="34" charset="0"/>
              </a:rPr>
              <a:t>Friedrich </a:t>
            </a:r>
            <a:r>
              <a:rPr lang="en-GB" sz="2400" b="1" dirty="0" err="1">
                <a:latin typeface="Corbel" panose="020B0503020204020204" pitchFamily="34" charset="0"/>
              </a:rPr>
              <a:t>Stowasser</a:t>
            </a:r>
            <a:r>
              <a:rPr lang="en-GB" sz="2400" dirty="0">
                <a:latin typeface="Corbel" panose="020B0503020204020204" pitchFamily="34" charset="0"/>
              </a:rPr>
              <a:t> </a:t>
            </a:r>
            <a:r>
              <a:rPr lang="en-GB" sz="2400" dirty="0" smtClean="0">
                <a:latin typeface="Corbel" panose="020B0503020204020204" pitchFamily="34" charset="0"/>
              </a:rPr>
              <a:t>(1928 – 2000)</a:t>
            </a:r>
            <a:br>
              <a:rPr lang="en-GB" sz="2400" dirty="0" smtClean="0">
                <a:latin typeface="Corbel" panose="020B0503020204020204" pitchFamily="34" charset="0"/>
              </a:rPr>
            </a:br>
            <a:r>
              <a:rPr lang="en-GB" sz="2400" dirty="0" smtClean="0">
                <a:latin typeface="Corbel" panose="020B0503020204020204" pitchFamily="34" charset="0"/>
              </a:rPr>
              <a:t>better </a:t>
            </a:r>
            <a:r>
              <a:rPr lang="en-GB" sz="2400" dirty="0">
                <a:latin typeface="Corbel" panose="020B0503020204020204" pitchFamily="34" charset="0"/>
              </a:rPr>
              <a:t>known by his </a:t>
            </a:r>
            <a:r>
              <a:rPr lang="en-GB" sz="2400" dirty="0" smtClean="0">
                <a:latin typeface="Corbel" panose="020B0503020204020204" pitchFamily="34" charset="0"/>
              </a:rPr>
              <a:t>pseudonym</a:t>
            </a:r>
            <a:br>
              <a:rPr lang="en-GB" sz="2400" dirty="0" smtClean="0">
                <a:latin typeface="Corbel" panose="020B0503020204020204" pitchFamily="34" charset="0"/>
              </a:rPr>
            </a:br>
            <a:r>
              <a:rPr lang="en-GB" sz="2400" b="1" dirty="0" err="1" smtClean="0">
                <a:latin typeface="Corbel" panose="020B0503020204020204" pitchFamily="34" charset="0"/>
              </a:rPr>
              <a:t>Friedensreich</a:t>
            </a:r>
            <a:r>
              <a:rPr lang="en-GB" sz="2400" b="1" dirty="0" smtClean="0">
                <a:latin typeface="Corbel" panose="020B0503020204020204" pitchFamily="34" charset="0"/>
              </a:rPr>
              <a:t> </a:t>
            </a:r>
            <a:r>
              <a:rPr lang="en-GB" sz="2400" b="1" dirty="0" err="1">
                <a:latin typeface="Corbel" panose="020B0503020204020204" pitchFamily="34" charset="0"/>
              </a:rPr>
              <a:t>Regentag</a:t>
            </a:r>
            <a:r>
              <a:rPr lang="en-GB" sz="2400" b="1" dirty="0">
                <a:latin typeface="Corbel" panose="020B0503020204020204" pitchFamily="34" charset="0"/>
              </a:rPr>
              <a:t> </a:t>
            </a:r>
            <a:r>
              <a:rPr lang="en-GB" sz="2400" b="1" dirty="0" err="1">
                <a:latin typeface="Corbel" panose="020B0503020204020204" pitchFamily="34" charset="0"/>
              </a:rPr>
              <a:t>Dunkelbunt</a:t>
            </a:r>
            <a:r>
              <a:rPr lang="en-GB" sz="2400" b="1" dirty="0">
                <a:latin typeface="Corbel" panose="020B0503020204020204" pitchFamily="34" charset="0"/>
              </a:rPr>
              <a:t> </a:t>
            </a:r>
            <a:r>
              <a:rPr lang="en-GB" sz="2400" b="1" dirty="0" err="1" smtClean="0">
                <a:latin typeface="Corbel" panose="020B0503020204020204" pitchFamily="34" charset="0"/>
              </a:rPr>
              <a:t>Hundertwasser</a:t>
            </a:r>
            <a:endParaRPr lang="en-GB" sz="2400" b="1" dirty="0" smtClean="0">
              <a:latin typeface="Corbel" panose="020B0503020204020204" pitchFamily="34" charset="0"/>
            </a:endParaRPr>
          </a:p>
          <a:p>
            <a:endParaRPr lang="en-US" sz="2400" b="1" dirty="0">
              <a:latin typeface="Corbel" panose="020B0503020204020204" pitchFamily="34" charset="0"/>
            </a:endParaRPr>
          </a:p>
          <a:p>
            <a:r>
              <a:rPr lang="en-GB" sz="2400" dirty="0">
                <a:latin typeface="Corbel" panose="020B0503020204020204" pitchFamily="34" charset="0"/>
              </a:rPr>
              <a:t>He was an opponent of "a straight line" </a:t>
            </a:r>
            <a:endParaRPr lang="en-GB" sz="2400" dirty="0" smtClean="0">
              <a:latin typeface="Corbel" panose="020B0503020204020204" pitchFamily="34" charset="0"/>
            </a:endParaRPr>
          </a:p>
          <a:p>
            <a:pPr marL="0" indent="0">
              <a:buNone/>
            </a:pPr>
            <a:r>
              <a:rPr lang="en-GB" sz="2400" dirty="0" smtClean="0">
                <a:latin typeface="Corbel" panose="020B0503020204020204" pitchFamily="34" charset="0"/>
              </a:rPr>
              <a:t>    “Die </a:t>
            </a:r>
            <a:r>
              <a:rPr lang="en-GB" sz="2400" dirty="0" err="1" smtClean="0">
                <a:latin typeface="Corbel" panose="020B0503020204020204" pitchFamily="34" charset="0"/>
              </a:rPr>
              <a:t>gerade</a:t>
            </a:r>
            <a:r>
              <a:rPr lang="en-GB" sz="2400" dirty="0" smtClean="0">
                <a:latin typeface="Corbel" panose="020B0503020204020204" pitchFamily="34" charset="0"/>
              </a:rPr>
              <a:t> </a:t>
            </a:r>
            <a:r>
              <a:rPr lang="en-GB" sz="2400" dirty="0" err="1" smtClean="0">
                <a:latin typeface="Corbel" panose="020B0503020204020204" pitchFamily="34" charset="0"/>
              </a:rPr>
              <a:t>Linie</a:t>
            </a:r>
            <a:r>
              <a:rPr lang="en-GB" sz="2400" dirty="0" smtClean="0">
                <a:latin typeface="Corbel" panose="020B0503020204020204" pitchFamily="34" charset="0"/>
              </a:rPr>
              <a:t> </a:t>
            </a:r>
            <a:r>
              <a:rPr lang="en-GB" sz="2400" dirty="0" err="1" smtClean="0">
                <a:latin typeface="Corbel" panose="020B0503020204020204" pitchFamily="34" charset="0"/>
              </a:rPr>
              <a:t>ist</a:t>
            </a:r>
            <a:r>
              <a:rPr lang="en-GB" sz="2400" dirty="0" smtClean="0">
                <a:latin typeface="Corbel" panose="020B0503020204020204" pitchFamily="34" charset="0"/>
              </a:rPr>
              <a:t> </a:t>
            </a:r>
            <a:r>
              <a:rPr lang="en-GB" sz="2400" dirty="0" err="1" smtClean="0">
                <a:latin typeface="Corbel" panose="020B0503020204020204" pitchFamily="34" charset="0"/>
              </a:rPr>
              <a:t>gottlos</a:t>
            </a:r>
            <a:r>
              <a:rPr lang="en-GB" sz="2400" dirty="0" smtClean="0">
                <a:latin typeface="Corbel" panose="020B0503020204020204" pitchFamily="34" charset="0"/>
              </a:rPr>
              <a:t> und </a:t>
            </a:r>
            <a:r>
              <a:rPr lang="en-GB" sz="2400" dirty="0" err="1" smtClean="0">
                <a:latin typeface="Corbel" panose="020B0503020204020204" pitchFamily="34" charset="0"/>
              </a:rPr>
              <a:t>unmoralisch</a:t>
            </a:r>
            <a:r>
              <a:rPr lang="en-GB" sz="2400" dirty="0" smtClean="0">
                <a:latin typeface="Corbel" panose="020B0503020204020204" pitchFamily="34" charset="0"/>
              </a:rPr>
              <a:t>.”</a:t>
            </a:r>
            <a:br>
              <a:rPr lang="en-GB" sz="2400" dirty="0" smtClean="0">
                <a:latin typeface="Corbel" panose="020B0503020204020204" pitchFamily="34" charset="0"/>
              </a:rPr>
            </a:br>
            <a:r>
              <a:rPr lang="en-GB" sz="2400" dirty="0" smtClean="0">
                <a:latin typeface="Corbel" panose="020B0503020204020204" pitchFamily="34" charset="0"/>
              </a:rPr>
              <a:t>    </a:t>
            </a:r>
            <a:r>
              <a:rPr lang="en-GB" dirty="0" smtClean="0">
                <a:latin typeface="Corbel" panose="020B0503020204020204" pitchFamily="34" charset="0"/>
              </a:rPr>
              <a:t> (from </a:t>
            </a:r>
            <a:r>
              <a:rPr lang="en-GB" dirty="0" err="1" smtClean="0">
                <a:latin typeface="Corbel" panose="020B0503020204020204" pitchFamily="34" charset="0"/>
              </a:rPr>
              <a:t>Hundertwassers</a:t>
            </a:r>
            <a:r>
              <a:rPr lang="en-GB" dirty="0" smtClean="0">
                <a:latin typeface="Corbel" panose="020B0503020204020204" pitchFamily="34" charset="0"/>
              </a:rPr>
              <a:t>’ </a:t>
            </a:r>
            <a:r>
              <a:rPr lang="de-DE" dirty="0" smtClean="0">
                <a:latin typeface="Corbel" panose="020B0503020204020204" pitchFamily="34" charset="0"/>
              </a:rPr>
              <a:t>manifest </a:t>
            </a:r>
            <a:r>
              <a:rPr lang="de-DE" dirty="0" err="1" smtClean="0">
                <a:latin typeface="Corbel" panose="020B0503020204020204" pitchFamily="34" charset="0"/>
              </a:rPr>
              <a:t>against</a:t>
            </a:r>
            <a:r>
              <a:rPr lang="de-DE" dirty="0" smtClean="0">
                <a:latin typeface="Corbel" panose="020B0503020204020204" pitchFamily="34" charset="0"/>
              </a:rPr>
              <a:t> </a:t>
            </a:r>
            <a:r>
              <a:rPr lang="de-DE" dirty="0" err="1" smtClean="0">
                <a:latin typeface="Corbel" panose="020B0503020204020204" pitchFamily="34" charset="0"/>
              </a:rPr>
              <a:t>Rationalism</a:t>
            </a:r>
            <a:r>
              <a:rPr lang="de-DE" dirty="0" smtClean="0">
                <a:latin typeface="Corbel" panose="020B0503020204020204" pitchFamily="34" charset="0"/>
              </a:rPr>
              <a:t> in </a:t>
            </a:r>
            <a:r>
              <a:rPr lang="de-DE" dirty="0" err="1" smtClean="0">
                <a:latin typeface="Corbel" panose="020B0503020204020204" pitchFamily="34" charset="0"/>
              </a:rPr>
              <a:t>Architecture</a:t>
            </a:r>
            <a:r>
              <a:rPr lang="de-DE" smtClean="0">
                <a:latin typeface="Corbel" panose="020B0503020204020204" pitchFamily="34" charset="0"/>
              </a:rPr>
              <a:t>,</a:t>
            </a:r>
            <a:r>
              <a:rPr lang="de-DE">
                <a:latin typeface="Corbel" panose="020B0503020204020204" pitchFamily="34" charset="0"/>
              </a:rPr>
              <a:t> </a:t>
            </a:r>
            <a:r>
              <a:rPr lang="en-GB" smtClean="0">
                <a:latin typeface="Corbel" panose="020B0503020204020204" pitchFamily="34" charset="0"/>
              </a:rPr>
              <a:t>1958)</a:t>
            </a:r>
          </a:p>
          <a:p>
            <a:endParaRPr lang="en-US" sz="2400">
              <a:latin typeface="Corbel" panose="020B0503020204020204" pitchFamily="34" charset="0"/>
            </a:endParaRPr>
          </a:p>
          <a:p>
            <a:r>
              <a:rPr lang="en-US" sz="2400" dirty="0" smtClean="0">
                <a:latin typeface="Corbel" panose="020B0503020204020204" pitchFamily="34" charset="0"/>
              </a:rPr>
              <a:t>What does this do to </a:t>
            </a:r>
          </a:p>
          <a:p>
            <a:pPr lvl="1"/>
            <a:r>
              <a:rPr lang="en-US" sz="2400" dirty="0" smtClean="0">
                <a:latin typeface="Corbel" panose="020B0503020204020204" pitchFamily="34" charset="0"/>
              </a:rPr>
              <a:t>Reuse? Complexity?</a:t>
            </a:r>
          </a:p>
          <a:p>
            <a:pPr lvl="1"/>
            <a:r>
              <a:rPr lang="en-US" sz="2400" dirty="0" smtClean="0">
                <a:latin typeface="Corbel" panose="020B0503020204020204" pitchFamily="34" charset="0"/>
              </a:rPr>
              <a:t>Patterns?</a:t>
            </a:r>
          </a:p>
          <a:p>
            <a:pPr lvl="1"/>
            <a:r>
              <a:rPr lang="en-US" sz="2400" dirty="0" smtClean="0">
                <a:latin typeface="Corbel" panose="020B0503020204020204" pitchFamily="34" charset="0"/>
              </a:rPr>
              <a:t>Mass-production? Efficiency?</a:t>
            </a:r>
          </a:p>
          <a:p>
            <a:pPr lvl="1"/>
            <a:endParaRPr lang="en-GB" sz="2400" dirty="0">
              <a:latin typeface="Corbel" panose="020B0503020204020204" pitchFamily="34" charset="0"/>
            </a:endParaRPr>
          </a:p>
        </p:txBody>
      </p:sp>
      <p:pic>
        <p:nvPicPr>
          <p:cNvPr id="4" name="Picture 3"/>
          <p:cNvPicPr>
            <a:picLocks noChangeAspect="1"/>
          </p:cNvPicPr>
          <p:nvPr/>
        </p:nvPicPr>
        <p:blipFill>
          <a:blip r:embed="rId3"/>
          <a:stretch>
            <a:fillRect/>
          </a:stretch>
        </p:blipFill>
        <p:spPr>
          <a:xfrm>
            <a:off x="6300192" y="4450474"/>
            <a:ext cx="2701820" cy="221888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stretch>
            <a:fillRect/>
          </a:stretch>
        </p:blipFill>
        <p:spPr>
          <a:xfrm>
            <a:off x="5590514" y="4450474"/>
            <a:ext cx="577201" cy="577201"/>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5"/>
          <a:srcRect l="28765" r="28764"/>
          <a:stretch/>
        </p:blipFill>
        <p:spPr>
          <a:xfrm>
            <a:off x="5617835" y="5315706"/>
            <a:ext cx="565881" cy="1332383"/>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a:stretch>
            <a:fillRect/>
          </a:stretch>
        </p:blipFill>
        <p:spPr>
          <a:xfrm>
            <a:off x="7884368" y="1484784"/>
            <a:ext cx="1073262" cy="13523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26309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4991" y="929680"/>
            <a:ext cx="9053434" cy="4803576"/>
          </a:xfrm>
          <a:prstGeom prst="rect">
            <a:avLst/>
          </a:prstGeom>
        </p:spPr>
      </p:pic>
      <p:sp>
        <p:nvSpPr>
          <p:cNvPr id="7" name="Rectangle 6"/>
          <p:cNvSpPr/>
          <p:nvPr/>
        </p:nvSpPr>
        <p:spPr>
          <a:xfrm>
            <a:off x="124651" y="6167045"/>
            <a:ext cx="8911845" cy="646331"/>
          </a:xfrm>
          <a:prstGeom prst="rect">
            <a:avLst/>
          </a:prstGeom>
        </p:spPr>
        <p:txBody>
          <a:bodyPr wrap="square">
            <a:spAutoFit/>
          </a:bodyPr>
          <a:lstStyle/>
          <a:p>
            <a:r>
              <a:rPr lang="en-GB" sz="1200" dirty="0" err="1" smtClean="0"/>
              <a:t>AgriEngineering</a:t>
            </a:r>
            <a:r>
              <a:rPr lang="en-GB" sz="1200" dirty="0" smtClean="0"/>
              <a:t> 2019, 1(3), 453-474; https://doi.org/10.3390/agriengineering1030033</a:t>
            </a:r>
          </a:p>
          <a:p>
            <a:r>
              <a:rPr lang="en-GB" sz="1200" dirty="0" smtClean="0"/>
              <a:t>Development of User-Integrated Semi-Autonomous Lawn Mowing Systems: A Systems Engineering Perspective and Proposed Architecture by Albert E. </a:t>
            </a:r>
            <a:r>
              <a:rPr lang="en-GB" sz="1200" dirty="0" err="1" smtClean="0"/>
              <a:t>Patterson,Yang</a:t>
            </a:r>
            <a:r>
              <a:rPr lang="en-GB" sz="1200" dirty="0" smtClean="0"/>
              <a:t> Yuan and William R. Norris</a:t>
            </a:r>
            <a:endParaRPr lang="en-GB" sz="1200" dirty="0"/>
          </a:p>
        </p:txBody>
      </p:sp>
      <p:sp>
        <p:nvSpPr>
          <p:cNvPr id="6" name="TextBox 5"/>
          <p:cNvSpPr txBox="1"/>
          <p:nvPr/>
        </p:nvSpPr>
        <p:spPr>
          <a:xfrm>
            <a:off x="6197146" y="5057599"/>
            <a:ext cx="2666114" cy="892552"/>
          </a:xfrm>
          <a:prstGeom prst="rect">
            <a:avLst/>
          </a:prstGeom>
          <a:noFill/>
          <a:ln w="19050">
            <a:solidFill>
              <a:srgbClr val="FF9933"/>
            </a:solidFill>
          </a:ln>
        </p:spPr>
        <p:txBody>
          <a:bodyPr wrap="none" rtlCol="0">
            <a:spAutoFit/>
          </a:bodyPr>
          <a:lstStyle/>
          <a:p>
            <a:r>
              <a:rPr lang="en-US" sz="2600" dirty="0" smtClean="0">
                <a:latin typeface="Corbel" panose="020B0503020204020204" pitchFamily="34" charset="0"/>
              </a:rPr>
              <a:t>Shows:</a:t>
            </a:r>
          </a:p>
          <a:p>
            <a:pPr marL="457200" indent="-457200">
              <a:buFontTx/>
              <a:buChar char="-"/>
            </a:pPr>
            <a:r>
              <a:rPr lang="en-US" sz="2600" dirty="0" smtClean="0">
                <a:latin typeface="Corbel" panose="020B0503020204020204" pitchFamily="34" charset="0"/>
              </a:rPr>
              <a:t>Sub-functions</a:t>
            </a:r>
            <a:endParaRPr lang="en-GB" sz="2600" dirty="0">
              <a:latin typeface="Corbel" panose="020B0503020204020204" pitchFamily="34" charset="0"/>
            </a:endParaRPr>
          </a:p>
        </p:txBody>
      </p:sp>
    </p:spTree>
    <p:extLst>
      <p:ext uri="{BB962C8B-B14F-4D97-AF65-F5344CB8AC3E}">
        <p14:creationId xmlns:p14="http://schemas.microsoft.com/office/powerpoint/2010/main" val="2383180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02E99C1-7438-4DC6-948B-06F2D249C88A}" type="slidenum">
              <a:rPr lang="en-GB" altLang="en-US"/>
              <a:pPr eaLnBrk="1" hangingPunct="1"/>
              <a:t>21</a:t>
            </a:fld>
            <a:endParaRPr lang="en-GB" altLang="en-US"/>
          </a:p>
        </p:txBody>
      </p:sp>
      <p:sp>
        <p:nvSpPr>
          <p:cNvPr id="23555" name="Rectangle 4"/>
          <p:cNvSpPr>
            <a:spLocks noChangeArrowheads="1"/>
          </p:cNvSpPr>
          <p:nvPr/>
        </p:nvSpPr>
        <p:spPr bwMode="auto">
          <a:xfrm>
            <a:off x="1258888" y="2565400"/>
            <a:ext cx="6769100" cy="3455988"/>
          </a:xfrm>
          <a:prstGeom prst="rect">
            <a:avLst/>
          </a:prstGeom>
          <a:solidFill>
            <a:srgbClr val="CC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b" anchorCtr="1">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50000"/>
              </a:lnSpc>
            </a:pPr>
            <a:r>
              <a:rPr lang="en-GB" altLang="en-US" sz="1600" b="1">
                <a:solidFill>
                  <a:srgbClr val="000066"/>
                </a:solidFill>
                <a:latin typeface="Arial" panose="020B0604020202020204" pitchFamily="34" charset="0"/>
              </a:rPr>
              <a:t>Integration Platform (Message Broker)</a:t>
            </a:r>
          </a:p>
        </p:txBody>
      </p:sp>
      <p:grpSp>
        <p:nvGrpSpPr>
          <p:cNvPr id="23556" name="Group 5"/>
          <p:cNvGrpSpPr>
            <a:grpSpLocks/>
          </p:cNvGrpSpPr>
          <p:nvPr/>
        </p:nvGrpSpPr>
        <p:grpSpPr bwMode="auto">
          <a:xfrm>
            <a:off x="381000" y="6096000"/>
            <a:ext cx="8610600" cy="685800"/>
            <a:chOff x="144" y="3840"/>
            <a:chExt cx="5424" cy="432"/>
          </a:xfrm>
        </p:grpSpPr>
        <p:sp>
          <p:nvSpPr>
            <p:cNvPr id="23637" name="Rectangle 6"/>
            <p:cNvSpPr>
              <a:spLocks noChangeArrowheads="1"/>
            </p:cNvSpPr>
            <p:nvPr/>
          </p:nvSpPr>
          <p:spPr bwMode="auto">
            <a:xfrm>
              <a:off x="144" y="3840"/>
              <a:ext cx="5424" cy="432"/>
            </a:xfrm>
            <a:prstGeom prst="rect">
              <a:avLst/>
            </a:prstGeom>
            <a:solidFill>
              <a:srgbClr val="CC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b" anchorCtr="1">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50000"/>
                </a:lnSpc>
              </a:pPr>
              <a:r>
                <a:rPr lang="en-GB" altLang="en-US" sz="1600" b="1">
                  <a:solidFill>
                    <a:srgbClr val="000066"/>
                  </a:solidFill>
                  <a:latin typeface="Arial" panose="020B0604020202020204" pitchFamily="34" charset="0"/>
                </a:rPr>
                <a:t>Legacy Platform</a:t>
              </a:r>
            </a:p>
          </p:txBody>
        </p:sp>
        <p:sp>
          <p:nvSpPr>
            <p:cNvPr id="23638" name="Rectangle 7"/>
            <p:cNvSpPr>
              <a:spLocks noChangeArrowheads="1"/>
            </p:cNvSpPr>
            <p:nvPr/>
          </p:nvSpPr>
          <p:spPr bwMode="auto">
            <a:xfrm>
              <a:off x="192" y="3984"/>
              <a:ext cx="33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ATEX</a:t>
              </a:r>
            </a:p>
          </p:txBody>
        </p:sp>
        <p:sp>
          <p:nvSpPr>
            <p:cNvPr id="23639" name="Rectangle 8"/>
            <p:cNvSpPr>
              <a:spLocks noChangeArrowheads="1"/>
            </p:cNvSpPr>
            <p:nvPr/>
          </p:nvSpPr>
          <p:spPr bwMode="auto">
            <a:xfrm>
              <a:off x="549" y="3984"/>
              <a:ext cx="33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MedS</a:t>
              </a:r>
            </a:p>
          </p:txBody>
        </p:sp>
        <p:sp>
          <p:nvSpPr>
            <p:cNvPr id="23640" name="Rectangle 9"/>
            <p:cNvSpPr>
              <a:spLocks noChangeArrowheads="1"/>
            </p:cNvSpPr>
            <p:nvPr/>
          </p:nvSpPr>
          <p:spPr bwMode="auto">
            <a:xfrm>
              <a:off x="907" y="3984"/>
              <a:ext cx="33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CCI</a:t>
              </a:r>
            </a:p>
          </p:txBody>
        </p:sp>
        <p:sp>
          <p:nvSpPr>
            <p:cNvPr id="23641" name="Rectangle 10"/>
            <p:cNvSpPr>
              <a:spLocks noChangeArrowheads="1"/>
            </p:cNvSpPr>
            <p:nvPr/>
          </p:nvSpPr>
          <p:spPr bwMode="auto">
            <a:xfrm>
              <a:off x="1265" y="3984"/>
              <a:ext cx="33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SII</a:t>
              </a:r>
            </a:p>
          </p:txBody>
        </p:sp>
        <p:sp>
          <p:nvSpPr>
            <p:cNvPr id="23642" name="Rectangle 11"/>
            <p:cNvSpPr>
              <a:spLocks noChangeArrowheads="1"/>
            </p:cNvSpPr>
            <p:nvPr/>
          </p:nvSpPr>
          <p:spPr bwMode="auto">
            <a:xfrm>
              <a:off x="1621" y="3984"/>
              <a:ext cx="333"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Quark</a:t>
              </a:r>
            </a:p>
          </p:txBody>
        </p:sp>
        <p:sp>
          <p:nvSpPr>
            <p:cNvPr id="23643" name="Rectangle 12"/>
            <p:cNvSpPr>
              <a:spLocks noChangeArrowheads="1"/>
            </p:cNvSpPr>
            <p:nvPr/>
          </p:nvSpPr>
          <p:spPr bwMode="auto">
            <a:xfrm>
              <a:off x="1979" y="3984"/>
              <a:ext cx="333"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VIP</a:t>
              </a:r>
            </a:p>
          </p:txBody>
        </p:sp>
        <p:sp>
          <p:nvSpPr>
            <p:cNvPr id="23644" name="Rectangle 13"/>
            <p:cNvSpPr>
              <a:spLocks noChangeArrowheads="1"/>
            </p:cNvSpPr>
            <p:nvPr/>
          </p:nvSpPr>
          <p:spPr bwMode="auto">
            <a:xfrm>
              <a:off x="2337"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Nova</a:t>
              </a:r>
            </a:p>
          </p:txBody>
        </p:sp>
        <p:sp>
          <p:nvSpPr>
            <p:cNvPr id="23645" name="Rectangle 14"/>
            <p:cNvSpPr>
              <a:spLocks noChangeArrowheads="1"/>
            </p:cNvSpPr>
            <p:nvPr/>
          </p:nvSpPr>
          <p:spPr bwMode="auto">
            <a:xfrm>
              <a:off x="2653" y="3984"/>
              <a:ext cx="33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Oman</a:t>
              </a:r>
            </a:p>
          </p:txBody>
        </p:sp>
        <p:sp>
          <p:nvSpPr>
            <p:cNvPr id="23646" name="Rectangle 15"/>
            <p:cNvSpPr>
              <a:spLocks noChangeArrowheads="1"/>
            </p:cNvSpPr>
            <p:nvPr/>
          </p:nvSpPr>
          <p:spPr bwMode="auto">
            <a:xfrm>
              <a:off x="3961"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ADS</a:t>
              </a:r>
            </a:p>
          </p:txBody>
        </p:sp>
        <p:sp>
          <p:nvSpPr>
            <p:cNvPr id="23647" name="Rectangle 16"/>
            <p:cNvSpPr>
              <a:spLocks noChangeArrowheads="1"/>
            </p:cNvSpPr>
            <p:nvPr/>
          </p:nvSpPr>
          <p:spPr bwMode="auto">
            <a:xfrm>
              <a:off x="4278"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TDS</a:t>
              </a:r>
            </a:p>
          </p:txBody>
        </p:sp>
        <p:sp>
          <p:nvSpPr>
            <p:cNvPr id="23648" name="Rectangle 17"/>
            <p:cNvSpPr>
              <a:spLocks noChangeArrowheads="1"/>
            </p:cNvSpPr>
            <p:nvPr/>
          </p:nvSpPr>
          <p:spPr bwMode="auto">
            <a:xfrm>
              <a:off x="3011"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Meul.</a:t>
              </a:r>
            </a:p>
          </p:txBody>
        </p:sp>
        <p:sp>
          <p:nvSpPr>
            <p:cNvPr id="23649" name="Rectangle 18"/>
            <p:cNvSpPr>
              <a:spLocks noChangeArrowheads="1"/>
            </p:cNvSpPr>
            <p:nvPr/>
          </p:nvSpPr>
          <p:spPr bwMode="auto">
            <a:xfrm>
              <a:off x="3328"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Lovr</a:t>
              </a:r>
            </a:p>
          </p:txBody>
        </p:sp>
        <p:sp>
          <p:nvSpPr>
            <p:cNvPr id="23650" name="Rectangle 19"/>
            <p:cNvSpPr>
              <a:spLocks noChangeArrowheads="1"/>
            </p:cNvSpPr>
            <p:nvPr/>
          </p:nvSpPr>
          <p:spPr bwMode="auto">
            <a:xfrm>
              <a:off x="3644"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Opls</a:t>
              </a:r>
            </a:p>
          </p:txBody>
        </p:sp>
        <p:sp>
          <p:nvSpPr>
            <p:cNvPr id="23651" name="Rectangle 20"/>
            <p:cNvSpPr>
              <a:spLocks noChangeArrowheads="1"/>
            </p:cNvSpPr>
            <p:nvPr/>
          </p:nvSpPr>
          <p:spPr bwMode="auto">
            <a:xfrm>
              <a:off x="4594"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NPD</a:t>
              </a:r>
            </a:p>
          </p:txBody>
        </p:sp>
        <p:sp>
          <p:nvSpPr>
            <p:cNvPr id="23652" name="Rectangle 21"/>
            <p:cNvSpPr>
              <a:spLocks noChangeArrowheads="1"/>
            </p:cNvSpPr>
            <p:nvPr/>
          </p:nvSpPr>
          <p:spPr bwMode="auto">
            <a:xfrm>
              <a:off x="4911" y="3984"/>
              <a:ext cx="292"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Ami1</a:t>
              </a:r>
            </a:p>
          </p:txBody>
        </p:sp>
        <p:sp>
          <p:nvSpPr>
            <p:cNvPr id="23653" name="Rectangle 22"/>
            <p:cNvSpPr>
              <a:spLocks noChangeArrowheads="1"/>
            </p:cNvSpPr>
            <p:nvPr/>
          </p:nvSpPr>
          <p:spPr bwMode="auto">
            <a:xfrm>
              <a:off x="5229" y="3984"/>
              <a:ext cx="291" cy="144"/>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Ami2</a:t>
              </a:r>
            </a:p>
          </p:txBody>
        </p:sp>
      </p:grpSp>
      <p:sp>
        <p:nvSpPr>
          <p:cNvPr id="23557" name="Rectangle 24"/>
          <p:cNvSpPr>
            <a:spLocks noChangeArrowheads="1"/>
          </p:cNvSpPr>
          <p:nvPr/>
        </p:nvSpPr>
        <p:spPr bwMode="auto">
          <a:xfrm>
            <a:off x="1905000" y="3500438"/>
            <a:ext cx="5562600" cy="1584325"/>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600" b="1">
                <a:solidFill>
                  <a:srgbClr val="000066"/>
                </a:solidFill>
                <a:latin typeface="Arial" panose="020B0604020202020204" pitchFamily="34" charset="0"/>
              </a:rPr>
              <a:t>Commerce Platform</a:t>
            </a:r>
          </a:p>
        </p:txBody>
      </p:sp>
      <p:sp>
        <p:nvSpPr>
          <p:cNvPr id="23558" name="Rectangle 25"/>
          <p:cNvSpPr>
            <a:spLocks noChangeArrowheads="1"/>
          </p:cNvSpPr>
          <p:nvPr/>
        </p:nvSpPr>
        <p:spPr bwMode="auto">
          <a:xfrm>
            <a:off x="2051050" y="3711575"/>
            <a:ext cx="703263" cy="290513"/>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Content</a:t>
            </a:r>
          </a:p>
          <a:p>
            <a:pPr algn="ctr">
              <a:lnSpc>
                <a:spcPct val="80000"/>
              </a:lnSpc>
              <a:spcBef>
                <a:spcPct val="15000"/>
              </a:spcBef>
            </a:pPr>
            <a:r>
              <a:rPr lang="en-GB" altLang="en-US" sz="1200" b="1">
                <a:solidFill>
                  <a:srgbClr val="000066"/>
                </a:solidFill>
                <a:latin typeface="Arial Narrow" panose="020B0606020202030204" pitchFamily="34" charset="0"/>
              </a:rPr>
              <a:t>mgmt.</a:t>
            </a:r>
          </a:p>
        </p:txBody>
      </p:sp>
      <p:sp>
        <p:nvSpPr>
          <p:cNvPr id="23559" name="Rectangle 26"/>
          <p:cNvSpPr>
            <a:spLocks noChangeArrowheads="1"/>
          </p:cNvSpPr>
          <p:nvPr/>
        </p:nvSpPr>
        <p:spPr bwMode="auto">
          <a:xfrm>
            <a:off x="2914650" y="3711575"/>
            <a:ext cx="708025" cy="290513"/>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Content</a:t>
            </a:r>
          </a:p>
          <a:p>
            <a:pPr algn="ctr">
              <a:lnSpc>
                <a:spcPct val="80000"/>
              </a:lnSpc>
              <a:spcBef>
                <a:spcPct val="15000"/>
              </a:spcBef>
            </a:pPr>
            <a:r>
              <a:rPr lang="en-GB" altLang="en-US" sz="1200" b="1">
                <a:solidFill>
                  <a:srgbClr val="000066"/>
                </a:solidFill>
                <a:latin typeface="Arial Narrow" panose="020B0606020202030204" pitchFamily="34" charset="0"/>
              </a:rPr>
              <a:t>publish.</a:t>
            </a:r>
          </a:p>
        </p:txBody>
      </p:sp>
      <p:sp>
        <p:nvSpPr>
          <p:cNvPr id="23560" name="Rectangle 27"/>
          <p:cNvSpPr>
            <a:spLocks noChangeArrowheads="1"/>
          </p:cNvSpPr>
          <p:nvPr/>
        </p:nvSpPr>
        <p:spPr bwMode="auto">
          <a:xfrm>
            <a:off x="3786188" y="3711575"/>
            <a:ext cx="703262" cy="290513"/>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Relatie</a:t>
            </a:r>
          </a:p>
          <a:p>
            <a:pPr algn="ctr">
              <a:lnSpc>
                <a:spcPct val="80000"/>
              </a:lnSpc>
              <a:spcBef>
                <a:spcPct val="15000"/>
              </a:spcBef>
            </a:pPr>
            <a:r>
              <a:rPr lang="en-GB" altLang="en-US" sz="1200" b="1">
                <a:solidFill>
                  <a:srgbClr val="000066"/>
                </a:solidFill>
                <a:latin typeface="Arial Narrow" panose="020B0606020202030204" pitchFamily="34" charset="0"/>
              </a:rPr>
              <a:t>Onderh.</a:t>
            </a:r>
          </a:p>
        </p:txBody>
      </p:sp>
      <p:sp>
        <p:nvSpPr>
          <p:cNvPr id="23561" name="Rectangle 28"/>
          <p:cNvSpPr>
            <a:spLocks noChangeArrowheads="1"/>
          </p:cNvSpPr>
          <p:nvPr/>
        </p:nvSpPr>
        <p:spPr bwMode="auto">
          <a:xfrm>
            <a:off x="4651375" y="3711575"/>
            <a:ext cx="703263" cy="290513"/>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Advert.</a:t>
            </a:r>
          </a:p>
          <a:p>
            <a:pPr algn="ctr">
              <a:lnSpc>
                <a:spcPct val="80000"/>
              </a:lnSpc>
              <a:spcBef>
                <a:spcPct val="15000"/>
              </a:spcBef>
            </a:pPr>
            <a:r>
              <a:rPr lang="en-GB" altLang="en-US" sz="1200" b="1">
                <a:solidFill>
                  <a:srgbClr val="000066"/>
                </a:solidFill>
                <a:latin typeface="Arial Narrow" panose="020B0606020202030204" pitchFamily="34" charset="0"/>
              </a:rPr>
              <a:t>aanbod</a:t>
            </a:r>
          </a:p>
        </p:txBody>
      </p:sp>
      <p:sp>
        <p:nvSpPr>
          <p:cNvPr id="23562" name="Rectangle 29"/>
          <p:cNvSpPr>
            <a:spLocks noChangeArrowheads="1"/>
          </p:cNvSpPr>
          <p:nvPr/>
        </p:nvSpPr>
        <p:spPr bwMode="auto">
          <a:xfrm>
            <a:off x="5518150" y="3711575"/>
            <a:ext cx="704850" cy="290513"/>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Advert.</a:t>
            </a:r>
          </a:p>
          <a:p>
            <a:pPr algn="ctr">
              <a:lnSpc>
                <a:spcPct val="80000"/>
              </a:lnSpc>
              <a:spcBef>
                <a:spcPct val="15000"/>
              </a:spcBef>
            </a:pPr>
            <a:r>
              <a:rPr lang="en-GB" altLang="en-US" sz="1200" b="1">
                <a:solidFill>
                  <a:srgbClr val="000066"/>
                </a:solidFill>
                <a:latin typeface="Arial Narrow" panose="020B0606020202030204" pitchFamily="34" charset="0"/>
              </a:rPr>
              <a:t>Activ.</a:t>
            </a:r>
          </a:p>
        </p:txBody>
      </p:sp>
      <p:sp>
        <p:nvSpPr>
          <p:cNvPr id="23563" name="Rectangle 30"/>
          <p:cNvSpPr>
            <a:spLocks noChangeArrowheads="1"/>
          </p:cNvSpPr>
          <p:nvPr/>
        </p:nvSpPr>
        <p:spPr bwMode="auto">
          <a:xfrm>
            <a:off x="6386513" y="3711575"/>
            <a:ext cx="703262" cy="290513"/>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Merk</a:t>
            </a:r>
          </a:p>
          <a:p>
            <a:pPr algn="ctr">
              <a:lnSpc>
                <a:spcPct val="80000"/>
              </a:lnSpc>
              <a:spcBef>
                <a:spcPct val="15000"/>
              </a:spcBef>
            </a:pPr>
            <a:r>
              <a:rPr lang="en-GB" altLang="en-US" sz="1200" b="1">
                <a:solidFill>
                  <a:srgbClr val="000066"/>
                </a:solidFill>
                <a:latin typeface="Arial Narrow" panose="020B0606020202030204" pitchFamily="34" charset="0"/>
              </a:rPr>
              <a:t>regels</a:t>
            </a:r>
          </a:p>
        </p:txBody>
      </p:sp>
      <p:sp>
        <p:nvSpPr>
          <p:cNvPr id="23564" name="Rectangle 31"/>
          <p:cNvSpPr>
            <a:spLocks noChangeArrowheads="1"/>
          </p:cNvSpPr>
          <p:nvPr/>
        </p:nvSpPr>
        <p:spPr bwMode="auto">
          <a:xfrm>
            <a:off x="2784475" y="3500438"/>
            <a:ext cx="3803650" cy="239712"/>
          </a:xfrm>
          <a:prstGeom prst="rect">
            <a:avLst/>
          </a:prstGeom>
          <a:noFill/>
          <a:ln>
            <a:noFill/>
          </a:ln>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i="1">
                <a:solidFill>
                  <a:srgbClr val="000066"/>
                </a:solidFill>
                <a:latin typeface="Arial Narrow" panose="020B0606020202030204" pitchFamily="34" charset="0"/>
              </a:rPr>
              <a:t>Merkgebonden producten en diensten</a:t>
            </a:r>
          </a:p>
        </p:txBody>
      </p:sp>
      <p:sp>
        <p:nvSpPr>
          <p:cNvPr id="23565" name="AutoShape 32"/>
          <p:cNvSpPr>
            <a:spLocks noChangeArrowheads="1"/>
          </p:cNvSpPr>
          <p:nvPr/>
        </p:nvSpPr>
        <p:spPr bwMode="auto">
          <a:xfrm>
            <a:off x="1958975" y="5051425"/>
            <a:ext cx="1568450" cy="754063"/>
          </a:xfrm>
          <a:prstGeom prst="can">
            <a:avLst>
              <a:gd name="adj" fmla="val 25000"/>
            </a:avLst>
          </a:prstGeom>
          <a:solidFill>
            <a:srgbClr val="FFFF99"/>
          </a:solidFill>
          <a:ln w="19050">
            <a:solidFill>
              <a:schemeClr val="bg2"/>
            </a:solidFill>
            <a:round/>
            <a:headEnd/>
            <a:tailEnd/>
          </a:ln>
          <a:effectLst/>
          <a:extLst>
            <a:ext uri="{AF507438-7753-43E0-B8FC-AC1667EBCBE1}">
              <a14:hiddenEffects xmlns:a14="http://schemas.microsoft.com/office/drawing/2010/main">
                <a:effectLst>
                  <a:outerShdw dist="53882" dir="2700000" algn="ctr" rotWithShape="0">
                    <a:srgbClr val="4D4D4D"/>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en-GB" altLang="en-US" sz="1200" b="1">
                <a:solidFill>
                  <a:srgbClr val="000066"/>
                </a:solidFill>
                <a:latin typeface="Arial Narrow" panose="020B0606020202030204" pitchFamily="34" charset="0"/>
              </a:rPr>
              <a:t>Content</a:t>
            </a:r>
          </a:p>
          <a:p>
            <a:pPr algn="ctr">
              <a:lnSpc>
                <a:spcPct val="80000"/>
              </a:lnSpc>
            </a:pPr>
            <a:r>
              <a:rPr lang="en-GB" altLang="en-US" sz="1200" b="1">
                <a:solidFill>
                  <a:srgbClr val="000066"/>
                </a:solidFill>
                <a:latin typeface="Arial Narrow" panose="020B0606020202030204" pitchFamily="34" charset="0"/>
              </a:rPr>
              <a:t>DB</a:t>
            </a:r>
          </a:p>
        </p:txBody>
      </p:sp>
      <p:cxnSp>
        <p:nvCxnSpPr>
          <p:cNvPr id="23566" name="AutoShape 33"/>
          <p:cNvCxnSpPr>
            <a:cxnSpLocks noChangeShapeType="1"/>
            <a:stCxn id="23567" idx="2"/>
            <a:endCxn id="23565" idx="0"/>
          </p:cNvCxnSpPr>
          <p:nvPr/>
        </p:nvCxnSpPr>
        <p:spPr bwMode="auto">
          <a:xfrm>
            <a:off x="2403475" y="4919663"/>
            <a:ext cx="339725" cy="314325"/>
          </a:xfrm>
          <a:prstGeom prst="straightConnector1">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7" name="Rectangle 34"/>
          <p:cNvSpPr>
            <a:spLocks noChangeArrowheads="1"/>
          </p:cNvSpPr>
          <p:nvPr/>
        </p:nvSpPr>
        <p:spPr bwMode="auto">
          <a:xfrm>
            <a:off x="2047875" y="4627563"/>
            <a:ext cx="706438" cy="292100"/>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Search</a:t>
            </a:r>
          </a:p>
          <a:p>
            <a:pPr algn="ctr">
              <a:lnSpc>
                <a:spcPct val="80000"/>
              </a:lnSpc>
              <a:spcBef>
                <a:spcPct val="15000"/>
              </a:spcBef>
            </a:pPr>
            <a:r>
              <a:rPr lang="en-GB" altLang="en-US" sz="1200" b="1">
                <a:solidFill>
                  <a:srgbClr val="000066"/>
                </a:solidFill>
                <a:latin typeface="Arial Narrow" panose="020B0606020202030204" pitchFamily="34" charset="0"/>
              </a:rPr>
              <a:t>&amp;config.</a:t>
            </a:r>
          </a:p>
        </p:txBody>
      </p:sp>
      <p:sp>
        <p:nvSpPr>
          <p:cNvPr id="23568" name="AutoShape 35"/>
          <p:cNvSpPr>
            <a:spLocks noChangeArrowheads="1"/>
          </p:cNvSpPr>
          <p:nvPr/>
        </p:nvSpPr>
        <p:spPr bwMode="auto">
          <a:xfrm>
            <a:off x="3700463" y="5051425"/>
            <a:ext cx="1565275" cy="754063"/>
          </a:xfrm>
          <a:prstGeom prst="can">
            <a:avLst>
              <a:gd name="adj" fmla="val 25000"/>
            </a:avLst>
          </a:prstGeom>
          <a:solidFill>
            <a:srgbClr val="FFFF99"/>
          </a:solidFill>
          <a:ln w="19050">
            <a:solidFill>
              <a:schemeClr val="bg2"/>
            </a:solidFill>
            <a:round/>
            <a:headEnd/>
            <a:tailEnd/>
          </a:ln>
          <a:effectLst/>
          <a:extLst>
            <a:ext uri="{AF507438-7753-43E0-B8FC-AC1667EBCBE1}">
              <a14:hiddenEffects xmlns:a14="http://schemas.microsoft.com/office/drawing/2010/main">
                <a:effectLst>
                  <a:outerShdw dist="53882" dir="2700000" algn="ctr" rotWithShape="0">
                    <a:srgbClr val="4D4D4D"/>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en-GB" altLang="en-US" sz="1200" b="1">
                <a:solidFill>
                  <a:srgbClr val="000066"/>
                </a:solidFill>
                <a:latin typeface="Arial Narrow" panose="020B0606020202030204" pitchFamily="34" charset="0"/>
              </a:rPr>
              <a:t>Relation</a:t>
            </a:r>
          </a:p>
          <a:p>
            <a:pPr algn="ctr">
              <a:lnSpc>
                <a:spcPct val="80000"/>
              </a:lnSpc>
            </a:pPr>
            <a:r>
              <a:rPr lang="en-GB" altLang="en-US" sz="1200" b="1">
                <a:solidFill>
                  <a:srgbClr val="000066"/>
                </a:solidFill>
                <a:latin typeface="Arial Narrow" panose="020B0606020202030204" pitchFamily="34" charset="0"/>
              </a:rPr>
              <a:t>profile</a:t>
            </a:r>
          </a:p>
          <a:p>
            <a:pPr algn="ctr">
              <a:lnSpc>
                <a:spcPct val="80000"/>
              </a:lnSpc>
            </a:pPr>
            <a:r>
              <a:rPr lang="en-GB" altLang="en-US" sz="1200" b="1">
                <a:solidFill>
                  <a:srgbClr val="000066"/>
                </a:solidFill>
                <a:latin typeface="Arial Narrow" panose="020B0606020202030204" pitchFamily="34" charset="0"/>
              </a:rPr>
              <a:t>DB</a:t>
            </a:r>
          </a:p>
        </p:txBody>
      </p:sp>
      <p:cxnSp>
        <p:nvCxnSpPr>
          <p:cNvPr id="23569" name="AutoShape 36"/>
          <p:cNvCxnSpPr>
            <a:cxnSpLocks noChangeShapeType="1"/>
            <a:stCxn id="23570" idx="2"/>
            <a:endCxn id="23568" idx="0"/>
          </p:cNvCxnSpPr>
          <p:nvPr/>
        </p:nvCxnSpPr>
        <p:spPr bwMode="auto">
          <a:xfrm>
            <a:off x="3271838" y="4919663"/>
            <a:ext cx="1212850" cy="314325"/>
          </a:xfrm>
          <a:prstGeom prst="straightConnector1">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70" name="Rectangle 37"/>
          <p:cNvSpPr>
            <a:spLocks noChangeArrowheads="1"/>
          </p:cNvSpPr>
          <p:nvPr/>
        </p:nvSpPr>
        <p:spPr bwMode="auto">
          <a:xfrm>
            <a:off x="2917825" y="4627563"/>
            <a:ext cx="708025" cy="292100"/>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Relatie</a:t>
            </a:r>
          </a:p>
          <a:p>
            <a:pPr algn="ctr">
              <a:lnSpc>
                <a:spcPct val="80000"/>
              </a:lnSpc>
              <a:spcBef>
                <a:spcPct val="15000"/>
              </a:spcBef>
            </a:pPr>
            <a:r>
              <a:rPr lang="en-GB" altLang="en-US" sz="1200" b="1">
                <a:solidFill>
                  <a:srgbClr val="000066"/>
                </a:solidFill>
                <a:latin typeface="Arial Narrow" panose="020B0606020202030204" pitchFamily="34" charset="0"/>
              </a:rPr>
              <a:t>Profiles</a:t>
            </a:r>
          </a:p>
        </p:txBody>
      </p:sp>
      <p:sp>
        <p:nvSpPr>
          <p:cNvPr id="23571" name="Rectangle 38"/>
          <p:cNvSpPr>
            <a:spLocks noChangeArrowheads="1"/>
          </p:cNvSpPr>
          <p:nvPr/>
        </p:nvSpPr>
        <p:spPr bwMode="auto">
          <a:xfrm>
            <a:off x="3783013" y="4627563"/>
            <a:ext cx="704850" cy="292100"/>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Product</a:t>
            </a:r>
          </a:p>
          <a:p>
            <a:pPr algn="ctr">
              <a:lnSpc>
                <a:spcPct val="80000"/>
              </a:lnSpc>
              <a:spcBef>
                <a:spcPct val="15000"/>
              </a:spcBef>
            </a:pPr>
            <a:r>
              <a:rPr lang="en-GB" altLang="en-US" sz="1200" b="1">
                <a:solidFill>
                  <a:srgbClr val="000066"/>
                </a:solidFill>
                <a:latin typeface="Arial Narrow" panose="020B0606020202030204" pitchFamily="34" charset="0"/>
              </a:rPr>
              <a:t>prijzen</a:t>
            </a:r>
          </a:p>
        </p:txBody>
      </p:sp>
      <p:sp>
        <p:nvSpPr>
          <p:cNvPr id="23572" name="Rectangle 39"/>
          <p:cNvSpPr>
            <a:spLocks noChangeArrowheads="1"/>
          </p:cNvSpPr>
          <p:nvPr/>
        </p:nvSpPr>
        <p:spPr bwMode="auto">
          <a:xfrm>
            <a:off x="4648200" y="4627563"/>
            <a:ext cx="706438" cy="292100"/>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PCM</a:t>
            </a:r>
          </a:p>
          <a:p>
            <a:pPr algn="ctr">
              <a:lnSpc>
                <a:spcPct val="80000"/>
              </a:lnSpc>
              <a:spcBef>
                <a:spcPct val="15000"/>
              </a:spcBef>
            </a:pPr>
            <a:r>
              <a:rPr lang="en-GB" altLang="en-US" sz="1200" b="1">
                <a:solidFill>
                  <a:srgbClr val="000066"/>
                </a:solidFill>
                <a:latin typeface="Arial Narrow" panose="020B0606020202030204" pitchFamily="34" charset="0"/>
              </a:rPr>
              <a:t>regels</a:t>
            </a:r>
          </a:p>
        </p:txBody>
      </p:sp>
      <p:sp>
        <p:nvSpPr>
          <p:cNvPr id="23573" name="Rectangle 40"/>
          <p:cNvSpPr>
            <a:spLocks noChangeArrowheads="1"/>
          </p:cNvSpPr>
          <p:nvPr/>
        </p:nvSpPr>
        <p:spPr bwMode="auto">
          <a:xfrm>
            <a:off x="5514975" y="4627563"/>
            <a:ext cx="708025" cy="292100"/>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Work</a:t>
            </a:r>
          </a:p>
          <a:p>
            <a:pPr algn="ctr">
              <a:lnSpc>
                <a:spcPct val="80000"/>
              </a:lnSpc>
              <a:spcBef>
                <a:spcPct val="15000"/>
              </a:spcBef>
            </a:pPr>
            <a:r>
              <a:rPr lang="en-GB" altLang="en-US" sz="1200" b="1">
                <a:solidFill>
                  <a:srgbClr val="000066"/>
                </a:solidFill>
                <a:latin typeface="Arial Narrow" panose="020B0606020202030204" pitchFamily="34" charset="0"/>
              </a:rPr>
              <a:t>flow</a:t>
            </a:r>
          </a:p>
        </p:txBody>
      </p:sp>
      <p:sp>
        <p:nvSpPr>
          <p:cNvPr id="23574" name="AutoShape 41"/>
          <p:cNvSpPr>
            <a:spLocks noChangeArrowheads="1"/>
          </p:cNvSpPr>
          <p:nvPr/>
        </p:nvSpPr>
        <p:spPr bwMode="auto">
          <a:xfrm>
            <a:off x="5438775" y="5051425"/>
            <a:ext cx="900113" cy="754063"/>
          </a:xfrm>
          <a:prstGeom prst="can">
            <a:avLst>
              <a:gd name="adj" fmla="val 25000"/>
            </a:avLst>
          </a:prstGeom>
          <a:solidFill>
            <a:srgbClr val="FFFF99"/>
          </a:solidFill>
          <a:ln w="19050">
            <a:solidFill>
              <a:schemeClr val="bg2"/>
            </a:solidFill>
            <a:round/>
            <a:headEnd/>
            <a:tailEnd/>
          </a:ln>
          <a:effectLst/>
          <a:extLst>
            <a:ext uri="{AF507438-7753-43E0-B8FC-AC1667EBCBE1}">
              <a14:hiddenEffects xmlns:a14="http://schemas.microsoft.com/office/drawing/2010/main">
                <a:effectLst>
                  <a:outerShdw dist="53882" dir="2700000" algn="ctr" rotWithShape="0">
                    <a:srgbClr val="4D4D4D"/>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en-GB" altLang="en-US" sz="1200" b="1">
                <a:solidFill>
                  <a:srgbClr val="000066"/>
                </a:solidFill>
                <a:latin typeface="Arial Narrow" panose="020B0606020202030204" pitchFamily="34" charset="0"/>
              </a:rPr>
              <a:t>Bedrijfs</a:t>
            </a:r>
          </a:p>
          <a:p>
            <a:pPr algn="ctr">
              <a:lnSpc>
                <a:spcPct val="80000"/>
              </a:lnSpc>
            </a:pPr>
            <a:r>
              <a:rPr lang="en-GB" altLang="en-US" sz="1200" b="1">
                <a:solidFill>
                  <a:srgbClr val="000066"/>
                </a:solidFill>
                <a:latin typeface="Arial Narrow" panose="020B0606020202030204" pitchFamily="34" charset="0"/>
              </a:rPr>
              <a:t>Regels</a:t>
            </a:r>
          </a:p>
          <a:p>
            <a:pPr algn="ctr">
              <a:lnSpc>
                <a:spcPct val="80000"/>
              </a:lnSpc>
            </a:pPr>
            <a:r>
              <a:rPr lang="en-GB" altLang="en-US" sz="1200" b="1">
                <a:solidFill>
                  <a:srgbClr val="000066"/>
                </a:solidFill>
                <a:latin typeface="Arial Narrow" panose="020B0606020202030204" pitchFamily="34" charset="0"/>
              </a:rPr>
              <a:t>DB</a:t>
            </a:r>
          </a:p>
        </p:txBody>
      </p:sp>
      <p:cxnSp>
        <p:nvCxnSpPr>
          <p:cNvPr id="23575" name="AutoShape 42"/>
          <p:cNvCxnSpPr>
            <a:cxnSpLocks noChangeShapeType="1"/>
            <a:stCxn id="23574" idx="0"/>
            <a:endCxn id="23572" idx="2"/>
          </p:cNvCxnSpPr>
          <p:nvPr/>
        </p:nvCxnSpPr>
        <p:spPr bwMode="auto">
          <a:xfrm flipH="1" flipV="1">
            <a:off x="5000625" y="4919663"/>
            <a:ext cx="889000" cy="314325"/>
          </a:xfrm>
          <a:prstGeom prst="straightConnector1">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76" name="AutoShape 43"/>
          <p:cNvCxnSpPr>
            <a:cxnSpLocks noChangeShapeType="1"/>
            <a:stCxn id="23574" idx="0"/>
            <a:endCxn id="23573" idx="2"/>
          </p:cNvCxnSpPr>
          <p:nvPr/>
        </p:nvCxnSpPr>
        <p:spPr bwMode="auto">
          <a:xfrm flipH="1" flipV="1">
            <a:off x="5868988" y="4919663"/>
            <a:ext cx="20637" cy="314325"/>
          </a:xfrm>
          <a:prstGeom prst="straightConnector1">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77" name="AutoShape 44"/>
          <p:cNvCxnSpPr>
            <a:cxnSpLocks noChangeShapeType="1"/>
            <a:stCxn id="23574" idx="0"/>
            <a:endCxn id="23571" idx="2"/>
          </p:cNvCxnSpPr>
          <p:nvPr/>
        </p:nvCxnSpPr>
        <p:spPr bwMode="auto">
          <a:xfrm flipH="1" flipV="1">
            <a:off x="4137025" y="4919663"/>
            <a:ext cx="1752600" cy="314325"/>
          </a:xfrm>
          <a:prstGeom prst="straightConnector1">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78" name="Rectangle 45"/>
          <p:cNvSpPr>
            <a:spLocks noChangeArrowheads="1"/>
          </p:cNvSpPr>
          <p:nvPr/>
        </p:nvSpPr>
        <p:spPr bwMode="auto">
          <a:xfrm>
            <a:off x="3254375" y="4421188"/>
            <a:ext cx="3078163" cy="241300"/>
          </a:xfrm>
          <a:prstGeom prst="rect">
            <a:avLst/>
          </a:prstGeom>
          <a:noFill/>
          <a:ln>
            <a:noFill/>
          </a:ln>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i="1">
                <a:solidFill>
                  <a:srgbClr val="000066"/>
                </a:solidFill>
                <a:latin typeface="Arial Narrow" panose="020B0606020202030204" pitchFamily="34" charset="0"/>
              </a:rPr>
              <a:t>Gemeenschappelijke services</a:t>
            </a:r>
          </a:p>
        </p:txBody>
      </p:sp>
      <p:sp>
        <p:nvSpPr>
          <p:cNvPr id="23579" name="Rectangle 46"/>
          <p:cNvSpPr>
            <a:spLocks noChangeArrowheads="1"/>
          </p:cNvSpPr>
          <p:nvPr/>
        </p:nvSpPr>
        <p:spPr bwMode="auto">
          <a:xfrm>
            <a:off x="6383338" y="4627563"/>
            <a:ext cx="706437" cy="292100"/>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Security</a:t>
            </a:r>
          </a:p>
          <a:p>
            <a:pPr algn="ctr">
              <a:lnSpc>
                <a:spcPct val="80000"/>
              </a:lnSpc>
              <a:spcBef>
                <a:spcPct val="15000"/>
              </a:spcBef>
            </a:pPr>
            <a:r>
              <a:rPr lang="en-GB" altLang="en-US" sz="1200" b="1">
                <a:solidFill>
                  <a:srgbClr val="000066"/>
                </a:solidFill>
                <a:latin typeface="Arial Narrow" panose="020B0606020202030204" pitchFamily="34" charset="0"/>
              </a:rPr>
              <a:t>ePaym’t</a:t>
            </a:r>
          </a:p>
        </p:txBody>
      </p:sp>
      <p:sp>
        <p:nvSpPr>
          <p:cNvPr id="23580" name="AutoShape 47"/>
          <p:cNvSpPr>
            <a:spLocks noChangeArrowheads="1"/>
          </p:cNvSpPr>
          <p:nvPr/>
        </p:nvSpPr>
        <p:spPr bwMode="auto">
          <a:xfrm>
            <a:off x="6510338" y="5051425"/>
            <a:ext cx="903287" cy="754063"/>
          </a:xfrm>
          <a:prstGeom prst="can">
            <a:avLst>
              <a:gd name="adj" fmla="val 25000"/>
            </a:avLst>
          </a:prstGeom>
          <a:solidFill>
            <a:srgbClr val="FFFF99"/>
          </a:solidFill>
          <a:ln w="19050">
            <a:solidFill>
              <a:schemeClr val="bg2"/>
            </a:solidFill>
            <a:round/>
            <a:headEnd/>
            <a:tailEnd/>
          </a:ln>
          <a:effectLst/>
          <a:extLst>
            <a:ext uri="{AF507438-7753-43E0-B8FC-AC1667EBCBE1}">
              <a14:hiddenEffects xmlns:a14="http://schemas.microsoft.com/office/drawing/2010/main">
                <a:effectLst>
                  <a:outerShdw dist="53882" dir="2700000" algn="ctr" rotWithShape="0">
                    <a:srgbClr val="4D4D4D"/>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en-GB" altLang="en-US" sz="1200" b="1">
                <a:solidFill>
                  <a:srgbClr val="000066"/>
                </a:solidFill>
                <a:latin typeface="Arial Narrow" panose="020B0606020202030204" pitchFamily="34" charset="0"/>
              </a:rPr>
              <a:t>Beveili- </a:t>
            </a:r>
          </a:p>
          <a:p>
            <a:pPr algn="ctr">
              <a:lnSpc>
                <a:spcPct val="80000"/>
              </a:lnSpc>
            </a:pPr>
            <a:r>
              <a:rPr lang="en-GB" altLang="en-US" sz="1200" b="1">
                <a:solidFill>
                  <a:srgbClr val="000066"/>
                </a:solidFill>
                <a:latin typeface="Arial Narrow" panose="020B0606020202030204" pitchFamily="34" charset="0"/>
              </a:rPr>
              <a:t>gings</a:t>
            </a:r>
          </a:p>
          <a:p>
            <a:pPr algn="ctr">
              <a:lnSpc>
                <a:spcPct val="80000"/>
              </a:lnSpc>
            </a:pPr>
            <a:r>
              <a:rPr lang="en-GB" altLang="en-US" sz="1200" b="1">
                <a:solidFill>
                  <a:srgbClr val="000066"/>
                </a:solidFill>
                <a:latin typeface="Arial Narrow" panose="020B0606020202030204" pitchFamily="34" charset="0"/>
              </a:rPr>
              <a:t>DB</a:t>
            </a:r>
          </a:p>
        </p:txBody>
      </p:sp>
      <p:cxnSp>
        <p:nvCxnSpPr>
          <p:cNvPr id="23581" name="AutoShape 48"/>
          <p:cNvCxnSpPr>
            <a:cxnSpLocks noChangeShapeType="1"/>
            <a:stCxn id="23579" idx="2"/>
            <a:endCxn id="23580" idx="0"/>
          </p:cNvCxnSpPr>
          <p:nvPr/>
        </p:nvCxnSpPr>
        <p:spPr bwMode="auto">
          <a:xfrm>
            <a:off x="6737350" y="4919663"/>
            <a:ext cx="225425" cy="314325"/>
          </a:xfrm>
          <a:prstGeom prst="straightConnector1">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582" name="Group 49"/>
          <p:cNvGrpSpPr>
            <a:grpSpLocks/>
          </p:cNvGrpSpPr>
          <p:nvPr/>
        </p:nvGrpSpPr>
        <p:grpSpPr bwMode="auto">
          <a:xfrm>
            <a:off x="1905000" y="2735263"/>
            <a:ext cx="5562600" cy="622300"/>
            <a:chOff x="1200" y="1480"/>
            <a:chExt cx="3504" cy="392"/>
          </a:xfrm>
        </p:grpSpPr>
        <p:sp>
          <p:nvSpPr>
            <p:cNvPr id="23629" name="Rectangle 50"/>
            <p:cNvSpPr>
              <a:spLocks noChangeArrowheads="1"/>
            </p:cNvSpPr>
            <p:nvPr/>
          </p:nvSpPr>
          <p:spPr bwMode="auto">
            <a:xfrm>
              <a:off x="1200" y="1480"/>
              <a:ext cx="3504" cy="392"/>
            </a:xfrm>
            <a:prstGeom prst="rect">
              <a:avLst/>
            </a:prstGeom>
            <a:solidFill>
              <a:srgbClr val="99CC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99CCFF"/>
              </a:extrusionClr>
              <a:contourClr>
                <a:srgbClr val="99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b" anchorCtr="1">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600" b="1">
                  <a:solidFill>
                    <a:srgbClr val="000066"/>
                  </a:solidFill>
                  <a:latin typeface="Arial" panose="020B0604020202020204" pitchFamily="34" charset="0"/>
                </a:rPr>
                <a:t>Multi-channel Platform</a:t>
              </a:r>
            </a:p>
          </p:txBody>
        </p:sp>
        <p:sp>
          <p:nvSpPr>
            <p:cNvPr id="23630" name="Rectangle 51"/>
            <p:cNvSpPr>
              <a:spLocks noChangeArrowheads="1"/>
            </p:cNvSpPr>
            <p:nvPr/>
          </p:nvSpPr>
          <p:spPr bwMode="auto">
            <a:xfrm>
              <a:off x="1356" y="1584"/>
              <a:ext cx="358" cy="157"/>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Tel/CC</a:t>
              </a:r>
            </a:p>
          </p:txBody>
        </p:sp>
        <p:sp>
          <p:nvSpPr>
            <p:cNvPr id="23631" name="Rectangle 52"/>
            <p:cNvSpPr>
              <a:spLocks noChangeArrowheads="1"/>
            </p:cNvSpPr>
            <p:nvPr/>
          </p:nvSpPr>
          <p:spPr bwMode="auto">
            <a:xfrm>
              <a:off x="3220" y="1584"/>
              <a:ext cx="358" cy="157"/>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Mobiel</a:t>
              </a:r>
            </a:p>
          </p:txBody>
        </p:sp>
        <p:sp>
          <p:nvSpPr>
            <p:cNvPr id="23632" name="Rectangle 53"/>
            <p:cNvSpPr>
              <a:spLocks noChangeArrowheads="1"/>
            </p:cNvSpPr>
            <p:nvPr/>
          </p:nvSpPr>
          <p:spPr bwMode="auto">
            <a:xfrm>
              <a:off x="1822" y="1584"/>
              <a:ext cx="360" cy="157"/>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Brief/fax</a:t>
              </a:r>
            </a:p>
          </p:txBody>
        </p:sp>
        <p:sp>
          <p:nvSpPr>
            <p:cNvPr id="23633" name="Rectangle 54"/>
            <p:cNvSpPr>
              <a:spLocks noChangeArrowheads="1"/>
            </p:cNvSpPr>
            <p:nvPr/>
          </p:nvSpPr>
          <p:spPr bwMode="auto">
            <a:xfrm>
              <a:off x="2288" y="1584"/>
              <a:ext cx="360" cy="157"/>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Email</a:t>
              </a:r>
            </a:p>
          </p:txBody>
        </p:sp>
        <p:sp>
          <p:nvSpPr>
            <p:cNvPr id="23634" name="Rectangle 55"/>
            <p:cNvSpPr>
              <a:spLocks noChangeArrowheads="1"/>
            </p:cNvSpPr>
            <p:nvPr/>
          </p:nvSpPr>
          <p:spPr bwMode="auto">
            <a:xfrm>
              <a:off x="2754" y="1584"/>
              <a:ext cx="358" cy="157"/>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Website</a:t>
              </a:r>
            </a:p>
          </p:txBody>
        </p:sp>
        <p:sp>
          <p:nvSpPr>
            <p:cNvPr id="23635" name="Rectangle 56"/>
            <p:cNvSpPr>
              <a:spLocks noChangeArrowheads="1"/>
            </p:cNvSpPr>
            <p:nvPr/>
          </p:nvSpPr>
          <p:spPr bwMode="auto">
            <a:xfrm>
              <a:off x="3686" y="1584"/>
              <a:ext cx="358" cy="157"/>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ITV</a:t>
              </a:r>
            </a:p>
          </p:txBody>
        </p:sp>
        <p:sp>
          <p:nvSpPr>
            <p:cNvPr id="23636" name="Rectangle 57"/>
            <p:cNvSpPr>
              <a:spLocks noChangeArrowheads="1"/>
            </p:cNvSpPr>
            <p:nvPr/>
          </p:nvSpPr>
          <p:spPr bwMode="auto">
            <a:xfrm>
              <a:off x="4153" y="1584"/>
              <a:ext cx="359" cy="157"/>
            </a:xfrm>
            <a:prstGeom prst="rect">
              <a:avLst/>
            </a:prstGeom>
            <a:solidFill>
              <a:srgbClr val="66FFFF"/>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a:solidFill>
                    <a:srgbClr val="000066"/>
                  </a:solidFill>
                  <a:latin typeface="Arial Narrow" panose="020B0606020202030204" pitchFamily="34" charset="0"/>
                </a:rPr>
                <a:t>...</a:t>
              </a:r>
            </a:p>
          </p:txBody>
        </p:sp>
      </p:grpSp>
      <p:grpSp>
        <p:nvGrpSpPr>
          <p:cNvPr id="23583" name="Group 58"/>
          <p:cNvGrpSpPr>
            <a:grpSpLocks/>
          </p:cNvGrpSpPr>
          <p:nvPr/>
        </p:nvGrpSpPr>
        <p:grpSpPr bwMode="auto">
          <a:xfrm>
            <a:off x="990600" y="1544638"/>
            <a:ext cx="7239000" cy="228600"/>
            <a:chOff x="48" y="2785"/>
            <a:chExt cx="4560" cy="144"/>
          </a:xfrm>
        </p:grpSpPr>
        <p:sp>
          <p:nvSpPr>
            <p:cNvPr id="23611" name="Rectangle 59"/>
            <p:cNvSpPr>
              <a:spLocks noChangeArrowheads="1"/>
            </p:cNvSpPr>
            <p:nvPr/>
          </p:nvSpPr>
          <p:spPr bwMode="auto">
            <a:xfrm>
              <a:off x="48"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VK</a:t>
              </a:r>
            </a:p>
          </p:txBody>
        </p:sp>
        <p:sp>
          <p:nvSpPr>
            <p:cNvPr id="23612" name="Rectangle 60"/>
            <p:cNvSpPr>
              <a:spLocks noChangeArrowheads="1"/>
            </p:cNvSpPr>
            <p:nvPr/>
          </p:nvSpPr>
          <p:spPr bwMode="auto">
            <a:xfrm>
              <a:off x="302"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Par.</a:t>
              </a:r>
            </a:p>
          </p:txBody>
        </p:sp>
        <p:sp>
          <p:nvSpPr>
            <p:cNvPr id="23613" name="Rectangle 61"/>
            <p:cNvSpPr>
              <a:spLocks noChangeArrowheads="1"/>
            </p:cNvSpPr>
            <p:nvPr/>
          </p:nvSpPr>
          <p:spPr bwMode="auto">
            <a:xfrm>
              <a:off x="556"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Trw</a:t>
              </a:r>
            </a:p>
          </p:txBody>
        </p:sp>
        <p:sp>
          <p:nvSpPr>
            <p:cNvPr id="23614" name="Rectangle 62"/>
            <p:cNvSpPr>
              <a:spLocks noChangeArrowheads="1"/>
            </p:cNvSpPr>
            <p:nvPr/>
          </p:nvSpPr>
          <p:spPr bwMode="auto">
            <a:xfrm>
              <a:off x="810"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RD</a:t>
              </a:r>
            </a:p>
          </p:txBody>
        </p:sp>
        <p:sp>
          <p:nvSpPr>
            <p:cNvPr id="23615" name="Rectangle 63"/>
            <p:cNvSpPr>
              <a:spLocks noChangeArrowheads="1"/>
            </p:cNvSpPr>
            <p:nvPr/>
          </p:nvSpPr>
          <p:spPr bwMode="auto">
            <a:xfrm>
              <a:off x="1064"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AD</a:t>
              </a:r>
            </a:p>
          </p:txBody>
        </p:sp>
        <p:sp>
          <p:nvSpPr>
            <p:cNvPr id="23616" name="Rectangle 64"/>
            <p:cNvSpPr>
              <a:spLocks noChangeArrowheads="1"/>
            </p:cNvSpPr>
            <p:nvPr/>
          </p:nvSpPr>
          <p:spPr bwMode="auto">
            <a:xfrm>
              <a:off x="1318"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NRC</a:t>
              </a:r>
            </a:p>
          </p:txBody>
        </p:sp>
        <p:sp>
          <p:nvSpPr>
            <p:cNvPr id="23617" name="Rectangle 65"/>
            <p:cNvSpPr>
              <a:spLocks noChangeArrowheads="1"/>
            </p:cNvSpPr>
            <p:nvPr/>
          </p:nvSpPr>
          <p:spPr bwMode="auto">
            <a:xfrm>
              <a:off x="1572"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DtRG</a:t>
              </a:r>
            </a:p>
          </p:txBody>
        </p:sp>
        <p:sp>
          <p:nvSpPr>
            <p:cNvPr id="23618" name="Rectangle 66"/>
            <p:cNvSpPr>
              <a:spLocks noChangeArrowheads="1"/>
            </p:cNvSpPr>
            <p:nvPr/>
          </p:nvSpPr>
          <p:spPr bwMode="auto">
            <a:xfrm>
              <a:off x="1826"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Ad.g.</a:t>
              </a:r>
            </a:p>
          </p:txBody>
        </p:sp>
        <p:sp>
          <p:nvSpPr>
            <p:cNvPr id="23619" name="Rectangle 67"/>
            <p:cNvSpPr>
              <a:spLocks noChangeArrowheads="1"/>
            </p:cNvSpPr>
            <p:nvPr/>
          </p:nvSpPr>
          <p:spPr bwMode="auto">
            <a:xfrm>
              <a:off x="2080"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Ad.k.</a:t>
              </a:r>
            </a:p>
          </p:txBody>
        </p:sp>
        <p:sp>
          <p:nvSpPr>
            <p:cNvPr id="23620" name="Rectangle 68"/>
            <p:cNvSpPr>
              <a:spLocks noChangeArrowheads="1"/>
            </p:cNvSpPr>
            <p:nvPr/>
          </p:nvSpPr>
          <p:spPr bwMode="auto">
            <a:xfrm>
              <a:off x="2335"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Graf.</a:t>
              </a:r>
            </a:p>
          </p:txBody>
        </p:sp>
        <p:sp>
          <p:nvSpPr>
            <p:cNvPr id="23621" name="Rectangle 69"/>
            <p:cNvSpPr>
              <a:spLocks noChangeArrowheads="1"/>
            </p:cNvSpPr>
            <p:nvPr/>
          </p:nvSpPr>
          <p:spPr bwMode="auto">
            <a:xfrm>
              <a:off x="2589"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Meul.</a:t>
              </a:r>
            </a:p>
          </p:txBody>
        </p:sp>
        <p:sp>
          <p:nvSpPr>
            <p:cNvPr id="23622" name="Rectangle 70"/>
            <p:cNvSpPr>
              <a:spLocks noChangeArrowheads="1"/>
            </p:cNvSpPr>
            <p:nvPr/>
          </p:nvSpPr>
          <p:spPr bwMode="auto">
            <a:xfrm>
              <a:off x="2843"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DocA</a:t>
              </a:r>
            </a:p>
          </p:txBody>
        </p:sp>
        <p:sp>
          <p:nvSpPr>
            <p:cNvPr id="23623" name="Rectangle 71"/>
            <p:cNvSpPr>
              <a:spLocks noChangeArrowheads="1"/>
            </p:cNvSpPr>
            <p:nvPr/>
          </p:nvSpPr>
          <p:spPr bwMode="auto">
            <a:xfrm>
              <a:off x="3097"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DocR</a:t>
              </a:r>
            </a:p>
          </p:txBody>
        </p:sp>
        <p:sp>
          <p:nvSpPr>
            <p:cNvPr id="23624" name="Rectangle 72"/>
            <p:cNvSpPr>
              <a:spLocks noChangeArrowheads="1"/>
            </p:cNvSpPr>
            <p:nvPr/>
          </p:nvSpPr>
          <p:spPr bwMode="auto">
            <a:xfrm>
              <a:off x="3351"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MRe</a:t>
              </a:r>
            </a:p>
          </p:txBody>
        </p:sp>
        <p:sp>
          <p:nvSpPr>
            <p:cNvPr id="23625" name="Rectangle 73"/>
            <p:cNvSpPr>
              <a:spLocks noChangeArrowheads="1"/>
            </p:cNvSpPr>
            <p:nvPr/>
          </p:nvSpPr>
          <p:spPr bwMode="auto">
            <a:xfrm>
              <a:off x="3605"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Losv</a:t>
              </a:r>
            </a:p>
          </p:txBody>
        </p:sp>
        <p:sp>
          <p:nvSpPr>
            <p:cNvPr id="23626" name="Rectangle 74"/>
            <p:cNvSpPr>
              <a:spLocks noChangeArrowheads="1"/>
            </p:cNvSpPr>
            <p:nvPr/>
          </p:nvSpPr>
          <p:spPr bwMode="auto">
            <a:xfrm>
              <a:off x="3859"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Distr</a:t>
              </a:r>
            </a:p>
          </p:txBody>
        </p:sp>
        <p:sp>
          <p:nvSpPr>
            <p:cNvPr id="23627" name="Rectangle 75"/>
            <p:cNvSpPr>
              <a:spLocks noChangeArrowheads="1"/>
            </p:cNvSpPr>
            <p:nvPr/>
          </p:nvSpPr>
          <p:spPr bwMode="auto">
            <a:xfrm>
              <a:off x="4113"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Ab.A</a:t>
              </a:r>
            </a:p>
          </p:txBody>
        </p:sp>
        <p:sp>
          <p:nvSpPr>
            <p:cNvPr id="23628" name="Rectangle 76"/>
            <p:cNvSpPr>
              <a:spLocks noChangeArrowheads="1"/>
            </p:cNvSpPr>
            <p:nvPr/>
          </p:nvSpPr>
          <p:spPr bwMode="auto">
            <a:xfrm>
              <a:off x="4368" y="2785"/>
              <a:ext cx="240" cy="144"/>
            </a:xfrm>
            <a:prstGeom prst="rect">
              <a:avLst/>
            </a:prstGeom>
            <a:solidFill>
              <a:srgbClr val="FFCC99"/>
            </a:solidFill>
            <a:ln w="9525">
              <a:miter lim="800000"/>
              <a:headEnd/>
              <a:tailEnd/>
            </a:ln>
            <a:effectLst/>
            <a:scene3d>
              <a:camera prst="legacyObliqueTopRight"/>
              <a:lightRig rig="legacyFlat2" dir="t"/>
            </a:scene3d>
            <a:sp3d extrusionH="227000" prstMaterial="legacyMatte">
              <a:bevelT w="13500" h="13500" prst="angle"/>
              <a:bevelB w="13500" h="13500" prst="angle"/>
              <a:extrusionClr>
                <a:srgbClr val="FFCC66"/>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defTabSz="452438" eaLnBrk="0" hangingPunct="0">
                <a:defRPr sz="2400">
                  <a:solidFill>
                    <a:schemeClr val="tx1"/>
                  </a:solidFill>
                  <a:latin typeface="Times New Roman" panose="02020603050405020304" pitchFamily="18" charset="0"/>
                </a:defRPr>
              </a:lvl1pPr>
              <a:lvl2pPr marL="742950" indent="-285750" defTabSz="452438" eaLnBrk="0" hangingPunct="0">
                <a:defRPr sz="2400">
                  <a:solidFill>
                    <a:schemeClr val="tx1"/>
                  </a:solidFill>
                  <a:latin typeface="Times New Roman" panose="02020603050405020304" pitchFamily="18" charset="0"/>
                </a:defRPr>
              </a:lvl2pPr>
              <a:lvl3pPr marL="1143000" indent="-228600" defTabSz="452438" eaLnBrk="0" hangingPunct="0">
                <a:defRPr sz="2400">
                  <a:solidFill>
                    <a:schemeClr val="tx1"/>
                  </a:solidFill>
                  <a:latin typeface="Times New Roman" panose="02020603050405020304" pitchFamily="18" charset="0"/>
                </a:defRPr>
              </a:lvl3pPr>
              <a:lvl4pPr marL="1600200" indent="-228600" defTabSz="452438" eaLnBrk="0" hangingPunct="0">
                <a:defRPr sz="2400">
                  <a:solidFill>
                    <a:schemeClr val="tx1"/>
                  </a:solidFill>
                  <a:latin typeface="Times New Roman" panose="02020603050405020304" pitchFamily="18" charset="0"/>
                </a:defRPr>
              </a:lvl4pPr>
              <a:lvl5pPr marL="2057400" indent="-228600" defTabSz="452438" eaLnBrk="0" hangingPunct="0">
                <a:defRPr sz="2400">
                  <a:solidFill>
                    <a:schemeClr val="tx1"/>
                  </a:solidFill>
                  <a:latin typeface="Times New Roman" panose="02020603050405020304" pitchFamily="18" charset="0"/>
                </a:defRPr>
              </a:lvl5pPr>
              <a:lvl6pPr marL="2514600" indent="-228600" defTabSz="452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2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2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24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Ab.R</a:t>
              </a:r>
            </a:p>
          </p:txBody>
        </p:sp>
      </p:grpSp>
      <p:sp>
        <p:nvSpPr>
          <p:cNvPr id="23584" name="Rectangle 77"/>
          <p:cNvSpPr>
            <a:spLocks noChangeArrowheads="1"/>
          </p:cNvSpPr>
          <p:nvPr/>
        </p:nvSpPr>
        <p:spPr bwMode="auto">
          <a:xfrm>
            <a:off x="179388" y="765175"/>
            <a:ext cx="87630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sz="4000">
                <a:solidFill>
                  <a:schemeClr val="tx2"/>
                </a:solidFill>
                <a:latin typeface="Lucida Sans Unicode" panose="020B0602030504020204" pitchFamily="34" charset="0"/>
              </a:rPr>
              <a:t>eCommerce Architecture Blueprint</a:t>
            </a:r>
          </a:p>
        </p:txBody>
      </p:sp>
      <p:grpSp>
        <p:nvGrpSpPr>
          <p:cNvPr id="23585" name="Group 78"/>
          <p:cNvGrpSpPr>
            <a:grpSpLocks/>
          </p:cNvGrpSpPr>
          <p:nvPr/>
        </p:nvGrpSpPr>
        <p:grpSpPr bwMode="auto">
          <a:xfrm>
            <a:off x="127000" y="1870075"/>
            <a:ext cx="8940800" cy="573088"/>
            <a:chOff x="48" y="839"/>
            <a:chExt cx="5632" cy="361"/>
          </a:xfrm>
        </p:grpSpPr>
        <p:sp>
          <p:nvSpPr>
            <p:cNvPr id="23596" name="Rectangle 79"/>
            <p:cNvSpPr>
              <a:spLocks noChangeArrowheads="1"/>
            </p:cNvSpPr>
            <p:nvPr/>
          </p:nvSpPr>
          <p:spPr bwMode="auto">
            <a:xfrm>
              <a:off x="48"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Journ.</a:t>
              </a:r>
            </a:p>
            <a:p>
              <a:pPr algn="ctr">
                <a:lnSpc>
                  <a:spcPct val="90000"/>
                </a:lnSpc>
              </a:pPr>
              <a:r>
                <a:rPr lang="en-GB" altLang="en-US" sz="1200" b="1">
                  <a:solidFill>
                    <a:srgbClr val="000066"/>
                  </a:solidFill>
                  <a:latin typeface="Arial Narrow" panose="020B0606020202030204" pitchFamily="34" charset="0"/>
                </a:rPr>
                <a:t>Auteurs</a:t>
              </a:r>
            </a:p>
          </p:txBody>
        </p:sp>
        <p:sp>
          <p:nvSpPr>
            <p:cNvPr id="23597" name="Rectangle 80"/>
            <p:cNvSpPr>
              <a:spLocks noChangeArrowheads="1"/>
            </p:cNvSpPr>
            <p:nvPr/>
          </p:nvSpPr>
          <p:spPr bwMode="auto">
            <a:xfrm>
              <a:off x="497"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Nieuws-</a:t>
              </a:r>
            </a:p>
            <a:p>
              <a:pPr algn="ctr">
                <a:lnSpc>
                  <a:spcPct val="90000"/>
                </a:lnSpc>
              </a:pPr>
              <a:r>
                <a:rPr lang="en-GB" altLang="en-US" sz="1200" b="1">
                  <a:solidFill>
                    <a:srgbClr val="000066"/>
                  </a:solidFill>
                  <a:latin typeface="Arial Narrow" panose="020B0606020202030204" pitchFamily="34" charset="0"/>
                </a:rPr>
                <a:t>dnsten</a:t>
              </a:r>
            </a:p>
          </p:txBody>
        </p:sp>
        <p:sp>
          <p:nvSpPr>
            <p:cNvPr id="23598" name="Rectangle 81"/>
            <p:cNvSpPr>
              <a:spLocks noChangeArrowheads="1"/>
            </p:cNvSpPr>
            <p:nvPr/>
          </p:nvSpPr>
          <p:spPr bwMode="auto">
            <a:xfrm>
              <a:off x="947"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Advert.</a:t>
              </a:r>
            </a:p>
            <a:p>
              <a:pPr algn="ctr">
                <a:lnSpc>
                  <a:spcPct val="90000"/>
                </a:lnSpc>
              </a:pPr>
              <a:r>
                <a:rPr lang="en-GB" altLang="en-US" sz="1200" b="1">
                  <a:solidFill>
                    <a:srgbClr val="000066"/>
                  </a:solidFill>
                  <a:latin typeface="Arial Narrow" panose="020B0606020202030204" pitchFamily="34" charset="0"/>
                </a:rPr>
                <a:t>(PR-bur)</a:t>
              </a:r>
            </a:p>
          </p:txBody>
        </p:sp>
        <p:sp>
          <p:nvSpPr>
            <p:cNvPr id="23599" name="Rectangle 82"/>
            <p:cNvSpPr>
              <a:spLocks noChangeArrowheads="1"/>
            </p:cNvSpPr>
            <p:nvPr/>
          </p:nvSpPr>
          <p:spPr bwMode="auto">
            <a:xfrm>
              <a:off x="1392"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Losse</a:t>
              </a:r>
            </a:p>
            <a:p>
              <a:pPr algn="ctr">
                <a:lnSpc>
                  <a:spcPct val="90000"/>
                </a:lnSpc>
              </a:pPr>
              <a:r>
                <a:rPr lang="en-GB" altLang="en-US" sz="1200" b="1">
                  <a:solidFill>
                    <a:srgbClr val="000066"/>
                  </a:solidFill>
                  <a:latin typeface="Arial Narrow" panose="020B0606020202030204" pitchFamily="34" charset="0"/>
                </a:rPr>
                <a:t>verk.pt.</a:t>
              </a:r>
            </a:p>
          </p:txBody>
        </p:sp>
        <p:sp>
          <p:nvSpPr>
            <p:cNvPr id="23600" name="Rectangle 83"/>
            <p:cNvSpPr>
              <a:spLocks noChangeArrowheads="1"/>
            </p:cNvSpPr>
            <p:nvPr/>
          </p:nvSpPr>
          <p:spPr bwMode="auto">
            <a:xfrm>
              <a:off x="1842"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Vervoer-</a:t>
              </a:r>
            </a:p>
            <a:p>
              <a:pPr algn="ctr">
                <a:lnSpc>
                  <a:spcPct val="90000"/>
                </a:lnSpc>
              </a:pPr>
              <a:r>
                <a:rPr lang="en-GB" altLang="en-US" sz="1200" b="1">
                  <a:solidFill>
                    <a:srgbClr val="000066"/>
                  </a:solidFill>
                  <a:latin typeface="Arial Narrow" panose="020B0606020202030204" pitchFamily="34" charset="0"/>
                </a:rPr>
                <a:t>ders</a:t>
              </a:r>
            </a:p>
          </p:txBody>
        </p:sp>
        <p:sp>
          <p:nvSpPr>
            <p:cNvPr id="23601" name="Rectangle 84"/>
            <p:cNvSpPr>
              <a:spLocks noChangeArrowheads="1"/>
            </p:cNvSpPr>
            <p:nvPr/>
          </p:nvSpPr>
          <p:spPr bwMode="auto">
            <a:xfrm>
              <a:off x="2292"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Distrib.,</a:t>
              </a:r>
            </a:p>
            <a:p>
              <a:pPr algn="ctr">
                <a:lnSpc>
                  <a:spcPct val="90000"/>
                </a:lnSpc>
              </a:pPr>
              <a:r>
                <a:rPr lang="en-GB" altLang="en-US" sz="1200" b="1">
                  <a:solidFill>
                    <a:srgbClr val="000066"/>
                  </a:solidFill>
                  <a:latin typeface="Arial Narrow" panose="020B0606020202030204" pitchFamily="34" charset="0"/>
                </a:rPr>
                <a:t>bezorg.</a:t>
              </a:r>
            </a:p>
          </p:txBody>
        </p:sp>
        <p:sp>
          <p:nvSpPr>
            <p:cNvPr id="23602" name="Rectangle 85"/>
            <p:cNvSpPr>
              <a:spLocks noChangeArrowheads="1"/>
            </p:cNvSpPr>
            <p:nvPr/>
          </p:nvSpPr>
          <p:spPr bwMode="auto">
            <a:xfrm>
              <a:off x="3312"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Bedrijv.</a:t>
              </a:r>
            </a:p>
            <a:p>
              <a:pPr algn="ctr">
                <a:lnSpc>
                  <a:spcPct val="90000"/>
                </a:lnSpc>
              </a:pPr>
              <a:r>
                <a:rPr lang="en-GB" altLang="en-US" sz="1200" b="1">
                  <a:solidFill>
                    <a:srgbClr val="000066"/>
                  </a:solidFill>
                  <a:latin typeface="Arial Narrow" panose="020B0606020202030204" pitchFamily="34" charset="0"/>
                </a:rPr>
                <a:t>Instell.</a:t>
              </a:r>
            </a:p>
          </p:txBody>
        </p:sp>
        <p:sp>
          <p:nvSpPr>
            <p:cNvPr id="23603" name="Rectangle 86"/>
            <p:cNvSpPr>
              <a:spLocks noChangeArrowheads="1"/>
            </p:cNvSpPr>
            <p:nvPr/>
          </p:nvSpPr>
          <p:spPr bwMode="auto">
            <a:xfrm>
              <a:off x="5232"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PCM</a:t>
              </a:r>
            </a:p>
            <a:p>
              <a:pPr algn="ctr">
                <a:lnSpc>
                  <a:spcPct val="90000"/>
                </a:lnSpc>
              </a:pPr>
              <a:r>
                <a:rPr lang="en-GB" altLang="en-US" sz="1200" b="1">
                  <a:solidFill>
                    <a:srgbClr val="000066"/>
                  </a:solidFill>
                  <a:latin typeface="Arial Narrow" panose="020B0606020202030204" pitchFamily="34" charset="0"/>
                </a:rPr>
                <a:t>medewr.</a:t>
              </a:r>
            </a:p>
          </p:txBody>
        </p:sp>
        <p:sp>
          <p:nvSpPr>
            <p:cNvPr id="23604" name="Rectangle 87"/>
            <p:cNvSpPr>
              <a:spLocks noChangeArrowheads="1"/>
            </p:cNvSpPr>
            <p:nvPr/>
          </p:nvSpPr>
          <p:spPr bwMode="auto">
            <a:xfrm>
              <a:off x="5273" y="839"/>
              <a:ext cx="407" cy="121"/>
            </a:xfrm>
            <a:prstGeom prst="rect">
              <a:avLst/>
            </a:prstGeom>
            <a:noFill/>
            <a:ln>
              <a:noFill/>
            </a:ln>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i="1">
                  <a:solidFill>
                    <a:srgbClr val="000066"/>
                  </a:solidFill>
                  <a:latin typeface="Arial Narrow" panose="020B0606020202030204" pitchFamily="34" charset="0"/>
                </a:rPr>
                <a:t>Intranet</a:t>
              </a:r>
            </a:p>
          </p:txBody>
        </p:sp>
        <p:sp>
          <p:nvSpPr>
            <p:cNvPr id="23605" name="Rectangle 88"/>
            <p:cNvSpPr>
              <a:spLocks noChangeArrowheads="1"/>
            </p:cNvSpPr>
            <p:nvPr/>
          </p:nvSpPr>
          <p:spPr bwMode="auto">
            <a:xfrm>
              <a:off x="3763"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Advert.</a:t>
              </a:r>
            </a:p>
            <a:p>
              <a:pPr algn="ctr">
                <a:lnSpc>
                  <a:spcPct val="90000"/>
                </a:lnSpc>
              </a:pPr>
              <a:r>
                <a:rPr lang="en-GB" altLang="en-US" sz="1200" b="1">
                  <a:solidFill>
                    <a:srgbClr val="000066"/>
                  </a:solidFill>
                  <a:latin typeface="Arial Narrow" panose="020B0606020202030204" pitchFamily="34" charset="0"/>
                </a:rPr>
                <a:t>(part.)</a:t>
              </a:r>
            </a:p>
          </p:txBody>
        </p:sp>
        <p:sp>
          <p:nvSpPr>
            <p:cNvPr id="23606" name="Rectangle 89"/>
            <p:cNvSpPr>
              <a:spLocks noChangeArrowheads="1"/>
            </p:cNvSpPr>
            <p:nvPr/>
          </p:nvSpPr>
          <p:spPr bwMode="auto">
            <a:xfrm>
              <a:off x="4214"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Abon-</a:t>
              </a:r>
            </a:p>
            <a:p>
              <a:pPr algn="ctr">
                <a:lnSpc>
                  <a:spcPct val="90000"/>
                </a:lnSpc>
              </a:pPr>
              <a:r>
                <a:rPr lang="en-GB" altLang="en-US" sz="1200" b="1">
                  <a:solidFill>
                    <a:srgbClr val="000066"/>
                  </a:solidFill>
                  <a:latin typeface="Arial Narrow" panose="020B0606020202030204" pitchFamily="34" charset="0"/>
                </a:rPr>
                <a:t>nees</a:t>
              </a:r>
            </a:p>
          </p:txBody>
        </p:sp>
        <p:sp>
          <p:nvSpPr>
            <p:cNvPr id="23607" name="Rectangle 90"/>
            <p:cNvSpPr>
              <a:spLocks noChangeArrowheads="1"/>
            </p:cNvSpPr>
            <p:nvPr/>
          </p:nvSpPr>
          <p:spPr bwMode="auto">
            <a:xfrm>
              <a:off x="4666"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Bezoe-</a:t>
              </a:r>
            </a:p>
            <a:p>
              <a:pPr algn="ctr">
                <a:lnSpc>
                  <a:spcPct val="90000"/>
                </a:lnSpc>
              </a:pPr>
              <a:r>
                <a:rPr lang="en-GB" altLang="en-US" sz="1200" b="1">
                  <a:solidFill>
                    <a:srgbClr val="000066"/>
                  </a:solidFill>
                  <a:latin typeface="Arial Narrow" panose="020B0606020202030204" pitchFamily="34" charset="0"/>
                </a:rPr>
                <a:t>kers</a:t>
              </a:r>
            </a:p>
          </p:txBody>
        </p:sp>
        <p:sp>
          <p:nvSpPr>
            <p:cNvPr id="23608" name="Rectangle 91"/>
            <p:cNvSpPr>
              <a:spLocks noChangeArrowheads="1"/>
            </p:cNvSpPr>
            <p:nvPr/>
          </p:nvSpPr>
          <p:spPr bwMode="auto">
            <a:xfrm>
              <a:off x="3994" y="839"/>
              <a:ext cx="407" cy="121"/>
            </a:xfrm>
            <a:prstGeom prst="rect">
              <a:avLst/>
            </a:prstGeom>
            <a:noFill/>
            <a:ln>
              <a:noFill/>
            </a:ln>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i="1">
                  <a:solidFill>
                    <a:srgbClr val="000066"/>
                  </a:solidFill>
                  <a:latin typeface="Arial Narrow" panose="020B0606020202030204" pitchFamily="34" charset="0"/>
                </a:rPr>
                <a:t>Internet</a:t>
              </a:r>
            </a:p>
          </p:txBody>
        </p:sp>
        <p:sp>
          <p:nvSpPr>
            <p:cNvPr id="23609" name="Rectangle 92"/>
            <p:cNvSpPr>
              <a:spLocks noChangeArrowheads="1"/>
            </p:cNvSpPr>
            <p:nvPr/>
          </p:nvSpPr>
          <p:spPr bwMode="auto">
            <a:xfrm>
              <a:off x="2746" y="960"/>
              <a:ext cx="374" cy="240"/>
            </a:xfrm>
            <a:prstGeom prst="rect">
              <a:avLst/>
            </a:prstGeom>
            <a:solidFill>
              <a:srgbClr val="FF9999"/>
            </a:solidFill>
            <a:ln w="9525">
              <a:miter lim="800000"/>
              <a:headEnd/>
              <a:tailEnd/>
            </a:ln>
            <a:effectLst/>
            <a:scene3d>
              <a:camera prst="legacyObliqueTopRight"/>
              <a:lightRig rig="legacyFlat2" dir="t"/>
            </a:scene3d>
            <a:sp3d extrusionH="430200" prstMaterial="legacyMatte">
              <a:bevelT w="13500" h="13500" prst="angle"/>
              <a:bevelB w="13500" h="13500" prst="angle"/>
              <a:extrusionClr>
                <a:srgbClr val="FF9999"/>
              </a:extrusionClr>
              <a:contourClr>
                <a:srgbClr val="FF99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GB" altLang="en-US" sz="1200" b="1">
                  <a:solidFill>
                    <a:srgbClr val="000066"/>
                  </a:solidFill>
                  <a:latin typeface="Arial Narrow" panose="020B0606020202030204" pitchFamily="34" charset="0"/>
                </a:rPr>
                <a:t>Busin.</a:t>
              </a:r>
            </a:p>
            <a:p>
              <a:pPr algn="ctr">
                <a:lnSpc>
                  <a:spcPct val="90000"/>
                </a:lnSpc>
              </a:pPr>
              <a:r>
                <a:rPr lang="en-GB" altLang="en-US" sz="1200" b="1">
                  <a:solidFill>
                    <a:srgbClr val="000066"/>
                  </a:solidFill>
                  <a:latin typeface="Arial Narrow" panose="020B0606020202030204" pitchFamily="34" charset="0"/>
                </a:rPr>
                <a:t>partners</a:t>
              </a:r>
            </a:p>
          </p:txBody>
        </p:sp>
        <p:sp>
          <p:nvSpPr>
            <p:cNvPr id="23610" name="Rectangle 93"/>
            <p:cNvSpPr>
              <a:spLocks noChangeArrowheads="1"/>
            </p:cNvSpPr>
            <p:nvPr/>
          </p:nvSpPr>
          <p:spPr bwMode="auto">
            <a:xfrm>
              <a:off x="1419" y="839"/>
              <a:ext cx="434" cy="121"/>
            </a:xfrm>
            <a:prstGeom prst="rect">
              <a:avLst/>
            </a:prstGeom>
            <a:noFill/>
            <a:ln>
              <a:noFill/>
            </a:ln>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rIns="93662" bIns="0"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15000"/>
                </a:spcBef>
              </a:pPr>
              <a:r>
                <a:rPr lang="en-GB" altLang="en-US" sz="1200" b="1" i="1">
                  <a:solidFill>
                    <a:srgbClr val="000066"/>
                  </a:solidFill>
                  <a:latin typeface="Arial Narrow" panose="020B0606020202030204" pitchFamily="34" charset="0"/>
                </a:rPr>
                <a:t>Extranet</a:t>
              </a:r>
            </a:p>
          </p:txBody>
        </p:sp>
      </p:grpSp>
      <p:grpSp>
        <p:nvGrpSpPr>
          <p:cNvPr id="426078" name="Group 94"/>
          <p:cNvGrpSpPr>
            <a:grpSpLocks/>
          </p:cNvGrpSpPr>
          <p:nvPr/>
        </p:nvGrpSpPr>
        <p:grpSpPr bwMode="auto">
          <a:xfrm>
            <a:off x="1042988" y="4148138"/>
            <a:ext cx="6985000" cy="936625"/>
            <a:chOff x="521" y="1661"/>
            <a:chExt cx="4400" cy="590"/>
          </a:xfrm>
        </p:grpSpPr>
        <p:sp>
          <p:nvSpPr>
            <p:cNvPr id="23587" name="AutoShape 95"/>
            <p:cNvSpPr>
              <a:spLocks noChangeArrowheads="1"/>
            </p:cNvSpPr>
            <p:nvPr/>
          </p:nvSpPr>
          <p:spPr bwMode="auto">
            <a:xfrm>
              <a:off x="521" y="1661"/>
              <a:ext cx="1724" cy="590"/>
            </a:xfrm>
            <a:prstGeom prst="chevron">
              <a:avLst>
                <a:gd name="adj" fmla="val 27286"/>
              </a:avLst>
            </a:prstGeom>
            <a:solidFill>
              <a:srgbClr val="ABFFE9"/>
            </a:solidFill>
            <a:ln w="19050">
              <a:solidFill>
                <a:schemeClr val="tx1"/>
              </a:solidFill>
              <a:miter lim="800000"/>
              <a:headEnd/>
              <a:tailEnd/>
            </a:ln>
            <a:effectLst>
              <a:outerShdw dist="35921" dir="2700000" algn="ctr" rotWithShape="0">
                <a:schemeClr val="bg2"/>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nl-NL" altLang="en-US"/>
            </a:p>
          </p:txBody>
        </p:sp>
        <p:sp>
          <p:nvSpPr>
            <p:cNvPr id="23588" name="Text Box 96"/>
            <p:cNvSpPr txBox="1">
              <a:spLocks noChangeArrowheads="1"/>
            </p:cNvSpPr>
            <p:nvPr/>
          </p:nvSpPr>
          <p:spPr bwMode="auto">
            <a:xfrm>
              <a:off x="681" y="1661"/>
              <a:ext cx="140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Verdana" panose="020B0604030504040204" pitchFamily="34" charset="0"/>
                </a:rPr>
                <a:t>Understanding</a:t>
              </a:r>
              <a:endParaRPr lang="nl-NL" altLang="en-US" sz="2200">
                <a:latin typeface="Verdana" panose="020B0604030504040204" pitchFamily="34" charset="0"/>
              </a:endParaRPr>
            </a:p>
          </p:txBody>
        </p:sp>
        <p:sp>
          <p:nvSpPr>
            <p:cNvPr id="23589" name="Text Box 97"/>
            <p:cNvSpPr txBox="1">
              <a:spLocks noChangeArrowheads="1"/>
            </p:cNvSpPr>
            <p:nvPr/>
          </p:nvSpPr>
          <p:spPr bwMode="auto">
            <a:xfrm>
              <a:off x="1106" y="1891"/>
              <a:ext cx="555"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b="1">
                  <a:latin typeface="Verdana" panose="020B0604030504040204" pitchFamily="34" charset="0"/>
                </a:rPr>
                <a:t>Why</a:t>
              </a:r>
              <a:endParaRPr lang="nl-NL" altLang="en-US" sz="2200" b="1">
                <a:latin typeface="Verdana" panose="020B0604030504040204" pitchFamily="34" charset="0"/>
              </a:endParaRPr>
            </a:p>
          </p:txBody>
        </p:sp>
        <p:sp>
          <p:nvSpPr>
            <p:cNvPr id="23590" name="AutoShape 98"/>
            <p:cNvSpPr>
              <a:spLocks noChangeArrowheads="1"/>
            </p:cNvSpPr>
            <p:nvPr/>
          </p:nvSpPr>
          <p:spPr bwMode="auto">
            <a:xfrm>
              <a:off x="2223" y="1661"/>
              <a:ext cx="1360" cy="590"/>
            </a:xfrm>
            <a:prstGeom prst="chevron">
              <a:avLst>
                <a:gd name="adj" fmla="val 28814"/>
              </a:avLst>
            </a:prstGeom>
            <a:solidFill>
              <a:srgbClr val="ADDDFD"/>
            </a:solidFill>
            <a:ln w="19050">
              <a:solidFill>
                <a:schemeClr val="tx1"/>
              </a:solidFill>
              <a:miter lim="800000"/>
              <a:headEnd/>
              <a:tailEnd/>
            </a:ln>
            <a:effectLst>
              <a:outerShdw dist="35921" dir="2700000" algn="ctr" rotWithShape="0">
                <a:schemeClr val="bg2"/>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nl-NL" altLang="en-US"/>
            </a:p>
          </p:txBody>
        </p:sp>
        <p:sp>
          <p:nvSpPr>
            <p:cNvPr id="23591" name="Text Box 99"/>
            <p:cNvSpPr txBox="1">
              <a:spLocks noChangeArrowheads="1"/>
            </p:cNvSpPr>
            <p:nvPr/>
          </p:nvSpPr>
          <p:spPr bwMode="auto">
            <a:xfrm>
              <a:off x="2381" y="1661"/>
              <a:ext cx="104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Verdana" panose="020B0604030504040204" pitchFamily="34" charset="0"/>
                </a:rPr>
                <a:t>Describing</a:t>
              </a:r>
              <a:endParaRPr lang="nl-NL" altLang="en-US" sz="2200">
                <a:latin typeface="Verdana" panose="020B0604030504040204" pitchFamily="34" charset="0"/>
              </a:endParaRPr>
            </a:p>
          </p:txBody>
        </p:sp>
        <p:sp>
          <p:nvSpPr>
            <p:cNvPr id="23592" name="Text Box 100"/>
            <p:cNvSpPr txBox="1">
              <a:spLocks noChangeArrowheads="1"/>
            </p:cNvSpPr>
            <p:nvPr/>
          </p:nvSpPr>
          <p:spPr bwMode="auto">
            <a:xfrm>
              <a:off x="2584" y="1891"/>
              <a:ext cx="63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b="1">
                  <a:latin typeface="Verdana" panose="020B0604030504040204" pitchFamily="34" charset="0"/>
                </a:rPr>
                <a:t>What</a:t>
              </a:r>
              <a:endParaRPr lang="nl-NL" altLang="en-US" sz="2200" b="1">
                <a:latin typeface="Verdana" panose="020B0604030504040204" pitchFamily="34" charset="0"/>
              </a:endParaRPr>
            </a:p>
          </p:txBody>
        </p:sp>
        <p:sp>
          <p:nvSpPr>
            <p:cNvPr id="23593" name="AutoShape 101"/>
            <p:cNvSpPr>
              <a:spLocks noChangeArrowheads="1"/>
            </p:cNvSpPr>
            <p:nvPr/>
          </p:nvSpPr>
          <p:spPr bwMode="auto">
            <a:xfrm>
              <a:off x="3561" y="1661"/>
              <a:ext cx="1360" cy="590"/>
            </a:xfrm>
            <a:prstGeom prst="chevron">
              <a:avLst>
                <a:gd name="adj" fmla="val 28814"/>
              </a:avLst>
            </a:prstGeom>
            <a:solidFill>
              <a:srgbClr val="9297FC"/>
            </a:solidFill>
            <a:ln w="19050" algn="ctr">
              <a:solidFill>
                <a:schemeClr val="tx1"/>
              </a:solidFill>
              <a:miter lim="800000"/>
              <a:headEnd/>
              <a:tailEnd/>
            </a:ln>
            <a:effectLst>
              <a:outerShdw dist="35921" dir="2700000" algn="ctr" rotWithShape="0">
                <a:schemeClr val="bg2"/>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nl-NL" altLang="en-US"/>
            </a:p>
          </p:txBody>
        </p:sp>
        <p:sp>
          <p:nvSpPr>
            <p:cNvPr id="23594" name="Text Box 102"/>
            <p:cNvSpPr txBox="1">
              <a:spLocks noChangeArrowheads="1"/>
            </p:cNvSpPr>
            <p:nvPr/>
          </p:nvSpPr>
          <p:spPr bwMode="auto">
            <a:xfrm>
              <a:off x="3846" y="1661"/>
              <a:ext cx="79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Verdana" panose="020B0604030504040204" pitchFamily="34" charset="0"/>
                </a:rPr>
                <a:t>Guiding</a:t>
              </a:r>
              <a:endParaRPr lang="nl-NL" altLang="en-US" sz="2200">
                <a:latin typeface="Verdana" panose="020B0604030504040204" pitchFamily="34" charset="0"/>
              </a:endParaRPr>
            </a:p>
          </p:txBody>
        </p:sp>
        <p:sp>
          <p:nvSpPr>
            <p:cNvPr id="23595" name="Text Box 103"/>
            <p:cNvSpPr txBox="1">
              <a:spLocks noChangeArrowheads="1"/>
            </p:cNvSpPr>
            <p:nvPr/>
          </p:nvSpPr>
          <p:spPr bwMode="auto">
            <a:xfrm>
              <a:off x="3963" y="1891"/>
              <a:ext cx="55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b="1">
                  <a:latin typeface="Verdana" panose="020B0604030504040204" pitchFamily="34" charset="0"/>
                </a:rPr>
                <a:t>How</a:t>
              </a:r>
              <a:endParaRPr lang="nl-NL" altLang="en-US" sz="2200" b="1">
                <a:latin typeface="Verdana" panose="020B0604030504040204" pitchFamily="34" charset="0"/>
              </a:endParaRPr>
            </a:p>
          </p:txBody>
        </p:sp>
      </p:grpSp>
    </p:spTree>
    <p:extLst>
      <p:ext uri="{BB962C8B-B14F-4D97-AF65-F5344CB8AC3E}">
        <p14:creationId xmlns:p14="http://schemas.microsoft.com/office/powerpoint/2010/main" val="2569314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26078"/>
                                        </p:tgtEl>
                                        <p:attrNameLst>
                                          <p:attrName>style.visibility</p:attrName>
                                        </p:attrNameLst>
                                      </p:cBhvr>
                                      <p:to>
                                        <p:strVal val="visible"/>
                                      </p:to>
                                    </p:set>
                                    <p:anim calcmode="lin" valueType="num">
                                      <p:cBhvr additive="base">
                                        <p:cTn id="7" dur="2000" fill="hold"/>
                                        <p:tgtEl>
                                          <p:spTgt spid="426078"/>
                                        </p:tgtEl>
                                        <p:attrNameLst>
                                          <p:attrName>ppt_x</p:attrName>
                                        </p:attrNameLst>
                                      </p:cBhvr>
                                      <p:tavLst>
                                        <p:tav tm="0">
                                          <p:val>
                                            <p:strVal val="0-#ppt_w/2"/>
                                          </p:val>
                                        </p:tav>
                                        <p:tav tm="100000">
                                          <p:val>
                                            <p:strVal val="#ppt_x"/>
                                          </p:val>
                                        </p:tav>
                                      </p:tavLst>
                                    </p:anim>
                                    <p:anim calcmode="lin" valueType="num">
                                      <p:cBhvr additive="base">
                                        <p:cTn id="8" dur="2000" fill="hold"/>
                                        <p:tgtEl>
                                          <p:spTgt spid="4260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nodeType="clickEffect">
                                  <p:stCondLst>
                                    <p:cond delay="0"/>
                                  </p:stCondLst>
                                  <p:childTnLst>
                                    <p:anim calcmode="lin" valueType="num">
                                      <p:cBhvr additive="base">
                                        <p:cTn id="12" dur="2000"/>
                                        <p:tgtEl>
                                          <p:spTgt spid="426078"/>
                                        </p:tgtEl>
                                        <p:attrNameLst>
                                          <p:attrName>ppt_x</p:attrName>
                                        </p:attrNameLst>
                                      </p:cBhvr>
                                      <p:tavLst>
                                        <p:tav tm="0">
                                          <p:val>
                                            <p:strVal val="ppt_x"/>
                                          </p:val>
                                        </p:tav>
                                        <p:tav tm="100000">
                                          <p:val>
                                            <p:strVal val="1+ppt_w/2"/>
                                          </p:val>
                                        </p:tav>
                                      </p:tavLst>
                                    </p:anim>
                                    <p:anim calcmode="lin" valueType="num">
                                      <p:cBhvr additive="base">
                                        <p:cTn id="13" dur="2000"/>
                                        <p:tgtEl>
                                          <p:spTgt spid="426078"/>
                                        </p:tgtEl>
                                        <p:attrNameLst>
                                          <p:attrName>ppt_y</p:attrName>
                                        </p:attrNameLst>
                                      </p:cBhvr>
                                      <p:tavLst>
                                        <p:tav tm="0">
                                          <p:val>
                                            <p:strVal val="ppt_y"/>
                                          </p:val>
                                        </p:tav>
                                        <p:tav tm="100000">
                                          <p:val>
                                            <p:strVal val="ppt_y"/>
                                          </p:val>
                                        </p:tav>
                                      </p:tavLst>
                                    </p:anim>
                                    <p:set>
                                      <p:cBhvr>
                                        <p:cTn id="14" dur="1" fill="hold">
                                          <p:stCondLst>
                                            <p:cond delay="1999"/>
                                          </p:stCondLst>
                                        </p:cTn>
                                        <p:tgtEl>
                                          <p:spTgt spid="4260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title"/>
          </p:nvPr>
        </p:nvSpPr>
        <p:spPr>
          <a:xfrm>
            <a:off x="0" y="549275"/>
            <a:ext cx="9144000" cy="762000"/>
          </a:xfrm>
        </p:spPr>
        <p:txBody>
          <a:bodyPr/>
          <a:lstStyle/>
          <a:p>
            <a:pPr eaLnBrk="1" hangingPunct="1"/>
            <a:endParaRPr lang="nl-NL" altLang="en-US" smtClean="0">
              <a:cs typeface="Akzidenz-Bd for Chalmers" pitchFamily="2"/>
            </a:endParaRPr>
          </a:p>
        </p:txBody>
      </p:sp>
      <p:sp>
        <p:nvSpPr>
          <p:cNvPr id="24579" name="Rectangle 8"/>
          <p:cNvSpPr>
            <a:spLocks noGrp="1" noChangeArrowheads="1"/>
          </p:cNvSpPr>
          <p:nvPr>
            <p:ph idx="1"/>
          </p:nvPr>
        </p:nvSpPr>
        <p:spPr>
          <a:xfrm>
            <a:off x="395288" y="1412875"/>
            <a:ext cx="8424862" cy="5256213"/>
          </a:xfrm>
        </p:spPr>
        <p:txBody>
          <a:bodyPr/>
          <a:lstStyle/>
          <a:p>
            <a:pPr eaLnBrk="1" hangingPunct="1"/>
            <a:r>
              <a:rPr lang="en-US" altLang="en-US" smtClean="0">
                <a:cs typeface="Akzidenz for Chalmers Regular" pitchFamily="2" charset="0"/>
              </a:rPr>
              <a:t>From: </a:t>
            </a:r>
            <a:r>
              <a:rPr lang="nl-NL" altLang="en-US" smtClean="0">
                <a:cs typeface="Akzidenz for Chalmers Regular" pitchFamily="2" charset="0"/>
              </a:rPr>
              <a:t>CMU/SEI-2005-TN-027</a:t>
            </a:r>
          </a:p>
        </p:txBody>
      </p:sp>
      <p:sp>
        <p:nvSpPr>
          <p:cNvPr id="24580"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CCA991F-7230-4844-A9F5-6F5BB34A20E8}" type="slidenum">
              <a:rPr lang="en-GB" altLang="en-US"/>
              <a:pPr eaLnBrk="1" hangingPunct="1"/>
              <a:t>22</a:t>
            </a:fld>
            <a:endParaRPr lang="en-GB" altLang="en-US"/>
          </a:p>
        </p:txBody>
      </p:sp>
      <p:pic>
        <p:nvPicPr>
          <p:cNvPr id="245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1239838"/>
            <a:ext cx="7753350" cy="438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Rectangle 6"/>
          <p:cNvSpPr>
            <a:spLocks noChangeArrowheads="1"/>
          </p:cNvSpPr>
          <p:nvPr/>
        </p:nvSpPr>
        <p:spPr bwMode="auto">
          <a:xfrm>
            <a:off x="179388" y="6211888"/>
            <a:ext cx="6088062"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30000"/>
              </a:spcBef>
            </a:pPr>
            <a:r>
              <a:rPr lang="nl-NL" altLang="en-US" sz="1200">
                <a:solidFill>
                  <a:srgbClr val="000000"/>
                </a:solidFill>
              </a:rPr>
              <a:t>From: Using the SEI Architecture Tradeoff Analysis Method to Evaluate WIN-T: A Case Study </a:t>
            </a:r>
            <a:br>
              <a:rPr lang="nl-NL" altLang="en-US" sz="1200">
                <a:solidFill>
                  <a:srgbClr val="000000"/>
                </a:solidFill>
              </a:rPr>
            </a:br>
            <a:r>
              <a:rPr lang="nl-NL" altLang="en-US" sz="1200">
                <a:solidFill>
                  <a:srgbClr val="000000"/>
                </a:solidFill>
              </a:rPr>
              <a:t>Technical Note CMU/SEI-2005-TN-027 </a:t>
            </a:r>
          </a:p>
        </p:txBody>
      </p:sp>
    </p:spTree>
    <p:extLst>
      <p:ext uri="{BB962C8B-B14F-4D97-AF65-F5344CB8AC3E}">
        <p14:creationId xmlns:p14="http://schemas.microsoft.com/office/powerpoint/2010/main" val="2369943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1"/>
          <p:cNvSpPr>
            <a:spLocks noGrp="1"/>
          </p:cNvSpPr>
          <p:nvPr>
            <p:ph type="ftr" sz="quarter" idx="4294967295"/>
          </p:nvPr>
        </p:nvSpPr>
        <p:spPr bwMode="auto">
          <a:xfrm>
            <a:off x="3132138" y="6524625"/>
            <a:ext cx="5616575"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1400">
                <a:latin typeface="Times New Roman" panose="02020603050405020304" pitchFamily="18" charset="0"/>
              </a:rPr>
              <a:t>SE, Software Architecture, Hans van Vliet,  ©2008</a:t>
            </a:r>
          </a:p>
        </p:txBody>
      </p:sp>
      <p:sp>
        <p:nvSpPr>
          <p:cNvPr id="32771" name="Slide Number Placeholder 2"/>
          <p:cNvSpPr>
            <a:spLocks noGrp="1"/>
          </p:cNvSpPr>
          <p:nvPr>
            <p:ph type="sldNum" sz="quarter" idx="4294967295"/>
          </p:nvPr>
        </p:nvSpPr>
        <p:spPr bwMode="auto">
          <a:xfrm>
            <a:off x="8821738" y="6562725"/>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C994DFA6-E3BE-42FD-91BC-AEC034E949C9}" type="slidenum">
              <a:rPr lang="nl-NL" altLang="en-US" sz="1400">
                <a:latin typeface="Times New Roman" panose="02020603050405020304" pitchFamily="18" charset="0"/>
              </a:rPr>
              <a:pPr eaLnBrk="1" hangingPunct="1">
                <a:spcBef>
                  <a:spcPct val="0"/>
                </a:spcBef>
                <a:buSzTx/>
                <a:buFontTx/>
                <a:buNone/>
              </a:pPr>
              <a:t>23</a:t>
            </a:fld>
            <a:endParaRPr lang="nl-NL" altLang="en-US" sz="1400">
              <a:latin typeface="Times New Roman" panose="02020603050405020304" pitchFamily="18" charset="0"/>
            </a:endParaRPr>
          </a:p>
        </p:txBody>
      </p:sp>
      <p:graphicFrame>
        <p:nvGraphicFramePr>
          <p:cNvPr id="32772" name="Object 2"/>
          <p:cNvGraphicFramePr>
            <a:graphicFrameLocks noChangeAspect="1"/>
          </p:cNvGraphicFramePr>
          <p:nvPr/>
        </p:nvGraphicFramePr>
        <p:xfrm>
          <a:off x="539750" y="476250"/>
          <a:ext cx="8229600" cy="6061075"/>
        </p:xfrm>
        <a:graphic>
          <a:graphicData uri="http://schemas.openxmlformats.org/presentationml/2006/ole">
            <mc:AlternateContent xmlns:mc="http://schemas.openxmlformats.org/markup-compatibility/2006">
              <mc:Choice xmlns:v="urn:schemas-microsoft-com:vml" Requires="v">
                <p:oleObj spid="_x0000_s71685" name="Document" r:id="rId4" imgW="7723632" imgH="5689092" progId="Word.Document.8">
                  <p:embed/>
                </p:oleObj>
              </mc:Choice>
              <mc:Fallback>
                <p:oleObj name="Document" r:id="rId4" imgW="7723632" imgH="56890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76250"/>
                        <a:ext cx="8229600"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43927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33375"/>
            <a:ext cx="7772400" cy="936625"/>
          </a:xfrm>
        </p:spPr>
        <p:txBody>
          <a:bodyPr/>
          <a:lstStyle/>
          <a:p>
            <a:pPr eaLnBrk="1" hangingPunct="1"/>
            <a:r>
              <a:rPr lang="en-US" altLang="en-US" sz="3200" smtClean="0">
                <a:cs typeface="Akzidenz-Bd for Chalmers" pitchFamily="2"/>
              </a:rPr>
              <a:t>Refinement of previous slide</a:t>
            </a:r>
            <a:endParaRPr lang="nl-NL" altLang="en-US" sz="3200" smtClean="0">
              <a:cs typeface="Akzidenz-Bd for Chalmers" pitchFamily="2"/>
            </a:endParaRPr>
          </a:p>
        </p:txBody>
      </p:sp>
      <p:sp>
        <p:nvSpPr>
          <p:cNvPr id="25603" name="Rectangle 3"/>
          <p:cNvSpPr>
            <a:spLocks noGrp="1" noChangeArrowheads="1"/>
          </p:cNvSpPr>
          <p:nvPr>
            <p:ph idx="1"/>
          </p:nvPr>
        </p:nvSpPr>
        <p:spPr>
          <a:xfrm>
            <a:off x="395288" y="1412875"/>
            <a:ext cx="8424862" cy="5256213"/>
          </a:xfrm>
        </p:spPr>
        <p:txBody>
          <a:bodyPr/>
          <a:lstStyle/>
          <a:p>
            <a:pPr eaLnBrk="1" hangingPunct="1"/>
            <a:endParaRPr lang="nl-NL" altLang="en-US" smtClean="0">
              <a:cs typeface="Akzidenz for Chalmers Regular" pitchFamily="2" charset="0"/>
            </a:endParaRPr>
          </a:p>
        </p:txBody>
      </p:sp>
      <p:sp>
        <p:nvSpPr>
          <p:cNvPr id="25604"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2757167-803A-421B-8068-FB093B608A27}" type="slidenum">
              <a:rPr lang="en-GB" altLang="en-US"/>
              <a:pPr eaLnBrk="1" hangingPunct="1"/>
              <a:t>24</a:t>
            </a:fld>
            <a:endParaRPr lang="en-GB" altLang="en-US"/>
          </a:p>
        </p:txBody>
      </p:sp>
      <p:pic>
        <p:nvPicPr>
          <p:cNvPr id="256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981075"/>
            <a:ext cx="8662987"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Rectangle 5"/>
          <p:cNvSpPr>
            <a:spLocks noChangeArrowheads="1"/>
          </p:cNvSpPr>
          <p:nvPr/>
        </p:nvSpPr>
        <p:spPr bwMode="auto">
          <a:xfrm>
            <a:off x="179388" y="6284913"/>
            <a:ext cx="6088062"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30000"/>
              </a:spcBef>
            </a:pPr>
            <a:r>
              <a:rPr lang="nl-NL" altLang="en-US" sz="1200">
                <a:solidFill>
                  <a:srgbClr val="000000"/>
                </a:solidFill>
              </a:rPr>
              <a:t>From: Using the SEI Architecture Tradeoff Analysis Method to Evaluate WIN-T: A Case Study </a:t>
            </a:r>
            <a:br>
              <a:rPr lang="nl-NL" altLang="en-US" sz="1200">
                <a:solidFill>
                  <a:srgbClr val="000000"/>
                </a:solidFill>
              </a:rPr>
            </a:br>
            <a:r>
              <a:rPr lang="nl-NL" altLang="en-US" sz="1200">
                <a:solidFill>
                  <a:srgbClr val="000000"/>
                </a:solidFill>
              </a:rPr>
              <a:t>Technical Note CMU/SEI-2005-TN-027 </a:t>
            </a:r>
          </a:p>
        </p:txBody>
      </p:sp>
      <p:grpSp>
        <p:nvGrpSpPr>
          <p:cNvPr id="4" name="Group 3"/>
          <p:cNvGrpSpPr/>
          <p:nvPr/>
        </p:nvGrpSpPr>
        <p:grpSpPr>
          <a:xfrm>
            <a:off x="-38744" y="3429000"/>
            <a:ext cx="1370384" cy="3429000"/>
            <a:chOff x="-38744" y="3429000"/>
            <a:chExt cx="1370384" cy="3429000"/>
          </a:xfrm>
        </p:grpSpPr>
        <p:sp>
          <p:nvSpPr>
            <p:cNvPr id="2" name="Oval 1"/>
            <p:cNvSpPr/>
            <p:nvPr/>
          </p:nvSpPr>
          <p:spPr bwMode="auto">
            <a:xfrm>
              <a:off x="-38744" y="3789040"/>
              <a:ext cx="1370384" cy="306896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pic>
          <p:nvPicPr>
            <p:cNvPr id="3" name="Picture 2"/>
            <p:cNvPicPr>
              <a:picLocks noChangeAspect="1"/>
            </p:cNvPicPr>
            <p:nvPr/>
          </p:nvPicPr>
          <p:blipFill>
            <a:blip r:embed="rId4"/>
            <a:stretch>
              <a:fillRect/>
            </a:stretch>
          </p:blipFill>
          <p:spPr>
            <a:xfrm>
              <a:off x="80638" y="3429000"/>
              <a:ext cx="888136" cy="888136"/>
            </a:xfrm>
            <a:prstGeom prst="rect">
              <a:avLst/>
            </a:prstGeom>
            <a:ln w="28575">
              <a:solidFill>
                <a:srgbClr val="FF0000"/>
              </a:solidFill>
            </a:ln>
          </p:spPr>
        </p:pic>
      </p:grpSp>
    </p:spTree>
    <p:extLst>
      <p:ext uri="{BB962C8B-B14F-4D97-AF65-F5344CB8AC3E}">
        <p14:creationId xmlns:p14="http://schemas.microsoft.com/office/powerpoint/2010/main" val="11654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0" tmFilter="0, 0; .2, .5; .8, .5; 1, 0"/>
                                        <p:tgtEl>
                                          <p:spTgt spid="4"/>
                                        </p:tgtEl>
                                      </p:cBhvr>
                                    </p:animEffect>
                                    <p:animScale>
                                      <p:cBhvr>
                                        <p:cTn id="7" dur="2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404813"/>
            <a:ext cx="7772400" cy="936625"/>
          </a:xfrm>
        </p:spPr>
        <p:txBody>
          <a:bodyPr/>
          <a:lstStyle/>
          <a:p>
            <a:pPr eaLnBrk="1" hangingPunct="1"/>
            <a:r>
              <a:rPr lang="en-US" altLang="en-US" sz="3200" smtClean="0">
                <a:cs typeface="Akzidenz-Bd for Chalmers" pitchFamily="2"/>
              </a:rPr>
              <a:t>Complementary view of previous</a:t>
            </a:r>
            <a:endParaRPr lang="nl-NL" altLang="en-US" sz="3200" smtClean="0">
              <a:cs typeface="Akzidenz-Bd for Chalmers" pitchFamily="2"/>
            </a:endParaRPr>
          </a:p>
        </p:txBody>
      </p:sp>
      <p:sp>
        <p:nvSpPr>
          <p:cNvPr id="26627"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B3C666C-B7C3-48DF-A5E6-17EAC7D57FD2}" type="slidenum">
              <a:rPr lang="en-GB" altLang="en-US"/>
              <a:pPr eaLnBrk="1" hangingPunct="1"/>
              <a:t>25</a:t>
            </a:fld>
            <a:endParaRPr lang="en-GB" altLang="en-US"/>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096963"/>
            <a:ext cx="7483475" cy="528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Rectangle 5"/>
          <p:cNvSpPr>
            <a:spLocks noChangeArrowheads="1"/>
          </p:cNvSpPr>
          <p:nvPr/>
        </p:nvSpPr>
        <p:spPr bwMode="auto">
          <a:xfrm>
            <a:off x="179388" y="6356350"/>
            <a:ext cx="6088062"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30000"/>
              </a:spcBef>
            </a:pPr>
            <a:r>
              <a:rPr lang="nl-NL" altLang="en-US" sz="1200">
                <a:solidFill>
                  <a:srgbClr val="000000"/>
                </a:solidFill>
              </a:rPr>
              <a:t>From: Using the SEI Architecture Tradeoff Analysis Method to Evaluate WIN-T: A Case Study </a:t>
            </a:r>
            <a:br>
              <a:rPr lang="nl-NL" altLang="en-US" sz="1200">
                <a:solidFill>
                  <a:srgbClr val="000000"/>
                </a:solidFill>
              </a:rPr>
            </a:br>
            <a:r>
              <a:rPr lang="nl-NL" altLang="en-US" sz="1200">
                <a:solidFill>
                  <a:srgbClr val="000000"/>
                </a:solidFill>
              </a:rPr>
              <a:t>Technical Note CMU/SEI-2005-TN-027 </a:t>
            </a:r>
          </a:p>
        </p:txBody>
      </p:sp>
    </p:spTree>
    <p:extLst>
      <p:ext uri="{BB962C8B-B14F-4D97-AF65-F5344CB8AC3E}">
        <p14:creationId xmlns:p14="http://schemas.microsoft.com/office/powerpoint/2010/main" val="759919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4792"/>
            <a:ext cx="9144000" cy="762000"/>
          </a:xfrm>
        </p:spPr>
        <p:txBody>
          <a:bodyPr/>
          <a:lstStyle/>
          <a:p>
            <a:r>
              <a:rPr lang="en-US" dirty="0" smtClean="0"/>
              <a:t>Software Architecture of </a:t>
            </a:r>
            <a:br>
              <a:rPr lang="en-US" dirty="0" smtClean="0"/>
            </a:br>
            <a:r>
              <a:rPr lang="en-US" dirty="0" smtClean="0"/>
              <a:t>K9 e-mail app (on Android )</a:t>
            </a:r>
            <a:endParaRPr lang="en-GB" dirty="0"/>
          </a:p>
        </p:txBody>
      </p:sp>
      <p:pic>
        <p:nvPicPr>
          <p:cNvPr id="4" name="Content Placeholder 3"/>
          <p:cNvPicPr>
            <a:picLocks noGrp="1" noChangeAspect="1"/>
          </p:cNvPicPr>
          <p:nvPr>
            <p:ph idx="1"/>
          </p:nvPr>
        </p:nvPicPr>
        <p:blipFill>
          <a:blip r:embed="rId2"/>
          <a:stretch>
            <a:fillRect/>
          </a:stretch>
        </p:blipFill>
        <p:spPr>
          <a:xfrm>
            <a:off x="359569" y="1989035"/>
            <a:ext cx="8424862" cy="3768066"/>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4960991" y="6165304"/>
            <a:ext cx="3859159" cy="512871"/>
          </a:xfrm>
          <a:prstGeom prst="rect">
            <a:avLst/>
          </a:prstGeom>
        </p:spPr>
      </p:pic>
      <p:sp>
        <p:nvSpPr>
          <p:cNvPr id="7" name="Oval 6"/>
          <p:cNvSpPr/>
          <p:nvPr/>
        </p:nvSpPr>
        <p:spPr bwMode="auto">
          <a:xfrm>
            <a:off x="-38744" y="4725339"/>
            <a:ext cx="8355160" cy="10317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pic>
        <p:nvPicPr>
          <p:cNvPr id="8" name="Picture 7"/>
          <p:cNvPicPr>
            <a:picLocks noChangeAspect="1"/>
          </p:cNvPicPr>
          <p:nvPr/>
        </p:nvPicPr>
        <p:blipFill>
          <a:blip r:embed="rId4"/>
          <a:stretch>
            <a:fillRect/>
          </a:stretch>
        </p:blipFill>
        <p:spPr>
          <a:xfrm>
            <a:off x="179512" y="5485194"/>
            <a:ext cx="1028140" cy="888136"/>
          </a:xfrm>
          <a:prstGeom prst="rect">
            <a:avLst/>
          </a:prstGeom>
          <a:ln w="28575">
            <a:solidFill>
              <a:srgbClr val="FF0000"/>
            </a:solidFill>
          </a:ln>
        </p:spPr>
      </p:pic>
      <p:sp>
        <p:nvSpPr>
          <p:cNvPr id="3" name="Up Arrow 2"/>
          <p:cNvSpPr/>
          <p:nvPr/>
        </p:nvSpPr>
        <p:spPr bwMode="auto">
          <a:xfrm>
            <a:off x="5868144" y="5373216"/>
            <a:ext cx="504056" cy="608102"/>
          </a:xfrm>
          <a:prstGeom prst="upArrow">
            <a:avLst/>
          </a:prstGeom>
          <a:solidFill>
            <a:srgbClr val="FFC000"/>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spTree>
    <p:extLst>
      <p:ext uri="{BB962C8B-B14F-4D97-AF65-F5344CB8AC3E}">
        <p14:creationId xmlns:p14="http://schemas.microsoft.com/office/powerpoint/2010/main" val="1659144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Decomposition</a:t>
            </a:r>
            <a:endParaRPr lang="en-GB"/>
          </a:p>
        </p:txBody>
      </p:sp>
      <p:pic>
        <p:nvPicPr>
          <p:cNvPr id="21506" name="Picture 2" descr="http://softwareprocessengineering.com/_blogs/SPE/pcarchfreeformoverview.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310680"/>
            <a:ext cx="8424862" cy="46919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0" y="6165304"/>
            <a:ext cx="5892767" cy="461665"/>
          </a:xfrm>
          <a:prstGeom prst="rect">
            <a:avLst/>
          </a:prstGeom>
          <a:noFill/>
        </p:spPr>
        <p:txBody>
          <a:bodyPr wrap="none" rtlCol="0">
            <a:spAutoFit/>
          </a:bodyPr>
          <a:lstStyle/>
          <a:p>
            <a:r>
              <a:rPr lang="en-US" dirty="0" smtClean="0">
                <a:latin typeface="Corbel" panose="020B0503020204020204" pitchFamily="34" charset="0"/>
              </a:rPr>
              <a:t>! Pretty nice UML use: systematic, nice layout</a:t>
            </a:r>
            <a:endParaRPr lang="en-GB" dirty="0">
              <a:latin typeface="Corbel" panose="020B0503020204020204" pitchFamily="34" charset="0"/>
            </a:endParaRPr>
          </a:p>
        </p:txBody>
      </p:sp>
    </p:spTree>
    <p:extLst>
      <p:ext uri="{BB962C8B-B14F-4D97-AF65-F5344CB8AC3E}">
        <p14:creationId xmlns:p14="http://schemas.microsoft.com/office/powerpoint/2010/main" val="3597976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0776"/>
            <a:ext cx="9144000" cy="762000"/>
          </a:xfrm>
        </p:spPr>
        <p:txBody>
          <a:bodyPr/>
          <a:lstStyle/>
          <a:p>
            <a:r>
              <a:rPr lang="en-US" dirty="0" smtClean="0"/>
              <a:t>Decomposition in Layers</a:t>
            </a:r>
            <a:endParaRPr lang="en-GB" dirty="0"/>
          </a:p>
        </p:txBody>
      </p:sp>
      <p:pic>
        <p:nvPicPr>
          <p:cNvPr id="22530" name="Picture 2" descr="http://csis.pace.edu/~marchese/CS616/Lec11/se_l11_files/image00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010" y="1593914"/>
            <a:ext cx="5038725" cy="4829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84168" y="1772816"/>
            <a:ext cx="2808312" cy="2308324"/>
          </a:xfrm>
          <a:prstGeom prst="rect">
            <a:avLst/>
          </a:prstGeom>
          <a:noFill/>
        </p:spPr>
        <p:txBody>
          <a:bodyPr wrap="square" rtlCol="0">
            <a:spAutoFit/>
          </a:bodyPr>
          <a:lstStyle/>
          <a:p>
            <a:r>
              <a:rPr lang="en-US" dirty="0" smtClean="0">
                <a:latin typeface="Corbel" panose="020B0503020204020204" pitchFamily="34" charset="0"/>
              </a:rPr>
              <a:t>Decomposition in layers is often</a:t>
            </a:r>
            <a:br>
              <a:rPr lang="en-US" dirty="0" smtClean="0">
                <a:latin typeface="Corbel" panose="020B0503020204020204" pitchFamily="34" charset="0"/>
              </a:rPr>
            </a:br>
            <a:r>
              <a:rPr lang="en-US" b="1" dirty="0" smtClean="0">
                <a:latin typeface="Corbel" panose="020B0503020204020204" pitchFamily="34" charset="0"/>
              </a:rPr>
              <a:t>Implementation decomposition, </a:t>
            </a:r>
            <a:r>
              <a:rPr lang="en-US" dirty="0" smtClean="0">
                <a:latin typeface="Corbel" panose="020B0503020204020204" pitchFamily="34" charset="0"/>
              </a:rPr>
              <a:t>and not </a:t>
            </a:r>
            <a:r>
              <a:rPr lang="en-US" dirty="0" smtClean="0">
                <a:latin typeface="Corbel" panose="020B0503020204020204" pitchFamily="34" charset="0"/>
              </a:rPr>
              <a:t>functional decomposition</a:t>
            </a:r>
            <a:endParaRPr lang="en-GB" dirty="0">
              <a:latin typeface="Corbel" panose="020B0503020204020204" pitchFamily="34" charset="0"/>
            </a:endParaRPr>
          </a:p>
        </p:txBody>
      </p:sp>
    </p:spTree>
    <p:extLst>
      <p:ext uri="{BB962C8B-B14F-4D97-AF65-F5344CB8AC3E}">
        <p14:creationId xmlns:p14="http://schemas.microsoft.com/office/powerpoint/2010/main" val="170474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0776"/>
            <a:ext cx="9144000" cy="762000"/>
          </a:xfrm>
        </p:spPr>
        <p:txBody>
          <a:bodyPr/>
          <a:lstStyle/>
          <a:p>
            <a:r>
              <a:rPr lang="en-US" dirty="0" smtClean="0"/>
              <a:t>Decomposition in </a:t>
            </a:r>
            <a:r>
              <a:rPr lang="en-US" dirty="0" smtClean="0"/>
              <a:t>Layers</a:t>
            </a:r>
            <a:br>
              <a:rPr lang="en-US" dirty="0" smtClean="0"/>
            </a:br>
            <a:r>
              <a:rPr lang="en-US" dirty="0" smtClean="0"/>
              <a:t>Lawnmower-case</a:t>
            </a:r>
            <a:endParaRPr lang="en-GB" dirty="0"/>
          </a:p>
        </p:txBody>
      </p:sp>
      <p:sp>
        <p:nvSpPr>
          <p:cNvPr id="4" name="TextBox 3"/>
          <p:cNvSpPr txBox="1"/>
          <p:nvPr/>
        </p:nvSpPr>
        <p:spPr>
          <a:xfrm>
            <a:off x="323528" y="5982379"/>
            <a:ext cx="8640960" cy="830997"/>
          </a:xfrm>
          <a:prstGeom prst="rect">
            <a:avLst/>
          </a:prstGeom>
          <a:noFill/>
        </p:spPr>
        <p:txBody>
          <a:bodyPr wrap="square" rtlCol="0">
            <a:spAutoFit/>
          </a:bodyPr>
          <a:lstStyle/>
          <a:p>
            <a:r>
              <a:rPr lang="en-US" dirty="0" smtClean="0">
                <a:latin typeface="Corbel" panose="020B0503020204020204" pitchFamily="34" charset="0"/>
              </a:rPr>
              <a:t>Decomposition in layers is often </a:t>
            </a:r>
            <a:r>
              <a:rPr lang="en-US" b="1" dirty="0" smtClean="0">
                <a:latin typeface="Corbel" panose="020B0503020204020204" pitchFamily="34" charset="0"/>
              </a:rPr>
              <a:t>Implementation decomposition, </a:t>
            </a:r>
            <a:r>
              <a:rPr lang="en-US" dirty="0" smtClean="0">
                <a:latin typeface="Corbel" panose="020B0503020204020204" pitchFamily="34" charset="0"/>
              </a:rPr>
              <a:t>and not </a:t>
            </a:r>
            <a:r>
              <a:rPr lang="en-US" dirty="0" smtClean="0">
                <a:latin typeface="Corbel" panose="020B0503020204020204" pitchFamily="34" charset="0"/>
              </a:rPr>
              <a:t>functional decomposition</a:t>
            </a:r>
            <a:endParaRPr lang="en-GB" dirty="0">
              <a:latin typeface="Corbel" panose="020B0503020204020204" pitchFamily="34" charset="0"/>
            </a:endParaRPr>
          </a:p>
        </p:txBody>
      </p:sp>
      <p:pic>
        <p:nvPicPr>
          <p:cNvPr id="5" name="Picture 4"/>
          <p:cNvPicPr>
            <a:picLocks noChangeAspect="1"/>
          </p:cNvPicPr>
          <p:nvPr/>
        </p:nvPicPr>
        <p:blipFill>
          <a:blip r:embed="rId2"/>
          <a:stretch>
            <a:fillRect/>
          </a:stretch>
        </p:blipFill>
        <p:spPr>
          <a:xfrm>
            <a:off x="190458" y="1700808"/>
            <a:ext cx="8846038" cy="4104456"/>
          </a:xfrm>
          <a:prstGeom prst="rect">
            <a:avLst/>
          </a:prstGeom>
        </p:spPr>
      </p:pic>
    </p:spTree>
    <p:extLst>
      <p:ext uri="{BB962C8B-B14F-4D97-AF65-F5344CB8AC3E}">
        <p14:creationId xmlns:p14="http://schemas.microsoft.com/office/powerpoint/2010/main" val="1633163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504056"/>
          </a:xfrm>
        </p:spPr>
        <p:txBody>
          <a:bodyPr/>
          <a:lstStyle/>
          <a:p>
            <a:r>
              <a:rPr lang="sv-SE" dirty="0" smtClean="0">
                <a:latin typeface="Franklin Gothic Medium Cond" panose="020B0606030402020204" pitchFamily="34" charset="0"/>
              </a:rPr>
              <a:t>Schedule</a:t>
            </a:r>
            <a:endParaRPr lang="sv-SE" dirty="0">
              <a:latin typeface="Franklin Gothic Medium Cond" panose="020B0606030402020204" pitchFamily="34" charset="0"/>
            </a:endParaRPr>
          </a:p>
        </p:txBody>
      </p:sp>
      <p:graphicFrame>
        <p:nvGraphicFramePr>
          <p:cNvPr id="3" name="Table 2"/>
          <p:cNvGraphicFramePr>
            <a:graphicFrameLocks noGrp="1"/>
          </p:cNvGraphicFramePr>
          <p:nvPr>
            <p:extLst/>
          </p:nvPr>
        </p:nvGraphicFramePr>
        <p:xfrm>
          <a:off x="179512" y="1112158"/>
          <a:ext cx="8784976" cy="5095786"/>
        </p:xfrm>
        <a:graphic>
          <a:graphicData uri="http://schemas.openxmlformats.org/drawingml/2006/table">
            <a:tbl>
              <a:tblPr firstRow="1" firstCol="1" bandRow="1">
                <a:tableStyleId>{5C22544A-7EE6-4342-B048-85BDC9FD1C3A}</a:tableStyleId>
              </a:tblPr>
              <a:tblGrid>
                <a:gridCol w="567174"/>
                <a:gridCol w="644547"/>
                <a:gridCol w="833058"/>
                <a:gridCol w="1363186"/>
                <a:gridCol w="3504803"/>
                <a:gridCol w="1152128"/>
                <a:gridCol w="720080"/>
              </a:tblGrid>
              <a:tr h="223062">
                <a:tc>
                  <a:txBody>
                    <a:bodyPr/>
                    <a:lstStyle/>
                    <a:p>
                      <a:pPr marL="0" marR="0" algn="ct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Week</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effectLst/>
                          <a:latin typeface="Franklin Gothic Medium Cond" panose="020B0606030402020204" pitchFamily="34" charset="0"/>
                        </a:rPr>
                        <a:t> </a:t>
                      </a:r>
                      <a:endParaRPr lang="en-GB" sz="1400" dirty="0">
                        <a:solidFill>
                          <a:srgbClr val="000000"/>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effectLst/>
                          <a:latin typeface="Franklin Gothic Medium Cond" panose="020B0606030402020204" pitchFamily="34" charset="0"/>
                        </a:rPr>
                        <a:t>Date</a:t>
                      </a:r>
                      <a:endParaRPr lang="en-GB" sz="1400" dirty="0">
                        <a:solidFill>
                          <a:srgbClr val="000000"/>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effectLst/>
                          <a:latin typeface="Franklin Gothic Medium Cond" panose="020B0606030402020204" pitchFamily="34" charset="0"/>
                        </a:rPr>
                        <a:t>Time</a:t>
                      </a:r>
                      <a:endParaRPr lang="en-GB" sz="1400" dirty="0">
                        <a:solidFill>
                          <a:srgbClr val="000000"/>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effectLst/>
                          <a:latin typeface="Franklin Gothic Medium Cond" panose="020B0606030402020204" pitchFamily="34" charset="0"/>
                        </a:rPr>
                        <a:t>Lecture</a:t>
                      </a:r>
                      <a:endParaRPr lang="en-GB" sz="1400" dirty="0">
                        <a:solidFill>
                          <a:srgbClr val="000000"/>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Reading</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Note</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L1/S1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22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10:15 </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Introduction,</a:t>
                      </a:r>
                      <a:r>
                        <a:rPr lang="en-GB" sz="1400" baseline="0" dirty="0" smtClean="0">
                          <a:effectLst/>
                          <a:latin typeface="Franklin Gothic Medium Cond" panose="020B0606030402020204" pitchFamily="34" charset="0"/>
                        </a:rPr>
                        <a:t>  Objectives </a:t>
                      </a:r>
                      <a:r>
                        <a:rPr lang="en-GB" sz="1400" dirty="0" smtClean="0">
                          <a:effectLst/>
                          <a:latin typeface="Franklin Gothic Medium Cond" panose="020B0606030402020204" pitchFamily="34" charset="0"/>
                        </a:rPr>
                        <a:t>&amp; </a:t>
                      </a:r>
                      <a:r>
                        <a:rPr lang="en-GB" sz="1400" dirty="0">
                          <a:effectLst/>
                          <a:latin typeface="Franklin Gothic Medium Cond" panose="020B0606030402020204" pitchFamily="34" charset="0"/>
                        </a:rPr>
                        <a:t>Organization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r>
              <a:tr h="28654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L2</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23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13:15 </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15:-00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Lst>
                      </a:pPr>
                      <a:r>
                        <a:rPr lang="en-US" sz="1400" dirty="0">
                          <a:effectLst/>
                          <a:latin typeface="Franklin Gothic Medium Cond" panose="020B0606030402020204" pitchFamily="34" charset="0"/>
                        </a:rPr>
                        <a:t>Architecting Process &amp; </a:t>
                      </a:r>
                      <a:r>
                        <a:rPr lang="en-US" sz="1400" dirty="0" smtClean="0">
                          <a:effectLst/>
                          <a:latin typeface="Franklin Gothic Medium Cond" panose="020B0606030402020204" pitchFamily="34" charset="0"/>
                        </a:rPr>
                        <a:t>Architecture Views</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err="1">
                          <a:effectLst/>
                          <a:latin typeface="Franklin Gothic Medium Cond" panose="020B0606030402020204" pitchFamily="34" charset="0"/>
                        </a:rPr>
                        <a:t>Ch</a:t>
                      </a:r>
                      <a:r>
                        <a:rPr lang="en-GB" sz="1400" dirty="0">
                          <a:effectLst/>
                          <a:latin typeface="Franklin Gothic Medium Cond" panose="020B0606030402020204" pitchFamily="34" charset="0"/>
                        </a:rPr>
                        <a:t> 1 &amp; 2</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28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10:15 – 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b="1" i="0" u="sng" dirty="0" smtClean="0">
                          <a:effectLst/>
                          <a:latin typeface="Franklin Gothic Medium Cond" panose="020B0606030402020204" pitchFamily="34" charset="0"/>
                          <a:ea typeface="Times New Roman" panose="02020603050405020304" pitchFamily="18" charset="0"/>
                        </a:rPr>
                        <a:t>Skip</a:t>
                      </a:r>
                      <a:endParaRPr lang="en-GB" sz="1400" b="1" i="0" u="sng"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7246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S2</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 29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GB" sz="1400" kern="1200" dirty="0" smtClean="0">
                          <a:solidFill>
                            <a:schemeClr val="dk1"/>
                          </a:solidFill>
                          <a:effectLst/>
                          <a:latin typeface="Franklin Gothic Medium Cond" panose="020B0606030402020204" pitchFamily="34" charset="0"/>
                          <a:ea typeface="+mn-ea"/>
                          <a:cs typeface="+mn-cs"/>
                        </a:rPr>
                        <a:t>10:15 - 12:00</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kern="1200" baseline="0" dirty="0" smtClean="0">
                          <a:solidFill>
                            <a:schemeClr val="dk1"/>
                          </a:solidFill>
                          <a:effectLst/>
                          <a:latin typeface="Franklin Gothic Medium Cond" panose="020B0606030402020204" pitchFamily="34" charset="0"/>
                          <a:ea typeface="+mn-ea"/>
                          <a:cs typeface="+mn-cs"/>
                        </a:rPr>
                        <a:t>&lt;&lt; Supervision: Launch Assignment 1&gt;&gt;</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GB" sz="1400" kern="1200" dirty="0" err="1">
                          <a:solidFill>
                            <a:schemeClr val="dk1"/>
                          </a:solidFill>
                          <a:effectLst/>
                          <a:latin typeface="Franklin Gothic Medium Cond" panose="020B0606030402020204" pitchFamily="34" charset="0"/>
                          <a:ea typeface="+mn-ea"/>
                          <a:cs typeface="+mn-cs"/>
                        </a:rPr>
                        <a:t>Ch</a:t>
                      </a:r>
                      <a:r>
                        <a:rPr lang="en-GB" sz="1400" kern="1200" dirty="0">
                          <a:solidFill>
                            <a:schemeClr val="dk1"/>
                          </a:solidFill>
                          <a:effectLst/>
                          <a:latin typeface="Franklin Gothic Medium Cond" panose="020B0606030402020204" pitchFamily="34" charset="0"/>
                          <a:ea typeface="+mn-ea"/>
                          <a:cs typeface="+mn-cs"/>
                        </a:rPr>
                        <a:t> 3 &amp; 4</a:t>
                      </a:r>
                    </a:p>
                  </a:txBody>
                  <a:tcPr marL="65294" marR="65294" marT="0" marB="0">
                    <a:solidFill>
                      <a:srgbClr val="F3F9FA"/>
                    </a:solidFill>
                  </a:tcPr>
                </a:tc>
                <a:tc>
                  <a:txBody>
                    <a:bodyPr/>
                    <a:lstStyle/>
                    <a:p>
                      <a:pPr marL="0" marR="0">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r>
              <a:tr h="26674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defTabSz="457200" rtl="0" eaLnBrk="1" latinLnBrk="0" hangingPunct="1">
                        <a:spcBef>
                          <a:spcPts val="0"/>
                        </a:spcBef>
                        <a:spcAft>
                          <a:spcPts val="0"/>
                        </a:spcAft>
                        <a:tabLst>
                          <a:tab pos="2880360" algn="ctr"/>
                          <a:tab pos="5760720" algn="r"/>
                        </a:tabLst>
                      </a:pPr>
                      <a:r>
                        <a:rPr lang="en-US" sz="1400" kern="1200" dirty="0" smtClean="0">
                          <a:solidFill>
                            <a:schemeClr val="dk1"/>
                          </a:solidFill>
                          <a:effectLst/>
                          <a:latin typeface="Franklin Gothic Medium Cond" panose="020B0606030402020204" pitchFamily="34" charset="0"/>
                          <a:ea typeface="+mn-ea"/>
                          <a:cs typeface="+mn-cs"/>
                        </a:rPr>
                        <a:t> 30</a:t>
                      </a:r>
                      <a:r>
                        <a:rPr lang="en-US" sz="1400" kern="1200" baseline="0" dirty="0" smtClean="0">
                          <a:solidFill>
                            <a:schemeClr val="dk1"/>
                          </a:solidFill>
                          <a:effectLst/>
                          <a:latin typeface="Franklin Gothic Medium Cond" panose="020B0606030402020204" pitchFamily="34" charset="0"/>
                          <a:ea typeface="+mn-ea"/>
                          <a:cs typeface="+mn-cs"/>
                        </a:rPr>
                        <a:t>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E7F3F4"/>
                    </a:solidFill>
                  </a:tcPr>
                </a:tc>
                <a:tc>
                  <a:txBody>
                    <a:bodyPr/>
                    <a:lstStyle/>
                    <a:p>
                      <a:pPr marL="0" marR="0" algn="ctr" defTabSz="457200" rtl="0" eaLnBrk="1" latinLnBrk="0" hangingPunct="1">
                        <a:spcBef>
                          <a:spcPts val="0"/>
                        </a:spcBef>
                        <a:spcAft>
                          <a:spcPts val="0"/>
                        </a:spcAft>
                        <a:tabLst>
                          <a:tab pos="2880360" algn="ctr"/>
                          <a:tab pos="5760720" algn="r"/>
                        </a:tabLst>
                      </a:pPr>
                      <a:r>
                        <a:rPr lang="en-GB" sz="1400" kern="1200" dirty="0">
                          <a:solidFill>
                            <a:schemeClr val="dk1"/>
                          </a:solidFill>
                          <a:effectLst/>
                          <a:latin typeface="Franklin Gothic Medium Cond" panose="020B0606030402020204" pitchFamily="34" charset="0"/>
                          <a:ea typeface="+mn-ea"/>
                          <a:cs typeface="+mn-cs"/>
                        </a:rPr>
                        <a:t>13:00 – 15:00 </a:t>
                      </a:r>
                    </a:p>
                  </a:txBody>
                  <a:tcPr marL="65294" marR="65294" marT="0" marB="0">
                    <a:solidFill>
                      <a:srgbClr val="E7F3F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400" b="1" u="sng" dirty="0" smtClean="0">
                          <a:effectLst/>
                          <a:latin typeface="Franklin Gothic Medium Cond" panose="020B0606030402020204" pitchFamily="34" charset="0"/>
                        </a:rPr>
                        <a:t>Skip</a:t>
                      </a:r>
                      <a:endParaRPr lang="en-GB" sz="1400" b="1" u="sng" dirty="0" smtClean="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algn="ctr">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L3</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  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13:15 – 15:00</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effectLst/>
                          <a:latin typeface="Franklin Gothic Medium Cond" panose="020B0606030402020204" pitchFamily="34" charset="0"/>
                        </a:rPr>
                        <a:t>Architectural Styles 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err="1">
                          <a:effectLst/>
                          <a:latin typeface="Franklin Gothic Medium Cond" panose="020B0606030402020204" pitchFamily="34" charset="0"/>
                        </a:rPr>
                        <a:t>Ch</a:t>
                      </a:r>
                      <a:r>
                        <a:rPr lang="en-GB" sz="1400" dirty="0">
                          <a:effectLst/>
                          <a:latin typeface="Franklin Gothic Medium Cond" panose="020B0606030402020204" pitchFamily="34" charset="0"/>
                        </a:rPr>
                        <a:t> 13</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S3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5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10:15 </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effectLst/>
                          <a:latin typeface="Franklin Gothic Medium Cond" panose="020B0606030402020204" pitchFamily="34" charset="0"/>
                        </a:rPr>
                        <a:t>&lt;&lt; Supervision/Assignment&gt;&gt;</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L4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13:15 </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15:00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effectLst/>
                          <a:latin typeface="Franklin Gothic Medium Cond" panose="020B0606030402020204" pitchFamily="34" charset="0"/>
                        </a:rPr>
                        <a:t>Architectural Styles 2</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a:effectLst/>
                          <a:latin typeface="Franklin Gothic Medium Cond" panose="020B0606030402020204" pitchFamily="34" charset="0"/>
                        </a:rPr>
                        <a:t> </a:t>
                      </a:r>
                      <a:r>
                        <a:rPr lang="en-GB" sz="1400" dirty="0" err="1" smtClean="0">
                          <a:effectLst/>
                          <a:latin typeface="Franklin Gothic Medium Cond" panose="020B0606030402020204" pitchFamily="34" charset="0"/>
                        </a:rPr>
                        <a:t>Ch</a:t>
                      </a:r>
                      <a:r>
                        <a:rPr lang="en-GB" sz="1400" dirty="0" smtClean="0">
                          <a:effectLst/>
                          <a:latin typeface="Franklin Gothic Medium Cond" panose="020B0606030402020204" pitchFamily="34" charset="0"/>
                        </a:rPr>
                        <a:t> 13</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13:15 – 15:00</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effectLst/>
                          <a:latin typeface="Franklin Gothic Medium Cond" panose="020B0606030402020204" pitchFamily="34" charset="0"/>
                        </a:rPr>
                        <a:t>Technical Debt</a:t>
                      </a:r>
                      <a:endParaRPr lang="en-GB" sz="1400" b="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US" sz="1400" dirty="0" err="1" smtClean="0">
                          <a:effectLst/>
                          <a:latin typeface="Franklin Gothic Medium Cond" panose="020B0606030402020204" pitchFamily="34" charset="0"/>
                          <a:ea typeface="Times New Roman" panose="02020603050405020304" pitchFamily="18" charset="0"/>
                        </a:rPr>
                        <a:t>Terese</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12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dirty="0" smtClean="0">
                          <a:effectLst/>
                          <a:latin typeface="Franklin Gothic Medium Cond" panose="020B0606030402020204" pitchFamily="34" charset="0"/>
                        </a:rPr>
                        <a:t>10:15 </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effectLst/>
                          <a:latin typeface="Franklin Gothic Medium Cond" panose="020B0606030402020204" pitchFamily="34" charset="0"/>
                        </a:rPr>
                        <a:t>&lt;&lt; Supervision/Assignment&gt;&gt;</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dirty="0">
                          <a:effectLst/>
                          <a:latin typeface="Franklin Gothic Medium Cond" panose="020B0606030402020204" pitchFamily="34" charset="0"/>
                        </a:rPr>
                        <a:t>10:15 – </a:t>
                      </a:r>
                      <a:r>
                        <a:rPr lang="en-GB" sz="1400" dirty="0" smtClean="0">
                          <a:effectLst/>
                          <a:latin typeface="Franklin Gothic Medium Cond" panose="020B0606030402020204" pitchFamily="34" charset="0"/>
                        </a:rPr>
                        <a:t>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Performance – Analysis &amp; Tactics</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 </a:t>
                      </a:r>
                      <a:r>
                        <a:rPr lang="en-GB" sz="1400" dirty="0" err="1" smtClean="0">
                          <a:effectLst/>
                          <a:latin typeface="Franklin Gothic Medium Cond" panose="020B0606030402020204" pitchFamily="34" charset="0"/>
                        </a:rPr>
                        <a:t>Ch</a:t>
                      </a:r>
                      <a:r>
                        <a:rPr lang="en-GB" sz="1400" dirty="0" smtClean="0">
                          <a:effectLst/>
                          <a:latin typeface="Franklin Gothic Medium Cond" panose="020B0606030402020204" pitchFamily="34" charset="0"/>
                        </a:rPr>
                        <a:t> 8 + paper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L7</a:t>
                      </a:r>
                      <a:endParaRPr lang="en-GB" sz="1400" dirty="0">
                        <a:latin typeface="Franklin Gothic Medium Cond" panose="020B0606030402020204" pitchFamily="34" charset="0"/>
                      </a:endParaRPr>
                    </a:p>
                  </a:txBody>
                  <a:tcPr marL="65294" marR="65294"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latin typeface="Franklin Gothic Medium Cond" panose="020B0606030402020204" pitchFamily="34" charset="0"/>
                        </a:rPr>
                        <a:t>17 FEB</a:t>
                      </a:r>
                      <a:endParaRPr lang="en-GB" sz="1400" dirty="0">
                        <a:latin typeface="Franklin Gothic Medium Cond" panose="020B0606030402020204" pitchFamily="34" charset="0"/>
                      </a:endParaRPr>
                    </a:p>
                  </a:txBody>
                  <a:tcPr marL="65294" marR="65294" marT="0" marB="0"/>
                </a:tc>
                <a:tc>
                  <a:txBody>
                    <a:bodyPr/>
                    <a:lstStyle/>
                    <a:p>
                      <a:pPr algn="ctr"/>
                      <a:r>
                        <a:rPr lang="en-US" sz="1400" dirty="0" smtClean="0">
                          <a:latin typeface="Franklin Gothic Medium Cond" panose="020B0606030402020204" pitchFamily="34" charset="0"/>
                        </a:rPr>
                        <a:t>13:15</a:t>
                      </a:r>
                      <a:r>
                        <a:rPr lang="en-US" sz="1400" baseline="0" dirty="0" smtClean="0">
                          <a:latin typeface="Franklin Gothic Medium Cond" panose="020B0606030402020204" pitchFamily="34" charset="0"/>
                        </a:rPr>
                        <a:t> – 15:00</a:t>
                      </a:r>
                      <a:endParaRPr lang="en-GB" sz="1400" dirty="0">
                        <a:latin typeface="Franklin Gothic Medium Cond" panose="020B0606030402020204" pitchFamily="34"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US" sz="1400" dirty="0" smtClean="0">
                          <a:effectLst/>
                          <a:latin typeface="Franklin Gothic Medium Cond" panose="020B0606030402020204" pitchFamily="34" charset="0"/>
                        </a:rPr>
                        <a:t>Design Principles (Maintainability, Modifiability)</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err="1">
                          <a:effectLst/>
                          <a:latin typeface="Franklin Gothic Medium Cond" panose="020B0606030402020204" pitchFamily="34" charset="0"/>
                        </a:rPr>
                        <a:t>Ch</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7</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endParaRPr lang="en-GB" sz="1400" dirty="0">
                        <a:latin typeface="Franklin Gothic Medium Cond" panose="020B0606030402020204" pitchFamily="34"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19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dirty="0" smtClean="0">
                          <a:effectLst/>
                          <a:latin typeface="Franklin Gothic Medium Cond" panose="020B0606030402020204" pitchFamily="34" charset="0"/>
                        </a:rPr>
                        <a:t>10:15 </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400" dirty="0" smtClean="0">
                          <a:effectLst/>
                          <a:latin typeface="Franklin Gothic Medium Cond" panose="020B0606030402020204" pitchFamily="34" charset="0"/>
                        </a:rPr>
                        <a:t>&lt;&lt; Supervision/Assignment&gt;&gt;</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L8</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dirty="0">
                          <a:effectLst/>
                          <a:latin typeface="Franklin Gothic Medium Cond" panose="020B0606030402020204" pitchFamily="34" charset="0"/>
                        </a:rPr>
                        <a:t>10:15 – 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Reliability</a:t>
                      </a:r>
                      <a:r>
                        <a:rPr lang="en-US" sz="1400" baseline="0" dirty="0" smtClean="0">
                          <a:effectLst/>
                          <a:latin typeface="Franklin Gothic Medium Cond" panose="020B0606030402020204" pitchFamily="34" charset="0"/>
                          <a:ea typeface="Times New Roman" panose="02020603050405020304" pitchFamily="18" charset="0"/>
                        </a:rPr>
                        <a:t>, Availability, Fault Tolerance</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err="1" smtClean="0">
                          <a:effectLst/>
                          <a:latin typeface="Franklin Gothic Medium Cond" panose="020B0606030402020204" pitchFamily="34" charset="0"/>
                        </a:rPr>
                        <a:t>Ch</a:t>
                      </a:r>
                      <a:r>
                        <a:rPr lang="en-GB" sz="1400" dirty="0" smtClean="0">
                          <a:effectLst/>
                          <a:latin typeface="Franklin Gothic Medium Cond" panose="020B0606030402020204" pitchFamily="34" charset="0"/>
                        </a:rPr>
                        <a:t> 5, 14 + paper</a:t>
                      </a: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endParaRPr lang="en-GB" sz="1400">
                        <a:latin typeface="Franklin Gothic Medium Cond" panose="020B0606030402020204" pitchFamily="34"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L9</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24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dirty="0">
                          <a:effectLst/>
                          <a:latin typeface="Franklin Gothic Medium Cond" panose="020B0606030402020204" pitchFamily="34" charset="0"/>
                        </a:rPr>
                        <a:t>13:15 – 15:00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r>
                        <a:rPr lang="en-US" sz="1400" dirty="0" smtClean="0">
                          <a:latin typeface="Franklin Gothic Medium Cond" panose="020B0606030402020204" pitchFamily="34" charset="0"/>
                        </a:rPr>
                        <a:t>Guest</a:t>
                      </a:r>
                      <a:r>
                        <a:rPr lang="en-US" sz="1400" baseline="0" dirty="0" smtClean="0">
                          <a:latin typeface="Franklin Gothic Medium Cond" panose="020B0606030402020204" pitchFamily="34" charset="0"/>
                        </a:rPr>
                        <a:t> Lecture 1</a:t>
                      </a:r>
                      <a:endParaRPr lang="en-GB" sz="1400" dirty="0">
                        <a:latin typeface="Franklin Gothic Medium Cond" panose="020B0606030402020204" pitchFamily="34" charset="0"/>
                      </a:endParaRPr>
                    </a:p>
                  </a:txBody>
                  <a:tcPr marL="65294" marR="65294" marT="0" marB="0"/>
                </a:tc>
                <a:tc>
                  <a:txBody>
                    <a:bodyPr/>
                    <a:lstStyle/>
                    <a:p>
                      <a:endParaRPr lang="en-GB" dirty="0"/>
                    </a:p>
                  </a:txBody>
                  <a:tcPr marL="65294" marR="65294" marT="0" marB="0"/>
                </a:tc>
                <a:tc>
                  <a:txBody>
                    <a:bodyPr/>
                    <a:lstStyle/>
                    <a:p>
                      <a:pPr marL="0" marR="0">
                        <a:spcBef>
                          <a:spcPts val="0"/>
                        </a:spcBef>
                        <a:spcAft>
                          <a:spcPts val="0"/>
                        </a:spcAft>
                        <a:tabLst>
                          <a:tab pos="2880360" algn="ctr"/>
                          <a:tab pos="5760720" algn="r"/>
                          <a:tab pos="457200" algn="l"/>
                        </a:tabLst>
                      </a:pPr>
                      <a:r>
                        <a:rPr lang="en-GB" sz="1400">
                          <a:effectLst/>
                          <a:latin typeface="Franklin Gothic Medium Cond" panose="020B0606030402020204" pitchFamily="34" charset="0"/>
                        </a:rPr>
                        <a:t> </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S6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10:15 – 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&lt;&lt; Supervision/Assignment&gt;&gt;</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27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dirty="0">
                          <a:effectLst/>
                          <a:latin typeface="Franklin Gothic Medium Cond" panose="020B0606030402020204" pitchFamily="34" charset="0"/>
                        </a:rPr>
                        <a:t>13:15 – 15:00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effectLst/>
                          <a:latin typeface="Franklin Gothic Medium Cond" panose="020B0606030402020204" pitchFamily="34" charset="0"/>
                        </a:rPr>
                        <a:t>Architecture Evaluation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err="1" smtClean="0">
                          <a:effectLst/>
                          <a:latin typeface="Franklin Gothic Medium Cond" panose="020B0606030402020204" pitchFamily="34" charset="0"/>
                          <a:ea typeface="Times New Roman" panose="02020603050405020304" pitchFamily="18" charset="0"/>
                        </a:rPr>
                        <a:t>Ch</a:t>
                      </a:r>
                      <a:r>
                        <a:rPr lang="en-US" sz="1400" dirty="0" smtClean="0">
                          <a:effectLst/>
                          <a:latin typeface="Franklin Gothic Medium Cond" panose="020B0606030402020204" pitchFamily="34" charset="0"/>
                          <a:ea typeface="Times New Roman" panose="02020603050405020304" pitchFamily="18" charset="0"/>
                        </a:rPr>
                        <a:t> 21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a:effectLst/>
                          <a:latin typeface="Franklin Gothic Medium Cond" panose="020B0606030402020204" pitchFamily="34" charset="0"/>
                        </a:rPr>
                        <a:t>13:15 – 15:00</a:t>
                      </a:r>
                      <a:endParaRPr lang="en-GB" sz="140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effectLst/>
                          <a:latin typeface="Franklin Gothic Medium Cond" panose="020B0606030402020204" pitchFamily="34" charset="0"/>
                        </a:rPr>
                        <a:t>Reverse Engineering &amp; Correspondence</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err="1" smtClean="0">
                          <a:effectLst/>
                          <a:latin typeface="Franklin Gothic Medium Cond" panose="020B0606030402020204" pitchFamily="34" charset="0"/>
                        </a:rPr>
                        <a:t>Ch</a:t>
                      </a:r>
                      <a:r>
                        <a:rPr lang="en-GB" sz="1400" dirty="0" smtClean="0">
                          <a:effectLst/>
                          <a:latin typeface="Franklin Gothic Medium Cond" panose="020B0606030402020204" pitchFamily="34" charset="0"/>
                        </a:rPr>
                        <a:t> 20</a:t>
                      </a: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S7</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4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pPr>
                      <a:r>
                        <a:rPr lang="en-GB" sz="1400" dirty="0" smtClean="0">
                          <a:effectLst/>
                          <a:latin typeface="Franklin Gothic Medium Cond" panose="020B0606030402020204" pitchFamily="34" charset="0"/>
                        </a:rPr>
                        <a:t>10:15 </a:t>
                      </a:r>
                      <a:r>
                        <a:rPr lang="en-GB" sz="1400" dirty="0">
                          <a:effectLst/>
                          <a:latin typeface="Franklin Gothic Medium Cond" panose="020B0606030402020204" pitchFamily="34" charset="0"/>
                        </a:rPr>
                        <a:t>– </a:t>
                      </a:r>
                      <a:r>
                        <a:rPr lang="en-GB" sz="1400" dirty="0" smtClean="0">
                          <a:effectLst/>
                          <a:latin typeface="Franklin Gothic Medium Cond" panose="020B0606030402020204" pitchFamily="34" charset="0"/>
                        </a:rPr>
                        <a:t>12:00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effectLst/>
                          <a:latin typeface="Franklin Gothic Medium Cond" panose="020B0606030402020204" pitchFamily="34" charset="0"/>
                        </a:rPr>
                        <a:t>&lt;&lt; Supervision/Assignment&gt;&gt;</a:t>
                      </a:r>
                      <a:endParaRPr lang="en-GB" sz="1400" dirty="0" smtClean="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L12</a:t>
                      </a:r>
                      <a:endParaRPr lang="en-GB" sz="1400" dirty="0">
                        <a:latin typeface="Franklin Gothic Medium Cond" panose="020B0606030402020204" pitchFamily="34" charset="0"/>
                      </a:endParaRPr>
                    </a:p>
                  </a:txBody>
                  <a:tcPr marL="65294" marR="65294" marT="0" marB="0"/>
                </a:tc>
                <a:tc>
                  <a:txBody>
                    <a:bodyPr/>
                    <a:lstStyle/>
                    <a:p>
                      <a:pPr algn="ctr"/>
                      <a:r>
                        <a:rPr lang="en-US" sz="1400" dirty="0" smtClean="0">
                          <a:latin typeface="Franklin Gothic Medium Cond" panose="020B0606030402020204" pitchFamily="34" charset="0"/>
                        </a:rPr>
                        <a:t>5 MAR</a:t>
                      </a:r>
                      <a:endParaRPr lang="en-GB" sz="1400" dirty="0">
                        <a:latin typeface="Franklin Gothic Medium Cond" panose="020B0606030402020204" pitchFamily="34" charset="0"/>
                      </a:endParaRPr>
                    </a:p>
                  </a:txBody>
                  <a:tcPr marL="65294" marR="65294" marT="0" marB="0"/>
                </a:tc>
                <a:tc>
                  <a:txBody>
                    <a:bodyPr/>
                    <a:lstStyle/>
                    <a:p>
                      <a:pPr algn="ctr"/>
                      <a:r>
                        <a:rPr lang="en-US" sz="1400" dirty="0" smtClean="0">
                          <a:latin typeface="Franklin Gothic Medium Cond" panose="020B0606030402020204" pitchFamily="34" charset="0"/>
                        </a:rPr>
                        <a:t> 13:15 – 15:00</a:t>
                      </a:r>
                      <a:endParaRPr lang="en-GB" sz="1400" dirty="0">
                        <a:latin typeface="Franklin Gothic Medium Cond" panose="020B0606030402020204" pitchFamily="34" charset="0"/>
                      </a:endParaRPr>
                    </a:p>
                  </a:txBody>
                  <a:tcPr marL="65294" marR="65294" marT="0" marB="0"/>
                </a:tc>
                <a:tc>
                  <a:txBody>
                    <a:bodyPr/>
                    <a:lstStyle/>
                    <a:p>
                      <a:r>
                        <a:rPr lang="en-US" sz="1400" dirty="0" smtClean="0">
                          <a:latin typeface="Franklin Gothic Medium Cond" panose="020B0606030402020204" pitchFamily="34" charset="0"/>
                        </a:rPr>
                        <a:t>Guest</a:t>
                      </a:r>
                      <a:r>
                        <a:rPr lang="en-US" sz="1400" baseline="0" dirty="0" smtClean="0">
                          <a:latin typeface="Franklin Gothic Medium Cond" panose="020B0606030402020204" pitchFamily="34" charset="0"/>
                        </a:rPr>
                        <a:t> Lecture 2</a:t>
                      </a:r>
                      <a:endParaRPr lang="en-GB" sz="1400" dirty="0">
                        <a:latin typeface="Franklin Gothic Medium Cond" panose="020B0606030402020204" pitchFamily="34" charset="0"/>
                      </a:endParaRPr>
                    </a:p>
                  </a:txBody>
                  <a:tcPr marL="65294" marR="65294" marT="0" marB="0"/>
                </a:tc>
                <a:tc>
                  <a:txBody>
                    <a:bodyPr/>
                    <a:lstStyle/>
                    <a:p>
                      <a:endParaRPr lang="en-GB" sz="1400" dirty="0">
                        <a:latin typeface="Franklin Gothic Medium Cond" panose="020B0606030402020204" pitchFamily="34" charset="0"/>
                      </a:endParaRPr>
                    </a:p>
                  </a:txBody>
                  <a:tcPr marL="65294" marR="65294" marT="0" marB="0"/>
                </a:tc>
                <a:tc>
                  <a:txBody>
                    <a:bodyPr/>
                    <a:lstStyle/>
                    <a:p>
                      <a:endParaRPr lang="en-GB" sz="1400" dirty="0">
                        <a:latin typeface="Franklin Gothic Medium Cond" panose="020B0606030402020204" pitchFamily="34" charset="0"/>
                      </a:endParaRPr>
                    </a:p>
                  </a:txBody>
                  <a:tcPr marL="65294" marR="65294" marT="0" marB="0"/>
                </a:tc>
              </a:tr>
            </a:tbl>
          </a:graphicData>
        </a:graphic>
      </p:graphicFrame>
    </p:spTree>
    <p:extLst>
      <p:ext uri="{BB962C8B-B14F-4D97-AF65-F5344CB8AC3E}">
        <p14:creationId xmlns:p14="http://schemas.microsoft.com/office/powerpoint/2010/main" val="840549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 Architectures</a:t>
            </a:r>
            <a:endParaRPr lang="en-GB"/>
          </a:p>
        </p:txBody>
      </p:sp>
      <p:pic>
        <p:nvPicPr>
          <p:cNvPr id="23554" name="Picture 2" descr="http://csis.pace.edu/~marchese/CS616/Lec11/se_l11_files/image001.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57150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3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31850" y="620713"/>
            <a:ext cx="7772400" cy="720725"/>
          </a:xfrm>
        </p:spPr>
        <p:txBody>
          <a:bodyPr/>
          <a:lstStyle/>
          <a:p>
            <a:r>
              <a:rPr lang="en-US" altLang="en-US" smtClean="0">
                <a:cs typeface="Akzidenz-Bd for Chalmers" pitchFamily="2"/>
              </a:rPr>
              <a:t>Levels of architecture</a:t>
            </a:r>
            <a:r>
              <a:rPr lang="en-US" altLang="en-US" baseline="30000" smtClean="0">
                <a:cs typeface="Akzidenz-Bd for Chalmers" pitchFamily="2"/>
              </a:rPr>
              <a:t>*</a:t>
            </a:r>
          </a:p>
        </p:txBody>
      </p:sp>
      <p:sp>
        <p:nvSpPr>
          <p:cNvPr id="60419" name="Slide Number Placeholder 4"/>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spcBef>
                <a:spcPct val="0"/>
              </a:spcBef>
              <a:buSzTx/>
              <a:buFontTx/>
              <a:buNone/>
            </a:pPr>
            <a:fld id="{DF5A9856-0D8D-4852-A1D6-A56021DCED10}" type="slidenum">
              <a:rPr lang="en-GB" altLang="en-US" sz="2400" smtClean="0">
                <a:solidFill>
                  <a:srgbClr val="000000"/>
                </a:solidFill>
                <a:latin typeface="Times New Roman" panose="02020603050405020304" pitchFamily="18" charset="0"/>
              </a:rPr>
              <a:pPr algn="r">
                <a:spcBef>
                  <a:spcPct val="0"/>
                </a:spcBef>
                <a:buSzTx/>
                <a:buFontTx/>
                <a:buNone/>
              </a:pPr>
              <a:t>31</a:t>
            </a:fld>
            <a:endParaRPr lang="en-GB" altLang="en-US" sz="2400" smtClean="0">
              <a:solidFill>
                <a:srgbClr val="000000"/>
              </a:solidFill>
              <a:latin typeface="Times New Roman" panose="02020603050405020304" pitchFamily="18" charset="0"/>
            </a:endParaRPr>
          </a:p>
        </p:txBody>
      </p:sp>
      <p:sp>
        <p:nvSpPr>
          <p:cNvPr id="60420" name="Text Box 10"/>
          <p:cNvSpPr txBox="1">
            <a:spLocks noChangeArrowheads="1"/>
          </p:cNvSpPr>
          <p:nvPr/>
        </p:nvSpPr>
        <p:spPr bwMode="auto">
          <a:xfrm>
            <a:off x="7015163" y="6524625"/>
            <a:ext cx="2093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spcBef>
                <a:spcPct val="0"/>
              </a:spcBef>
              <a:buSzTx/>
              <a:buFontTx/>
              <a:buNone/>
            </a:pPr>
            <a:r>
              <a:rPr lang="en-AU" altLang="en-US" sz="1400" smtClean="0">
                <a:solidFill>
                  <a:srgbClr val="000000"/>
                </a:solidFill>
                <a:latin typeface="Tahoma" panose="020B0604030504040204" pitchFamily="34" charset="0"/>
              </a:rPr>
              <a:t>* Mowbray and Malveau</a:t>
            </a:r>
          </a:p>
        </p:txBody>
      </p:sp>
      <p:grpSp>
        <p:nvGrpSpPr>
          <p:cNvPr id="279671" name="Group 119"/>
          <p:cNvGrpSpPr>
            <a:grpSpLocks/>
          </p:cNvGrpSpPr>
          <p:nvPr/>
        </p:nvGrpSpPr>
        <p:grpSpPr bwMode="auto">
          <a:xfrm>
            <a:off x="250825" y="4894263"/>
            <a:ext cx="7812088" cy="922337"/>
            <a:chOff x="158" y="3083"/>
            <a:chExt cx="4921" cy="581"/>
          </a:xfrm>
        </p:grpSpPr>
        <p:pic>
          <p:nvPicPr>
            <p:cNvPr id="60455" name="Picture 107" descr="dotnet framework archite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 y="3083"/>
              <a:ext cx="830" cy="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56" name="Text Box 7"/>
            <p:cNvSpPr txBox="1">
              <a:spLocks noChangeArrowheads="1"/>
            </p:cNvSpPr>
            <p:nvPr/>
          </p:nvSpPr>
          <p:spPr bwMode="auto">
            <a:xfrm>
              <a:off x="158" y="3229"/>
              <a:ext cx="170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2400" smtClean="0">
                  <a:solidFill>
                    <a:srgbClr val="000000"/>
                  </a:solidFill>
                  <a:latin typeface="Tahoma" panose="020B0604030504040204" pitchFamily="34" charset="0"/>
                </a:rPr>
                <a:t>Macro-architecture</a:t>
              </a:r>
            </a:p>
          </p:txBody>
        </p:sp>
        <p:sp>
          <p:nvSpPr>
            <p:cNvPr id="60457" name="Text Box 85"/>
            <p:cNvSpPr txBox="1">
              <a:spLocks noChangeArrowheads="1"/>
            </p:cNvSpPr>
            <p:nvPr/>
          </p:nvSpPr>
          <p:spPr bwMode="auto">
            <a:xfrm>
              <a:off x="4105" y="3248"/>
              <a:ext cx="97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i="1" smtClean="0">
                  <a:solidFill>
                    <a:srgbClr val="000000"/>
                  </a:solidFill>
                  <a:latin typeface="Tahoma" panose="020B0604030504040204" pitchFamily="34" charset="0"/>
                </a:rPr>
                <a:t>Frameworks</a:t>
              </a:r>
            </a:p>
          </p:txBody>
        </p:sp>
      </p:grpSp>
      <p:grpSp>
        <p:nvGrpSpPr>
          <p:cNvPr id="279670" name="Group 118"/>
          <p:cNvGrpSpPr>
            <a:grpSpLocks/>
          </p:cNvGrpSpPr>
          <p:nvPr/>
        </p:nvGrpSpPr>
        <p:grpSpPr bwMode="auto">
          <a:xfrm>
            <a:off x="250825" y="6021388"/>
            <a:ext cx="7851775" cy="720725"/>
            <a:chOff x="158" y="3793"/>
            <a:chExt cx="4946" cy="454"/>
          </a:xfrm>
        </p:grpSpPr>
        <p:sp>
          <p:nvSpPr>
            <p:cNvPr id="60435" name="Text Box 8"/>
            <p:cNvSpPr txBox="1">
              <a:spLocks noChangeArrowheads="1"/>
            </p:cNvSpPr>
            <p:nvPr/>
          </p:nvSpPr>
          <p:spPr bwMode="auto">
            <a:xfrm>
              <a:off x="158" y="3846"/>
              <a:ext cx="164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2400" smtClean="0">
                  <a:solidFill>
                    <a:srgbClr val="000000"/>
                  </a:solidFill>
                  <a:latin typeface="Tahoma" panose="020B0604030504040204" pitchFamily="34" charset="0"/>
                </a:rPr>
                <a:t>Micro-architecture</a:t>
              </a:r>
            </a:p>
          </p:txBody>
        </p:sp>
        <p:sp>
          <p:nvSpPr>
            <p:cNvPr id="60436" name="Text Box 87"/>
            <p:cNvSpPr txBox="1">
              <a:spLocks noChangeArrowheads="1"/>
            </p:cNvSpPr>
            <p:nvPr/>
          </p:nvSpPr>
          <p:spPr bwMode="auto">
            <a:xfrm>
              <a:off x="3878" y="3884"/>
              <a:ext cx="12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i="1" smtClean="0">
                  <a:solidFill>
                    <a:srgbClr val="000000"/>
                  </a:solidFill>
                  <a:latin typeface="Tahoma" panose="020B0604030504040204" pitchFamily="34" charset="0"/>
                </a:rPr>
                <a:t>Design patterns</a:t>
              </a:r>
            </a:p>
          </p:txBody>
        </p:sp>
        <p:grpSp>
          <p:nvGrpSpPr>
            <p:cNvPr id="60437" name="Group 89"/>
            <p:cNvGrpSpPr>
              <a:grpSpLocks/>
            </p:cNvGrpSpPr>
            <p:nvPr/>
          </p:nvGrpSpPr>
          <p:grpSpPr bwMode="auto">
            <a:xfrm>
              <a:off x="2381" y="3793"/>
              <a:ext cx="1179" cy="454"/>
              <a:chOff x="657" y="1979"/>
              <a:chExt cx="4264" cy="1769"/>
            </a:xfrm>
          </p:grpSpPr>
          <p:sp>
            <p:nvSpPr>
              <p:cNvPr id="60438" name="Rectangle 90"/>
              <p:cNvSpPr>
                <a:spLocks noChangeArrowheads="1"/>
              </p:cNvSpPr>
              <p:nvPr/>
            </p:nvSpPr>
            <p:spPr bwMode="auto">
              <a:xfrm>
                <a:off x="3651" y="2160"/>
                <a:ext cx="1270"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AU" altLang="en-US" sz="700" i="1" smtClean="0">
                    <a:solidFill>
                      <a:srgbClr val="000000"/>
                    </a:solidFill>
                    <a:latin typeface="Tahoma" panose="020B0604030504040204" pitchFamily="34" charset="0"/>
                  </a:rPr>
                  <a:t>Observer</a:t>
                </a:r>
              </a:p>
            </p:txBody>
          </p:sp>
          <p:sp>
            <p:nvSpPr>
              <p:cNvPr id="60439" name="Rectangle 91"/>
              <p:cNvSpPr>
                <a:spLocks noChangeArrowheads="1"/>
              </p:cNvSpPr>
              <p:nvPr/>
            </p:nvSpPr>
            <p:spPr bwMode="auto">
              <a:xfrm>
                <a:off x="3651" y="2432"/>
                <a:ext cx="1270"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500" i="1" smtClean="0">
                    <a:solidFill>
                      <a:srgbClr val="000000"/>
                    </a:solidFill>
                    <a:latin typeface="Tahoma" panose="020B0604030504040204" pitchFamily="34" charset="0"/>
                  </a:rPr>
                  <a:t>update()</a:t>
                </a:r>
              </a:p>
            </p:txBody>
          </p:sp>
          <p:sp>
            <p:nvSpPr>
              <p:cNvPr id="60440" name="AutoShape 92"/>
              <p:cNvSpPr>
                <a:spLocks noChangeArrowheads="1"/>
              </p:cNvSpPr>
              <p:nvPr/>
            </p:nvSpPr>
            <p:spPr bwMode="auto">
              <a:xfrm>
                <a:off x="4195" y="2658"/>
                <a:ext cx="227" cy="18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smtClean="0">
                  <a:solidFill>
                    <a:srgbClr val="000000"/>
                  </a:solidFill>
                  <a:latin typeface="Times New Roman" panose="02020603050405020304" pitchFamily="18" charset="0"/>
                </a:endParaRPr>
              </a:p>
            </p:txBody>
          </p:sp>
          <p:cxnSp>
            <p:nvCxnSpPr>
              <p:cNvPr id="60441" name="AutoShape 93"/>
              <p:cNvCxnSpPr>
                <a:cxnSpLocks noChangeShapeType="1"/>
                <a:stCxn id="60440" idx="3"/>
                <a:endCxn id="60444" idx="0"/>
              </p:cNvCxnSpPr>
              <p:nvPr/>
            </p:nvCxnSpPr>
            <p:spPr bwMode="auto">
              <a:xfrm rot="5400000">
                <a:off x="3958" y="2897"/>
                <a:ext cx="408" cy="294"/>
              </a:xfrm>
              <a:prstGeom prst="bentConnector3">
                <a:avLst>
                  <a:gd name="adj1" fmla="val 5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442" name="Rectangle 94"/>
              <p:cNvSpPr>
                <a:spLocks noChangeArrowheads="1"/>
              </p:cNvSpPr>
              <p:nvPr/>
            </p:nvSpPr>
            <p:spPr bwMode="auto">
              <a:xfrm>
                <a:off x="703" y="1979"/>
                <a:ext cx="1043"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AU" altLang="en-US" sz="700" i="1" smtClean="0">
                    <a:solidFill>
                      <a:srgbClr val="000000"/>
                    </a:solidFill>
                    <a:latin typeface="Tahoma" panose="020B0604030504040204" pitchFamily="34" charset="0"/>
                  </a:rPr>
                  <a:t>Subject</a:t>
                </a:r>
              </a:p>
            </p:txBody>
          </p:sp>
          <p:sp>
            <p:nvSpPr>
              <p:cNvPr id="60443" name="Rectangle 95"/>
              <p:cNvSpPr>
                <a:spLocks noChangeArrowheads="1"/>
              </p:cNvSpPr>
              <p:nvPr/>
            </p:nvSpPr>
            <p:spPr bwMode="auto">
              <a:xfrm>
                <a:off x="702" y="2251"/>
                <a:ext cx="1044" cy="4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500" smtClean="0">
                    <a:solidFill>
                      <a:srgbClr val="000000"/>
                    </a:solidFill>
                    <a:latin typeface="Tahoma" panose="020B0604030504040204" pitchFamily="34" charset="0"/>
                  </a:rPr>
                  <a:t>attach(Observer)</a:t>
                </a:r>
              </a:p>
              <a:p>
                <a:pPr>
                  <a:spcBef>
                    <a:spcPct val="0"/>
                  </a:spcBef>
                  <a:buSzTx/>
                  <a:buFontTx/>
                  <a:buNone/>
                </a:pPr>
                <a:r>
                  <a:rPr lang="en-AU" altLang="en-US" sz="500" smtClean="0">
                    <a:solidFill>
                      <a:srgbClr val="000000"/>
                    </a:solidFill>
                    <a:latin typeface="Tahoma" panose="020B0604030504040204" pitchFamily="34" charset="0"/>
                  </a:rPr>
                  <a:t>detach(Observer)</a:t>
                </a:r>
              </a:p>
              <a:p>
                <a:pPr>
                  <a:spcBef>
                    <a:spcPct val="0"/>
                  </a:spcBef>
                  <a:buSzTx/>
                  <a:buFontTx/>
                  <a:buNone/>
                </a:pPr>
                <a:r>
                  <a:rPr lang="en-AU" altLang="en-US" sz="500" smtClean="0">
                    <a:solidFill>
                      <a:srgbClr val="000000"/>
                    </a:solidFill>
                    <a:latin typeface="Tahoma" panose="020B0604030504040204" pitchFamily="34" charset="0"/>
                  </a:rPr>
                  <a:t>notify()</a:t>
                </a:r>
              </a:p>
            </p:txBody>
          </p:sp>
          <p:sp>
            <p:nvSpPr>
              <p:cNvPr id="60444" name="Rectangle 96"/>
              <p:cNvSpPr>
                <a:spLocks noChangeArrowheads="1"/>
              </p:cNvSpPr>
              <p:nvPr/>
            </p:nvSpPr>
            <p:spPr bwMode="auto">
              <a:xfrm>
                <a:off x="3198" y="3248"/>
                <a:ext cx="1634"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AU" altLang="en-US" sz="700" smtClean="0">
                    <a:solidFill>
                      <a:srgbClr val="000000"/>
                    </a:solidFill>
                    <a:latin typeface="Tahoma" panose="020B0604030504040204" pitchFamily="34" charset="0"/>
                  </a:rPr>
                  <a:t>ConcreteObserver</a:t>
                </a:r>
              </a:p>
            </p:txBody>
          </p:sp>
          <p:sp>
            <p:nvSpPr>
              <p:cNvPr id="60445" name="Rectangle 97"/>
              <p:cNvSpPr>
                <a:spLocks noChangeArrowheads="1"/>
              </p:cNvSpPr>
              <p:nvPr/>
            </p:nvSpPr>
            <p:spPr bwMode="auto">
              <a:xfrm>
                <a:off x="3198" y="3520"/>
                <a:ext cx="1634" cy="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500" smtClean="0">
                    <a:solidFill>
                      <a:srgbClr val="000000"/>
                    </a:solidFill>
                    <a:latin typeface="Tahoma" panose="020B0604030504040204" pitchFamily="34" charset="0"/>
                  </a:rPr>
                  <a:t>update()</a:t>
                </a:r>
              </a:p>
            </p:txBody>
          </p:sp>
          <p:sp>
            <p:nvSpPr>
              <p:cNvPr id="60446" name="AutoShape 98"/>
              <p:cNvSpPr>
                <a:spLocks noChangeArrowheads="1"/>
              </p:cNvSpPr>
              <p:nvPr/>
            </p:nvSpPr>
            <p:spPr bwMode="auto">
              <a:xfrm>
                <a:off x="1111" y="2749"/>
                <a:ext cx="227" cy="18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smtClean="0">
                  <a:solidFill>
                    <a:srgbClr val="000000"/>
                  </a:solidFill>
                  <a:latin typeface="Times New Roman" panose="02020603050405020304" pitchFamily="18" charset="0"/>
                </a:endParaRPr>
              </a:p>
            </p:txBody>
          </p:sp>
          <p:sp>
            <p:nvSpPr>
              <p:cNvPr id="60447" name="Rectangle 99"/>
              <p:cNvSpPr>
                <a:spLocks noChangeArrowheads="1"/>
              </p:cNvSpPr>
              <p:nvPr/>
            </p:nvSpPr>
            <p:spPr bwMode="auto">
              <a:xfrm>
                <a:off x="657" y="3248"/>
                <a:ext cx="1634"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AU" altLang="en-US" sz="700" smtClean="0">
                    <a:solidFill>
                      <a:srgbClr val="000000"/>
                    </a:solidFill>
                    <a:latin typeface="Tahoma" panose="020B0604030504040204" pitchFamily="34" charset="0"/>
                  </a:rPr>
                  <a:t>ConcreteSubject</a:t>
                </a:r>
              </a:p>
            </p:txBody>
          </p:sp>
          <p:sp>
            <p:nvSpPr>
              <p:cNvPr id="60448" name="Rectangle 100"/>
              <p:cNvSpPr>
                <a:spLocks noChangeArrowheads="1"/>
              </p:cNvSpPr>
              <p:nvPr/>
            </p:nvSpPr>
            <p:spPr bwMode="auto">
              <a:xfrm>
                <a:off x="657" y="3520"/>
                <a:ext cx="1634" cy="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500" smtClean="0">
                    <a:solidFill>
                      <a:srgbClr val="000000"/>
                    </a:solidFill>
                    <a:latin typeface="Tahoma" panose="020B0604030504040204" pitchFamily="34" charset="0"/>
                  </a:rPr>
                  <a:t>getState()</a:t>
                </a:r>
              </a:p>
            </p:txBody>
          </p:sp>
          <p:cxnSp>
            <p:nvCxnSpPr>
              <p:cNvPr id="60449" name="AutoShape 101"/>
              <p:cNvCxnSpPr>
                <a:cxnSpLocks noChangeShapeType="1"/>
                <a:stCxn id="60446" idx="3"/>
                <a:endCxn id="60447" idx="0"/>
              </p:cNvCxnSpPr>
              <p:nvPr/>
            </p:nvCxnSpPr>
            <p:spPr bwMode="auto">
              <a:xfrm rot="16200000" flipH="1">
                <a:off x="1191" y="2965"/>
                <a:ext cx="317" cy="249"/>
              </a:xfrm>
              <a:prstGeom prst="bentConnector3">
                <a:avLst>
                  <a:gd name="adj1" fmla="val 49843"/>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50" name="AutoShape 102"/>
              <p:cNvCxnSpPr>
                <a:cxnSpLocks noChangeShapeType="1"/>
                <a:stCxn id="60444" idx="1"/>
                <a:endCxn id="60447" idx="3"/>
              </p:cNvCxnSpPr>
              <p:nvPr/>
            </p:nvCxnSpPr>
            <p:spPr bwMode="auto">
              <a:xfrm flipH="1">
                <a:off x="2291" y="3384"/>
                <a:ext cx="907" cy="0"/>
              </a:xfrm>
              <a:prstGeom prst="straightConnector1">
                <a:avLst/>
              </a:prstGeom>
              <a:noFill/>
              <a:ln w="9525">
                <a:solidFill>
                  <a:schemeClr val="tx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451" name="Rectangle 103"/>
              <p:cNvSpPr>
                <a:spLocks noChangeArrowheads="1"/>
              </p:cNvSpPr>
              <p:nvPr/>
            </p:nvSpPr>
            <p:spPr bwMode="auto">
              <a:xfrm>
                <a:off x="1837" y="2478"/>
                <a:ext cx="1452" cy="40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500" smtClean="0">
                    <a:solidFill>
                      <a:srgbClr val="000000"/>
                    </a:solidFill>
                  </a:rPr>
                  <a:t>forall o in observers</a:t>
                </a:r>
              </a:p>
              <a:p>
                <a:pPr>
                  <a:spcBef>
                    <a:spcPct val="0"/>
                  </a:spcBef>
                  <a:buSzTx/>
                  <a:buFontTx/>
                  <a:buNone/>
                </a:pPr>
                <a:r>
                  <a:rPr lang="en-AU" altLang="en-US" sz="500" smtClean="0">
                    <a:solidFill>
                      <a:srgbClr val="000000"/>
                    </a:solidFill>
                  </a:rPr>
                  <a:t>  o.update()</a:t>
                </a:r>
              </a:p>
            </p:txBody>
          </p:sp>
          <p:sp>
            <p:nvSpPr>
              <p:cNvPr id="60452" name="Oval 104"/>
              <p:cNvSpPr>
                <a:spLocks noChangeArrowheads="1"/>
              </p:cNvSpPr>
              <p:nvPr/>
            </p:nvSpPr>
            <p:spPr bwMode="auto">
              <a:xfrm>
                <a:off x="1202" y="2614"/>
                <a:ext cx="91" cy="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smtClean="0">
                  <a:solidFill>
                    <a:srgbClr val="000000"/>
                  </a:solidFill>
                  <a:latin typeface="Times New Roman" panose="02020603050405020304" pitchFamily="18" charset="0"/>
                </a:endParaRPr>
              </a:p>
            </p:txBody>
          </p:sp>
          <p:cxnSp>
            <p:nvCxnSpPr>
              <p:cNvPr id="60453" name="AutoShape 105"/>
              <p:cNvCxnSpPr>
                <a:cxnSpLocks noChangeShapeType="1"/>
                <a:stCxn id="60452" idx="6"/>
                <a:endCxn id="60451" idx="1"/>
              </p:cNvCxnSpPr>
              <p:nvPr/>
            </p:nvCxnSpPr>
            <p:spPr bwMode="auto">
              <a:xfrm>
                <a:off x="1293" y="2660"/>
                <a:ext cx="544" cy="22"/>
              </a:xfrm>
              <a:prstGeom prst="bentConnector3">
                <a:avLst>
                  <a:gd name="adj1" fmla="val 50000"/>
                </a:avLst>
              </a:prstGeom>
              <a:noFill/>
              <a:ln w="952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454" name="AutoShape 106"/>
              <p:cNvSpPr>
                <a:spLocks noChangeArrowheads="1"/>
              </p:cNvSpPr>
              <p:nvPr/>
            </p:nvSpPr>
            <p:spPr bwMode="auto">
              <a:xfrm flipH="1" flipV="1">
                <a:off x="3107" y="2478"/>
                <a:ext cx="182" cy="181"/>
              </a:xfrm>
              <a:prstGeom prst="rtTriangl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smtClean="0">
                  <a:solidFill>
                    <a:srgbClr val="000000"/>
                  </a:solidFill>
                  <a:latin typeface="Times New Roman" panose="02020603050405020304" pitchFamily="18" charset="0"/>
                </a:endParaRPr>
              </a:p>
            </p:txBody>
          </p:sp>
        </p:grpSp>
      </p:grpSp>
      <p:grpSp>
        <p:nvGrpSpPr>
          <p:cNvPr id="279673" name="Group 121"/>
          <p:cNvGrpSpPr>
            <a:grpSpLocks/>
          </p:cNvGrpSpPr>
          <p:nvPr/>
        </p:nvGrpSpPr>
        <p:grpSpPr bwMode="auto">
          <a:xfrm>
            <a:off x="250825" y="2420938"/>
            <a:ext cx="7656513" cy="1030287"/>
            <a:chOff x="158" y="1525"/>
            <a:chExt cx="4823" cy="649"/>
          </a:xfrm>
        </p:grpSpPr>
        <p:sp>
          <p:nvSpPr>
            <p:cNvPr id="60432" name="Text Box 5"/>
            <p:cNvSpPr txBox="1">
              <a:spLocks noChangeArrowheads="1"/>
            </p:cNvSpPr>
            <p:nvPr/>
          </p:nvSpPr>
          <p:spPr bwMode="auto">
            <a:xfrm>
              <a:off x="158" y="1705"/>
              <a:ext cx="17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2400" smtClean="0">
                  <a:solidFill>
                    <a:srgbClr val="000000"/>
                  </a:solidFill>
                  <a:latin typeface="Tahoma" panose="020B0604030504040204" pitchFamily="34" charset="0"/>
                </a:rPr>
                <a:t>System architecture</a:t>
              </a:r>
            </a:p>
          </p:txBody>
        </p:sp>
        <p:sp>
          <p:nvSpPr>
            <p:cNvPr id="60433" name="Text Box 86"/>
            <p:cNvSpPr txBox="1">
              <a:spLocks noChangeArrowheads="1"/>
            </p:cNvSpPr>
            <p:nvPr/>
          </p:nvSpPr>
          <p:spPr bwMode="auto">
            <a:xfrm>
              <a:off x="4105" y="1725"/>
              <a:ext cx="8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i="1" smtClean="0">
                  <a:solidFill>
                    <a:srgbClr val="000000"/>
                  </a:solidFill>
                  <a:latin typeface="Tahoma" panose="020B0604030504040204" pitchFamily="34" charset="0"/>
                </a:rPr>
                <a:t>Subsystem</a:t>
              </a:r>
            </a:p>
          </p:txBody>
        </p:sp>
        <p:pic>
          <p:nvPicPr>
            <p:cNvPr id="60434" name="Picture 111" descr="system architecty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 y="1525"/>
              <a:ext cx="865"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9674" name="Group 122"/>
          <p:cNvGrpSpPr>
            <a:grpSpLocks/>
          </p:cNvGrpSpPr>
          <p:nvPr/>
        </p:nvGrpSpPr>
        <p:grpSpPr bwMode="auto">
          <a:xfrm>
            <a:off x="250825" y="1341438"/>
            <a:ext cx="6308725" cy="1139825"/>
            <a:chOff x="158" y="845"/>
            <a:chExt cx="3974" cy="718"/>
          </a:xfrm>
        </p:grpSpPr>
        <p:sp>
          <p:nvSpPr>
            <p:cNvPr id="60429" name="Text Box 4"/>
            <p:cNvSpPr txBox="1">
              <a:spLocks noChangeArrowheads="1"/>
            </p:cNvSpPr>
            <p:nvPr/>
          </p:nvSpPr>
          <p:spPr bwMode="auto">
            <a:xfrm>
              <a:off x="158" y="1060"/>
              <a:ext cx="20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2400" smtClean="0">
                  <a:solidFill>
                    <a:srgbClr val="000000"/>
                  </a:solidFill>
                  <a:latin typeface="Tahoma" panose="020B0604030504040204" pitchFamily="34" charset="0"/>
                </a:rPr>
                <a:t>Enterprise architecture</a:t>
              </a:r>
            </a:p>
          </p:txBody>
        </p:sp>
        <p:pic>
          <p:nvPicPr>
            <p:cNvPr id="60430" name="Picture 113" descr="enterprise_architecture-H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7" y="845"/>
              <a:ext cx="1025"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Picture 115" descr="enterprise_architecture-logic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851"/>
              <a:ext cx="632"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9672" name="Group 120"/>
          <p:cNvGrpSpPr>
            <a:grpSpLocks/>
          </p:cNvGrpSpPr>
          <p:nvPr/>
        </p:nvGrpSpPr>
        <p:grpSpPr bwMode="auto">
          <a:xfrm>
            <a:off x="250825" y="3476625"/>
            <a:ext cx="7673975" cy="1223963"/>
            <a:chOff x="158" y="2190"/>
            <a:chExt cx="4834" cy="771"/>
          </a:xfrm>
        </p:grpSpPr>
        <p:sp>
          <p:nvSpPr>
            <p:cNvPr id="60426" name="Text Box 6"/>
            <p:cNvSpPr txBox="1">
              <a:spLocks noChangeArrowheads="1"/>
            </p:cNvSpPr>
            <p:nvPr/>
          </p:nvSpPr>
          <p:spPr bwMode="auto">
            <a:xfrm>
              <a:off x="158" y="2431"/>
              <a:ext cx="210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sz="2400" smtClean="0">
                  <a:solidFill>
                    <a:srgbClr val="000000"/>
                  </a:solidFill>
                  <a:latin typeface="Tahoma" panose="020B0604030504040204" pitchFamily="34" charset="0"/>
                </a:rPr>
                <a:t>Application architecture</a:t>
              </a:r>
            </a:p>
          </p:txBody>
        </p:sp>
        <p:pic>
          <p:nvPicPr>
            <p:cNvPr id="60427" name="Picture 109" descr="application-archite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1" y="2190"/>
              <a:ext cx="1078" cy="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8" name="Text Box 117"/>
            <p:cNvSpPr txBox="1">
              <a:spLocks noChangeArrowheads="1"/>
            </p:cNvSpPr>
            <p:nvPr/>
          </p:nvSpPr>
          <p:spPr bwMode="auto">
            <a:xfrm>
              <a:off x="4105" y="2450"/>
              <a:ext cx="88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AU" altLang="en-US" i="1" smtClean="0">
                  <a:solidFill>
                    <a:srgbClr val="000000"/>
                  </a:solidFill>
                  <a:latin typeface="Tahoma" panose="020B0604030504040204" pitchFamily="34" charset="0"/>
                </a:rPr>
                <a:t>Application</a:t>
              </a:r>
            </a:p>
          </p:txBody>
        </p:sp>
      </p:grpSp>
    </p:spTree>
    <p:extLst>
      <p:ext uri="{BB962C8B-B14F-4D97-AF65-F5344CB8AC3E}">
        <p14:creationId xmlns:p14="http://schemas.microsoft.com/office/powerpoint/2010/main" val="2320274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96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96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96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96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9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9"/>
          <p:cNvSpPr>
            <a:spLocks noGrp="1" noChangeArrowheads="1"/>
          </p:cNvSpPr>
          <p:nvPr>
            <p:ph type="title" idx="4294967295"/>
          </p:nvPr>
        </p:nvSpPr>
        <p:spPr>
          <a:xfrm>
            <a:off x="323850" y="414338"/>
            <a:ext cx="8820150" cy="903287"/>
          </a:xfrm>
        </p:spPr>
        <p:txBody>
          <a:bodyPr/>
          <a:lstStyle/>
          <a:p>
            <a:pPr algn="l" eaLnBrk="1" hangingPunct="1"/>
            <a:r>
              <a:rPr lang="en-US" altLang="en-US" smtClean="0">
                <a:latin typeface="Calibri" panose="020F0502020204030204" pitchFamily="34" charset="0"/>
                <a:cs typeface="Calibri" panose="020F0502020204030204" pitchFamily="34" charset="0"/>
              </a:rPr>
              <a:t>Types of Architectures</a:t>
            </a:r>
            <a:endParaRPr lang="en-GB" altLang="en-US" sz="3200" smtClean="0">
              <a:latin typeface="Calibri" panose="020F0502020204030204" pitchFamily="34" charset="0"/>
              <a:cs typeface="Calibri" panose="020F0502020204030204" pitchFamily="34" charset="0"/>
            </a:endParaRPr>
          </a:p>
        </p:txBody>
      </p:sp>
      <p:sp>
        <p:nvSpPr>
          <p:cNvPr id="64515" name="Slide Number Placeholder 1"/>
          <p:cNvSpPr>
            <a:spLocks noGrp="1"/>
          </p:cNvSpPr>
          <p:nvPr>
            <p:ph type="sldNum" sz="quarter" idx="4294967295"/>
          </p:nvPr>
        </p:nvSpPr>
        <p:spPr bwMode="auto">
          <a:xfrm>
            <a:off x="8675688" y="6427788"/>
            <a:ext cx="612775"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F02DF76B-4957-4FC9-9AAB-0FEB6612E692}" type="slidenum">
              <a:rPr lang="en-GB" altLang="en-US" sz="2400">
                <a:solidFill>
                  <a:srgbClr val="000000"/>
                </a:solidFill>
                <a:latin typeface="Calibri" panose="020F0502020204030204" pitchFamily="34" charset="0"/>
                <a:cs typeface="Calibri" panose="020F0502020204030204" pitchFamily="34" charset="0"/>
              </a:rPr>
              <a:pPr eaLnBrk="1" hangingPunct="1">
                <a:spcBef>
                  <a:spcPct val="0"/>
                </a:spcBef>
                <a:buSzTx/>
                <a:buFontTx/>
                <a:buNone/>
              </a:pPr>
              <a:t>32</a:t>
            </a:fld>
            <a:endParaRPr lang="en-GB" altLang="en-US" sz="2400">
              <a:solidFill>
                <a:srgbClr val="000000"/>
              </a:solidFill>
              <a:latin typeface="Calibri" panose="020F0502020204030204" pitchFamily="34" charset="0"/>
              <a:cs typeface="Calibri" panose="020F0502020204030204" pitchFamily="34" charset="0"/>
            </a:endParaRPr>
          </a:p>
        </p:txBody>
      </p:sp>
      <p:pic>
        <p:nvPicPr>
          <p:cNvPr id="645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75" y="1119188"/>
            <a:ext cx="5119688"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1027"/>
          <p:cNvSpPr txBox="1">
            <a:spLocks noChangeArrowheads="1"/>
          </p:cNvSpPr>
          <p:nvPr/>
        </p:nvSpPr>
        <p:spPr bwMode="auto">
          <a:xfrm>
            <a:off x="179388" y="4246563"/>
            <a:ext cx="8077200" cy="25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4762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90000"/>
              </a:lnSpc>
              <a:spcBef>
                <a:spcPct val="0"/>
              </a:spcBef>
              <a:buSzTx/>
              <a:buFontTx/>
              <a:buNone/>
            </a:pPr>
            <a:r>
              <a:rPr lang="en-US" altLang="en-US" sz="2400">
                <a:solidFill>
                  <a:srgbClr val="000000"/>
                </a:solidFill>
                <a:latin typeface="Calibri" panose="020F0502020204030204" pitchFamily="34" charset="0"/>
                <a:cs typeface="Calibri" panose="020F0502020204030204" pitchFamily="34" charset="0"/>
              </a:rPr>
              <a:t>•	Single </a:t>
            </a:r>
            <a:r>
              <a:rPr lang="en-US" altLang="en-US" sz="2400" b="1">
                <a:solidFill>
                  <a:srgbClr val="000000"/>
                </a:solidFill>
                <a:latin typeface="Calibri" panose="020F0502020204030204" pitchFamily="34" charset="0"/>
                <a:cs typeface="Calibri" panose="020F0502020204030204" pitchFamily="34" charset="0"/>
              </a:rPr>
              <a:t>product</a:t>
            </a:r>
            <a:endParaRPr lang="en-US" altLang="en-US" sz="2400">
              <a:solidFill>
                <a:srgbClr val="000000"/>
              </a:solidFill>
              <a:latin typeface="Calibri" panose="020F0502020204030204" pitchFamily="34" charset="0"/>
              <a:cs typeface="Calibri" panose="020F0502020204030204" pitchFamily="34" charset="0"/>
            </a:endParaRPr>
          </a:p>
          <a:p>
            <a:pPr lvl="1">
              <a:lnSpc>
                <a:spcPct val="90000"/>
              </a:lnSpc>
              <a:spcBef>
                <a:spcPct val="0"/>
              </a:spcBef>
              <a:buSzTx/>
              <a:buFont typeface="Symbol" panose="05050102010706020507" pitchFamily="18" charset="2"/>
              <a:buChar char="®"/>
            </a:pPr>
            <a:r>
              <a:rPr lang="en-US" altLang="en-US" sz="2400">
                <a:solidFill>
                  <a:srgbClr val="000000"/>
                </a:solidFill>
                <a:latin typeface="Calibri" panose="020F0502020204030204" pitchFamily="34" charset="0"/>
                <a:cs typeface="Calibri" panose="020F0502020204030204" pitchFamily="34" charset="0"/>
                <a:sym typeface="Symbol" panose="05050102010706020507" pitchFamily="18" charset="2"/>
              </a:rPr>
              <a:t> Future-proof with respect to a particular product</a:t>
            </a:r>
          </a:p>
          <a:p>
            <a:pPr lvl="1">
              <a:lnSpc>
                <a:spcPct val="10000"/>
              </a:lnSpc>
              <a:spcBef>
                <a:spcPct val="0"/>
              </a:spcBef>
              <a:buSzTx/>
              <a:buFont typeface="Symbol" panose="05050102010706020507" pitchFamily="18" charset="2"/>
              <a:buNone/>
            </a:pPr>
            <a:endParaRPr lang="en-US" altLang="en-US" sz="2400">
              <a:solidFill>
                <a:srgbClr val="000000"/>
              </a:solidFill>
              <a:latin typeface="Calibri" panose="020F0502020204030204" pitchFamily="34" charset="0"/>
              <a:cs typeface="Calibri" panose="020F0502020204030204" pitchFamily="34" charset="0"/>
            </a:endParaRPr>
          </a:p>
          <a:p>
            <a:pPr>
              <a:lnSpc>
                <a:spcPct val="90000"/>
              </a:lnSpc>
              <a:spcBef>
                <a:spcPct val="30000"/>
              </a:spcBef>
              <a:buSzTx/>
              <a:buFontTx/>
              <a:buNone/>
            </a:pPr>
            <a:r>
              <a:rPr lang="en-US" altLang="en-US" sz="2400">
                <a:solidFill>
                  <a:srgbClr val="000000"/>
                </a:solidFill>
                <a:latin typeface="Calibri" panose="020F0502020204030204" pitchFamily="34" charset="0"/>
                <a:cs typeface="Calibri" panose="020F0502020204030204" pitchFamily="34" charset="0"/>
              </a:rPr>
              <a:t>•	Product</a:t>
            </a:r>
            <a:r>
              <a:rPr lang="en-US" altLang="en-US" sz="2400" b="1">
                <a:solidFill>
                  <a:srgbClr val="000000"/>
                </a:solidFill>
                <a:latin typeface="Calibri" panose="020F0502020204030204" pitchFamily="34" charset="0"/>
                <a:cs typeface="Calibri" panose="020F0502020204030204" pitchFamily="34" charset="0"/>
              </a:rPr>
              <a:t> family – </a:t>
            </a:r>
            <a:r>
              <a:rPr lang="en-US" altLang="en-US" sz="2400">
                <a:solidFill>
                  <a:srgbClr val="000000"/>
                </a:solidFill>
                <a:latin typeface="Calibri" panose="020F0502020204030204" pitchFamily="34" charset="0"/>
                <a:cs typeface="Calibri" panose="020F0502020204030204" pitchFamily="34" charset="0"/>
              </a:rPr>
              <a:t>e.g. TVs / Telephones</a:t>
            </a:r>
          </a:p>
          <a:p>
            <a:pPr lvl="1">
              <a:lnSpc>
                <a:spcPct val="90000"/>
              </a:lnSpc>
              <a:spcBef>
                <a:spcPct val="0"/>
              </a:spcBef>
              <a:buSzTx/>
              <a:buFont typeface="Symbol" panose="05050102010706020507" pitchFamily="18" charset="2"/>
              <a:buChar char="®"/>
            </a:pPr>
            <a:r>
              <a:rPr lang="en-US" altLang="en-US" sz="2400">
                <a:solidFill>
                  <a:srgbClr val="000000"/>
                </a:solidFill>
                <a:latin typeface="Calibri" panose="020F0502020204030204" pitchFamily="34" charset="0"/>
                <a:cs typeface="Calibri" panose="020F0502020204030204" pitchFamily="34" charset="0"/>
                <a:sym typeface="Symbol" panose="05050102010706020507" pitchFamily="18" charset="2"/>
              </a:rPr>
              <a:t> Instantiation of many </a:t>
            </a:r>
            <a:r>
              <a:rPr lang="en-US" altLang="en-US" sz="2400" i="1">
                <a:solidFill>
                  <a:srgbClr val="000000"/>
                </a:solidFill>
                <a:latin typeface="Calibri" panose="020F0502020204030204" pitchFamily="34" charset="0"/>
                <a:cs typeface="Calibri" panose="020F0502020204030204" pitchFamily="34" charset="0"/>
                <a:sym typeface="Symbol" panose="05050102010706020507" pitchFamily="18" charset="2"/>
              </a:rPr>
              <a:t>related products</a:t>
            </a:r>
            <a:endParaRPr lang="en-US" altLang="en-US" sz="2400">
              <a:solidFill>
                <a:srgbClr val="000000"/>
              </a:solidFill>
              <a:latin typeface="Calibri" panose="020F0502020204030204" pitchFamily="34" charset="0"/>
              <a:cs typeface="Calibri" panose="020F0502020204030204" pitchFamily="34" charset="0"/>
              <a:sym typeface="Symbol" panose="05050102010706020507" pitchFamily="18" charset="2"/>
            </a:endParaRPr>
          </a:p>
          <a:p>
            <a:pPr lvl="1">
              <a:lnSpc>
                <a:spcPct val="90000"/>
              </a:lnSpc>
              <a:spcBef>
                <a:spcPct val="0"/>
              </a:spcBef>
              <a:buSzTx/>
              <a:buFont typeface="Symbol" panose="05050102010706020507" pitchFamily="18" charset="2"/>
              <a:buChar char="®"/>
            </a:pPr>
            <a:r>
              <a:rPr lang="en-US" altLang="en-US" sz="2400">
                <a:solidFill>
                  <a:srgbClr val="000000"/>
                </a:solidFill>
                <a:latin typeface="Calibri" panose="020F0502020204030204" pitchFamily="34" charset="0"/>
                <a:cs typeface="Calibri" panose="020F0502020204030204" pitchFamily="34" charset="0"/>
                <a:sym typeface="Symbol" panose="05050102010706020507" pitchFamily="18" charset="2"/>
              </a:rPr>
              <a:t> Stable with respect to a restricted set of Quality </a:t>
            </a:r>
          </a:p>
          <a:p>
            <a:pPr lvl="1">
              <a:lnSpc>
                <a:spcPct val="90000"/>
              </a:lnSpc>
              <a:spcBef>
                <a:spcPct val="0"/>
              </a:spcBef>
              <a:buSzTx/>
              <a:buFont typeface="Symbol" panose="05050102010706020507" pitchFamily="18" charset="2"/>
              <a:buNone/>
            </a:pPr>
            <a:r>
              <a:rPr lang="en-US" altLang="en-US" sz="2400">
                <a:solidFill>
                  <a:srgbClr val="000000"/>
                </a:solidFill>
                <a:latin typeface="Calibri" panose="020F0502020204030204" pitchFamily="34" charset="0"/>
                <a:cs typeface="Calibri" panose="020F0502020204030204" pitchFamily="34" charset="0"/>
                <a:sym typeface="Symbol" panose="05050102010706020507" pitchFamily="18" charset="2"/>
              </a:rPr>
              <a:t>     attributes</a:t>
            </a:r>
          </a:p>
          <a:p>
            <a:pPr lvl="1">
              <a:lnSpc>
                <a:spcPct val="90000"/>
              </a:lnSpc>
              <a:spcBef>
                <a:spcPct val="0"/>
              </a:spcBef>
              <a:buSzTx/>
              <a:buFont typeface="Symbol" panose="05050102010706020507" pitchFamily="18" charset="2"/>
              <a:buChar char="®"/>
            </a:pPr>
            <a:r>
              <a:rPr lang="en-US" altLang="en-US" sz="2400">
                <a:solidFill>
                  <a:srgbClr val="000000"/>
                </a:solidFill>
                <a:latin typeface="Calibri" panose="020F0502020204030204" pitchFamily="34" charset="0"/>
                <a:cs typeface="Calibri" panose="020F0502020204030204" pitchFamily="34" charset="0"/>
                <a:sym typeface="Symbol" panose="05050102010706020507" pitchFamily="18" charset="2"/>
              </a:rPr>
              <a:t> Future-proof with respect to a product type</a:t>
            </a:r>
            <a:endParaRPr lang="en-US" altLang="en-US" sz="2400">
              <a:solidFill>
                <a:srgbClr val="000000"/>
              </a:solidFill>
              <a:latin typeface="Calibri" panose="020F0502020204030204" pitchFamily="34" charset="0"/>
              <a:cs typeface="Calibri" panose="020F0502020204030204" pitchFamily="34" charset="0"/>
            </a:endParaRPr>
          </a:p>
        </p:txBody>
      </p:sp>
      <p:sp>
        <p:nvSpPr>
          <p:cNvPr id="64518" name="Text Box 1028"/>
          <p:cNvSpPr txBox="1">
            <a:spLocks noChangeArrowheads="1"/>
          </p:cNvSpPr>
          <p:nvPr/>
        </p:nvSpPr>
        <p:spPr bwMode="auto">
          <a:xfrm>
            <a:off x="0" y="103188"/>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50000"/>
              </a:spcBef>
              <a:buSzTx/>
              <a:buFontTx/>
              <a:buNone/>
            </a:pPr>
            <a:endParaRPr lang="nl-NL" altLang="en-US" sz="2400" b="1">
              <a:solidFill>
                <a:srgbClr val="000000"/>
              </a:solidFill>
              <a:latin typeface="Calibri" panose="020F0502020204030204" pitchFamily="34" charset="0"/>
              <a:cs typeface="Calibri" panose="020F0502020204030204" pitchFamily="34" charset="0"/>
            </a:endParaRPr>
          </a:p>
        </p:txBody>
      </p:sp>
      <p:grpSp>
        <p:nvGrpSpPr>
          <p:cNvPr id="64519" name="Group 1030"/>
          <p:cNvGrpSpPr>
            <a:grpSpLocks/>
          </p:cNvGrpSpPr>
          <p:nvPr/>
        </p:nvGrpSpPr>
        <p:grpSpPr bwMode="auto">
          <a:xfrm>
            <a:off x="8267700" y="3941763"/>
            <a:ext cx="552450" cy="2592387"/>
            <a:chOff x="5140" y="475"/>
            <a:chExt cx="529" cy="1316"/>
          </a:xfrm>
        </p:grpSpPr>
        <p:sp>
          <p:nvSpPr>
            <p:cNvPr id="64520" name="AutoShape 1031"/>
            <p:cNvSpPr>
              <a:spLocks noChangeArrowheads="1"/>
            </p:cNvSpPr>
            <p:nvPr/>
          </p:nvSpPr>
          <p:spPr bwMode="auto">
            <a:xfrm rot="5400000">
              <a:off x="4747" y="868"/>
              <a:ext cx="1316" cy="529"/>
            </a:xfrm>
            <a:prstGeom prst="homePlate">
              <a:avLst>
                <a:gd name="adj" fmla="val 34563"/>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a:solidFill>
                  <a:srgbClr val="000000"/>
                </a:solidFill>
                <a:latin typeface="Calibri" panose="020F0502020204030204" pitchFamily="34" charset="0"/>
                <a:cs typeface="Calibri" panose="020F0502020204030204" pitchFamily="34" charset="0"/>
              </a:endParaRPr>
            </a:p>
          </p:txBody>
        </p:sp>
        <p:sp>
          <p:nvSpPr>
            <p:cNvPr id="64521" name="Text Box 1032"/>
            <p:cNvSpPr txBox="1">
              <a:spLocks noChangeArrowheads="1"/>
            </p:cNvSpPr>
            <p:nvPr/>
          </p:nvSpPr>
          <p:spPr bwMode="auto">
            <a:xfrm rot="-5400000">
              <a:off x="4727" y="897"/>
              <a:ext cx="1222"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solidFill>
                    <a:srgbClr val="000000"/>
                  </a:solidFill>
                  <a:latin typeface="Calibri" panose="020F0502020204030204" pitchFamily="34" charset="0"/>
                  <a:cs typeface="Calibri" panose="020F0502020204030204" pitchFamily="34" charset="0"/>
                </a:rPr>
                <a:t>Time/Product Scope</a:t>
              </a:r>
            </a:p>
          </p:txBody>
        </p:sp>
      </p:grpSp>
    </p:spTree>
    <p:extLst>
      <p:ext uri="{BB962C8B-B14F-4D97-AF65-F5344CB8AC3E}">
        <p14:creationId xmlns:p14="http://schemas.microsoft.com/office/powerpoint/2010/main" val="147700982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descr="Roa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205038"/>
            <a:ext cx="7620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p:nvPr>
        </p:nvSpPr>
        <p:spPr>
          <a:xfrm>
            <a:off x="0" y="549275"/>
            <a:ext cx="9144000" cy="762000"/>
          </a:xfrm>
        </p:spPr>
        <p:txBody>
          <a:bodyPr/>
          <a:lstStyle/>
          <a:p>
            <a:r>
              <a:rPr lang="en-US" altLang="en-US" smtClean="0">
                <a:cs typeface="Akzidenz-Bd for Chalmers" pitchFamily="2"/>
              </a:rPr>
              <a:t>Automotive Product Line</a:t>
            </a:r>
            <a:endParaRPr lang="en-GB" altLang="en-US" smtClean="0">
              <a:cs typeface="Akzidenz-Bd for Chalmers" pitchFamily="2"/>
            </a:endParaRPr>
          </a:p>
        </p:txBody>
      </p:sp>
      <p:sp>
        <p:nvSpPr>
          <p:cNvPr id="66564" name="Content Placeholder 2"/>
          <p:cNvSpPr>
            <a:spLocks noGrp="1"/>
          </p:cNvSpPr>
          <p:nvPr>
            <p:ph idx="1"/>
          </p:nvPr>
        </p:nvSpPr>
        <p:spPr>
          <a:xfrm>
            <a:off x="395288" y="1412875"/>
            <a:ext cx="8424862" cy="5256213"/>
          </a:xfrm>
        </p:spPr>
        <p:txBody>
          <a:bodyPr/>
          <a:lstStyle/>
          <a:p>
            <a:endParaRPr lang="en-US" altLang="en-US" smtClean="0">
              <a:cs typeface="Akzidenz for Chalmers Regular" pitchFamily="2" charset="0"/>
            </a:endParaRPr>
          </a:p>
        </p:txBody>
      </p:sp>
    </p:spTree>
    <p:extLst>
      <p:ext uri="{BB962C8B-B14F-4D97-AF65-F5344CB8AC3E}">
        <p14:creationId xmlns:p14="http://schemas.microsoft.com/office/powerpoint/2010/main" val="5564973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In-Car network of ECU’s</a:t>
            </a:r>
            <a:endParaRPr lang="en-GB" dirty="0"/>
          </a:p>
        </p:txBody>
      </p:sp>
      <p:sp>
        <p:nvSpPr>
          <p:cNvPr id="3" name="Content Placeholder 2"/>
          <p:cNvSpPr>
            <a:spLocks noGrp="1"/>
          </p:cNvSpPr>
          <p:nvPr>
            <p:ph idx="1"/>
          </p:nvPr>
        </p:nvSpPr>
        <p:spPr/>
        <p:txBody>
          <a:bodyPr/>
          <a:lstStyle/>
          <a:p>
            <a:endParaRPr lang="en-GB"/>
          </a:p>
        </p:txBody>
      </p:sp>
      <p:pic>
        <p:nvPicPr>
          <p:cNvPr id="25602" name="Picture 2" descr="Figure 1: Decentralized ECUs of a example vehicle electrical system architecture (Barthels et al., 2012), (Michel et al., 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75" y="1783245"/>
            <a:ext cx="7883457" cy="45156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245999" y="1734678"/>
            <a:ext cx="1370384" cy="691425"/>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pic>
        <p:nvPicPr>
          <p:cNvPr id="7" name="Picture 6"/>
          <p:cNvPicPr>
            <a:picLocks noChangeAspect="1"/>
          </p:cNvPicPr>
          <p:nvPr/>
        </p:nvPicPr>
        <p:blipFill>
          <a:blip r:embed="rId3"/>
          <a:stretch>
            <a:fillRect/>
          </a:stretch>
        </p:blipFill>
        <p:spPr>
          <a:xfrm>
            <a:off x="140748" y="1790079"/>
            <a:ext cx="360040" cy="360040"/>
          </a:xfrm>
          <a:prstGeom prst="rect">
            <a:avLst/>
          </a:prstGeom>
          <a:ln w="28575">
            <a:solidFill>
              <a:srgbClr val="FF0000"/>
            </a:solidFill>
          </a:ln>
        </p:spPr>
      </p:pic>
    </p:spTree>
    <p:extLst>
      <p:ext uri="{BB962C8B-B14F-4D97-AF65-F5344CB8AC3E}">
        <p14:creationId xmlns:p14="http://schemas.microsoft.com/office/powerpoint/2010/main" val="2170010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9938" name="Picture 2" descr="Image result for hospital enterprise archite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07436"/>
            <a:ext cx="7488832" cy="59718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28392" y="997277"/>
            <a:ext cx="1511952" cy="830997"/>
          </a:xfrm>
          <a:prstGeom prst="rect">
            <a:avLst/>
          </a:prstGeom>
          <a:solidFill>
            <a:schemeClr val="bg1"/>
          </a:solidFill>
        </p:spPr>
        <p:txBody>
          <a:bodyPr wrap="none" rtlCol="0">
            <a:spAutoFit/>
          </a:bodyPr>
          <a:lstStyle/>
          <a:p>
            <a:r>
              <a:rPr lang="en-US" dirty="0" smtClean="0"/>
              <a:t>= Network</a:t>
            </a:r>
          </a:p>
          <a:p>
            <a:r>
              <a:rPr lang="en-US" dirty="0"/>
              <a:t> </a:t>
            </a:r>
            <a:r>
              <a:rPr lang="en-US" dirty="0" smtClean="0"/>
              <a:t>  topology</a:t>
            </a:r>
            <a:endParaRPr lang="en-GB" dirty="0"/>
          </a:p>
        </p:txBody>
      </p:sp>
    </p:spTree>
    <p:extLst>
      <p:ext uri="{BB962C8B-B14F-4D97-AF65-F5344CB8AC3E}">
        <p14:creationId xmlns:p14="http://schemas.microsoft.com/office/powerpoint/2010/main" val="1106260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5412"/>
            <a:ext cx="9144000" cy="762000"/>
          </a:xfrm>
        </p:spPr>
        <p:txBody>
          <a:bodyPr/>
          <a:lstStyle/>
          <a:p>
            <a:r>
              <a:rPr lang="en-US" dirty="0" smtClean="0"/>
              <a:t>Banking Architecture </a:t>
            </a:r>
            <a:br>
              <a:rPr lang="en-US" dirty="0" smtClean="0"/>
            </a:br>
            <a:r>
              <a:rPr lang="en-US" b="0" dirty="0" smtClean="0">
                <a:latin typeface="+mn-lt"/>
              </a:rPr>
              <a:t>(Physical 3D model)</a:t>
            </a:r>
            <a:endParaRPr lang="en-GB" b="0" dirty="0">
              <a:latin typeface="+mn-lt"/>
            </a:endParaRPr>
          </a:p>
        </p:txBody>
      </p:sp>
      <p:pic>
        <p:nvPicPr>
          <p:cNvPr id="4" name="Picture 3"/>
          <p:cNvPicPr>
            <a:picLocks noChangeAspect="1"/>
          </p:cNvPicPr>
          <p:nvPr/>
        </p:nvPicPr>
        <p:blipFill>
          <a:blip r:embed="rId2"/>
          <a:stretch>
            <a:fillRect/>
          </a:stretch>
        </p:blipFill>
        <p:spPr>
          <a:xfrm>
            <a:off x="107504" y="2123564"/>
            <a:ext cx="8882424" cy="3600400"/>
          </a:xfrm>
          <a:prstGeom prst="rect">
            <a:avLst/>
          </a:prstGeom>
          <a:effectLst>
            <a:outerShdw blurRad="63500" sx="102000" sy="102000" algn="ctr" rotWithShape="0">
              <a:prstClr val="black">
                <a:alpha val="40000"/>
              </a:prstClr>
            </a:outerShdw>
          </a:effectLst>
        </p:spPr>
      </p:pic>
      <p:sp>
        <p:nvSpPr>
          <p:cNvPr id="5" name="Rectangle 4"/>
          <p:cNvSpPr/>
          <p:nvPr/>
        </p:nvSpPr>
        <p:spPr>
          <a:xfrm>
            <a:off x="323528" y="6444044"/>
            <a:ext cx="8928992" cy="369332"/>
          </a:xfrm>
          <a:prstGeom prst="rect">
            <a:avLst/>
          </a:prstGeom>
        </p:spPr>
        <p:txBody>
          <a:bodyPr wrap="square">
            <a:spAutoFit/>
          </a:bodyPr>
          <a:lstStyle/>
          <a:p>
            <a:pPr algn="ctr"/>
            <a:r>
              <a:rPr lang="en-GB" sz="1800" dirty="0">
                <a:latin typeface="Open sans"/>
              </a:rPr>
              <a:t>Rabobank's 3D model (Image source: Hans </a:t>
            </a:r>
            <a:r>
              <a:rPr lang="en-GB" sz="1800" dirty="0" err="1">
                <a:latin typeface="Open sans"/>
              </a:rPr>
              <a:t>Tesselaar</a:t>
            </a:r>
            <a:r>
              <a:rPr lang="en-GB" sz="1800" dirty="0">
                <a:latin typeface="Open sans"/>
              </a:rPr>
              <a:t>, BIAN</a:t>
            </a:r>
            <a:r>
              <a:rPr lang="en-GB" sz="1800" dirty="0" smtClean="0">
                <a:latin typeface="Open sans"/>
              </a:rPr>
              <a:t>)</a:t>
            </a:r>
            <a:endParaRPr lang="en-GB" sz="1800" dirty="0"/>
          </a:p>
        </p:txBody>
      </p:sp>
    </p:spTree>
    <p:extLst>
      <p:ext uri="{BB962C8B-B14F-4D97-AF65-F5344CB8AC3E}">
        <p14:creationId xmlns:p14="http://schemas.microsoft.com/office/powerpoint/2010/main" val="2364875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512763"/>
            <a:ext cx="9109075" cy="1111250"/>
          </a:xfrm>
        </p:spPr>
        <p:txBody>
          <a:bodyPr/>
          <a:lstStyle/>
          <a:p>
            <a:r>
              <a:rPr lang="en-US" altLang="en-US" smtClean="0">
                <a:cs typeface="Akzidenz-Bd for Chalmers" pitchFamily="2"/>
              </a:rPr>
              <a:t>What is Software Architecture?</a:t>
            </a:r>
            <a:endParaRPr lang="en-GB" altLang="en-US" smtClean="0">
              <a:cs typeface="Akzidenz-Bd for Chalmers" pitchFamily="2"/>
            </a:endParaRPr>
          </a:p>
        </p:txBody>
      </p:sp>
      <p:sp>
        <p:nvSpPr>
          <p:cNvPr id="33795" name="Slide Number Placeholder 1"/>
          <p:cNvSpPr>
            <a:spLocks noGrp="1"/>
          </p:cNvSpPr>
          <p:nvPr>
            <p:ph type="sldNum" sz="quarter" idx="4294967295"/>
          </p:nvPr>
        </p:nvSpPr>
        <p:spPr bwMode="auto">
          <a:xfrm>
            <a:off x="7239000" y="6500813"/>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7458496D-FA7E-4CE2-9963-C80270A94DB8}" type="slidenum">
              <a:rPr lang="en-GB" altLang="en-US" sz="1800">
                <a:latin typeface="Times New Roman" panose="02020603050405020304" pitchFamily="18" charset="0"/>
              </a:rPr>
              <a:pPr algn="r" eaLnBrk="1" hangingPunct="1">
                <a:spcBef>
                  <a:spcPct val="0"/>
                </a:spcBef>
                <a:buSzTx/>
                <a:buFontTx/>
                <a:buNone/>
              </a:pPr>
              <a:t>37</a:t>
            </a:fld>
            <a:endParaRPr lang="en-GB" altLang="en-US" sz="1800">
              <a:latin typeface="Times New Roman" panose="02020603050405020304" pitchFamily="18" charset="0"/>
            </a:endParaRPr>
          </a:p>
        </p:txBody>
      </p:sp>
      <p:sp>
        <p:nvSpPr>
          <p:cNvPr id="33796" name="Text Box 3"/>
          <p:cNvSpPr txBox="1">
            <a:spLocks noChangeArrowheads="1"/>
          </p:cNvSpPr>
          <p:nvPr/>
        </p:nvSpPr>
        <p:spPr bwMode="auto">
          <a:xfrm>
            <a:off x="117475" y="1412875"/>
            <a:ext cx="89916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120000"/>
              </a:lnSpc>
              <a:spcBef>
                <a:spcPct val="0"/>
              </a:spcBef>
              <a:buSzTx/>
              <a:buFontTx/>
              <a:buNone/>
            </a:pPr>
            <a:r>
              <a:rPr lang="en-GB" altLang="en-US" b="1">
                <a:latin typeface="Lucida Sans Unicode" panose="020B0602030504020204" pitchFamily="34" charset="0"/>
              </a:rPr>
              <a:t>Classic Definitions</a:t>
            </a:r>
            <a:r>
              <a:rPr lang="en-US" altLang="en-US" b="1">
                <a:latin typeface="Lucida Sans Unicode" panose="020B0602030504020204" pitchFamily="34" charset="0"/>
              </a:rPr>
              <a:t> 1</a:t>
            </a:r>
          </a:p>
          <a:p>
            <a:pPr>
              <a:lnSpc>
                <a:spcPct val="120000"/>
              </a:lnSpc>
              <a:spcBef>
                <a:spcPct val="0"/>
              </a:spcBef>
              <a:buSzTx/>
              <a:buFontTx/>
              <a:buNone/>
            </a:pPr>
            <a:endParaRPr lang="en-GB" altLang="en-US" b="1">
              <a:latin typeface="Lucida Sans Unicode" panose="020B0602030504020204" pitchFamily="34" charset="0"/>
            </a:endParaRPr>
          </a:p>
          <a:p>
            <a:pPr>
              <a:lnSpc>
                <a:spcPct val="120000"/>
              </a:lnSpc>
              <a:spcBef>
                <a:spcPct val="0"/>
              </a:spcBef>
              <a:buSzTx/>
              <a:buFontTx/>
              <a:buNone/>
            </a:pPr>
            <a:r>
              <a:rPr lang="en-GB" altLang="en-US">
                <a:latin typeface="Lucida Sans Unicode" panose="020B0602030504020204" pitchFamily="34" charset="0"/>
              </a:rPr>
              <a:t>An architecture is the </a:t>
            </a:r>
            <a:r>
              <a:rPr lang="en-GB" altLang="en-US">
                <a:solidFill>
                  <a:schemeClr val="accent2"/>
                </a:solidFill>
                <a:latin typeface="Lucida Sans Unicode" panose="020B0602030504020204" pitchFamily="34" charset="0"/>
              </a:rPr>
              <a:t>set of significant decisions</a:t>
            </a:r>
            <a:r>
              <a:rPr lang="en-GB" altLang="en-US">
                <a:latin typeface="Lucida Sans Unicode" panose="020B0602030504020204" pitchFamily="34" charset="0"/>
              </a:rPr>
              <a:t> about</a:t>
            </a:r>
            <a:endParaRPr lang="en-US" altLang="en-US">
              <a:latin typeface="Lucida Sans Unicode" panose="020B0602030504020204" pitchFamily="34" charset="0"/>
            </a:endParaRPr>
          </a:p>
          <a:p>
            <a:pPr>
              <a:lnSpc>
                <a:spcPct val="120000"/>
              </a:lnSpc>
              <a:spcBef>
                <a:spcPct val="0"/>
              </a:spcBef>
              <a:buSzTx/>
              <a:buFontTx/>
              <a:buChar char="•"/>
            </a:pPr>
            <a:r>
              <a:rPr lang="en-GB" altLang="en-US">
                <a:latin typeface="Lucida Sans Unicode" panose="020B0602030504020204" pitchFamily="34" charset="0"/>
              </a:rPr>
              <a:t> the organization of a software system,</a:t>
            </a:r>
            <a:endParaRPr lang="en-US" altLang="en-US">
              <a:latin typeface="Lucida Sans Unicode" panose="020B0602030504020204" pitchFamily="34" charset="0"/>
            </a:endParaRPr>
          </a:p>
          <a:p>
            <a:pPr>
              <a:lnSpc>
                <a:spcPct val="120000"/>
              </a:lnSpc>
              <a:spcBef>
                <a:spcPct val="0"/>
              </a:spcBef>
              <a:buSzTx/>
              <a:buFontTx/>
              <a:buChar char="•"/>
            </a:pPr>
            <a:r>
              <a:rPr lang="en-GB" altLang="en-US">
                <a:latin typeface="Lucida Sans Unicode" panose="020B0602030504020204" pitchFamily="34" charset="0"/>
              </a:rPr>
              <a:t> the selection of the </a:t>
            </a:r>
            <a:r>
              <a:rPr lang="en-GB" altLang="en-US">
                <a:solidFill>
                  <a:schemeClr val="accent2"/>
                </a:solidFill>
                <a:latin typeface="Lucida Sans Unicode" panose="020B0602030504020204" pitchFamily="34" charset="0"/>
              </a:rPr>
              <a:t>structural elements</a:t>
            </a:r>
            <a:r>
              <a:rPr lang="en-GB" altLang="en-US">
                <a:latin typeface="Lucida Sans Unicode" panose="020B0602030504020204" pitchFamily="34" charset="0"/>
              </a:rPr>
              <a:t> and their </a:t>
            </a:r>
            <a:r>
              <a:rPr lang="en-GB" altLang="en-US">
                <a:solidFill>
                  <a:schemeClr val="accent2"/>
                </a:solidFill>
                <a:latin typeface="Lucida Sans Unicode" panose="020B0602030504020204" pitchFamily="34" charset="0"/>
              </a:rPr>
              <a:t>interfaces</a:t>
            </a:r>
            <a:r>
              <a:rPr lang="en-GB" altLang="en-US">
                <a:latin typeface="Lucida Sans Unicode" panose="020B0602030504020204" pitchFamily="34" charset="0"/>
              </a:rPr>
              <a:t> by which </a:t>
            </a:r>
            <a:r>
              <a:rPr lang="en-US" altLang="en-US">
                <a:latin typeface="Lucida Sans Unicode" panose="020B0602030504020204" pitchFamily="34" charset="0"/>
              </a:rPr>
              <a:t>  </a:t>
            </a:r>
          </a:p>
          <a:p>
            <a:pPr>
              <a:lnSpc>
                <a:spcPct val="120000"/>
              </a:lnSpc>
              <a:spcBef>
                <a:spcPct val="0"/>
              </a:spcBef>
              <a:buSzTx/>
              <a:buFontTx/>
              <a:buNone/>
            </a:pPr>
            <a:r>
              <a:rPr lang="en-US" altLang="en-US">
                <a:latin typeface="Lucida Sans Unicode" panose="020B0602030504020204" pitchFamily="34" charset="0"/>
              </a:rPr>
              <a:t>  </a:t>
            </a:r>
            <a:r>
              <a:rPr lang="en-GB" altLang="en-US">
                <a:latin typeface="Lucida Sans Unicode" panose="020B0602030504020204" pitchFamily="34" charset="0"/>
              </a:rPr>
              <a:t>the system is composed, together with their </a:t>
            </a:r>
            <a:r>
              <a:rPr lang="en-GB" altLang="en-US">
                <a:solidFill>
                  <a:schemeClr val="accent2"/>
                </a:solidFill>
                <a:latin typeface="Lucida Sans Unicode" panose="020B0602030504020204" pitchFamily="34" charset="0"/>
              </a:rPr>
              <a:t>behaviour</a:t>
            </a:r>
            <a:r>
              <a:rPr lang="en-GB" altLang="en-US">
                <a:latin typeface="Lucida Sans Unicode" panose="020B0602030504020204" pitchFamily="34" charset="0"/>
              </a:rPr>
              <a:t> as specified in</a:t>
            </a:r>
            <a:endParaRPr lang="en-US" altLang="en-US">
              <a:latin typeface="Lucida Sans Unicode" panose="020B0602030504020204" pitchFamily="34" charset="0"/>
            </a:endParaRPr>
          </a:p>
          <a:p>
            <a:pPr>
              <a:lnSpc>
                <a:spcPct val="120000"/>
              </a:lnSpc>
              <a:spcBef>
                <a:spcPct val="0"/>
              </a:spcBef>
              <a:buSzTx/>
              <a:buFontTx/>
              <a:buNone/>
            </a:pPr>
            <a:r>
              <a:rPr lang="en-US" altLang="en-US">
                <a:latin typeface="Lucida Sans Unicode" panose="020B0602030504020204" pitchFamily="34" charset="0"/>
              </a:rPr>
              <a:t> </a:t>
            </a:r>
            <a:r>
              <a:rPr lang="en-GB" altLang="en-US">
                <a:latin typeface="Lucida Sans Unicode" panose="020B0602030504020204" pitchFamily="34" charset="0"/>
              </a:rPr>
              <a:t> the collaborations among those elements, </a:t>
            </a:r>
            <a:endParaRPr lang="en-US" altLang="en-US">
              <a:latin typeface="Lucida Sans Unicode" panose="020B0602030504020204" pitchFamily="34" charset="0"/>
            </a:endParaRPr>
          </a:p>
          <a:p>
            <a:pPr>
              <a:lnSpc>
                <a:spcPct val="120000"/>
              </a:lnSpc>
              <a:spcBef>
                <a:spcPct val="0"/>
              </a:spcBef>
              <a:buSzTx/>
              <a:buFontTx/>
              <a:buChar char="•"/>
            </a:pPr>
            <a:r>
              <a:rPr lang="en-US" altLang="en-US">
                <a:latin typeface="Lucida Sans Unicode" panose="020B0602030504020204" pitchFamily="34" charset="0"/>
              </a:rPr>
              <a:t> </a:t>
            </a:r>
            <a:r>
              <a:rPr lang="en-GB" altLang="en-US">
                <a:latin typeface="Lucida Sans Unicode" panose="020B0602030504020204" pitchFamily="34" charset="0"/>
              </a:rPr>
              <a:t>the </a:t>
            </a:r>
            <a:r>
              <a:rPr lang="en-GB" altLang="en-US">
                <a:solidFill>
                  <a:schemeClr val="accent2"/>
                </a:solidFill>
                <a:latin typeface="Lucida Sans Unicode" panose="020B0602030504020204" pitchFamily="34" charset="0"/>
              </a:rPr>
              <a:t>composition</a:t>
            </a:r>
            <a:r>
              <a:rPr lang="en-GB" altLang="en-US">
                <a:latin typeface="Lucida Sans Unicode" panose="020B0602030504020204" pitchFamily="34" charset="0"/>
              </a:rPr>
              <a:t> of these structural and behavioural elements into </a:t>
            </a:r>
            <a:endParaRPr lang="en-US" altLang="en-US">
              <a:latin typeface="Lucida Sans Unicode" panose="020B0602030504020204" pitchFamily="34" charset="0"/>
            </a:endParaRPr>
          </a:p>
          <a:p>
            <a:pPr>
              <a:lnSpc>
                <a:spcPct val="120000"/>
              </a:lnSpc>
              <a:spcBef>
                <a:spcPct val="0"/>
              </a:spcBef>
              <a:buSzTx/>
              <a:buFontTx/>
              <a:buNone/>
            </a:pPr>
            <a:r>
              <a:rPr lang="en-US" altLang="en-US">
                <a:latin typeface="Lucida Sans Unicode" panose="020B0602030504020204" pitchFamily="34" charset="0"/>
              </a:rPr>
              <a:t>  </a:t>
            </a:r>
            <a:r>
              <a:rPr lang="en-GB" altLang="en-US">
                <a:latin typeface="Lucida Sans Unicode" panose="020B0602030504020204" pitchFamily="34" charset="0"/>
              </a:rPr>
              <a:t>progressively larger subsystems, </a:t>
            </a:r>
            <a:endParaRPr lang="en-US" altLang="en-US">
              <a:latin typeface="Lucida Sans Unicode" panose="020B0602030504020204" pitchFamily="34" charset="0"/>
            </a:endParaRPr>
          </a:p>
          <a:p>
            <a:pPr>
              <a:lnSpc>
                <a:spcPct val="120000"/>
              </a:lnSpc>
              <a:spcBef>
                <a:spcPct val="0"/>
              </a:spcBef>
              <a:buSzTx/>
              <a:buFontTx/>
              <a:buChar char="•"/>
            </a:pPr>
            <a:r>
              <a:rPr lang="en-GB" altLang="en-US">
                <a:latin typeface="Lucida Sans Unicode" panose="020B0602030504020204" pitchFamily="34" charset="0"/>
              </a:rPr>
              <a:t> the </a:t>
            </a:r>
            <a:r>
              <a:rPr lang="en-GB" altLang="en-US">
                <a:solidFill>
                  <a:schemeClr val="accent2"/>
                </a:solidFill>
                <a:latin typeface="Lucida Sans Unicode" panose="020B0602030504020204" pitchFamily="34" charset="0"/>
              </a:rPr>
              <a:t>architectural style</a:t>
            </a:r>
            <a:r>
              <a:rPr lang="en-GB" altLang="en-US">
                <a:latin typeface="Lucida Sans Unicode" panose="020B0602030504020204" pitchFamily="34" charset="0"/>
              </a:rPr>
              <a:t> that guides this organization</a:t>
            </a:r>
            <a:endParaRPr lang="en-US" altLang="en-US">
              <a:latin typeface="Lucida Sans Unicode" panose="020B0602030504020204" pitchFamily="34" charset="0"/>
            </a:endParaRPr>
          </a:p>
          <a:p>
            <a:pPr>
              <a:lnSpc>
                <a:spcPct val="120000"/>
              </a:lnSpc>
              <a:spcBef>
                <a:spcPct val="0"/>
              </a:spcBef>
              <a:buSzTx/>
              <a:buFontTx/>
              <a:buChar char="•"/>
            </a:pPr>
            <a:endParaRPr lang="en-US" altLang="en-US">
              <a:latin typeface="Lucida Sans Unicode" panose="020B0602030504020204" pitchFamily="34" charset="0"/>
            </a:endParaRPr>
          </a:p>
          <a:p>
            <a:pPr algn="r">
              <a:lnSpc>
                <a:spcPct val="120000"/>
              </a:lnSpc>
              <a:spcBef>
                <a:spcPct val="0"/>
              </a:spcBef>
              <a:buSzTx/>
              <a:buFontTx/>
              <a:buNone/>
            </a:pPr>
            <a:r>
              <a:rPr lang="en-US" altLang="en-US" b="1">
                <a:latin typeface="Lucida Sans Unicode" panose="020B0602030504020204" pitchFamily="34" charset="0"/>
              </a:rPr>
              <a:t>		</a:t>
            </a:r>
            <a:r>
              <a:rPr lang="en-GB" altLang="en-US" sz="1600" b="1">
                <a:latin typeface="Lucida Sans Unicode" panose="020B0602030504020204" pitchFamily="34" charset="0"/>
              </a:rPr>
              <a:t>The UML Modeling Language User Guide, Addison-Wesley, 1999</a:t>
            </a:r>
            <a:endParaRPr lang="en-US" altLang="en-US" sz="1600" b="1">
              <a:latin typeface="Lucida Sans Unicode" panose="020B0602030504020204" pitchFamily="34" charset="0"/>
            </a:endParaRPr>
          </a:p>
          <a:p>
            <a:pPr algn="r">
              <a:lnSpc>
                <a:spcPct val="120000"/>
              </a:lnSpc>
              <a:spcBef>
                <a:spcPct val="0"/>
              </a:spcBef>
              <a:buSzTx/>
              <a:buFontTx/>
              <a:buNone/>
            </a:pPr>
            <a:r>
              <a:rPr lang="en-US" altLang="en-US" sz="1600" b="1">
                <a:latin typeface="Lucida Sans Unicode" panose="020B0602030504020204" pitchFamily="34" charset="0"/>
              </a:rPr>
              <a:t>		</a:t>
            </a:r>
            <a:r>
              <a:rPr lang="en-GB" altLang="en-US" sz="1600" b="1">
                <a:latin typeface="Lucida Sans Unicode" panose="020B0602030504020204" pitchFamily="34" charset="0"/>
              </a:rPr>
              <a:t>Booch, Rumbaugh, and Jacobson</a:t>
            </a:r>
          </a:p>
        </p:txBody>
      </p:sp>
    </p:spTree>
    <p:extLst>
      <p:ext uri="{BB962C8B-B14F-4D97-AF65-F5344CB8AC3E}">
        <p14:creationId xmlns:p14="http://schemas.microsoft.com/office/powerpoint/2010/main" val="115423613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517525"/>
            <a:ext cx="9036050" cy="1111250"/>
          </a:xfrm>
        </p:spPr>
        <p:txBody>
          <a:bodyPr/>
          <a:lstStyle/>
          <a:p>
            <a:r>
              <a:rPr lang="en-US" altLang="en-US" smtClean="0">
                <a:latin typeface="Calibri" panose="020F0502020204030204" pitchFamily="34" charset="0"/>
                <a:cs typeface="Akzidenz-Bd for Chalmers" pitchFamily="2"/>
              </a:rPr>
              <a:t>What is Software Architecture?</a:t>
            </a:r>
            <a:endParaRPr lang="en-GB" altLang="en-US" smtClean="0">
              <a:latin typeface="Calibri" panose="020F0502020204030204" pitchFamily="34" charset="0"/>
              <a:cs typeface="Akzidenz-Bd for Chalmers" pitchFamily="2"/>
            </a:endParaRPr>
          </a:p>
        </p:txBody>
      </p:sp>
      <p:sp>
        <p:nvSpPr>
          <p:cNvPr id="35843" name="Slide Number Placeholder 1"/>
          <p:cNvSpPr>
            <a:spLocks noGrp="1"/>
          </p:cNvSpPr>
          <p:nvPr>
            <p:ph type="sldNum" sz="quarter" idx="4294967295"/>
          </p:nvPr>
        </p:nvSpPr>
        <p:spPr bwMode="auto">
          <a:xfrm>
            <a:off x="7164388" y="6513513"/>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FAF9E42E-4E03-4056-8663-588097DFF3BB}" type="slidenum">
              <a:rPr lang="en-GB" altLang="en-US" sz="1600">
                <a:latin typeface="Calibri" panose="020F0502020204030204" pitchFamily="34" charset="0"/>
              </a:rPr>
              <a:pPr algn="r" eaLnBrk="1" hangingPunct="1">
                <a:spcBef>
                  <a:spcPct val="0"/>
                </a:spcBef>
                <a:buSzTx/>
                <a:buFontTx/>
                <a:buNone/>
              </a:pPr>
              <a:t>38</a:t>
            </a:fld>
            <a:endParaRPr lang="en-GB" altLang="en-US" sz="1600">
              <a:latin typeface="Calibri" panose="020F0502020204030204" pitchFamily="34" charset="0"/>
            </a:endParaRPr>
          </a:p>
        </p:txBody>
      </p:sp>
      <p:sp>
        <p:nvSpPr>
          <p:cNvPr id="35844" name="Text Box 3"/>
          <p:cNvSpPr txBox="1">
            <a:spLocks noChangeArrowheads="1"/>
          </p:cNvSpPr>
          <p:nvPr/>
        </p:nvSpPr>
        <p:spPr bwMode="auto">
          <a:xfrm>
            <a:off x="611188" y="1557338"/>
            <a:ext cx="8353425" cy="42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GB" altLang="en-US" sz="3200" b="1">
                <a:latin typeface="Calibri" panose="020F0502020204030204" pitchFamily="34" charset="0"/>
              </a:rPr>
              <a:t>Definition</a:t>
            </a:r>
            <a:r>
              <a:rPr lang="en-US" altLang="en-US" sz="3200" b="1">
                <a:latin typeface="Calibri" panose="020F0502020204030204" pitchFamily="34" charset="0"/>
              </a:rPr>
              <a:t> 2</a:t>
            </a:r>
          </a:p>
          <a:p>
            <a:pPr>
              <a:spcBef>
                <a:spcPct val="0"/>
              </a:spcBef>
              <a:buSzTx/>
              <a:buFontTx/>
              <a:buNone/>
            </a:pPr>
            <a:endParaRPr lang="en-US" altLang="en-US" sz="3200">
              <a:latin typeface="Calibri" panose="020F0502020204030204" pitchFamily="34" charset="0"/>
            </a:endParaRPr>
          </a:p>
          <a:p>
            <a:pPr>
              <a:spcBef>
                <a:spcPct val="0"/>
              </a:spcBef>
              <a:buSzTx/>
              <a:buFontTx/>
              <a:buNone/>
            </a:pPr>
            <a:r>
              <a:rPr lang="en-GB" altLang="en-US" sz="3200">
                <a:latin typeface="Calibri" panose="020F0502020204030204" pitchFamily="34" charset="0"/>
              </a:rPr>
              <a:t>The fundamental organization of a system embodied by its components, their relationships to each other </a:t>
            </a:r>
            <a:r>
              <a:rPr lang="en-GB" altLang="en-US" sz="3200">
                <a:solidFill>
                  <a:schemeClr val="accent2"/>
                </a:solidFill>
                <a:latin typeface="Calibri" panose="020F0502020204030204" pitchFamily="34" charset="0"/>
              </a:rPr>
              <a:t>and to the environment</a:t>
            </a:r>
            <a:r>
              <a:rPr lang="en-GB" altLang="en-US" sz="3200">
                <a:latin typeface="Calibri" panose="020F0502020204030204" pitchFamily="34" charset="0"/>
              </a:rPr>
              <a:t> and the principles guiding its design and evolution</a:t>
            </a:r>
            <a:endParaRPr lang="en-US" altLang="en-US" sz="3200">
              <a:latin typeface="Calibri" panose="020F0502020204030204" pitchFamily="34" charset="0"/>
            </a:endParaRPr>
          </a:p>
          <a:p>
            <a:pPr>
              <a:spcBef>
                <a:spcPct val="0"/>
              </a:spcBef>
              <a:buSzTx/>
              <a:buFontTx/>
              <a:buNone/>
            </a:pPr>
            <a:endParaRPr lang="en-US" altLang="en-US" sz="3200">
              <a:latin typeface="Calibri" panose="020F0502020204030204" pitchFamily="34" charset="0"/>
            </a:endParaRPr>
          </a:p>
          <a:p>
            <a:pPr algn="r">
              <a:spcBef>
                <a:spcPct val="0"/>
              </a:spcBef>
              <a:buSzTx/>
              <a:buFontTx/>
              <a:buNone/>
            </a:pPr>
            <a:r>
              <a:rPr lang="en-GB" altLang="en-US" sz="2400">
                <a:latin typeface="Calibri" panose="020F0502020204030204" pitchFamily="34" charset="0"/>
              </a:rPr>
              <a:t>IEEE Standard P1471</a:t>
            </a:r>
            <a:r>
              <a:rPr lang="en-US" altLang="en-US" sz="2400">
                <a:latin typeface="Calibri" panose="020F0502020204030204" pitchFamily="34" charset="0"/>
              </a:rPr>
              <a:t> Recommended Practice for</a:t>
            </a:r>
            <a:r>
              <a:rPr lang="en-GB" altLang="en-US" sz="2400">
                <a:latin typeface="Calibri" panose="020F0502020204030204" pitchFamily="34" charset="0"/>
              </a:rPr>
              <a:t> </a:t>
            </a:r>
            <a:endParaRPr lang="en-US" altLang="en-US" sz="2400">
              <a:latin typeface="Calibri" panose="020F0502020204030204" pitchFamily="34" charset="0"/>
            </a:endParaRPr>
          </a:p>
          <a:p>
            <a:pPr algn="r">
              <a:spcBef>
                <a:spcPct val="0"/>
              </a:spcBef>
              <a:buSzTx/>
              <a:buFontTx/>
              <a:buNone/>
            </a:pPr>
            <a:r>
              <a:rPr lang="en-GB" altLang="en-US" sz="2400">
                <a:latin typeface="Calibri" panose="020F0502020204030204" pitchFamily="34" charset="0"/>
              </a:rPr>
              <a:t>Architectural Description of Software-Intensive Systems</a:t>
            </a:r>
          </a:p>
        </p:txBody>
      </p:sp>
    </p:spTree>
    <p:extLst>
      <p:ext uri="{BB962C8B-B14F-4D97-AF65-F5344CB8AC3E}">
        <p14:creationId xmlns:p14="http://schemas.microsoft.com/office/powerpoint/2010/main" val="157301322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44463" y="517525"/>
            <a:ext cx="8964612" cy="1111250"/>
          </a:xfrm>
        </p:spPr>
        <p:txBody>
          <a:bodyPr/>
          <a:lstStyle/>
          <a:p>
            <a:r>
              <a:rPr lang="en-US" altLang="en-US" smtClean="0">
                <a:cs typeface="Akzidenz-Bd for Chalmers" pitchFamily="2"/>
              </a:rPr>
              <a:t>What is Software Architecture?</a:t>
            </a:r>
            <a:endParaRPr lang="en-GB" altLang="en-US" smtClean="0">
              <a:cs typeface="Akzidenz-Bd for Chalmers" pitchFamily="2"/>
            </a:endParaRPr>
          </a:p>
        </p:txBody>
      </p:sp>
      <p:sp>
        <p:nvSpPr>
          <p:cNvPr id="37891" name="Slide Number Placeholder 1"/>
          <p:cNvSpPr>
            <a:spLocks noGrp="1"/>
          </p:cNvSpPr>
          <p:nvPr>
            <p:ph type="sldNum" sz="quarter" idx="4294967295"/>
          </p:nvPr>
        </p:nvSpPr>
        <p:spPr bwMode="auto">
          <a:xfrm>
            <a:off x="7164388" y="6524625"/>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95761AC2-6B34-4DE7-80F5-61353E762A2C}" type="slidenum">
              <a:rPr lang="en-GB" altLang="en-US" sz="1600">
                <a:latin typeface="Times New Roman" panose="02020603050405020304" pitchFamily="18" charset="0"/>
              </a:rPr>
              <a:pPr algn="r" eaLnBrk="1" hangingPunct="1">
                <a:spcBef>
                  <a:spcPct val="0"/>
                </a:spcBef>
                <a:buSzTx/>
                <a:buFontTx/>
                <a:buNone/>
              </a:pPr>
              <a:t>39</a:t>
            </a:fld>
            <a:endParaRPr lang="en-GB" altLang="en-US" sz="1600">
              <a:latin typeface="Times New Roman" panose="02020603050405020304" pitchFamily="18" charset="0"/>
            </a:endParaRPr>
          </a:p>
        </p:txBody>
      </p:sp>
      <p:sp>
        <p:nvSpPr>
          <p:cNvPr id="37892" name="Text Box 3"/>
          <p:cNvSpPr txBox="1">
            <a:spLocks noChangeArrowheads="1"/>
          </p:cNvSpPr>
          <p:nvPr/>
        </p:nvSpPr>
        <p:spPr bwMode="auto">
          <a:xfrm>
            <a:off x="250825" y="1700213"/>
            <a:ext cx="878522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GB" altLang="en-US" sz="2800" b="1">
                <a:latin typeface="Calibri" panose="020F0502020204030204" pitchFamily="34" charset="0"/>
              </a:rPr>
              <a:t>Definition</a:t>
            </a:r>
            <a:r>
              <a:rPr lang="en-US" altLang="en-US" sz="2800" b="1">
                <a:latin typeface="Calibri" panose="020F0502020204030204" pitchFamily="34" charset="0"/>
              </a:rPr>
              <a:t> 3</a:t>
            </a:r>
          </a:p>
          <a:p>
            <a:pPr>
              <a:lnSpc>
                <a:spcPct val="70000"/>
              </a:lnSpc>
              <a:spcBef>
                <a:spcPct val="0"/>
              </a:spcBef>
              <a:buSzTx/>
              <a:buFontTx/>
              <a:buNone/>
            </a:pPr>
            <a:endParaRPr lang="en-GB" altLang="en-US" sz="2400" b="1">
              <a:latin typeface="Calibri" panose="020F0502020204030204" pitchFamily="34" charset="0"/>
            </a:endParaRPr>
          </a:p>
          <a:p>
            <a:pPr>
              <a:spcBef>
                <a:spcPct val="0"/>
              </a:spcBef>
              <a:buSzTx/>
              <a:buFontTx/>
              <a:buNone/>
            </a:pPr>
            <a:r>
              <a:rPr lang="en-US" altLang="en-US" sz="2800">
                <a:latin typeface="Calibri" panose="020F0502020204030204" pitchFamily="34" charset="0"/>
              </a:rPr>
              <a:t>IT-Architecture is the collection of principles, guidelines and modelling standards that are used  to guide the </a:t>
            </a:r>
            <a:r>
              <a:rPr lang="en-US" altLang="en-US" sz="2800" b="1" i="1">
                <a:latin typeface="Calibri" panose="020F0502020204030204" pitchFamily="34" charset="0"/>
              </a:rPr>
              <a:t>development, maintenance and use of IT-resources </a:t>
            </a:r>
            <a:br>
              <a:rPr lang="en-US" altLang="en-US" sz="2800" b="1" i="1">
                <a:latin typeface="Calibri" panose="020F0502020204030204" pitchFamily="34" charset="0"/>
              </a:rPr>
            </a:br>
            <a:r>
              <a:rPr lang="en-US" altLang="en-US" sz="2800">
                <a:latin typeface="Calibri" panose="020F0502020204030204" pitchFamily="34" charset="0"/>
              </a:rPr>
              <a:t>within the entire organization.</a:t>
            </a:r>
          </a:p>
          <a:p>
            <a:pPr>
              <a:spcBef>
                <a:spcPct val="0"/>
              </a:spcBef>
              <a:buSzTx/>
              <a:buFontTx/>
              <a:buNone/>
            </a:pPr>
            <a:endParaRPr lang="en-US" altLang="en-US" sz="3200">
              <a:latin typeface="Calibri" panose="020F0502020204030204" pitchFamily="34" charset="0"/>
            </a:endParaRPr>
          </a:p>
          <a:p>
            <a:pPr algn="r">
              <a:spcBef>
                <a:spcPct val="0"/>
              </a:spcBef>
              <a:buSzTx/>
              <a:buFontTx/>
              <a:buNone/>
            </a:pPr>
            <a:r>
              <a:rPr lang="en-US" altLang="en-US" sz="2400" i="1">
                <a:latin typeface="Calibri" panose="020F0502020204030204" pitchFamily="34" charset="0"/>
              </a:rPr>
              <a:t>M. Sikkema (banking industry)</a:t>
            </a:r>
          </a:p>
          <a:p>
            <a:pPr algn="r">
              <a:spcBef>
                <a:spcPct val="0"/>
              </a:spcBef>
              <a:buSzTx/>
              <a:buFontTx/>
              <a:buNone/>
            </a:pPr>
            <a:r>
              <a:rPr lang="en-US" altLang="en-US" sz="2400" i="1">
                <a:latin typeface="Calibri" panose="020F0502020204030204" pitchFamily="34" charset="0"/>
              </a:rPr>
              <a:t>Translation by M.R.V. Chaudron</a:t>
            </a:r>
          </a:p>
          <a:p>
            <a:pPr algn="r">
              <a:spcBef>
                <a:spcPct val="0"/>
              </a:spcBef>
              <a:buSzTx/>
              <a:buFontTx/>
              <a:buNone/>
            </a:pPr>
            <a:r>
              <a:rPr lang="en-US" altLang="en-US" sz="2400" i="1">
                <a:latin typeface="Calibri" panose="020F0502020204030204" pitchFamily="34" charset="0"/>
              </a:rPr>
              <a:t>Ontwikkelen Onder Architectuur, Informatie, juni 2000</a:t>
            </a:r>
            <a:endParaRPr lang="en-GB" altLang="en-US" sz="1600">
              <a:latin typeface="Calibri" panose="020F0502020204030204" pitchFamily="34" charset="0"/>
            </a:endParaRPr>
          </a:p>
        </p:txBody>
      </p:sp>
      <p:sp>
        <p:nvSpPr>
          <p:cNvPr id="37893" name="Rectangle 6"/>
          <p:cNvSpPr>
            <a:spLocks noChangeArrowheads="1"/>
          </p:cNvSpPr>
          <p:nvPr/>
        </p:nvSpPr>
        <p:spPr bwMode="auto">
          <a:xfrm>
            <a:off x="468313" y="6200775"/>
            <a:ext cx="56403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2800">
                <a:latin typeface="Calibri" panose="020F0502020204030204" pitchFamily="34" charset="0"/>
              </a:rPr>
              <a:t>Oriented towards enterprise systems.</a:t>
            </a:r>
            <a:endParaRPr lang="en-GB" altLang="en-US" sz="2800">
              <a:latin typeface="Calibri" panose="020F0502020204030204" pitchFamily="34" charset="0"/>
            </a:endParaRPr>
          </a:p>
        </p:txBody>
      </p:sp>
    </p:spTree>
    <p:extLst>
      <p:ext uri="{BB962C8B-B14F-4D97-AF65-F5344CB8AC3E}">
        <p14:creationId xmlns:p14="http://schemas.microsoft.com/office/powerpoint/2010/main" val="39067715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504056"/>
          </a:xfrm>
        </p:spPr>
        <p:txBody>
          <a:bodyPr/>
          <a:lstStyle/>
          <a:p>
            <a:r>
              <a:rPr lang="sv-SE" dirty="0" err="1" smtClean="0">
                <a:latin typeface="Franklin Gothic Medium Cond" panose="020B0606030402020204" pitchFamily="34" charset="0"/>
              </a:rPr>
              <a:t>Assignment</a:t>
            </a:r>
            <a:r>
              <a:rPr lang="sv-SE" smtClean="0">
                <a:latin typeface="Franklin Gothic Medium Cond" panose="020B0606030402020204" pitchFamily="34" charset="0"/>
              </a:rPr>
              <a:t> Schedule</a:t>
            </a:r>
            <a:endParaRPr lang="sv-SE" dirty="0">
              <a:latin typeface="Franklin Gothic Medium Cond" panose="020B0606030402020204" pitchFamily="34" charset="0"/>
            </a:endParaRPr>
          </a:p>
        </p:txBody>
      </p:sp>
      <p:graphicFrame>
        <p:nvGraphicFramePr>
          <p:cNvPr id="3" name="Table 2"/>
          <p:cNvGraphicFramePr>
            <a:graphicFrameLocks noGrp="1"/>
          </p:cNvGraphicFramePr>
          <p:nvPr>
            <p:extLst/>
          </p:nvPr>
        </p:nvGraphicFramePr>
        <p:xfrm>
          <a:off x="251520" y="1112158"/>
          <a:ext cx="8568952" cy="5568226"/>
        </p:xfrm>
        <a:graphic>
          <a:graphicData uri="http://schemas.openxmlformats.org/drawingml/2006/table">
            <a:tbl>
              <a:tblPr firstRow="1" firstCol="1" bandRow="1">
                <a:tableStyleId>{5C22544A-7EE6-4342-B048-85BDC9FD1C3A}</a:tableStyleId>
              </a:tblPr>
              <a:tblGrid>
                <a:gridCol w="773980"/>
                <a:gridCol w="808609"/>
                <a:gridCol w="901316"/>
                <a:gridCol w="2435309"/>
                <a:gridCol w="1824869"/>
                <a:gridCol w="1824869"/>
              </a:tblGrid>
              <a:tr h="223062">
                <a:tc>
                  <a:txBody>
                    <a:bodyPr/>
                    <a:lstStyle/>
                    <a:p>
                      <a:pPr marL="0" marR="0" algn="ct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Week</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effectLst/>
                          <a:latin typeface="Franklin Gothic Medium Cond" panose="020B0606030402020204" pitchFamily="34" charset="0"/>
                        </a:rPr>
                        <a:t> </a:t>
                      </a:r>
                      <a:endParaRPr lang="en-GB" sz="1400" dirty="0">
                        <a:solidFill>
                          <a:srgbClr val="000000"/>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effectLst/>
                          <a:latin typeface="Franklin Gothic Medium Cond" panose="020B0606030402020204" pitchFamily="34" charset="0"/>
                        </a:rPr>
                        <a:t>Date</a:t>
                      </a:r>
                      <a:endParaRPr lang="en-GB" sz="1400" dirty="0">
                        <a:solidFill>
                          <a:srgbClr val="000000"/>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effectLst/>
                          <a:latin typeface="Franklin Gothic Medium Cond" panose="020B0606030402020204" pitchFamily="34" charset="0"/>
                        </a:rPr>
                        <a:t>Lecture</a:t>
                      </a:r>
                      <a:endParaRPr lang="en-GB" sz="1400" dirty="0">
                        <a:solidFill>
                          <a:srgbClr val="000000"/>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400" dirty="0" smtClean="0">
                          <a:solidFill>
                            <a:schemeClr val="tx1"/>
                          </a:solidFill>
                          <a:effectLst/>
                          <a:latin typeface="Franklin Gothic Medium Cond" panose="020B0606030402020204" pitchFamily="34" charset="0"/>
                        </a:rPr>
                        <a:t>Assignment1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B w="12700" cap="flat" cmpd="sng" algn="ctr">
                      <a:solidFill>
                        <a:srgbClr val="FFC000"/>
                      </a:solidFill>
                      <a:prstDash val="solid"/>
                      <a:round/>
                      <a:headEnd type="none" w="med" len="med"/>
                      <a:tailEnd type="none" w="med" len="med"/>
                    </a:lnB>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solidFill>
                            <a:schemeClr val="tx1"/>
                          </a:solidFill>
                          <a:effectLst/>
                          <a:latin typeface="Franklin Gothic Medium Cond" panose="020B0606030402020204" pitchFamily="34" charset="0"/>
                        </a:rPr>
                        <a:t>Assignment2</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L1/S1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22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r>
                        <a:rPr lang="en-GB" sz="1050" dirty="0" smtClean="0">
                          <a:solidFill>
                            <a:schemeClr val="bg1">
                              <a:lumMod val="75000"/>
                            </a:schemeClr>
                          </a:solidFill>
                          <a:effectLst/>
                          <a:latin typeface="Franklin Gothic Medium Cond" panose="020B0606030402020204" pitchFamily="34" charset="0"/>
                        </a:rPr>
                        <a:t>Introduction,</a:t>
                      </a:r>
                      <a:r>
                        <a:rPr lang="en-GB" sz="1050" baseline="0" dirty="0" smtClean="0">
                          <a:solidFill>
                            <a:schemeClr val="bg1">
                              <a:lumMod val="75000"/>
                            </a:schemeClr>
                          </a:solidFill>
                          <a:effectLst/>
                          <a:latin typeface="Franklin Gothic Medium Cond" panose="020B0606030402020204" pitchFamily="34" charset="0"/>
                        </a:rPr>
                        <a:t>  Objectives </a:t>
                      </a:r>
                      <a:r>
                        <a:rPr lang="en-GB" sz="1050" dirty="0" smtClean="0">
                          <a:solidFill>
                            <a:schemeClr val="bg1">
                              <a:lumMod val="75000"/>
                            </a:schemeClr>
                          </a:solidFill>
                          <a:effectLst/>
                          <a:latin typeface="Franklin Gothic Medium Cond" panose="020B0606030402020204" pitchFamily="34" charset="0"/>
                        </a:rPr>
                        <a:t>&amp; </a:t>
                      </a:r>
                      <a:r>
                        <a:rPr lang="en-GB" sz="1050" dirty="0">
                          <a:solidFill>
                            <a:schemeClr val="bg1">
                              <a:lumMod val="75000"/>
                            </a:schemeClr>
                          </a:solidFill>
                          <a:effectLst/>
                          <a:latin typeface="Franklin Gothic Medium Cond" panose="020B0606030402020204" pitchFamily="34" charset="0"/>
                        </a:rPr>
                        <a:t>Organization</a:t>
                      </a: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Form</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groups &amp; read Ass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8654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L2</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23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Lst>
                      </a:pPr>
                      <a:r>
                        <a:rPr lang="en-US" sz="1050" dirty="0">
                          <a:solidFill>
                            <a:schemeClr val="bg1">
                              <a:lumMod val="75000"/>
                            </a:schemeClr>
                          </a:solidFill>
                          <a:effectLst/>
                          <a:latin typeface="Franklin Gothic Medium Cond" panose="020B0606030402020204" pitchFamily="34" charset="0"/>
                        </a:rPr>
                        <a:t>Architecting Process &amp; </a:t>
                      </a:r>
                      <a:r>
                        <a:rPr lang="en-US" sz="1050" dirty="0" smtClean="0">
                          <a:solidFill>
                            <a:schemeClr val="bg1">
                              <a:lumMod val="75000"/>
                            </a:schemeClr>
                          </a:solidFill>
                          <a:effectLst/>
                          <a:latin typeface="Franklin Gothic Medium Cond" panose="020B0606030402020204" pitchFamily="34" charset="0"/>
                        </a:rPr>
                        <a:t>Architecture Views</a:t>
                      </a: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28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050" b="1" i="0" u="sng" dirty="0" smtClean="0">
                          <a:solidFill>
                            <a:schemeClr val="bg1">
                              <a:lumMod val="75000"/>
                            </a:schemeClr>
                          </a:solidFill>
                          <a:effectLst/>
                          <a:latin typeface="Franklin Gothic Medium Cond" panose="020B0606030402020204" pitchFamily="34" charset="0"/>
                          <a:ea typeface="Times New Roman" panose="02020603050405020304" pitchFamily="18" charset="0"/>
                        </a:rPr>
                        <a:t>Skip</a:t>
                      </a:r>
                      <a:endParaRPr lang="en-GB" sz="1050" b="1" i="0" u="sng"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7246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S2</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 29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050" kern="1200" baseline="0" dirty="0" smtClean="0">
                          <a:solidFill>
                            <a:schemeClr val="bg1">
                              <a:lumMod val="75000"/>
                            </a:schemeClr>
                          </a:solidFill>
                          <a:effectLst/>
                          <a:latin typeface="Franklin Gothic Medium Cond" panose="020B0606030402020204" pitchFamily="34" charset="0"/>
                          <a:ea typeface="+mn-ea"/>
                          <a:cs typeface="+mn-cs"/>
                        </a:rPr>
                        <a:t>&lt;&lt; Supervision: Launch Assignment 1&gt;&gt;</a:t>
                      </a:r>
                      <a:endParaRPr lang="en-GB" sz="1050" kern="1200" dirty="0">
                        <a:solidFill>
                          <a:schemeClr val="bg1">
                            <a:lumMod val="75000"/>
                          </a:schemeClr>
                        </a:solidFill>
                        <a:effectLst/>
                        <a:latin typeface="Franklin Gothic Medium Cond" panose="020B0606030402020204" pitchFamily="34" charset="0"/>
                        <a:ea typeface="+mn-ea"/>
                        <a:cs typeface="+mn-cs"/>
                      </a:endParaRPr>
                    </a:p>
                  </a:txBody>
                  <a:tcPr marL="65294" marR="65294" marT="0" marB="0">
                    <a:lnR w="12700" cap="flat" cmpd="sng" algn="ctr">
                      <a:solidFill>
                        <a:srgbClr val="FFC000"/>
                      </a:solidFill>
                      <a:prstDash val="solid"/>
                      <a:round/>
                      <a:headEnd type="none" w="med" len="med"/>
                      <a:tailEnd type="none" w="med" len="med"/>
                    </a:lnR>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400" kern="1200" dirty="0" smtClean="0">
                          <a:solidFill>
                            <a:schemeClr val="tx1"/>
                          </a:solidFill>
                          <a:effectLst/>
                          <a:latin typeface="Franklin Gothic Medium Cond" panose="020B0606030402020204" pitchFamily="34" charset="0"/>
                          <a:ea typeface="+mn-ea"/>
                          <a:cs typeface="+mn-cs"/>
                        </a:rPr>
                        <a:t>Work &amp; </a:t>
                      </a:r>
                      <a:r>
                        <a:rPr lang="en-US" sz="1400" kern="1200" smtClean="0">
                          <a:solidFill>
                            <a:schemeClr val="tx1"/>
                          </a:solidFill>
                          <a:effectLst/>
                          <a:latin typeface="Franklin Gothic Medium Cond" panose="020B0606030402020204" pitchFamily="34" charset="0"/>
                          <a:ea typeface="+mn-ea"/>
                          <a:cs typeface="+mn-cs"/>
                        </a:rPr>
                        <a:t>TA feedback</a:t>
                      </a:r>
                      <a:endParaRPr lang="en-GB" sz="1400" kern="1200" dirty="0">
                        <a:solidFill>
                          <a:schemeClr val="tx1"/>
                        </a:solidFill>
                        <a:effectLst/>
                        <a:latin typeface="Franklin Gothic Medium Cond" panose="020B0606030402020204" pitchFamily="34" charset="0"/>
                        <a:ea typeface="+mn-ea"/>
                        <a:cs typeface="+mn-cs"/>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endParaRPr lang="en-GB" sz="1400" kern="1200" dirty="0">
                        <a:solidFill>
                          <a:schemeClr val="tx1"/>
                        </a:solidFill>
                        <a:effectLst/>
                        <a:latin typeface="Franklin Gothic Medium Cond" panose="020B0606030402020204" pitchFamily="34" charset="0"/>
                        <a:ea typeface="+mn-ea"/>
                        <a:cs typeface="+mn-cs"/>
                      </a:endParaRPr>
                    </a:p>
                  </a:txBody>
                  <a:tcPr marL="65294" marR="65294" marT="0" marB="0">
                    <a:lnL w="12700" cap="flat" cmpd="sng" algn="ctr">
                      <a:solidFill>
                        <a:srgbClr val="FFC000"/>
                      </a:solidFill>
                      <a:prstDash val="solid"/>
                      <a:round/>
                      <a:headEnd type="none" w="med" len="med"/>
                      <a:tailEnd type="none" w="med" len="med"/>
                    </a:lnL>
                    <a:solidFill>
                      <a:srgbClr val="F3F9FA"/>
                    </a:solidFill>
                  </a:tcPr>
                </a:tc>
              </a:tr>
              <a:tr h="26674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defTabSz="457200" rtl="0" eaLnBrk="1" latinLnBrk="0" hangingPunct="1">
                        <a:spcBef>
                          <a:spcPts val="0"/>
                        </a:spcBef>
                        <a:spcAft>
                          <a:spcPts val="0"/>
                        </a:spcAft>
                        <a:tabLst>
                          <a:tab pos="2880360" algn="ctr"/>
                          <a:tab pos="5760720" algn="r"/>
                        </a:tabLst>
                      </a:pPr>
                      <a:r>
                        <a:rPr lang="en-US" sz="1400" kern="1200" dirty="0" smtClean="0">
                          <a:solidFill>
                            <a:schemeClr val="dk1"/>
                          </a:solidFill>
                          <a:effectLst/>
                          <a:latin typeface="Franklin Gothic Medium Cond" panose="020B0606030402020204" pitchFamily="34" charset="0"/>
                          <a:ea typeface="+mn-ea"/>
                          <a:cs typeface="+mn-cs"/>
                        </a:rPr>
                        <a:t> 30</a:t>
                      </a:r>
                      <a:r>
                        <a:rPr lang="en-US" sz="1400" kern="1200" baseline="0" dirty="0" smtClean="0">
                          <a:solidFill>
                            <a:schemeClr val="dk1"/>
                          </a:solidFill>
                          <a:effectLst/>
                          <a:latin typeface="Franklin Gothic Medium Cond" panose="020B0606030402020204" pitchFamily="34" charset="0"/>
                          <a:ea typeface="+mn-ea"/>
                          <a:cs typeface="+mn-cs"/>
                        </a:rPr>
                        <a:t>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E7F3F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050" b="1" u="sng" dirty="0" smtClean="0">
                          <a:solidFill>
                            <a:schemeClr val="bg1">
                              <a:lumMod val="75000"/>
                            </a:schemeClr>
                          </a:solidFill>
                          <a:effectLst/>
                          <a:latin typeface="Franklin Gothic Medium Cond" panose="020B0606030402020204" pitchFamily="34" charset="0"/>
                        </a:rPr>
                        <a:t>Skip</a:t>
                      </a:r>
                      <a:endParaRPr lang="en-GB" sz="1050" b="1" u="sng"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L3</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  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050" dirty="0" smtClean="0">
                          <a:solidFill>
                            <a:schemeClr val="bg1">
                              <a:lumMod val="75000"/>
                            </a:schemeClr>
                          </a:solidFill>
                          <a:effectLst/>
                          <a:latin typeface="Franklin Gothic Medium Cond" panose="020B0606030402020204" pitchFamily="34" charset="0"/>
                        </a:rPr>
                        <a:t>Architectural Styles 1</a:t>
                      </a: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S3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5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050" dirty="0" smtClean="0">
                          <a:solidFill>
                            <a:schemeClr val="bg1">
                              <a:lumMod val="75000"/>
                            </a:schemeClr>
                          </a:solidFill>
                          <a:effectLst/>
                          <a:latin typeface="Franklin Gothic Medium Cond" panose="020B0606030402020204" pitchFamily="34" charset="0"/>
                        </a:rPr>
                        <a:t>&lt;&lt; Supervision/Assignment&gt;&gt;</a:t>
                      </a: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Hand-in draft of</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Ass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solidFill>
                      <a:srgbClr val="E7F3F4"/>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L4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050" dirty="0" smtClean="0">
                          <a:solidFill>
                            <a:schemeClr val="bg1">
                              <a:lumMod val="75000"/>
                            </a:schemeClr>
                          </a:solidFill>
                          <a:effectLst/>
                          <a:latin typeface="Franklin Gothic Medium Cond" panose="020B0606030402020204" pitchFamily="34" charset="0"/>
                        </a:rPr>
                        <a:t>Architectural Styles 2</a:t>
                      </a: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(perform peer review)</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solidFill>
                      <a:srgbClr val="F3F9FA"/>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050" dirty="0" smtClean="0">
                          <a:solidFill>
                            <a:schemeClr val="bg1">
                              <a:lumMod val="75000"/>
                            </a:schemeClr>
                          </a:solidFill>
                          <a:effectLst/>
                          <a:latin typeface="Franklin Gothic Medium Cond" panose="020B0606030402020204" pitchFamily="34" charset="0"/>
                        </a:rPr>
                        <a:t>Technical Debt</a:t>
                      </a:r>
                      <a:endParaRPr lang="en-GB" sz="1050" b="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smtClean="0">
                          <a:solidFill>
                            <a:schemeClr val="tx1"/>
                          </a:solidFill>
                          <a:effectLst/>
                          <a:latin typeface="Franklin Gothic Medium Cond" panose="020B0606030402020204" pitchFamily="34" charset="0"/>
                          <a:ea typeface="Times New Roman" panose="02020603050405020304" pitchFamily="18" charset="0"/>
                        </a:rPr>
                        <a:t>Deadlin</a:t>
                      </a:r>
                      <a:r>
                        <a:rPr lang="en-US" sz="1400" baseline="0" smtClean="0">
                          <a:solidFill>
                            <a:schemeClr val="tx1"/>
                          </a:solidFill>
                          <a:effectLst/>
                          <a:latin typeface="Franklin Gothic Medium Cond" panose="020B0606030402020204" pitchFamily="34" charset="0"/>
                          <a:ea typeface="Times New Roman" panose="02020603050405020304" pitchFamily="18" charset="0"/>
                        </a:rPr>
                        <a:t>e </a:t>
                      </a:r>
                      <a:r>
                        <a:rPr lang="en-US" sz="1400" smtClean="0">
                          <a:solidFill>
                            <a:schemeClr val="tx1"/>
                          </a:solidFill>
                          <a:effectLst/>
                          <a:latin typeface="Franklin Gothic Medium Cond" panose="020B0606030402020204" pitchFamily="34" charset="0"/>
                          <a:ea typeface="Times New Roman" panose="02020603050405020304" pitchFamily="18" charset="0"/>
                        </a:rPr>
                        <a:t>peer review</a:t>
                      </a:r>
                      <a:r>
                        <a:rPr lang="en-US" sz="1400" baseline="0" smtClean="0">
                          <a:solidFill>
                            <a:schemeClr val="tx1"/>
                          </a:solidFill>
                          <a:effectLst/>
                          <a:latin typeface="Franklin Gothic Medium Cond" panose="020B0606030402020204" pitchFamily="34" charset="0"/>
                          <a:ea typeface="Times New Roman" panose="02020603050405020304" pitchFamily="18" charset="0"/>
                        </a:rPr>
                        <a:t> </a:t>
                      </a:r>
                      <a:br>
                        <a:rPr lang="en-US" sz="1400" baseline="0" smtClean="0">
                          <a:solidFill>
                            <a:schemeClr val="tx1"/>
                          </a:solidFill>
                          <a:effectLst/>
                          <a:latin typeface="Franklin Gothic Medium Cond" panose="020B0606030402020204" pitchFamily="34" charset="0"/>
                          <a:ea typeface="Times New Roman" panose="02020603050405020304" pitchFamily="18" charset="0"/>
                        </a:rPr>
                      </a:br>
                      <a:r>
                        <a:rPr lang="en-US" sz="1400" baseline="0" smtClean="0">
                          <a:solidFill>
                            <a:schemeClr val="tx1"/>
                          </a:solidFill>
                          <a:effectLst/>
                          <a:latin typeface="Franklin Gothic Medium Cond" panose="020B0606030402020204" pitchFamily="34" charset="0"/>
                          <a:ea typeface="Times New Roman" panose="02020603050405020304" pitchFamily="18" charset="0"/>
                        </a:rPr>
                        <a:t>Ass 1</a:t>
                      </a:r>
                      <a:endParaRPr lang="en-GB" sz="140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B w="12700" cap="flat" cmpd="sng" algn="ctr">
                      <a:solidFill>
                        <a:srgbClr val="C00000"/>
                      </a:solidFill>
                      <a:prstDash val="solid"/>
                      <a:round/>
                      <a:headEnd type="none" w="med" len="med"/>
                      <a:tailEnd type="none" w="med" len="med"/>
                    </a:lnB>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12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050" dirty="0" smtClean="0">
                          <a:solidFill>
                            <a:schemeClr val="bg1">
                              <a:lumMod val="75000"/>
                            </a:schemeClr>
                          </a:solidFill>
                          <a:effectLst/>
                          <a:latin typeface="Franklin Gothic Medium Cond" panose="020B0606030402020204" pitchFamily="34" charset="0"/>
                        </a:rPr>
                        <a:t>&lt;&lt; Supervision/Assignment&gt;&gt;</a:t>
                      </a: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Start Assignment 2</a:t>
                      </a:r>
                      <a:endParaRPr lang="en-GB" sz="140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r>
                        <a:rPr lang="en-US" sz="1050" dirty="0" smtClean="0">
                          <a:solidFill>
                            <a:schemeClr val="bg1">
                              <a:lumMod val="75000"/>
                            </a:schemeClr>
                          </a:solidFill>
                          <a:effectLst/>
                          <a:latin typeface="Franklin Gothic Medium Cond" panose="020B0606030402020204" pitchFamily="34" charset="0"/>
                          <a:ea typeface="Times New Roman" panose="02020603050405020304" pitchFamily="18" charset="0"/>
                        </a:rPr>
                        <a:t>Performance – Analysis &amp; Tactics</a:t>
                      </a: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L7</a:t>
                      </a:r>
                      <a:endParaRPr lang="en-GB" sz="1400" dirty="0">
                        <a:latin typeface="Franklin Gothic Medium Cond" panose="020B0606030402020204" pitchFamily="34" charset="0"/>
                      </a:endParaRPr>
                    </a:p>
                  </a:txBody>
                  <a:tcPr marL="65294" marR="65294"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latin typeface="Franklin Gothic Medium Cond" panose="020B0606030402020204" pitchFamily="34" charset="0"/>
                        </a:rPr>
                        <a:t>17 FEB</a:t>
                      </a:r>
                      <a:endParaRPr lang="en-GB" sz="1400" dirty="0">
                        <a:latin typeface="Franklin Gothic Medium Cond" panose="020B0606030402020204" pitchFamily="34"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US" sz="1050" dirty="0" smtClean="0">
                          <a:solidFill>
                            <a:schemeClr val="bg1">
                              <a:lumMod val="75000"/>
                            </a:schemeClr>
                          </a:solidFill>
                          <a:effectLst/>
                          <a:latin typeface="Franklin Gothic Medium Cond" panose="020B0606030402020204" pitchFamily="34" charset="0"/>
                        </a:rPr>
                        <a:t>Design Principles (Maintainability, Modifiability)</a:t>
                      </a: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19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050" dirty="0" smtClean="0">
                          <a:solidFill>
                            <a:schemeClr val="bg1">
                              <a:lumMod val="75000"/>
                            </a:schemeClr>
                          </a:solidFill>
                          <a:effectLst/>
                          <a:latin typeface="Franklin Gothic Medium Cond" panose="020B0606030402020204" pitchFamily="34" charset="0"/>
                        </a:rPr>
                        <a:t>&lt;&lt; Supervision/Assignment&gt;&gt;</a:t>
                      </a: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L8</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r>
                        <a:rPr lang="en-US" sz="1050" dirty="0" smtClean="0">
                          <a:solidFill>
                            <a:schemeClr val="bg1">
                              <a:lumMod val="75000"/>
                            </a:schemeClr>
                          </a:solidFill>
                          <a:effectLst/>
                          <a:latin typeface="Franklin Gothic Medium Cond" panose="020B0606030402020204" pitchFamily="34" charset="0"/>
                          <a:ea typeface="Times New Roman" panose="02020603050405020304" pitchFamily="18" charset="0"/>
                        </a:rPr>
                        <a:t>Reliability</a:t>
                      </a:r>
                      <a:r>
                        <a:rPr lang="en-US" sz="1050" baseline="0" dirty="0" smtClean="0">
                          <a:solidFill>
                            <a:schemeClr val="bg1">
                              <a:lumMod val="75000"/>
                            </a:schemeClr>
                          </a:solidFill>
                          <a:effectLst/>
                          <a:latin typeface="Franklin Gothic Medium Cond" panose="020B0606030402020204" pitchFamily="34" charset="0"/>
                          <a:ea typeface="Times New Roman" panose="02020603050405020304" pitchFamily="18" charset="0"/>
                        </a:rPr>
                        <a:t>, Availability, Fault Tolerance</a:t>
                      </a: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21</a:t>
                      </a:r>
                      <a:r>
                        <a:rPr lang="en-US" sz="1400" baseline="0" dirty="0" smtClean="0">
                          <a:effectLst/>
                          <a:latin typeface="Franklin Gothic Medium Cond" panose="020B0606030402020204" pitchFamily="34" charset="0"/>
                          <a:ea typeface="Times New Roman" panose="02020603050405020304" pitchFamily="18" charset="0"/>
                        </a:rPr>
                        <a:t>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Hand-in Ass</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2</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L9</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24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r>
                        <a:rPr lang="en-US" sz="1050" dirty="0" smtClean="0">
                          <a:solidFill>
                            <a:schemeClr val="bg1">
                              <a:lumMod val="75000"/>
                            </a:schemeClr>
                          </a:solidFill>
                          <a:latin typeface="Franklin Gothic Medium Cond" panose="020B0606030402020204" pitchFamily="34" charset="0"/>
                        </a:rPr>
                        <a:t>Guest</a:t>
                      </a:r>
                      <a:r>
                        <a:rPr lang="en-US" sz="1050" baseline="0" dirty="0" smtClean="0">
                          <a:solidFill>
                            <a:schemeClr val="bg1">
                              <a:lumMod val="75000"/>
                            </a:schemeClr>
                          </a:solidFill>
                          <a:latin typeface="Franklin Gothic Medium Cond" panose="020B0606030402020204" pitchFamily="34" charset="0"/>
                        </a:rPr>
                        <a:t> Lecture 1</a:t>
                      </a:r>
                      <a:endParaRPr lang="en-GB" sz="1050" dirty="0">
                        <a:solidFill>
                          <a:schemeClr val="bg1">
                            <a:lumMod val="75000"/>
                          </a:schemeClr>
                        </a:solidFill>
                        <a:latin typeface="Franklin Gothic Medium Cond" panose="020B0606030402020204" pitchFamily="34"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algn="ctr"/>
                      <a:endParaRPr lang="en-GB" dirty="0">
                        <a:solidFill>
                          <a:schemeClr val="tx1"/>
                        </a:solidFill>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algn="ctr"/>
                      <a:r>
                        <a:rPr lang="en-US" sz="1400" dirty="0" smtClean="0">
                          <a:solidFill>
                            <a:schemeClr val="tx1"/>
                          </a:solidFill>
                          <a:latin typeface="Franklin Gothic Medium Cond" panose="020B0606030402020204" pitchFamily="34" charset="0"/>
                          <a:ea typeface="Yu Gothic UI Semibold" panose="020B0700000000000000" pitchFamily="34" charset="-128"/>
                        </a:rPr>
                        <a:t>Deadline </a:t>
                      </a:r>
                      <a:br>
                        <a:rPr lang="en-US" sz="1400" dirty="0" smtClean="0">
                          <a:solidFill>
                            <a:schemeClr val="tx1"/>
                          </a:solidFill>
                          <a:latin typeface="Franklin Gothic Medium Cond" panose="020B0606030402020204" pitchFamily="34" charset="0"/>
                          <a:ea typeface="Yu Gothic UI Semibold" panose="020B0700000000000000" pitchFamily="34" charset="-128"/>
                        </a:rPr>
                      </a:br>
                      <a:r>
                        <a:rPr lang="en-US" sz="1400" dirty="0" smtClean="0">
                          <a:solidFill>
                            <a:schemeClr val="tx1"/>
                          </a:solidFill>
                          <a:latin typeface="Franklin Gothic Medium Cond" panose="020B0606030402020204" pitchFamily="34" charset="0"/>
                          <a:ea typeface="Yu Gothic UI Semibold" panose="020B0700000000000000" pitchFamily="34" charset="-128"/>
                        </a:rPr>
                        <a:t>peer</a:t>
                      </a:r>
                      <a:r>
                        <a:rPr lang="en-US" sz="1400" baseline="0" dirty="0" smtClean="0">
                          <a:solidFill>
                            <a:schemeClr val="tx1"/>
                          </a:solidFill>
                          <a:latin typeface="Franklin Gothic Medium Cond" panose="020B0606030402020204" pitchFamily="34" charset="0"/>
                          <a:ea typeface="Yu Gothic UI Semibold" panose="020B0700000000000000" pitchFamily="34" charset="-128"/>
                        </a:rPr>
                        <a:t> review Ass 2</a:t>
                      </a:r>
                      <a:endParaRPr lang="en-GB" sz="1400" dirty="0">
                        <a:solidFill>
                          <a:schemeClr val="tx1"/>
                        </a:solidFill>
                        <a:latin typeface="Franklin Gothic Medium Cond" panose="020B0606030402020204" pitchFamily="34" charset="0"/>
                        <a:ea typeface="Yu Gothic UI Semibold" panose="020B0700000000000000" pitchFamily="34" charset="-128"/>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S6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r">
                        <a:spcBef>
                          <a:spcPts val="0"/>
                        </a:spcBef>
                        <a:spcAft>
                          <a:spcPts val="0"/>
                        </a:spcAft>
                        <a:tabLst>
                          <a:tab pos="2880360" algn="ctr"/>
                          <a:tab pos="5760720" algn="r"/>
                          <a:tab pos="457200" algn="l"/>
                        </a:tabLst>
                      </a:pPr>
                      <a:r>
                        <a:rPr lang="en-GB" sz="1050" dirty="0">
                          <a:solidFill>
                            <a:schemeClr val="bg1">
                              <a:lumMod val="75000"/>
                            </a:schemeClr>
                          </a:solidFill>
                          <a:effectLst/>
                          <a:latin typeface="Franklin Gothic Medium Cond" panose="020B0606030402020204" pitchFamily="34" charset="0"/>
                        </a:rPr>
                        <a:t>&lt;&lt; Supervision/Assignment&gt;&gt;</a:t>
                      </a: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Revise Ass 2</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27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050" dirty="0" smtClean="0">
                          <a:solidFill>
                            <a:schemeClr val="bg1">
                              <a:lumMod val="75000"/>
                            </a:schemeClr>
                          </a:solidFill>
                          <a:effectLst/>
                          <a:latin typeface="Franklin Gothic Medium Cond" panose="020B0606030402020204" pitchFamily="34" charset="0"/>
                        </a:rPr>
                        <a:t>Architecture Evaluation</a:t>
                      </a: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050" dirty="0" smtClean="0">
                          <a:solidFill>
                            <a:schemeClr val="bg1">
                              <a:lumMod val="75000"/>
                            </a:schemeClr>
                          </a:solidFill>
                          <a:effectLst/>
                          <a:latin typeface="Franklin Gothic Medium Cond" panose="020B0606030402020204" pitchFamily="34" charset="0"/>
                        </a:rPr>
                        <a:t>Reverse Engineering &amp; Correspondence</a:t>
                      </a: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Deadline Ass 2</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S7</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4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050" dirty="0" smtClean="0">
                          <a:solidFill>
                            <a:schemeClr val="bg1">
                              <a:lumMod val="75000"/>
                            </a:schemeClr>
                          </a:solidFill>
                          <a:effectLst/>
                          <a:latin typeface="Franklin Gothic Medium Cond" panose="020B0606030402020204" pitchFamily="34" charset="0"/>
                        </a:rPr>
                        <a:t>&lt;&lt; Supervision/Assignment&gt;&gt;</a:t>
                      </a: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Deadline Ass</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T w="12700" cap="flat" cmpd="sng" algn="ctr">
                      <a:solidFill>
                        <a:srgbClr val="C00000"/>
                      </a:solidFill>
                      <a:prstDash val="solid"/>
                      <a:round/>
                      <a:headEnd type="none" w="med" len="med"/>
                      <a:tailEnd type="none" w="med" len="med"/>
                    </a:lnT>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L12</a:t>
                      </a:r>
                      <a:endParaRPr lang="en-GB" sz="1400" dirty="0">
                        <a:latin typeface="Franklin Gothic Medium Cond" panose="020B0606030402020204" pitchFamily="34" charset="0"/>
                      </a:endParaRPr>
                    </a:p>
                  </a:txBody>
                  <a:tcPr marL="65294" marR="65294" marT="0" marB="0"/>
                </a:tc>
                <a:tc>
                  <a:txBody>
                    <a:bodyPr/>
                    <a:lstStyle/>
                    <a:p>
                      <a:pPr algn="ctr"/>
                      <a:r>
                        <a:rPr lang="en-US" sz="1400" dirty="0" smtClean="0">
                          <a:latin typeface="Franklin Gothic Medium Cond" panose="020B0606030402020204" pitchFamily="34" charset="0"/>
                        </a:rPr>
                        <a:t>5 MAR</a:t>
                      </a:r>
                      <a:endParaRPr lang="en-GB" sz="1400" dirty="0">
                        <a:latin typeface="Franklin Gothic Medium Cond" panose="020B0606030402020204" pitchFamily="34" charset="0"/>
                      </a:endParaRPr>
                    </a:p>
                  </a:txBody>
                  <a:tcPr marL="65294" marR="65294" marT="0" marB="0"/>
                </a:tc>
                <a:tc>
                  <a:txBody>
                    <a:bodyPr/>
                    <a:lstStyle/>
                    <a:p>
                      <a:r>
                        <a:rPr lang="en-US" sz="1050" dirty="0" smtClean="0">
                          <a:solidFill>
                            <a:schemeClr val="bg1">
                              <a:lumMod val="75000"/>
                            </a:schemeClr>
                          </a:solidFill>
                          <a:latin typeface="Franklin Gothic Medium Cond" panose="020B0606030402020204" pitchFamily="34" charset="0"/>
                        </a:rPr>
                        <a:t>Guest</a:t>
                      </a:r>
                      <a:r>
                        <a:rPr lang="en-US" sz="1050" baseline="0" dirty="0" smtClean="0">
                          <a:solidFill>
                            <a:schemeClr val="bg1">
                              <a:lumMod val="75000"/>
                            </a:schemeClr>
                          </a:solidFill>
                          <a:latin typeface="Franklin Gothic Medium Cond" panose="020B0606030402020204" pitchFamily="34" charset="0"/>
                        </a:rPr>
                        <a:t> Lecture 2</a:t>
                      </a:r>
                      <a:endParaRPr lang="en-GB" sz="1050" dirty="0">
                        <a:solidFill>
                          <a:schemeClr val="bg1">
                            <a:lumMod val="75000"/>
                          </a:schemeClr>
                        </a:solidFill>
                        <a:latin typeface="Franklin Gothic Medium Cond" panose="020B0606030402020204" pitchFamily="34"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algn="ctr"/>
                      <a:endParaRPr lang="en-GB" sz="1400" dirty="0">
                        <a:solidFill>
                          <a:schemeClr val="tx1"/>
                        </a:solidFill>
                        <a:latin typeface="Franklin Gothic Medium Cond" panose="020B0606030402020204" pitchFamily="34"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algn="ctr"/>
                      <a:endParaRPr lang="en-GB" sz="1400" dirty="0">
                        <a:solidFill>
                          <a:schemeClr val="tx1"/>
                        </a:solidFill>
                        <a:latin typeface="Franklin Gothic Medium Cond" panose="020B0606030402020204" pitchFamily="34" charset="0"/>
                      </a:endParaRPr>
                    </a:p>
                  </a:txBody>
                  <a:tcPr marL="65294" marR="65294" marT="0" marB="0">
                    <a:lnL w="12700" cap="flat" cmpd="sng" algn="ctr">
                      <a:solidFill>
                        <a:srgbClr val="FFC00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602778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4"/>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r">
              <a:spcBef>
                <a:spcPct val="0"/>
              </a:spcBef>
              <a:buSzTx/>
              <a:buFontTx/>
              <a:buNone/>
            </a:pPr>
            <a:fld id="{29846F06-0FE9-4399-B770-911865AD5828}" type="slidenum">
              <a:rPr lang="nl-NL" altLang="en-US" sz="1800" smtClean="0">
                <a:solidFill>
                  <a:srgbClr val="000000"/>
                </a:solidFill>
                <a:latin typeface="Times New Roman" panose="02020603050405020304" pitchFamily="18" charset="0"/>
              </a:rPr>
              <a:pPr algn="r">
                <a:spcBef>
                  <a:spcPct val="0"/>
                </a:spcBef>
                <a:buSzTx/>
                <a:buFontTx/>
                <a:buNone/>
              </a:pPr>
              <a:t>40</a:t>
            </a:fld>
            <a:endParaRPr lang="nl-NL" altLang="en-US" sz="1800" smtClean="0">
              <a:solidFill>
                <a:srgbClr val="000000"/>
              </a:solidFill>
              <a:latin typeface="Times New Roman" panose="02020603050405020304" pitchFamily="18" charset="0"/>
            </a:endParaRPr>
          </a:p>
        </p:txBody>
      </p:sp>
      <p:sp>
        <p:nvSpPr>
          <p:cNvPr id="46083" name="Rectangle 2"/>
          <p:cNvSpPr>
            <a:spLocks noGrp="1" noChangeArrowheads="1"/>
          </p:cNvSpPr>
          <p:nvPr>
            <p:ph type="title"/>
          </p:nvPr>
        </p:nvSpPr>
        <p:spPr>
          <a:xfrm>
            <a:off x="0" y="549275"/>
            <a:ext cx="9144000" cy="762000"/>
          </a:xfrm>
        </p:spPr>
        <p:txBody>
          <a:bodyPr/>
          <a:lstStyle/>
          <a:p>
            <a:r>
              <a:rPr lang="en-US" altLang="en-US" sz="3600" smtClean="0">
                <a:cs typeface="Akzidenz-Bd for Chalmers" pitchFamily="2"/>
              </a:rPr>
              <a:t>Software Architecture &amp; Quality</a:t>
            </a:r>
          </a:p>
        </p:txBody>
      </p:sp>
      <p:sp>
        <p:nvSpPr>
          <p:cNvPr id="46084" name="Rectangle 3"/>
          <p:cNvSpPr>
            <a:spLocks noGrp="1" noChangeArrowheads="1"/>
          </p:cNvSpPr>
          <p:nvPr>
            <p:ph type="body" idx="1"/>
          </p:nvPr>
        </p:nvSpPr>
        <p:spPr>
          <a:xfrm>
            <a:off x="395288" y="1412875"/>
            <a:ext cx="8424862" cy="5256213"/>
          </a:xfrm>
        </p:spPr>
        <p:txBody>
          <a:bodyPr/>
          <a:lstStyle/>
          <a:p>
            <a:r>
              <a:rPr lang="en-US" altLang="en-US" sz="2600" smtClean="0">
                <a:latin typeface="Calibri" panose="020F0502020204030204" pitchFamily="34" charset="0"/>
                <a:cs typeface="Akzidenz for Chalmers Regular" pitchFamily="2" charset="0"/>
              </a:rPr>
              <a:t>The notion of </a:t>
            </a:r>
            <a:r>
              <a:rPr lang="en-US" altLang="en-US" sz="2600" i="1" u="sng" smtClean="0">
                <a:latin typeface="Calibri" panose="020F0502020204030204" pitchFamily="34" charset="0"/>
                <a:cs typeface="Akzidenz for Chalmers Regular" pitchFamily="2" charset="0"/>
              </a:rPr>
              <a:t>quality</a:t>
            </a:r>
            <a:r>
              <a:rPr lang="en-US" altLang="en-US" sz="2600" smtClean="0">
                <a:latin typeface="Calibri" panose="020F0502020204030204" pitchFamily="34" charset="0"/>
                <a:cs typeface="Akzidenz for Chalmers Regular" pitchFamily="2" charset="0"/>
              </a:rPr>
              <a:t> is central in software architecting: </a:t>
            </a:r>
            <a:br>
              <a:rPr lang="en-US" altLang="en-US" sz="2600" smtClean="0">
                <a:latin typeface="Calibri" panose="020F0502020204030204" pitchFamily="34" charset="0"/>
                <a:cs typeface="Akzidenz for Chalmers Regular" pitchFamily="2" charset="0"/>
              </a:rPr>
            </a:br>
            <a:r>
              <a:rPr lang="en-US" altLang="en-US" sz="2600" smtClean="0">
                <a:latin typeface="Calibri" panose="020F0502020204030204" pitchFamily="34" charset="0"/>
                <a:cs typeface="Akzidenz for Chalmers Regular" pitchFamily="2" charset="0"/>
              </a:rPr>
              <a:t>a software architecture is devised to gain insight in the qualities of a system at the earliest possible stage.</a:t>
            </a:r>
          </a:p>
          <a:p>
            <a:endParaRPr lang="en-US" altLang="en-US" sz="2600" smtClean="0">
              <a:latin typeface="Calibri" panose="020F0502020204030204" pitchFamily="34" charset="0"/>
              <a:cs typeface="Akzidenz for Chalmers Regular" pitchFamily="2" charset="0"/>
            </a:endParaRPr>
          </a:p>
          <a:p>
            <a:r>
              <a:rPr lang="en-US" altLang="en-US" sz="2600" smtClean="0">
                <a:latin typeface="Calibri" panose="020F0502020204030204" pitchFamily="34" charset="0"/>
                <a:cs typeface="Akzidenz for Chalmers Regular" pitchFamily="2" charset="0"/>
              </a:rPr>
              <a:t>Some qualities are observable via </a:t>
            </a:r>
            <a:r>
              <a:rPr lang="en-US" altLang="en-US" sz="2600" i="1" u="sng" smtClean="0">
                <a:latin typeface="Calibri" panose="020F0502020204030204" pitchFamily="34" charset="0"/>
                <a:cs typeface="Akzidenz for Chalmers Regular" pitchFamily="2" charset="0"/>
              </a:rPr>
              <a:t>execution</a:t>
            </a:r>
            <a:r>
              <a:rPr lang="en-US" altLang="en-US" sz="2600" smtClean="0">
                <a:latin typeface="Calibri" panose="020F0502020204030204" pitchFamily="34" charset="0"/>
                <a:cs typeface="Akzidenz for Chalmers Regular" pitchFamily="2" charset="0"/>
              </a:rPr>
              <a:t>: performance, security, availability, functionality, usability</a:t>
            </a:r>
          </a:p>
          <a:p>
            <a:endParaRPr lang="en-US" altLang="en-US" sz="2600" smtClean="0">
              <a:latin typeface="Calibri" panose="020F0502020204030204" pitchFamily="34" charset="0"/>
              <a:cs typeface="Akzidenz for Chalmers Regular" pitchFamily="2" charset="0"/>
            </a:endParaRPr>
          </a:p>
          <a:p>
            <a:r>
              <a:rPr lang="en-US" altLang="en-US" sz="2600" smtClean="0">
                <a:latin typeface="Calibri" panose="020F0502020204030204" pitchFamily="34" charset="0"/>
                <a:cs typeface="Akzidenz for Chalmers Regular" pitchFamily="2" charset="0"/>
              </a:rPr>
              <a:t>And some are </a:t>
            </a:r>
            <a:r>
              <a:rPr lang="en-US" altLang="en-US" sz="2600" b="1" i="1" u="sng" smtClean="0">
                <a:latin typeface="Calibri" panose="020F0502020204030204" pitchFamily="34" charset="0"/>
                <a:cs typeface="Akzidenz for Chalmers Regular" pitchFamily="2" charset="0"/>
              </a:rPr>
              <a:t>not</a:t>
            </a:r>
            <a:r>
              <a:rPr lang="en-US" altLang="en-US" sz="2600" smtClean="0">
                <a:latin typeface="Calibri" panose="020F0502020204030204" pitchFamily="34" charset="0"/>
                <a:cs typeface="Akzidenz for Chalmers Regular" pitchFamily="2" charset="0"/>
              </a:rPr>
              <a:t> observable via execution, but in the development process: modifiability, portability, reusability, integrability, testability</a:t>
            </a:r>
          </a:p>
        </p:txBody>
      </p:sp>
    </p:spTree>
    <p:extLst>
      <p:ext uri="{BB962C8B-B14F-4D97-AF65-F5344CB8AC3E}">
        <p14:creationId xmlns:p14="http://schemas.microsoft.com/office/powerpoint/2010/main" val="5605734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4"/>
          <p:cNvSpPr>
            <a:spLocks noGrp="1" noChangeArrowheads="1"/>
          </p:cNvSpPr>
          <p:nvPr>
            <p:ph type="title" idx="4294967295"/>
          </p:nvPr>
        </p:nvSpPr>
        <p:spPr>
          <a:xfrm>
            <a:off x="0" y="582613"/>
            <a:ext cx="9144000" cy="685800"/>
          </a:xfrm>
        </p:spPr>
        <p:txBody>
          <a:bodyPr/>
          <a:lstStyle/>
          <a:p>
            <a:r>
              <a:rPr lang="en-US" altLang="en-US" sz="3400" smtClean="0">
                <a:cs typeface="Akzidenz-Bd for Chalmers" pitchFamily="2"/>
              </a:rPr>
              <a:t>Architecting = Balancing Objectives</a:t>
            </a:r>
            <a:endParaRPr lang="en-GB" altLang="en-US" sz="3400" smtClean="0">
              <a:cs typeface="Akzidenz-Bd for Chalmers" pitchFamily="2"/>
            </a:endParaRPr>
          </a:p>
        </p:txBody>
      </p:sp>
      <p:sp>
        <p:nvSpPr>
          <p:cNvPr id="48131"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r">
              <a:spcBef>
                <a:spcPct val="0"/>
              </a:spcBef>
              <a:buSzTx/>
              <a:buFontTx/>
              <a:buNone/>
            </a:pPr>
            <a:fld id="{DCED3336-6373-4DF3-AD28-18A20911BDE9}" type="slidenum">
              <a:rPr lang="en-GB" altLang="en-US" sz="2400" smtClean="0">
                <a:solidFill>
                  <a:srgbClr val="000000"/>
                </a:solidFill>
                <a:latin typeface="Times New Roman" panose="02020603050405020304" pitchFamily="18" charset="0"/>
              </a:rPr>
              <a:pPr algn="r">
                <a:spcBef>
                  <a:spcPct val="0"/>
                </a:spcBef>
                <a:buSzTx/>
                <a:buFontTx/>
                <a:buNone/>
              </a:pPr>
              <a:t>41</a:t>
            </a:fld>
            <a:endParaRPr lang="en-GB" altLang="en-US" sz="2400" smtClean="0">
              <a:solidFill>
                <a:srgbClr val="000000"/>
              </a:solidFill>
              <a:latin typeface="Times New Roman" panose="02020603050405020304" pitchFamily="18" charset="0"/>
            </a:endParaRPr>
          </a:p>
        </p:txBody>
      </p:sp>
      <p:sp>
        <p:nvSpPr>
          <p:cNvPr id="48132" name="Rectangle 2"/>
          <p:cNvSpPr>
            <a:spLocks noChangeArrowheads="1"/>
          </p:cNvSpPr>
          <p:nvPr/>
        </p:nvSpPr>
        <p:spPr bwMode="auto">
          <a:xfrm>
            <a:off x="-34925" y="1851025"/>
            <a:ext cx="35036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ctr" eaLnBrk="0" hangingPunct="0">
              <a:lnSpc>
                <a:spcPts val="2288"/>
              </a:lnSpc>
              <a:spcBef>
                <a:spcPct val="0"/>
              </a:spcBef>
              <a:buSzTx/>
              <a:buFontTx/>
              <a:buNone/>
            </a:pPr>
            <a:r>
              <a:rPr lang="en-US" altLang="en-US" sz="2400" b="1" smtClean="0">
                <a:solidFill>
                  <a:srgbClr val="000000"/>
                </a:solidFill>
                <a:latin typeface="Times" panose="02020603050405020304" pitchFamily="18" charset="0"/>
              </a:rPr>
              <a:t>Structure</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Functionality</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Component interfaces</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Component configurations</a:t>
            </a:r>
          </a:p>
        </p:txBody>
      </p:sp>
      <p:sp>
        <p:nvSpPr>
          <p:cNvPr id="48133" name="Rectangle 3"/>
          <p:cNvSpPr>
            <a:spLocks noChangeArrowheads="1"/>
          </p:cNvSpPr>
          <p:nvPr/>
        </p:nvSpPr>
        <p:spPr bwMode="auto">
          <a:xfrm>
            <a:off x="5907088" y="1831975"/>
            <a:ext cx="31607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ctr" eaLnBrk="0" hangingPunct="0">
              <a:lnSpc>
                <a:spcPts val="2288"/>
              </a:lnSpc>
              <a:spcBef>
                <a:spcPct val="0"/>
              </a:spcBef>
              <a:buSzTx/>
              <a:buFontTx/>
              <a:buNone/>
            </a:pPr>
            <a:r>
              <a:rPr lang="en-US" altLang="en-US" sz="2400" b="1" smtClean="0">
                <a:solidFill>
                  <a:srgbClr val="000000"/>
                </a:solidFill>
                <a:latin typeface="Times" panose="02020603050405020304" pitchFamily="18" charset="0"/>
              </a:rPr>
              <a:t>Local/Global Behavior</a:t>
            </a:r>
          </a:p>
          <a:p>
            <a:pPr algn="ct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Control modes</a:t>
            </a:r>
          </a:p>
          <a:p>
            <a:pPr algn="ct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Activities/Transactions</a:t>
            </a:r>
          </a:p>
          <a:p>
            <a:pPr algn="ct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C&amp;S protocols</a:t>
            </a:r>
          </a:p>
        </p:txBody>
      </p:sp>
      <p:sp>
        <p:nvSpPr>
          <p:cNvPr id="48134" name="Rectangle 4"/>
          <p:cNvSpPr>
            <a:spLocks noChangeArrowheads="1"/>
          </p:cNvSpPr>
          <p:nvPr/>
        </p:nvSpPr>
        <p:spPr bwMode="auto">
          <a:xfrm>
            <a:off x="6418263" y="3589338"/>
            <a:ext cx="2166937"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ctr" eaLnBrk="0" hangingPunct="0">
              <a:lnSpc>
                <a:spcPts val="2288"/>
              </a:lnSpc>
              <a:spcBef>
                <a:spcPct val="0"/>
              </a:spcBef>
              <a:buSzTx/>
              <a:buFontTx/>
              <a:buNone/>
            </a:pPr>
            <a:r>
              <a:rPr lang="en-US" altLang="en-US" sz="2400" b="1" smtClean="0">
                <a:solidFill>
                  <a:srgbClr val="000000"/>
                </a:solidFill>
                <a:latin typeface="Times" panose="02020603050405020304" pitchFamily="18" charset="0"/>
              </a:rPr>
              <a:t>General</a:t>
            </a:r>
          </a:p>
          <a:p>
            <a:pPr algn="ct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Scalability</a:t>
            </a:r>
            <a:endParaRPr lang="en-US" altLang="en-US" sz="2400" smtClean="0">
              <a:solidFill>
                <a:srgbClr val="000000"/>
              </a:solidFill>
              <a:latin typeface="Times New Roman" panose="02020603050405020304" pitchFamily="18" charset="0"/>
            </a:endParaRP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Flexibility</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Maintainability</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Reusability</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Openness</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User-Friendliness</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Costprize</a:t>
            </a:r>
          </a:p>
          <a:p>
            <a:pPr algn="ctr" eaLnBrk="0" hangingPunct="0">
              <a:lnSpc>
                <a:spcPts val="2288"/>
              </a:lnSpc>
              <a:spcBef>
                <a:spcPct val="0"/>
              </a:spcBef>
              <a:buSzTx/>
              <a:buFontTx/>
              <a:buNone/>
            </a:pPr>
            <a:r>
              <a:rPr lang="en-US" altLang="en-US" sz="2400" smtClean="0">
                <a:solidFill>
                  <a:srgbClr val="000000"/>
                </a:solidFill>
                <a:latin typeface="Times New Roman" panose="02020603050405020304" pitchFamily="18" charset="0"/>
              </a:rPr>
              <a:t>•••</a:t>
            </a:r>
          </a:p>
        </p:txBody>
      </p:sp>
      <p:sp>
        <p:nvSpPr>
          <p:cNvPr id="48135" name="Rectangle 5"/>
          <p:cNvSpPr>
            <a:spLocks noChangeArrowheads="1"/>
          </p:cNvSpPr>
          <p:nvPr/>
        </p:nvSpPr>
        <p:spPr bwMode="auto">
          <a:xfrm>
            <a:off x="3519488" y="5072063"/>
            <a:ext cx="20812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ctr" eaLnBrk="0" hangingPunct="0">
              <a:spcBef>
                <a:spcPct val="0"/>
              </a:spcBef>
              <a:buSzTx/>
              <a:buFontTx/>
              <a:buNone/>
            </a:pPr>
            <a:r>
              <a:rPr lang="en-US" altLang="en-US" sz="2400" b="1" smtClean="0">
                <a:solidFill>
                  <a:srgbClr val="000000"/>
                </a:solidFill>
                <a:latin typeface="Times" panose="02020603050405020304" pitchFamily="18" charset="0"/>
              </a:rPr>
              <a:t>Composability</a:t>
            </a:r>
          </a:p>
          <a:p>
            <a:pPr algn="ctr" eaLnBrk="0" hangingPunct="0">
              <a:spcBef>
                <a:spcPct val="0"/>
              </a:spcBef>
              <a:buSzTx/>
              <a:buFontTx/>
              <a:buNone/>
            </a:pPr>
            <a:r>
              <a:rPr lang="en-US" altLang="en-US" sz="2400" b="1" smtClean="0">
                <a:solidFill>
                  <a:srgbClr val="000000"/>
                </a:solidFill>
                <a:latin typeface="Times" panose="02020603050405020304" pitchFamily="18" charset="0"/>
              </a:rPr>
              <a:t>Interoperability</a:t>
            </a:r>
          </a:p>
          <a:p>
            <a:pPr algn="ctr" eaLnBrk="0" hangingPunct="0">
              <a:spcBef>
                <a:spcPct val="0"/>
              </a:spcBef>
              <a:buSzTx/>
              <a:buFontTx/>
              <a:buNone/>
            </a:pPr>
            <a:r>
              <a:rPr lang="en-US" altLang="en-US" sz="2400" b="1" smtClean="0">
                <a:solidFill>
                  <a:srgbClr val="000000"/>
                </a:solidFill>
                <a:latin typeface="Times New Roman" panose="02020603050405020304" pitchFamily="18" charset="0"/>
              </a:rPr>
              <a:t>Reusability</a:t>
            </a:r>
            <a:endParaRPr lang="en-US" altLang="en-US" sz="2400" smtClean="0">
              <a:solidFill>
                <a:srgbClr val="000000"/>
              </a:solidFill>
              <a:latin typeface="Times New Roman" panose="02020603050405020304" pitchFamily="18" charset="0"/>
            </a:endParaRPr>
          </a:p>
        </p:txBody>
      </p:sp>
      <p:sp>
        <p:nvSpPr>
          <p:cNvPr id="48136" name="Rectangle 6"/>
          <p:cNvSpPr>
            <a:spLocks noChangeArrowheads="1"/>
          </p:cNvSpPr>
          <p:nvPr/>
        </p:nvSpPr>
        <p:spPr bwMode="auto">
          <a:xfrm>
            <a:off x="584200" y="3582988"/>
            <a:ext cx="18288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eaLnBrk="0" hangingPunct="0">
              <a:lnSpc>
                <a:spcPts val="2288"/>
              </a:lnSpc>
              <a:spcBef>
                <a:spcPct val="0"/>
              </a:spcBef>
              <a:buSzTx/>
              <a:buFontTx/>
              <a:buNone/>
            </a:pPr>
            <a:r>
              <a:rPr lang="en-US" altLang="en-US" sz="2400" b="1" smtClean="0">
                <a:solidFill>
                  <a:srgbClr val="000000"/>
                </a:solidFill>
                <a:latin typeface="Times" panose="02020603050405020304" pitchFamily="18" charset="0"/>
              </a:rPr>
              <a:t>Dependability</a:t>
            </a:r>
          </a:p>
          <a:p>
            <a:pPr eaLnBrk="0" hangingPunct="0">
              <a:spcBef>
                <a:spcPct val="0"/>
              </a:spcBef>
              <a:buSzTx/>
              <a:buFontTx/>
              <a:buNone/>
            </a:pPr>
            <a:r>
              <a:rPr lang="en-US" altLang="en-US" sz="2400" smtClean="0">
                <a:solidFill>
                  <a:srgbClr val="000000"/>
                </a:solidFill>
                <a:latin typeface="Times" panose="02020603050405020304" pitchFamily="18" charset="0"/>
              </a:rPr>
              <a:t>Performance</a:t>
            </a:r>
          </a:p>
          <a:p>
            <a:pPr eaLnBrk="0" hangingPunct="0">
              <a:spcBef>
                <a:spcPct val="0"/>
              </a:spcBef>
              <a:buSzTx/>
              <a:buFontTx/>
              <a:buNone/>
            </a:pPr>
            <a:r>
              <a:rPr lang="en-US" altLang="en-US" sz="2400" smtClean="0">
                <a:solidFill>
                  <a:srgbClr val="000000"/>
                </a:solidFill>
                <a:latin typeface="Times" panose="02020603050405020304" pitchFamily="18" charset="0"/>
              </a:rPr>
              <a:t>Timeliness</a:t>
            </a:r>
          </a:p>
          <a:p>
            <a:pP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Reliability</a:t>
            </a:r>
          </a:p>
          <a:p>
            <a:pP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Availability</a:t>
            </a:r>
          </a:p>
          <a:p>
            <a:pP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Safety</a:t>
            </a:r>
          </a:p>
          <a:p>
            <a:pP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Security</a:t>
            </a:r>
          </a:p>
          <a:p>
            <a:pPr eaLnBrk="0" hangingPunct="0">
              <a:lnSpc>
                <a:spcPts val="2288"/>
              </a:lnSpc>
              <a:spcBef>
                <a:spcPct val="0"/>
              </a:spcBef>
              <a:buSzTx/>
              <a:buFontTx/>
              <a:buNone/>
            </a:pPr>
            <a:r>
              <a:rPr lang="en-US" altLang="en-US" sz="2400" smtClean="0">
                <a:solidFill>
                  <a:srgbClr val="000000"/>
                </a:solidFill>
                <a:latin typeface="Times" panose="02020603050405020304" pitchFamily="18" charset="0"/>
              </a:rPr>
              <a:t>Robustness</a:t>
            </a:r>
          </a:p>
          <a:p>
            <a:pPr eaLnBrk="0" hangingPunct="0">
              <a:spcBef>
                <a:spcPct val="0"/>
              </a:spcBef>
              <a:buSzTx/>
              <a:buFontTx/>
              <a:buNone/>
            </a:pPr>
            <a:endParaRPr lang="en-US" altLang="en-US" sz="2400" smtClean="0">
              <a:solidFill>
                <a:srgbClr val="000000"/>
              </a:solidFill>
              <a:latin typeface="Times New Roman" panose="02020603050405020304" pitchFamily="18" charset="0"/>
            </a:endParaRPr>
          </a:p>
        </p:txBody>
      </p:sp>
      <p:grpSp>
        <p:nvGrpSpPr>
          <p:cNvPr id="48137" name="Group 7"/>
          <p:cNvGrpSpPr>
            <a:grpSpLocks/>
          </p:cNvGrpSpPr>
          <p:nvPr/>
        </p:nvGrpSpPr>
        <p:grpSpPr bwMode="auto">
          <a:xfrm>
            <a:off x="2900363" y="2097088"/>
            <a:ext cx="3270250" cy="2916237"/>
            <a:chOff x="1849" y="864"/>
            <a:chExt cx="2060" cy="1872"/>
          </a:xfrm>
        </p:grpSpPr>
        <p:sp>
          <p:nvSpPr>
            <p:cNvPr id="48140" name="Line 8"/>
            <p:cNvSpPr>
              <a:spLocks noChangeShapeType="1"/>
            </p:cNvSpPr>
            <p:nvPr/>
          </p:nvSpPr>
          <p:spPr bwMode="auto">
            <a:xfrm flipH="1">
              <a:off x="2880" y="864"/>
              <a:ext cx="0" cy="1872"/>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mtClean="0">
                <a:solidFill>
                  <a:srgbClr val="000000"/>
                </a:solidFill>
              </a:endParaRPr>
            </a:p>
          </p:txBody>
        </p:sp>
        <p:sp>
          <p:nvSpPr>
            <p:cNvPr id="48141" name="Line 9"/>
            <p:cNvSpPr>
              <a:spLocks noChangeShapeType="1"/>
            </p:cNvSpPr>
            <p:nvPr/>
          </p:nvSpPr>
          <p:spPr bwMode="auto">
            <a:xfrm rot="16200000" flipH="1">
              <a:off x="2880" y="780"/>
              <a:ext cx="8" cy="196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mtClean="0">
                <a:solidFill>
                  <a:srgbClr val="000000"/>
                </a:solidFill>
              </a:endParaRPr>
            </a:p>
          </p:txBody>
        </p:sp>
        <p:sp>
          <p:nvSpPr>
            <p:cNvPr id="48142" name="Line 10"/>
            <p:cNvSpPr>
              <a:spLocks noChangeShapeType="1"/>
            </p:cNvSpPr>
            <p:nvPr/>
          </p:nvSpPr>
          <p:spPr bwMode="auto">
            <a:xfrm rot="-2865662" flipH="1" flipV="1">
              <a:off x="2874" y="720"/>
              <a:ext cx="2" cy="2052"/>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mtClean="0">
                <a:solidFill>
                  <a:srgbClr val="000000"/>
                </a:solidFill>
              </a:endParaRPr>
            </a:p>
          </p:txBody>
        </p:sp>
        <p:sp>
          <p:nvSpPr>
            <p:cNvPr id="48143" name="Line 11"/>
            <p:cNvSpPr>
              <a:spLocks noChangeShapeType="1"/>
            </p:cNvSpPr>
            <p:nvPr/>
          </p:nvSpPr>
          <p:spPr bwMode="auto">
            <a:xfrm rot="2865662" flipV="1">
              <a:off x="2882" y="736"/>
              <a:ext cx="2" cy="2052"/>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mtClean="0">
                <a:solidFill>
                  <a:srgbClr val="000000"/>
                </a:solidFill>
              </a:endParaRPr>
            </a:p>
          </p:txBody>
        </p:sp>
      </p:grpSp>
      <p:sp>
        <p:nvSpPr>
          <p:cNvPr id="48138" name="Rectangle 12"/>
          <p:cNvSpPr>
            <a:spLocks noChangeArrowheads="1"/>
          </p:cNvSpPr>
          <p:nvPr/>
        </p:nvSpPr>
        <p:spPr bwMode="auto">
          <a:xfrm>
            <a:off x="2627313" y="1484313"/>
            <a:ext cx="3276600" cy="5222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ctr" eaLnBrk="0" hangingPunct="0">
              <a:spcBef>
                <a:spcPct val="0"/>
              </a:spcBef>
              <a:buSzTx/>
              <a:buFontTx/>
              <a:buNone/>
            </a:pPr>
            <a:r>
              <a:rPr lang="en-US" altLang="en-US" sz="2400" b="1" smtClean="0">
                <a:solidFill>
                  <a:srgbClr val="000000"/>
                </a:solidFill>
                <a:latin typeface="Times New Roman" panose="02020603050405020304" pitchFamily="18" charset="0"/>
              </a:rPr>
              <a:t>Functional dimensions</a:t>
            </a:r>
          </a:p>
        </p:txBody>
      </p:sp>
      <p:sp>
        <p:nvSpPr>
          <p:cNvPr id="48139" name="Rectangle 13"/>
          <p:cNvSpPr>
            <a:spLocks noChangeArrowheads="1"/>
          </p:cNvSpPr>
          <p:nvPr/>
        </p:nvSpPr>
        <p:spPr bwMode="auto">
          <a:xfrm>
            <a:off x="2593975" y="6261100"/>
            <a:ext cx="3905250" cy="485775"/>
          </a:xfrm>
          <a:prstGeom prst="rect">
            <a:avLst/>
          </a:prstGeom>
          <a:solidFill>
            <a:srgbClr val="FF7C8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kzidenz for Chalmers Regular" pitchFamily="2" charset="0"/>
              </a:defRPr>
            </a:lvl9pPr>
          </a:lstStyle>
          <a:p>
            <a:pPr algn="ctr" eaLnBrk="0" hangingPunct="0">
              <a:spcBef>
                <a:spcPct val="0"/>
              </a:spcBef>
              <a:buSzTx/>
              <a:buFontTx/>
              <a:buNone/>
            </a:pPr>
            <a:r>
              <a:rPr lang="en-US" altLang="en-US" sz="2400" b="1" smtClean="0">
                <a:solidFill>
                  <a:srgbClr val="000000"/>
                </a:solidFill>
                <a:latin typeface="Times" panose="02020603050405020304" pitchFamily="18" charset="0"/>
              </a:rPr>
              <a:t>Extra-Functional dimensions</a:t>
            </a:r>
          </a:p>
        </p:txBody>
      </p:sp>
    </p:spTree>
    <p:extLst>
      <p:ext uri="{BB962C8B-B14F-4D97-AF65-F5344CB8AC3E}">
        <p14:creationId xmlns:p14="http://schemas.microsoft.com/office/powerpoint/2010/main" val="2442371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1371600" y="457200"/>
            <a:ext cx="7772400" cy="1111250"/>
          </a:xfrm>
        </p:spPr>
        <p:txBody>
          <a:bodyPr/>
          <a:lstStyle/>
          <a:p>
            <a:r>
              <a:rPr lang="en-US" altLang="en-US" smtClean="0">
                <a:cs typeface="Akzidenz-Bd for Chalmers" pitchFamily="2"/>
              </a:rPr>
              <a:t>Outline</a:t>
            </a:r>
            <a:endParaRPr lang="en-GB" altLang="en-US" smtClean="0">
              <a:cs typeface="Akzidenz-Bd for Chalmers" pitchFamily="2"/>
            </a:endParaRPr>
          </a:p>
        </p:txBody>
      </p:sp>
      <p:sp>
        <p:nvSpPr>
          <p:cNvPr id="29699"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E1FF09AE-B986-42BD-9E4A-5E649B22C5EA}" type="slidenum">
              <a:rPr lang="en-GB" altLang="en-US" sz="2400">
                <a:latin typeface="Times New Roman" panose="02020603050405020304" pitchFamily="18" charset="0"/>
              </a:rPr>
              <a:pPr eaLnBrk="1" hangingPunct="1">
                <a:spcBef>
                  <a:spcPct val="0"/>
                </a:spcBef>
                <a:buSzTx/>
                <a:buFontTx/>
                <a:buNone/>
              </a:pPr>
              <a:t>42</a:t>
            </a:fld>
            <a:endParaRPr lang="en-GB" altLang="en-US" sz="2400">
              <a:latin typeface="Times New Roman" panose="02020603050405020304" pitchFamily="18" charset="0"/>
            </a:endParaRPr>
          </a:p>
        </p:txBody>
      </p:sp>
      <p:sp>
        <p:nvSpPr>
          <p:cNvPr id="29700" name="AutoShape 2"/>
          <p:cNvSpPr>
            <a:spLocks noChangeArrowheads="1"/>
          </p:cNvSpPr>
          <p:nvPr/>
        </p:nvSpPr>
        <p:spPr bwMode="auto">
          <a:xfrm>
            <a:off x="457200" y="1739900"/>
            <a:ext cx="7162800" cy="609600"/>
          </a:xfrm>
          <a:prstGeom prst="roundRect">
            <a:avLst>
              <a:gd name="adj" fmla="val 16667"/>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29701" name="Text Box 3"/>
          <p:cNvSpPr txBox="1">
            <a:spLocks noChangeArrowheads="1"/>
          </p:cNvSpPr>
          <p:nvPr/>
        </p:nvSpPr>
        <p:spPr bwMode="auto">
          <a:xfrm>
            <a:off x="685800" y="1720850"/>
            <a:ext cx="8153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50000"/>
              </a:spcBef>
              <a:buSzTx/>
              <a:buFontTx/>
              <a:buChar char="•"/>
            </a:pPr>
            <a:r>
              <a:rPr lang="en-US" altLang="en-US" sz="3200" dirty="0">
                <a:latin typeface="Times New Roman" panose="02020603050405020304" pitchFamily="18" charset="0"/>
              </a:rPr>
              <a:t>Recap : What is Software Architecture?</a:t>
            </a:r>
          </a:p>
          <a:p>
            <a:pPr>
              <a:spcBef>
                <a:spcPct val="50000"/>
              </a:spcBef>
              <a:buSzTx/>
              <a:buFontTx/>
              <a:buChar char="•"/>
            </a:pPr>
            <a:r>
              <a:rPr lang="en-US" altLang="en-US" sz="3200" dirty="0">
                <a:latin typeface="Times New Roman" panose="02020603050405020304" pitchFamily="18" charset="0"/>
              </a:rPr>
              <a:t>Stakeholders</a:t>
            </a:r>
          </a:p>
          <a:p>
            <a:pPr>
              <a:spcBef>
                <a:spcPct val="50000"/>
              </a:spcBef>
              <a:buSzTx/>
              <a:buFontTx/>
              <a:buChar char="•"/>
            </a:pPr>
            <a:r>
              <a:rPr lang="en-US" altLang="en-US" sz="3200" dirty="0">
                <a:latin typeface="Times New Roman" panose="02020603050405020304" pitchFamily="18" charset="0"/>
              </a:rPr>
              <a:t>How to do Software Architecting?</a:t>
            </a:r>
          </a:p>
          <a:p>
            <a:pPr>
              <a:spcBef>
                <a:spcPct val="50000"/>
              </a:spcBef>
              <a:buSzTx/>
              <a:buFontTx/>
              <a:buChar char="•"/>
            </a:pPr>
            <a:r>
              <a:rPr lang="en-US" altLang="en-US" sz="3200" dirty="0">
                <a:latin typeface="Times New Roman" panose="02020603050405020304" pitchFamily="18" charset="0"/>
              </a:rPr>
              <a:t>4+1 Views </a:t>
            </a:r>
          </a:p>
          <a:p>
            <a:pPr>
              <a:spcBef>
                <a:spcPct val="50000"/>
              </a:spcBef>
              <a:buSzTx/>
              <a:buFontTx/>
              <a:buChar char="•"/>
            </a:pPr>
            <a:r>
              <a:rPr lang="en-US" altLang="en-US" sz="3200" dirty="0">
                <a:latin typeface="Times New Roman" panose="02020603050405020304" pitchFamily="18" charset="0"/>
              </a:rPr>
              <a:t>Concluding Remarks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549275"/>
            <a:ext cx="9144000" cy="762000"/>
          </a:xfrm>
        </p:spPr>
        <p:txBody>
          <a:bodyPr/>
          <a:lstStyle/>
          <a:p>
            <a:endParaRPr lang="en-US" altLang="en-US" smtClean="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39750" y="1484313"/>
            <a:ext cx="8424863" cy="5256212"/>
          </a:xfrm>
        </p:spPr>
        <p:txBody>
          <a:bodyPr/>
          <a:lstStyle/>
          <a:p>
            <a:pPr marL="0" indent="0">
              <a:buFont typeface="Arial" panose="020B0604020202020204" pitchFamily="34" charset="0"/>
              <a:buNone/>
              <a:defRPr/>
            </a:pPr>
            <a:r>
              <a:rPr lang="en-US" sz="2400" dirty="0" smtClean="0">
                <a:latin typeface="Calibri" panose="020F0502020204030204" pitchFamily="34" charset="0"/>
                <a:cs typeface="Calibri" panose="020F0502020204030204" pitchFamily="34" charset="0"/>
              </a:rPr>
              <a:t>All of the above are valid!</a:t>
            </a:r>
          </a:p>
          <a:p>
            <a:pPr marL="0" indent="0">
              <a:buFont typeface="Arial" panose="020B0604020202020204" pitchFamily="34" charset="0"/>
              <a:buNone/>
              <a:defRPr/>
            </a:pPr>
            <a:endParaRPr lang="en-US" sz="2400" dirty="0">
              <a:latin typeface="Calibri" panose="020F0502020204030204" pitchFamily="34" charset="0"/>
              <a:cs typeface="Calibri" panose="020F0502020204030204" pitchFamily="34" charset="0"/>
            </a:endParaRPr>
          </a:p>
          <a:p>
            <a:pPr>
              <a:defRPr/>
            </a:pPr>
            <a:r>
              <a:rPr lang="sv-SE" sz="2400" dirty="0" err="1" smtClean="0">
                <a:latin typeface="Calibri" panose="020F0502020204030204" pitchFamily="34" charset="0"/>
                <a:cs typeface="Calibri" panose="020F0502020204030204" pitchFamily="34" charset="0"/>
              </a:rPr>
              <a:t>Add</a:t>
            </a:r>
            <a:r>
              <a:rPr lang="sv-SE" sz="2400" dirty="0" smtClean="0">
                <a:latin typeface="Calibri" panose="020F0502020204030204" pitchFamily="34" charset="0"/>
                <a:cs typeface="Calibri" panose="020F0502020204030204" pitchFamily="34" charset="0"/>
              </a:rPr>
              <a:t> </a:t>
            </a:r>
            <a:r>
              <a:rPr lang="sv-SE" sz="2400" dirty="0" err="1" smtClean="0">
                <a:latin typeface="Calibri" panose="020F0502020204030204" pitchFamily="34" charset="0"/>
                <a:cs typeface="Calibri" panose="020F0502020204030204" pitchFamily="34" charset="0"/>
              </a:rPr>
              <a:t>your</a:t>
            </a:r>
            <a:r>
              <a:rPr lang="sv-SE" sz="2400" dirty="0" smtClean="0">
                <a:latin typeface="Calibri" panose="020F0502020204030204" pitchFamily="34" charset="0"/>
                <a:cs typeface="Calibri" panose="020F0502020204030204" pitchFamily="34" charset="0"/>
              </a:rPr>
              <a:t> </a:t>
            </a:r>
            <a:r>
              <a:rPr lang="sv-SE" sz="2400" dirty="0" err="1" smtClean="0">
                <a:latin typeface="Calibri" panose="020F0502020204030204" pitchFamily="34" charset="0"/>
                <a:cs typeface="Calibri" panose="020F0502020204030204" pitchFamily="34" charset="0"/>
              </a:rPr>
              <a:t>own</a:t>
            </a:r>
            <a:r>
              <a:rPr lang="sv-SE" sz="2400" dirty="0" smtClean="0">
                <a:latin typeface="Calibri" panose="020F0502020204030204" pitchFamily="34" charset="0"/>
                <a:cs typeface="Calibri" panose="020F0502020204030204" pitchFamily="34" charset="0"/>
              </a:rPr>
              <a:t> definition:</a:t>
            </a:r>
          </a:p>
          <a:p>
            <a:pPr marL="457200" lvl="1" indent="0">
              <a:buFont typeface="Arial" panose="020B0604020202020204" pitchFamily="34" charset="0"/>
              <a:buNone/>
              <a:defRPr/>
            </a:pPr>
            <a:r>
              <a:rPr lang="sv-SE" sz="2400" kern="1200" dirty="0">
                <a:solidFill>
                  <a:srgbClr val="002060"/>
                </a:solidFill>
                <a:latin typeface="Calibri" panose="020F0502020204030204" pitchFamily="34" charset="0"/>
                <a:cs typeface="Calibri" panose="020F0502020204030204" pitchFamily="34" charset="0"/>
                <a:hlinkClick r:id="rId2"/>
              </a:rPr>
              <a:t>http://</a:t>
            </a:r>
            <a:r>
              <a:rPr lang="sv-SE" sz="2400" kern="1200" dirty="0" smtClean="0">
                <a:solidFill>
                  <a:srgbClr val="002060"/>
                </a:solidFill>
                <a:latin typeface="Calibri" panose="020F0502020204030204" pitchFamily="34" charset="0"/>
                <a:cs typeface="Calibri" panose="020F0502020204030204" pitchFamily="34" charset="0"/>
                <a:hlinkClick r:id="rId2"/>
              </a:rPr>
              <a:t>www.sei.cmu.edu/architecture/start/glossary/community.cfm</a:t>
            </a:r>
            <a:r>
              <a:rPr lang="sv-SE" sz="2400" kern="1200" dirty="0" smtClean="0">
                <a:solidFill>
                  <a:srgbClr val="002060"/>
                </a:solidFill>
                <a:latin typeface="Calibri" panose="020F0502020204030204" pitchFamily="34" charset="0"/>
                <a:cs typeface="Calibri" panose="020F0502020204030204" pitchFamily="34" charset="0"/>
              </a:rPr>
              <a:t> </a:t>
            </a:r>
            <a:endParaRPr lang="sv-SE" sz="2400" kern="1200" dirty="0">
              <a:solidFill>
                <a:srgbClr val="002060"/>
              </a:solidFill>
              <a:latin typeface="Calibri" panose="020F0502020204030204" pitchFamily="34" charset="0"/>
              <a:cs typeface="Calibri" panose="020F0502020204030204" pitchFamily="34" charset="0"/>
            </a:endParaRPr>
          </a:p>
          <a:p>
            <a:pPr marL="0" indent="0">
              <a:buFont typeface="Arial" panose="020B0604020202020204" pitchFamily="34" charset="0"/>
              <a:buNone/>
              <a:defRPr/>
            </a:pPr>
            <a:endParaRPr lang="en-GB"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549275"/>
            <a:ext cx="9144000" cy="762000"/>
          </a:xfrm>
        </p:spPr>
        <p:txBody>
          <a:bodyPr/>
          <a:lstStyle/>
          <a:p>
            <a:r>
              <a:rPr lang="en-US" altLang="en-US" smtClean="0">
                <a:cs typeface="Akzidenz-Bd for Chalmers" pitchFamily="2"/>
              </a:rPr>
              <a:t>Why, When and for Whom?</a:t>
            </a:r>
            <a:endParaRPr lang="sv-SE" altLang="en-US" smtClean="0">
              <a:cs typeface="Akzidenz-Bd for Chalmers" pitchFamily="2"/>
            </a:endParaRPr>
          </a:p>
        </p:txBody>
      </p:sp>
      <p:sp>
        <p:nvSpPr>
          <p:cNvPr id="41987" name="Content Placeholder 2"/>
          <p:cNvSpPr>
            <a:spLocks noGrp="1"/>
          </p:cNvSpPr>
          <p:nvPr>
            <p:ph idx="1"/>
          </p:nvPr>
        </p:nvSpPr>
        <p:spPr>
          <a:xfrm>
            <a:off x="395288" y="1412875"/>
            <a:ext cx="8424862" cy="3384550"/>
          </a:xfrm>
        </p:spPr>
        <p:txBody>
          <a:bodyPr/>
          <a:lstStyle/>
          <a:p>
            <a:endParaRPr lang="en-US" altLang="en-US" sz="2800" smtClean="0">
              <a:cs typeface="Akzidenz for Chalmers Regular" pitchFamily="2" charset="0"/>
            </a:endParaRPr>
          </a:p>
          <a:p>
            <a:r>
              <a:rPr lang="en-US" altLang="en-US" sz="2800" smtClean="0">
                <a:cs typeface="Akzidenz for Chalmers Regular" pitchFamily="2" charset="0"/>
              </a:rPr>
              <a:t>Why architecting?</a:t>
            </a:r>
          </a:p>
          <a:p>
            <a:endParaRPr lang="en-US" altLang="en-US" sz="2800" smtClean="0">
              <a:cs typeface="Akzidenz for Chalmers Regular" pitchFamily="2" charset="0"/>
            </a:endParaRPr>
          </a:p>
          <a:p>
            <a:r>
              <a:rPr lang="en-US" altLang="en-US" sz="2800" smtClean="0">
                <a:cs typeface="Akzidenz for Chalmers Regular" pitchFamily="2" charset="0"/>
              </a:rPr>
              <a:t>When architecting?</a:t>
            </a:r>
          </a:p>
          <a:p>
            <a:endParaRPr lang="en-US" altLang="en-US" sz="2800" smtClean="0">
              <a:cs typeface="Akzidenz for Chalmers Regular" pitchFamily="2" charset="0"/>
            </a:endParaRPr>
          </a:p>
          <a:p>
            <a:r>
              <a:rPr lang="en-US" altLang="en-US" sz="2800" smtClean="0">
                <a:cs typeface="Akzidenz for Chalmers Regular" pitchFamily="2" charset="0"/>
              </a:rPr>
              <a:t>For whom?</a:t>
            </a:r>
            <a:endParaRPr lang="sv-SE" altLang="en-US" sz="2800" smtClean="0">
              <a:cs typeface="Akzidenz for Chalmers Regular" pitchFamily="2"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549275"/>
            <a:ext cx="9144000" cy="762000"/>
          </a:xfrm>
        </p:spPr>
        <p:txBody>
          <a:bodyPr/>
          <a:lstStyle/>
          <a:p>
            <a:pPr eaLnBrk="1" hangingPunct="1"/>
            <a:r>
              <a:rPr lang="en-US" altLang="en-US" smtClean="0">
                <a:cs typeface="Akzidenz-Bd for Chalmers" pitchFamily="2"/>
              </a:rPr>
              <a:t>Developing a shared vision</a:t>
            </a:r>
          </a:p>
        </p:txBody>
      </p:sp>
      <p:sp>
        <p:nvSpPr>
          <p:cNvPr id="45059" name="Rectangle 3"/>
          <p:cNvSpPr>
            <a:spLocks noGrp="1" noChangeArrowheads="1"/>
          </p:cNvSpPr>
          <p:nvPr>
            <p:ph idx="1"/>
          </p:nvPr>
        </p:nvSpPr>
        <p:spPr>
          <a:xfrm>
            <a:off x="4500563" y="2438400"/>
            <a:ext cx="4191000" cy="4419600"/>
          </a:xfrm>
        </p:spPr>
        <p:txBody>
          <a:bodyPr/>
          <a:lstStyle/>
          <a:p>
            <a:pPr eaLnBrk="1" hangingPunct="1">
              <a:buFontTx/>
              <a:buNone/>
            </a:pPr>
            <a:r>
              <a:rPr lang="en-US" altLang="en-US" sz="2400" smtClean="0">
                <a:cs typeface="Akzidenz for Chalmers Regular" pitchFamily="2" charset="0"/>
              </a:rPr>
              <a:t>    Requirements emerge from a process of </a:t>
            </a:r>
            <a:br>
              <a:rPr lang="en-US" altLang="en-US" sz="2400" smtClean="0">
                <a:cs typeface="Akzidenz for Chalmers Regular" pitchFamily="2" charset="0"/>
              </a:rPr>
            </a:br>
            <a:r>
              <a:rPr lang="en-US" altLang="en-US" sz="2400" smtClean="0">
                <a:cs typeface="Akzidenz for Chalmers Regular" pitchFamily="2" charset="0"/>
              </a:rPr>
              <a:t>co-operative learning in which they are explored, prioritized, negotiated, evaluated, and documented.</a:t>
            </a:r>
          </a:p>
        </p:txBody>
      </p:sp>
      <p:sp>
        <p:nvSpPr>
          <p:cNvPr id="45060"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1E2DC4E6-7CAA-491D-9F1E-D6435565222B}" type="slidenum">
              <a:rPr lang="en-GB" altLang="en-US" sz="2400">
                <a:latin typeface="Times New Roman" panose="02020603050405020304" pitchFamily="18" charset="0"/>
              </a:rPr>
              <a:pPr algn="r" eaLnBrk="1" hangingPunct="1">
                <a:spcBef>
                  <a:spcPct val="0"/>
                </a:spcBef>
                <a:buSzTx/>
                <a:buFontTx/>
                <a:buNone/>
              </a:pPr>
              <a:t>45</a:t>
            </a:fld>
            <a:endParaRPr lang="en-GB" altLang="en-US" sz="2400">
              <a:latin typeface="Times New Roman" panose="02020603050405020304" pitchFamily="18" charset="0"/>
            </a:endParaRPr>
          </a:p>
        </p:txBody>
      </p:sp>
      <p:pic>
        <p:nvPicPr>
          <p:cNvPr id="45061" name="Picture 7" descr="negotiation"/>
          <p:cNvPicPr>
            <a:picLocks noChangeAspect="1" noChangeArrowheads="1"/>
          </p:cNvPicPr>
          <p:nvPr/>
        </p:nvPicPr>
        <p:blipFill>
          <a:blip r:embed="rId3">
            <a:extLst>
              <a:ext uri="{28A0092B-C50C-407E-A947-70E740481C1C}">
                <a14:useLocalDpi xmlns:a14="http://schemas.microsoft.com/office/drawing/2010/main" val="0"/>
              </a:ext>
            </a:extLst>
          </a:blip>
          <a:srcRect r="10367"/>
          <a:stretch>
            <a:fillRect/>
          </a:stretch>
        </p:blipFill>
        <p:spPr bwMode="auto">
          <a:xfrm>
            <a:off x="520700" y="2052638"/>
            <a:ext cx="414178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0DFEA204-7445-4895-B5FD-2E2E18DD069A}" type="slidenum">
              <a:rPr lang="nl-NL" altLang="en-US" sz="1800">
                <a:latin typeface="Times New Roman" panose="02020603050405020304" pitchFamily="18" charset="0"/>
              </a:rPr>
              <a:pPr algn="r" eaLnBrk="1" hangingPunct="1">
                <a:spcBef>
                  <a:spcPct val="0"/>
                </a:spcBef>
                <a:buSzTx/>
                <a:buFontTx/>
                <a:buNone/>
              </a:pPr>
              <a:t>46</a:t>
            </a:fld>
            <a:endParaRPr lang="nl-NL" altLang="en-US" sz="1800">
              <a:latin typeface="Times New Roman" panose="02020603050405020304" pitchFamily="18" charset="0"/>
            </a:endParaRPr>
          </a:p>
        </p:txBody>
      </p:sp>
      <p:sp>
        <p:nvSpPr>
          <p:cNvPr id="47107" name="Rectangle 2"/>
          <p:cNvSpPr>
            <a:spLocks noGrp="1" noChangeArrowheads="1"/>
          </p:cNvSpPr>
          <p:nvPr>
            <p:ph type="title"/>
          </p:nvPr>
        </p:nvSpPr>
        <p:spPr>
          <a:xfrm>
            <a:off x="0" y="549275"/>
            <a:ext cx="9144000" cy="762000"/>
          </a:xfrm>
        </p:spPr>
        <p:txBody>
          <a:bodyPr/>
          <a:lstStyle/>
          <a:p>
            <a:r>
              <a:rPr lang="en-US" altLang="en-US" sz="3600" smtClean="0">
                <a:cs typeface="Akzidenz-Bd for Chalmers" pitchFamily="2"/>
              </a:rPr>
              <a:t>Software Architecture &amp; Quality</a:t>
            </a:r>
          </a:p>
        </p:txBody>
      </p:sp>
      <p:sp>
        <p:nvSpPr>
          <p:cNvPr id="47108" name="Rectangle 3"/>
          <p:cNvSpPr>
            <a:spLocks noGrp="1" noChangeArrowheads="1"/>
          </p:cNvSpPr>
          <p:nvPr>
            <p:ph type="body" idx="1"/>
          </p:nvPr>
        </p:nvSpPr>
        <p:spPr>
          <a:xfrm>
            <a:off x="395288" y="1412875"/>
            <a:ext cx="8424862" cy="5256213"/>
          </a:xfrm>
        </p:spPr>
        <p:txBody>
          <a:bodyPr/>
          <a:lstStyle/>
          <a:p>
            <a:r>
              <a:rPr lang="en-US" altLang="en-US" sz="2600" smtClean="0">
                <a:latin typeface="Calibri" panose="020F0502020204030204" pitchFamily="34" charset="0"/>
                <a:cs typeface="Akzidenz for Chalmers Regular" pitchFamily="2" charset="0"/>
              </a:rPr>
              <a:t>The notion of </a:t>
            </a:r>
            <a:r>
              <a:rPr lang="en-US" altLang="en-US" sz="2600" i="1" u="sng" smtClean="0">
                <a:latin typeface="Calibri" panose="020F0502020204030204" pitchFamily="34" charset="0"/>
                <a:cs typeface="Akzidenz for Chalmers Regular" pitchFamily="2" charset="0"/>
              </a:rPr>
              <a:t>quality</a:t>
            </a:r>
            <a:r>
              <a:rPr lang="en-US" altLang="en-US" sz="2600" smtClean="0">
                <a:latin typeface="Calibri" panose="020F0502020204030204" pitchFamily="34" charset="0"/>
                <a:cs typeface="Akzidenz for Chalmers Regular" pitchFamily="2" charset="0"/>
              </a:rPr>
              <a:t> is central in software architecting: </a:t>
            </a:r>
            <a:br>
              <a:rPr lang="en-US" altLang="en-US" sz="2600" smtClean="0">
                <a:latin typeface="Calibri" panose="020F0502020204030204" pitchFamily="34" charset="0"/>
                <a:cs typeface="Akzidenz for Chalmers Regular" pitchFamily="2" charset="0"/>
              </a:rPr>
            </a:br>
            <a:r>
              <a:rPr lang="en-US" altLang="en-US" sz="2600" smtClean="0">
                <a:latin typeface="Calibri" panose="020F0502020204030204" pitchFamily="34" charset="0"/>
                <a:cs typeface="Akzidenz for Chalmers Regular" pitchFamily="2" charset="0"/>
              </a:rPr>
              <a:t>a software architecture is devised to gain insight in the qualities of a system at the earliest possible stage.</a:t>
            </a:r>
          </a:p>
          <a:p>
            <a:endParaRPr lang="en-US" altLang="en-US" sz="2600" smtClean="0">
              <a:latin typeface="Calibri" panose="020F0502020204030204" pitchFamily="34" charset="0"/>
              <a:cs typeface="Akzidenz for Chalmers Regular" pitchFamily="2" charset="0"/>
            </a:endParaRPr>
          </a:p>
          <a:p>
            <a:r>
              <a:rPr lang="en-US" altLang="en-US" sz="2600" smtClean="0">
                <a:latin typeface="Calibri" panose="020F0502020204030204" pitchFamily="34" charset="0"/>
                <a:cs typeface="Akzidenz for Chalmers Regular" pitchFamily="2" charset="0"/>
              </a:rPr>
              <a:t>Some qualities are observable via </a:t>
            </a:r>
            <a:r>
              <a:rPr lang="en-US" altLang="en-US" sz="2600" i="1" u="sng" smtClean="0">
                <a:latin typeface="Calibri" panose="020F0502020204030204" pitchFamily="34" charset="0"/>
                <a:cs typeface="Akzidenz for Chalmers Regular" pitchFamily="2" charset="0"/>
              </a:rPr>
              <a:t>execution</a:t>
            </a:r>
            <a:r>
              <a:rPr lang="en-US" altLang="en-US" sz="2600" smtClean="0">
                <a:latin typeface="Calibri" panose="020F0502020204030204" pitchFamily="34" charset="0"/>
                <a:cs typeface="Akzidenz for Chalmers Regular" pitchFamily="2" charset="0"/>
              </a:rPr>
              <a:t>: performance, security, availability, functionality, usability</a:t>
            </a:r>
          </a:p>
          <a:p>
            <a:endParaRPr lang="en-US" altLang="en-US" sz="2600" smtClean="0">
              <a:latin typeface="Calibri" panose="020F0502020204030204" pitchFamily="34" charset="0"/>
              <a:cs typeface="Akzidenz for Chalmers Regular" pitchFamily="2" charset="0"/>
            </a:endParaRPr>
          </a:p>
          <a:p>
            <a:r>
              <a:rPr lang="en-US" altLang="en-US" sz="2600" smtClean="0">
                <a:latin typeface="Calibri" panose="020F0502020204030204" pitchFamily="34" charset="0"/>
                <a:cs typeface="Akzidenz for Chalmers Regular" pitchFamily="2" charset="0"/>
              </a:rPr>
              <a:t>And some are </a:t>
            </a:r>
            <a:r>
              <a:rPr lang="en-US" altLang="en-US" sz="2600" b="1" i="1" u="sng" smtClean="0">
                <a:latin typeface="Calibri" panose="020F0502020204030204" pitchFamily="34" charset="0"/>
                <a:cs typeface="Akzidenz for Chalmers Regular" pitchFamily="2" charset="0"/>
              </a:rPr>
              <a:t>not</a:t>
            </a:r>
            <a:r>
              <a:rPr lang="en-US" altLang="en-US" sz="2600" smtClean="0">
                <a:latin typeface="Calibri" panose="020F0502020204030204" pitchFamily="34" charset="0"/>
                <a:cs typeface="Akzidenz for Chalmers Regular" pitchFamily="2" charset="0"/>
              </a:rPr>
              <a:t> observable via execution, but in the development process: modifiability, portability, reusability, integrability, testability</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4"/>
          <p:cNvSpPr>
            <a:spLocks noGrp="1" noChangeArrowheads="1"/>
          </p:cNvSpPr>
          <p:nvPr>
            <p:ph type="title" idx="4294967295"/>
          </p:nvPr>
        </p:nvSpPr>
        <p:spPr>
          <a:xfrm>
            <a:off x="0" y="582613"/>
            <a:ext cx="9144000" cy="685800"/>
          </a:xfrm>
        </p:spPr>
        <p:txBody>
          <a:bodyPr/>
          <a:lstStyle/>
          <a:p>
            <a:r>
              <a:rPr lang="en-US" altLang="en-US" sz="3400" smtClean="0">
                <a:cs typeface="Akzidenz-Bd for Chalmers" pitchFamily="2"/>
              </a:rPr>
              <a:t>Architecting = Balancing Objectives</a:t>
            </a:r>
            <a:endParaRPr lang="en-GB" altLang="en-US" sz="3400" smtClean="0">
              <a:cs typeface="Akzidenz-Bd for Chalmers" pitchFamily="2"/>
            </a:endParaRPr>
          </a:p>
        </p:txBody>
      </p:sp>
      <p:sp>
        <p:nvSpPr>
          <p:cNvPr id="49155"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45847BBC-0F3F-4F33-9AC8-ECE5D1018336}" type="slidenum">
              <a:rPr lang="en-GB" altLang="en-US" sz="2400">
                <a:latin typeface="Times New Roman" panose="02020603050405020304" pitchFamily="18" charset="0"/>
              </a:rPr>
              <a:pPr algn="r" eaLnBrk="1" hangingPunct="1">
                <a:spcBef>
                  <a:spcPct val="0"/>
                </a:spcBef>
                <a:buSzTx/>
                <a:buFontTx/>
                <a:buNone/>
              </a:pPr>
              <a:t>47</a:t>
            </a:fld>
            <a:endParaRPr lang="en-GB" altLang="en-US" sz="2400">
              <a:latin typeface="Times New Roman" panose="02020603050405020304" pitchFamily="18" charset="0"/>
            </a:endParaRPr>
          </a:p>
        </p:txBody>
      </p:sp>
      <p:sp>
        <p:nvSpPr>
          <p:cNvPr id="49156" name="Rectangle 2"/>
          <p:cNvSpPr>
            <a:spLocks noChangeArrowheads="1"/>
          </p:cNvSpPr>
          <p:nvPr/>
        </p:nvSpPr>
        <p:spPr bwMode="auto">
          <a:xfrm>
            <a:off x="-34925" y="1851025"/>
            <a:ext cx="35036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ts val="2288"/>
              </a:lnSpc>
              <a:spcBef>
                <a:spcPct val="0"/>
              </a:spcBef>
              <a:buSzTx/>
              <a:buFontTx/>
              <a:buNone/>
            </a:pPr>
            <a:r>
              <a:rPr lang="en-US" altLang="en-US" sz="2400" b="1">
                <a:solidFill>
                  <a:srgbClr val="000000"/>
                </a:solidFill>
                <a:latin typeface="Times" panose="02020603050405020304" pitchFamily="18" charset="0"/>
              </a:rPr>
              <a:t>Structure</a:t>
            </a:r>
          </a:p>
          <a:p>
            <a:pPr algn="ctr">
              <a:lnSpc>
                <a:spcPts val="2288"/>
              </a:lnSpc>
              <a:spcBef>
                <a:spcPct val="0"/>
              </a:spcBef>
              <a:buSzTx/>
              <a:buFontTx/>
              <a:buNone/>
            </a:pPr>
            <a:r>
              <a:rPr lang="en-US" altLang="en-US" sz="2400">
                <a:latin typeface="Times New Roman" panose="02020603050405020304" pitchFamily="18" charset="0"/>
              </a:rPr>
              <a:t>Functionality</a:t>
            </a:r>
          </a:p>
          <a:p>
            <a:pPr algn="ctr">
              <a:lnSpc>
                <a:spcPts val="2288"/>
              </a:lnSpc>
              <a:spcBef>
                <a:spcPct val="0"/>
              </a:spcBef>
              <a:buSzTx/>
              <a:buFontTx/>
              <a:buNone/>
            </a:pPr>
            <a:r>
              <a:rPr lang="en-US" altLang="en-US" sz="2400">
                <a:latin typeface="Times New Roman" panose="02020603050405020304" pitchFamily="18" charset="0"/>
              </a:rPr>
              <a:t>Component interfaces</a:t>
            </a:r>
          </a:p>
          <a:p>
            <a:pPr algn="ctr">
              <a:lnSpc>
                <a:spcPts val="2288"/>
              </a:lnSpc>
              <a:spcBef>
                <a:spcPct val="0"/>
              </a:spcBef>
              <a:buSzTx/>
              <a:buFontTx/>
              <a:buNone/>
            </a:pPr>
            <a:r>
              <a:rPr lang="en-US" altLang="en-US" sz="2400">
                <a:latin typeface="Times New Roman" panose="02020603050405020304" pitchFamily="18" charset="0"/>
              </a:rPr>
              <a:t>Component configurations</a:t>
            </a:r>
          </a:p>
        </p:txBody>
      </p:sp>
      <p:sp>
        <p:nvSpPr>
          <p:cNvPr id="49157" name="Rectangle 3"/>
          <p:cNvSpPr>
            <a:spLocks noChangeArrowheads="1"/>
          </p:cNvSpPr>
          <p:nvPr/>
        </p:nvSpPr>
        <p:spPr bwMode="auto">
          <a:xfrm>
            <a:off x="5907088" y="1831975"/>
            <a:ext cx="31607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ts val="2288"/>
              </a:lnSpc>
              <a:spcBef>
                <a:spcPct val="0"/>
              </a:spcBef>
              <a:buSzTx/>
              <a:buFontTx/>
              <a:buNone/>
            </a:pPr>
            <a:r>
              <a:rPr lang="en-US" altLang="en-US" sz="2400" b="1">
                <a:solidFill>
                  <a:srgbClr val="000000"/>
                </a:solidFill>
                <a:latin typeface="Times" panose="02020603050405020304" pitchFamily="18" charset="0"/>
              </a:rPr>
              <a:t>Local/Global Behavior</a:t>
            </a:r>
          </a:p>
          <a:p>
            <a:pPr algn="ctr">
              <a:lnSpc>
                <a:spcPts val="2288"/>
              </a:lnSpc>
              <a:spcBef>
                <a:spcPct val="0"/>
              </a:spcBef>
              <a:buSzTx/>
              <a:buFontTx/>
              <a:buNone/>
            </a:pPr>
            <a:r>
              <a:rPr lang="en-US" altLang="en-US" sz="2400">
                <a:solidFill>
                  <a:srgbClr val="000000"/>
                </a:solidFill>
                <a:latin typeface="Times" panose="02020603050405020304" pitchFamily="18" charset="0"/>
              </a:rPr>
              <a:t>Control modes</a:t>
            </a:r>
          </a:p>
          <a:p>
            <a:pPr algn="ctr">
              <a:lnSpc>
                <a:spcPts val="2288"/>
              </a:lnSpc>
              <a:spcBef>
                <a:spcPct val="0"/>
              </a:spcBef>
              <a:buSzTx/>
              <a:buFontTx/>
              <a:buNone/>
            </a:pPr>
            <a:r>
              <a:rPr lang="en-US" altLang="en-US" sz="2400">
                <a:solidFill>
                  <a:srgbClr val="000000"/>
                </a:solidFill>
                <a:latin typeface="Times" panose="02020603050405020304" pitchFamily="18" charset="0"/>
              </a:rPr>
              <a:t>Activities/Transactions</a:t>
            </a:r>
          </a:p>
          <a:p>
            <a:pPr algn="ctr">
              <a:lnSpc>
                <a:spcPts val="2288"/>
              </a:lnSpc>
              <a:spcBef>
                <a:spcPct val="0"/>
              </a:spcBef>
              <a:buSzTx/>
              <a:buFontTx/>
              <a:buNone/>
            </a:pPr>
            <a:r>
              <a:rPr lang="en-US" altLang="en-US" sz="2400">
                <a:solidFill>
                  <a:srgbClr val="000000"/>
                </a:solidFill>
                <a:latin typeface="Times" panose="02020603050405020304" pitchFamily="18" charset="0"/>
              </a:rPr>
              <a:t>C&amp;S protocols</a:t>
            </a:r>
          </a:p>
        </p:txBody>
      </p:sp>
      <p:sp>
        <p:nvSpPr>
          <p:cNvPr id="49158" name="Rectangle 4"/>
          <p:cNvSpPr>
            <a:spLocks noChangeArrowheads="1"/>
          </p:cNvSpPr>
          <p:nvPr/>
        </p:nvSpPr>
        <p:spPr bwMode="auto">
          <a:xfrm>
            <a:off x="6418263" y="3589338"/>
            <a:ext cx="2166937"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ts val="2288"/>
              </a:lnSpc>
              <a:spcBef>
                <a:spcPct val="0"/>
              </a:spcBef>
              <a:buSzTx/>
              <a:buFontTx/>
              <a:buNone/>
            </a:pPr>
            <a:r>
              <a:rPr lang="en-US" altLang="en-US" sz="2400" b="1">
                <a:solidFill>
                  <a:srgbClr val="000000"/>
                </a:solidFill>
                <a:latin typeface="Times" panose="02020603050405020304" pitchFamily="18" charset="0"/>
              </a:rPr>
              <a:t>General</a:t>
            </a:r>
          </a:p>
          <a:p>
            <a:pPr algn="ctr">
              <a:lnSpc>
                <a:spcPts val="2288"/>
              </a:lnSpc>
              <a:spcBef>
                <a:spcPct val="0"/>
              </a:spcBef>
              <a:buSzTx/>
              <a:buFontTx/>
              <a:buNone/>
            </a:pPr>
            <a:r>
              <a:rPr lang="en-US" altLang="en-US" sz="2400">
                <a:solidFill>
                  <a:srgbClr val="000000"/>
                </a:solidFill>
                <a:latin typeface="Times" panose="02020603050405020304" pitchFamily="18" charset="0"/>
              </a:rPr>
              <a:t>Scalability</a:t>
            </a:r>
            <a:endParaRPr lang="en-US" altLang="en-US" sz="2400">
              <a:latin typeface="Times New Roman" panose="02020603050405020304" pitchFamily="18" charset="0"/>
            </a:endParaRPr>
          </a:p>
          <a:p>
            <a:pPr algn="ctr">
              <a:lnSpc>
                <a:spcPts val="2288"/>
              </a:lnSpc>
              <a:spcBef>
                <a:spcPct val="0"/>
              </a:spcBef>
              <a:buSzTx/>
              <a:buFontTx/>
              <a:buNone/>
            </a:pPr>
            <a:r>
              <a:rPr lang="en-US" altLang="en-US" sz="2400">
                <a:latin typeface="Times New Roman" panose="02020603050405020304" pitchFamily="18" charset="0"/>
              </a:rPr>
              <a:t>Flexibility</a:t>
            </a:r>
          </a:p>
          <a:p>
            <a:pPr algn="ctr">
              <a:lnSpc>
                <a:spcPts val="2288"/>
              </a:lnSpc>
              <a:spcBef>
                <a:spcPct val="0"/>
              </a:spcBef>
              <a:buSzTx/>
              <a:buFontTx/>
              <a:buNone/>
            </a:pPr>
            <a:r>
              <a:rPr lang="en-US" altLang="en-US" sz="2400">
                <a:latin typeface="Times New Roman" panose="02020603050405020304" pitchFamily="18" charset="0"/>
              </a:rPr>
              <a:t>Maintainability</a:t>
            </a:r>
          </a:p>
          <a:p>
            <a:pPr algn="ctr">
              <a:lnSpc>
                <a:spcPts val="2288"/>
              </a:lnSpc>
              <a:spcBef>
                <a:spcPct val="0"/>
              </a:spcBef>
              <a:buSzTx/>
              <a:buFontTx/>
              <a:buNone/>
            </a:pPr>
            <a:r>
              <a:rPr lang="en-US" altLang="en-US" sz="2400">
                <a:latin typeface="Times New Roman" panose="02020603050405020304" pitchFamily="18" charset="0"/>
              </a:rPr>
              <a:t>Reusability</a:t>
            </a:r>
          </a:p>
          <a:p>
            <a:pPr algn="ctr">
              <a:lnSpc>
                <a:spcPts val="2288"/>
              </a:lnSpc>
              <a:spcBef>
                <a:spcPct val="0"/>
              </a:spcBef>
              <a:buSzTx/>
              <a:buFontTx/>
              <a:buNone/>
            </a:pPr>
            <a:r>
              <a:rPr lang="en-US" altLang="en-US" sz="2400">
                <a:latin typeface="Times New Roman" panose="02020603050405020304" pitchFamily="18" charset="0"/>
              </a:rPr>
              <a:t>Openness</a:t>
            </a:r>
          </a:p>
          <a:p>
            <a:pPr algn="ctr">
              <a:lnSpc>
                <a:spcPts val="2288"/>
              </a:lnSpc>
              <a:spcBef>
                <a:spcPct val="0"/>
              </a:spcBef>
              <a:buSzTx/>
              <a:buFontTx/>
              <a:buNone/>
            </a:pPr>
            <a:r>
              <a:rPr lang="en-US" altLang="en-US" sz="2400">
                <a:latin typeface="Times New Roman" panose="02020603050405020304" pitchFamily="18" charset="0"/>
              </a:rPr>
              <a:t>User-Friendliness</a:t>
            </a:r>
          </a:p>
          <a:p>
            <a:pPr algn="ctr">
              <a:lnSpc>
                <a:spcPts val="2288"/>
              </a:lnSpc>
              <a:spcBef>
                <a:spcPct val="0"/>
              </a:spcBef>
              <a:buSzTx/>
              <a:buFontTx/>
              <a:buNone/>
            </a:pPr>
            <a:r>
              <a:rPr lang="en-US" altLang="en-US" sz="2400">
                <a:latin typeface="Times New Roman" panose="02020603050405020304" pitchFamily="18" charset="0"/>
              </a:rPr>
              <a:t>Costprize</a:t>
            </a:r>
          </a:p>
          <a:p>
            <a:pPr algn="ctr">
              <a:lnSpc>
                <a:spcPts val="2288"/>
              </a:lnSpc>
              <a:spcBef>
                <a:spcPct val="0"/>
              </a:spcBef>
              <a:buSzTx/>
              <a:buFontTx/>
              <a:buNone/>
            </a:pPr>
            <a:r>
              <a:rPr lang="en-US" altLang="en-US" sz="2400">
                <a:latin typeface="Times New Roman" panose="02020603050405020304" pitchFamily="18" charset="0"/>
              </a:rPr>
              <a:t>•••</a:t>
            </a:r>
          </a:p>
        </p:txBody>
      </p:sp>
      <p:sp>
        <p:nvSpPr>
          <p:cNvPr id="49159" name="Rectangle 5"/>
          <p:cNvSpPr>
            <a:spLocks noChangeArrowheads="1"/>
          </p:cNvSpPr>
          <p:nvPr/>
        </p:nvSpPr>
        <p:spPr bwMode="auto">
          <a:xfrm>
            <a:off x="3519488" y="5072063"/>
            <a:ext cx="20812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Times" panose="02020603050405020304" pitchFamily="18" charset="0"/>
              </a:rPr>
              <a:t>Composability</a:t>
            </a:r>
          </a:p>
          <a:p>
            <a:pPr algn="ctr">
              <a:spcBef>
                <a:spcPct val="0"/>
              </a:spcBef>
              <a:buSzTx/>
              <a:buFontTx/>
              <a:buNone/>
            </a:pPr>
            <a:r>
              <a:rPr lang="en-US" altLang="en-US" sz="2400" b="1">
                <a:solidFill>
                  <a:srgbClr val="000000"/>
                </a:solidFill>
                <a:latin typeface="Times" panose="02020603050405020304" pitchFamily="18" charset="0"/>
              </a:rPr>
              <a:t>Interoperability</a:t>
            </a:r>
          </a:p>
          <a:p>
            <a:pPr algn="ctr">
              <a:spcBef>
                <a:spcPct val="0"/>
              </a:spcBef>
              <a:buSzTx/>
              <a:buFontTx/>
              <a:buNone/>
            </a:pPr>
            <a:r>
              <a:rPr lang="en-US" altLang="en-US" sz="2400" b="1">
                <a:latin typeface="Times New Roman" panose="02020603050405020304" pitchFamily="18" charset="0"/>
              </a:rPr>
              <a:t>Reusability</a:t>
            </a:r>
            <a:endParaRPr lang="en-US" altLang="en-US" sz="2400">
              <a:latin typeface="Times New Roman" panose="02020603050405020304" pitchFamily="18" charset="0"/>
            </a:endParaRPr>
          </a:p>
        </p:txBody>
      </p:sp>
      <p:sp>
        <p:nvSpPr>
          <p:cNvPr id="49160" name="Rectangle 6"/>
          <p:cNvSpPr>
            <a:spLocks noChangeArrowheads="1"/>
          </p:cNvSpPr>
          <p:nvPr/>
        </p:nvSpPr>
        <p:spPr bwMode="auto">
          <a:xfrm>
            <a:off x="584200" y="3582988"/>
            <a:ext cx="18288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873125">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873125"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ts val="2288"/>
              </a:lnSpc>
              <a:spcBef>
                <a:spcPct val="0"/>
              </a:spcBef>
              <a:buSzTx/>
              <a:buFontTx/>
              <a:buNone/>
            </a:pPr>
            <a:r>
              <a:rPr lang="en-US" altLang="en-US" sz="2400" b="1">
                <a:solidFill>
                  <a:srgbClr val="000000"/>
                </a:solidFill>
                <a:latin typeface="Times" panose="02020603050405020304" pitchFamily="18" charset="0"/>
              </a:rPr>
              <a:t>Dependability</a:t>
            </a:r>
          </a:p>
          <a:p>
            <a:pPr>
              <a:spcBef>
                <a:spcPct val="0"/>
              </a:spcBef>
              <a:buSzTx/>
              <a:buFontTx/>
              <a:buNone/>
            </a:pPr>
            <a:r>
              <a:rPr lang="en-US" altLang="en-US" sz="2400">
                <a:solidFill>
                  <a:srgbClr val="000000"/>
                </a:solidFill>
                <a:latin typeface="Times" panose="02020603050405020304" pitchFamily="18" charset="0"/>
              </a:rPr>
              <a:t>Performance</a:t>
            </a:r>
          </a:p>
          <a:p>
            <a:pPr>
              <a:spcBef>
                <a:spcPct val="0"/>
              </a:spcBef>
              <a:buSzTx/>
              <a:buFontTx/>
              <a:buNone/>
            </a:pPr>
            <a:r>
              <a:rPr lang="en-US" altLang="en-US" sz="2400">
                <a:solidFill>
                  <a:srgbClr val="000000"/>
                </a:solidFill>
                <a:latin typeface="Times" panose="02020603050405020304" pitchFamily="18" charset="0"/>
              </a:rPr>
              <a:t>Timeliness</a:t>
            </a:r>
          </a:p>
          <a:p>
            <a:pPr>
              <a:lnSpc>
                <a:spcPts val="2288"/>
              </a:lnSpc>
              <a:spcBef>
                <a:spcPct val="0"/>
              </a:spcBef>
              <a:buSzTx/>
              <a:buFontTx/>
              <a:buNone/>
            </a:pPr>
            <a:r>
              <a:rPr lang="en-US" altLang="en-US" sz="2400">
                <a:solidFill>
                  <a:srgbClr val="000000"/>
                </a:solidFill>
                <a:latin typeface="Times" panose="02020603050405020304" pitchFamily="18" charset="0"/>
              </a:rPr>
              <a:t>Reliability</a:t>
            </a:r>
          </a:p>
          <a:p>
            <a:pPr>
              <a:lnSpc>
                <a:spcPts val="2288"/>
              </a:lnSpc>
              <a:spcBef>
                <a:spcPct val="0"/>
              </a:spcBef>
              <a:buSzTx/>
              <a:buFontTx/>
              <a:buNone/>
            </a:pPr>
            <a:r>
              <a:rPr lang="en-US" altLang="en-US" sz="2400">
                <a:solidFill>
                  <a:srgbClr val="000000"/>
                </a:solidFill>
                <a:latin typeface="Times" panose="02020603050405020304" pitchFamily="18" charset="0"/>
              </a:rPr>
              <a:t>Availability</a:t>
            </a:r>
          </a:p>
          <a:p>
            <a:pPr>
              <a:lnSpc>
                <a:spcPts val="2288"/>
              </a:lnSpc>
              <a:spcBef>
                <a:spcPct val="0"/>
              </a:spcBef>
              <a:buSzTx/>
              <a:buFontTx/>
              <a:buNone/>
            </a:pPr>
            <a:r>
              <a:rPr lang="en-US" altLang="en-US" sz="2400">
                <a:solidFill>
                  <a:srgbClr val="000000"/>
                </a:solidFill>
                <a:latin typeface="Times" panose="02020603050405020304" pitchFamily="18" charset="0"/>
              </a:rPr>
              <a:t>Safety</a:t>
            </a:r>
          </a:p>
          <a:p>
            <a:pPr>
              <a:lnSpc>
                <a:spcPts val="2288"/>
              </a:lnSpc>
              <a:spcBef>
                <a:spcPct val="0"/>
              </a:spcBef>
              <a:buSzTx/>
              <a:buFontTx/>
              <a:buNone/>
            </a:pPr>
            <a:r>
              <a:rPr lang="en-US" altLang="en-US" sz="2400">
                <a:solidFill>
                  <a:srgbClr val="000000"/>
                </a:solidFill>
                <a:latin typeface="Times" panose="02020603050405020304" pitchFamily="18" charset="0"/>
              </a:rPr>
              <a:t>Security</a:t>
            </a:r>
          </a:p>
          <a:p>
            <a:pPr>
              <a:lnSpc>
                <a:spcPts val="2288"/>
              </a:lnSpc>
              <a:spcBef>
                <a:spcPct val="0"/>
              </a:spcBef>
              <a:buSzTx/>
              <a:buFontTx/>
              <a:buNone/>
            </a:pPr>
            <a:r>
              <a:rPr lang="en-US" altLang="en-US" sz="2400">
                <a:solidFill>
                  <a:srgbClr val="000000"/>
                </a:solidFill>
                <a:latin typeface="Times" panose="02020603050405020304" pitchFamily="18" charset="0"/>
              </a:rPr>
              <a:t>Robustness</a:t>
            </a:r>
          </a:p>
          <a:p>
            <a:pPr>
              <a:spcBef>
                <a:spcPct val="0"/>
              </a:spcBef>
              <a:buSzTx/>
              <a:buFontTx/>
              <a:buNone/>
            </a:pPr>
            <a:endParaRPr lang="en-US" altLang="en-US" sz="2400">
              <a:latin typeface="Times New Roman" panose="02020603050405020304" pitchFamily="18" charset="0"/>
            </a:endParaRPr>
          </a:p>
        </p:txBody>
      </p:sp>
      <p:grpSp>
        <p:nvGrpSpPr>
          <p:cNvPr id="49161" name="Group 7"/>
          <p:cNvGrpSpPr>
            <a:grpSpLocks/>
          </p:cNvGrpSpPr>
          <p:nvPr/>
        </p:nvGrpSpPr>
        <p:grpSpPr bwMode="auto">
          <a:xfrm>
            <a:off x="2900363" y="2097088"/>
            <a:ext cx="3270250" cy="2916237"/>
            <a:chOff x="1849" y="864"/>
            <a:chExt cx="2060" cy="1872"/>
          </a:xfrm>
        </p:grpSpPr>
        <p:sp>
          <p:nvSpPr>
            <p:cNvPr id="49164" name="Line 8"/>
            <p:cNvSpPr>
              <a:spLocks noChangeShapeType="1"/>
            </p:cNvSpPr>
            <p:nvPr/>
          </p:nvSpPr>
          <p:spPr bwMode="auto">
            <a:xfrm flipH="1">
              <a:off x="2880" y="864"/>
              <a:ext cx="0" cy="1872"/>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5" name="Line 9"/>
            <p:cNvSpPr>
              <a:spLocks noChangeShapeType="1"/>
            </p:cNvSpPr>
            <p:nvPr/>
          </p:nvSpPr>
          <p:spPr bwMode="auto">
            <a:xfrm rot="16200000" flipH="1">
              <a:off x="2880" y="780"/>
              <a:ext cx="8" cy="196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6" name="Line 10"/>
            <p:cNvSpPr>
              <a:spLocks noChangeShapeType="1"/>
            </p:cNvSpPr>
            <p:nvPr/>
          </p:nvSpPr>
          <p:spPr bwMode="auto">
            <a:xfrm rot="-2865662" flipH="1" flipV="1">
              <a:off x="2874" y="720"/>
              <a:ext cx="2" cy="2052"/>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7" name="Line 11"/>
            <p:cNvSpPr>
              <a:spLocks noChangeShapeType="1"/>
            </p:cNvSpPr>
            <p:nvPr/>
          </p:nvSpPr>
          <p:spPr bwMode="auto">
            <a:xfrm rot="2865662" flipV="1">
              <a:off x="2882" y="736"/>
              <a:ext cx="2" cy="2052"/>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9162" name="Rectangle 12"/>
          <p:cNvSpPr>
            <a:spLocks noChangeArrowheads="1"/>
          </p:cNvSpPr>
          <p:nvPr/>
        </p:nvSpPr>
        <p:spPr bwMode="auto">
          <a:xfrm>
            <a:off x="2627313" y="1484313"/>
            <a:ext cx="3276600" cy="5222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latin typeface="Times New Roman" panose="02020603050405020304" pitchFamily="18" charset="0"/>
              </a:rPr>
              <a:t>Functional dimensions</a:t>
            </a:r>
          </a:p>
        </p:txBody>
      </p:sp>
      <p:sp>
        <p:nvSpPr>
          <p:cNvPr id="49163" name="Rectangle 13"/>
          <p:cNvSpPr>
            <a:spLocks noChangeArrowheads="1"/>
          </p:cNvSpPr>
          <p:nvPr/>
        </p:nvSpPr>
        <p:spPr bwMode="auto">
          <a:xfrm>
            <a:off x="2593975" y="6261100"/>
            <a:ext cx="3905250" cy="485775"/>
          </a:xfrm>
          <a:prstGeom prst="rect">
            <a:avLst/>
          </a:prstGeom>
          <a:solidFill>
            <a:srgbClr val="FF7C8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Times" panose="02020603050405020304" pitchFamily="18" charset="0"/>
              </a:rPr>
              <a:t>Extra-Functional dimensions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50825" y="692150"/>
            <a:ext cx="8207375" cy="936625"/>
          </a:xfrm>
        </p:spPr>
        <p:txBody>
          <a:bodyPr/>
          <a:lstStyle/>
          <a:p>
            <a:r>
              <a:rPr lang="en-US" altLang="en-US" smtClean="0">
                <a:cs typeface="Akzidenz-Bd for Chalmers" pitchFamily="2"/>
              </a:rPr>
              <a:t>Some more examples of *ilities</a:t>
            </a:r>
          </a:p>
        </p:txBody>
      </p:sp>
      <p:sp>
        <p:nvSpPr>
          <p:cNvPr id="51203" name="Rectangle 3"/>
          <p:cNvSpPr>
            <a:spLocks noGrp="1" noChangeArrowheads="1"/>
          </p:cNvSpPr>
          <p:nvPr>
            <p:ph idx="1"/>
          </p:nvPr>
        </p:nvSpPr>
        <p:spPr>
          <a:xfrm>
            <a:off x="179388" y="1917700"/>
            <a:ext cx="8856662" cy="4679950"/>
          </a:xfrm>
        </p:spPr>
        <p:txBody>
          <a:bodyPr/>
          <a:lstStyle/>
          <a:p>
            <a:pPr>
              <a:lnSpc>
                <a:spcPct val="130000"/>
              </a:lnSpc>
              <a:buFontTx/>
              <a:buNone/>
            </a:pPr>
            <a:r>
              <a:rPr lang="en-US" altLang="en-US" smtClean="0">
                <a:cs typeface="Akzidenz for Chalmers Regular" pitchFamily="2" charset="0"/>
              </a:rPr>
              <a:t>	Accessibility, Understandability, Usability, Generality, Operability, Simplicity,  Mobility, Nomadicity, Portability, Accuracy, Efficiency, Footprint, Responsiveness, Scalability, Schedulability, Timeliness, CPU utilization, Latency, Throughput, Concurrency, Flexibility, Changeability, Evolvability, Extensibility, Modifiability, Tailorability, Upgradeability, Expandability,  Consistency, Adaptability, Composability, Interoperability, Openness, Integrability,  Accountability, Completeness, Conciseness, Correctness, Testability, Traceability, Coherence, Analyzability, Modularity, Reusability, Configurability, Distributeability, Availability, Confidentiality, Integrity, Maintainability, Reliability, Safety, Security, Affordability, Serviceablility, …</a:t>
            </a:r>
          </a:p>
        </p:txBody>
      </p:sp>
      <p:sp>
        <p:nvSpPr>
          <p:cNvPr id="51204"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9E74731C-3C85-48F9-8367-4FB8CA95BFD2}" type="slidenum">
              <a:rPr lang="en-GB" altLang="en-US" sz="2400">
                <a:latin typeface="Times New Roman" panose="02020603050405020304" pitchFamily="18" charset="0"/>
              </a:rPr>
              <a:pPr algn="r" eaLnBrk="1" hangingPunct="1">
                <a:spcBef>
                  <a:spcPct val="0"/>
                </a:spcBef>
                <a:buSzTx/>
                <a:buFontTx/>
                <a:buNone/>
              </a:pPr>
              <a:t>48</a:t>
            </a:fld>
            <a:endParaRPr lang="en-GB"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549275"/>
            <a:ext cx="9144000" cy="762000"/>
          </a:xfrm>
        </p:spPr>
        <p:txBody>
          <a:bodyPr/>
          <a:lstStyle/>
          <a:p>
            <a:r>
              <a:rPr lang="nl-NL" altLang="en-US" smtClean="0">
                <a:cs typeface="Akzidenz-Bd for Chalmers" pitchFamily="2"/>
              </a:rPr>
              <a:t>Extra Functional Properties</a:t>
            </a:r>
          </a:p>
        </p:txBody>
      </p:sp>
      <p:sp>
        <p:nvSpPr>
          <p:cNvPr id="53251" name="Slide Number Placeholder 3"/>
          <p:cNvSpPr>
            <a:spLocks noGrp="1"/>
          </p:cNvSpPr>
          <p:nvPr>
            <p:ph type="sldNum" sz="quarter" idx="4294967295"/>
          </p:nvPr>
        </p:nvSpPr>
        <p:spPr bwMode="auto">
          <a:xfrm>
            <a:off x="7239000" y="6524625"/>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0C065966-A0B7-41CA-82C5-1E700D642168}" type="slidenum">
              <a:rPr lang="en-GB" altLang="en-US" sz="1600">
                <a:latin typeface="Times New Roman" panose="02020603050405020304" pitchFamily="18" charset="0"/>
              </a:rPr>
              <a:pPr algn="r" eaLnBrk="1" hangingPunct="1">
                <a:spcBef>
                  <a:spcPct val="0"/>
                </a:spcBef>
                <a:buSzTx/>
                <a:buFontTx/>
                <a:buNone/>
              </a:pPr>
              <a:t>49</a:t>
            </a:fld>
            <a:endParaRPr lang="en-GB" altLang="en-US" sz="1600">
              <a:latin typeface="Times New Roman" panose="02020603050405020304" pitchFamily="18" charset="0"/>
            </a:endParaRPr>
          </a:p>
        </p:txBody>
      </p:sp>
      <p:sp>
        <p:nvSpPr>
          <p:cNvPr id="53252" name="Oval 3"/>
          <p:cNvSpPr>
            <a:spLocks noChangeArrowheads="1"/>
          </p:cNvSpPr>
          <p:nvPr/>
        </p:nvSpPr>
        <p:spPr bwMode="auto">
          <a:xfrm>
            <a:off x="3149600" y="1958975"/>
            <a:ext cx="1843088" cy="1841500"/>
          </a:xfrm>
          <a:prstGeom prst="ellipse">
            <a:avLst/>
          </a:prstGeom>
          <a:gradFill rotWithShape="0">
            <a:gsLst>
              <a:gs pos="0">
                <a:srgbClr val="CCECFF"/>
              </a:gs>
              <a:gs pos="100000">
                <a:srgbClr val="FF9933"/>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53253" name="Line 4"/>
          <p:cNvSpPr>
            <a:spLocks noChangeShapeType="1"/>
          </p:cNvSpPr>
          <p:nvPr/>
        </p:nvSpPr>
        <p:spPr bwMode="auto">
          <a:xfrm flipH="1">
            <a:off x="4073525" y="2049463"/>
            <a:ext cx="0" cy="1724025"/>
          </a:xfrm>
          <a:prstGeom prst="line">
            <a:avLst/>
          </a:prstGeom>
          <a:noFill/>
          <a:ln w="349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3254" name="Line 5"/>
          <p:cNvSpPr>
            <a:spLocks noChangeShapeType="1"/>
          </p:cNvSpPr>
          <p:nvPr/>
        </p:nvSpPr>
        <p:spPr bwMode="auto">
          <a:xfrm rot="16200000" flipH="1">
            <a:off x="4071938" y="2073275"/>
            <a:ext cx="7938" cy="1601787"/>
          </a:xfrm>
          <a:prstGeom prst="line">
            <a:avLst/>
          </a:prstGeom>
          <a:noFill/>
          <a:ln w="349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3255" name="Line 6"/>
          <p:cNvSpPr>
            <a:spLocks noChangeShapeType="1"/>
          </p:cNvSpPr>
          <p:nvPr/>
        </p:nvSpPr>
        <p:spPr bwMode="auto">
          <a:xfrm rot="-2865662" flipH="1" flipV="1">
            <a:off x="4067969" y="2023269"/>
            <a:ext cx="1588" cy="1676400"/>
          </a:xfrm>
          <a:prstGeom prst="line">
            <a:avLst/>
          </a:prstGeom>
          <a:noFill/>
          <a:ln w="349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3256" name="Line 7"/>
          <p:cNvSpPr>
            <a:spLocks noChangeShapeType="1"/>
          </p:cNvSpPr>
          <p:nvPr/>
        </p:nvSpPr>
        <p:spPr bwMode="auto">
          <a:xfrm rot="2865662" flipV="1">
            <a:off x="4073525" y="2038351"/>
            <a:ext cx="3175" cy="1676400"/>
          </a:xfrm>
          <a:prstGeom prst="line">
            <a:avLst/>
          </a:prstGeom>
          <a:noFill/>
          <a:ln w="349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3257" name="Rectangle 8"/>
          <p:cNvSpPr>
            <a:spLocks noChangeArrowheads="1"/>
          </p:cNvSpPr>
          <p:nvPr/>
        </p:nvSpPr>
        <p:spPr bwMode="auto">
          <a:xfrm>
            <a:off x="3344863" y="1652588"/>
            <a:ext cx="158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buSzTx/>
              <a:buFontTx/>
              <a:buNone/>
            </a:pPr>
            <a:r>
              <a:rPr lang="nl-NL" altLang="en-US" sz="1800">
                <a:latin typeface="Lucida Sans Unicode" panose="020B0602030504020204" pitchFamily="34" charset="0"/>
              </a:rPr>
              <a:t>Performance</a:t>
            </a:r>
          </a:p>
        </p:txBody>
      </p:sp>
      <p:sp>
        <p:nvSpPr>
          <p:cNvPr id="53258" name="Rectangle 9"/>
          <p:cNvSpPr>
            <a:spLocks noChangeArrowheads="1"/>
          </p:cNvSpPr>
          <p:nvPr/>
        </p:nvSpPr>
        <p:spPr bwMode="auto">
          <a:xfrm>
            <a:off x="4791075" y="2135188"/>
            <a:ext cx="1652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1800">
                <a:latin typeface="Lucida Sans Unicode" panose="020B0602030504020204" pitchFamily="34" charset="0"/>
              </a:rPr>
              <a:t>Reliability</a:t>
            </a:r>
          </a:p>
        </p:txBody>
      </p:sp>
      <p:sp>
        <p:nvSpPr>
          <p:cNvPr id="53259" name="Rectangle 10"/>
          <p:cNvSpPr>
            <a:spLocks noChangeArrowheads="1"/>
          </p:cNvSpPr>
          <p:nvPr/>
        </p:nvSpPr>
        <p:spPr bwMode="auto">
          <a:xfrm>
            <a:off x="4779963" y="3403600"/>
            <a:ext cx="19526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buSzTx/>
              <a:buFontTx/>
              <a:buNone/>
            </a:pPr>
            <a:r>
              <a:rPr lang="nl-NL" altLang="en-US" sz="1800">
                <a:latin typeface="Lucida Sans Unicode" panose="020B0602030504020204" pitchFamily="34" charset="0"/>
              </a:rPr>
              <a:t>Timeliness</a:t>
            </a:r>
          </a:p>
          <a:p>
            <a:pPr algn="r" eaLnBrk="1" hangingPunct="1">
              <a:buSzTx/>
              <a:buFontTx/>
              <a:buNone/>
            </a:pPr>
            <a:r>
              <a:rPr lang="nl-NL" altLang="en-US" sz="1600">
                <a:latin typeface="Lucida Sans Unicode" panose="020B0602030504020204" pitchFamily="34" charset="0"/>
              </a:rPr>
              <a:t>Schedulability</a:t>
            </a:r>
          </a:p>
        </p:txBody>
      </p:sp>
      <p:sp>
        <p:nvSpPr>
          <p:cNvPr id="53260" name="Rectangle 11"/>
          <p:cNvSpPr>
            <a:spLocks noChangeArrowheads="1"/>
          </p:cNvSpPr>
          <p:nvPr/>
        </p:nvSpPr>
        <p:spPr bwMode="auto">
          <a:xfrm>
            <a:off x="2009775" y="2108200"/>
            <a:ext cx="162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buSzTx/>
              <a:buFontTx/>
              <a:buNone/>
            </a:pPr>
            <a:r>
              <a:rPr lang="nl-NL" altLang="en-US" sz="1800">
                <a:latin typeface="Lucida Sans Unicode" panose="020B0602030504020204" pitchFamily="34" charset="0"/>
              </a:rPr>
              <a:t>Scalability</a:t>
            </a:r>
          </a:p>
        </p:txBody>
      </p:sp>
      <p:sp>
        <p:nvSpPr>
          <p:cNvPr id="53261" name="Rectangle 12"/>
          <p:cNvSpPr>
            <a:spLocks noChangeArrowheads="1"/>
          </p:cNvSpPr>
          <p:nvPr/>
        </p:nvSpPr>
        <p:spPr bwMode="auto">
          <a:xfrm>
            <a:off x="5003800" y="2797175"/>
            <a:ext cx="266382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80000"/>
              </a:lnSpc>
              <a:buSzTx/>
              <a:buFontTx/>
              <a:buNone/>
            </a:pPr>
            <a:r>
              <a:rPr lang="nl-NL" altLang="en-US" sz="1800">
                <a:latin typeface="Lucida Sans Unicode" panose="020B0602030504020204" pitchFamily="34" charset="0"/>
              </a:rPr>
              <a:t>Efficiency</a:t>
            </a:r>
          </a:p>
          <a:p>
            <a:pPr eaLnBrk="1" hangingPunct="1">
              <a:lnSpc>
                <a:spcPct val="80000"/>
              </a:lnSpc>
              <a:buSzTx/>
              <a:buFontTx/>
              <a:buNone/>
            </a:pPr>
            <a:r>
              <a:rPr lang="nl-NL" altLang="en-US" sz="1800">
                <a:latin typeface="Lucida Sans Unicode" panose="020B0602030504020204" pitchFamily="34" charset="0"/>
              </a:rPr>
              <a:t>   </a:t>
            </a:r>
            <a:r>
              <a:rPr lang="nl-NL" altLang="en-US" sz="1600">
                <a:latin typeface="Lucida Sans Unicode" panose="020B0602030504020204" pitchFamily="34" charset="0"/>
              </a:rPr>
              <a:t>CPU,</a:t>
            </a:r>
            <a:r>
              <a:rPr lang="nl-NL" altLang="en-US" sz="1800">
                <a:latin typeface="Lucida Sans Unicode" panose="020B0602030504020204" pitchFamily="34" charset="0"/>
              </a:rPr>
              <a:t> </a:t>
            </a:r>
            <a:r>
              <a:rPr lang="nl-NL" altLang="en-US" sz="1600">
                <a:latin typeface="Lucida Sans Unicode" panose="020B0602030504020204" pitchFamily="34" charset="0"/>
              </a:rPr>
              <a:t>Memory Use</a:t>
            </a:r>
          </a:p>
        </p:txBody>
      </p:sp>
      <p:sp>
        <p:nvSpPr>
          <p:cNvPr id="53262" name="Rectangle 13"/>
          <p:cNvSpPr>
            <a:spLocks noChangeArrowheads="1"/>
          </p:cNvSpPr>
          <p:nvPr/>
        </p:nvSpPr>
        <p:spPr bwMode="auto">
          <a:xfrm>
            <a:off x="1258888" y="2708275"/>
            <a:ext cx="1944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buSzTx/>
              <a:buFontTx/>
              <a:buNone/>
            </a:pPr>
            <a:r>
              <a:rPr lang="nl-NL" altLang="en-US" sz="1800">
                <a:latin typeface="Lucida Sans Unicode" panose="020B0602030504020204" pitchFamily="34" charset="0"/>
              </a:rPr>
              <a:t>Maintainability</a:t>
            </a:r>
          </a:p>
        </p:txBody>
      </p:sp>
      <p:sp>
        <p:nvSpPr>
          <p:cNvPr id="53263" name="Rectangle 14"/>
          <p:cNvSpPr>
            <a:spLocks noChangeArrowheads="1"/>
          </p:cNvSpPr>
          <p:nvPr/>
        </p:nvSpPr>
        <p:spPr bwMode="auto">
          <a:xfrm>
            <a:off x="323850" y="4133850"/>
            <a:ext cx="8424863" cy="2174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buSzTx/>
              <a:buFontTx/>
              <a:buNone/>
            </a:pPr>
            <a:r>
              <a:rPr lang="nl-NL" altLang="en-US" sz="2400">
                <a:solidFill>
                  <a:srgbClr val="000000"/>
                </a:solidFill>
                <a:latin typeface="Lucida Sans Unicode" panose="020B0602030504020204" pitchFamily="34" charset="0"/>
              </a:rPr>
              <a:t>Essential system engineering problem:</a:t>
            </a:r>
          </a:p>
          <a:p>
            <a:pPr eaLnBrk="1" hangingPunct="1">
              <a:lnSpc>
                <a:spcPct val="20000"/>
              </a:lnSpc>
              <a:buSzTx/>
              <a:buFontTx/>
              <a:buNone/>
            </a:pPr>
            <a:endParaRPr lang="nl-NL" altLang="en-US" sz="2400">
              <a:solidFill>
                <a:srgbClr val="000000"/>
              </a:solidFill>
              <a:latin typeface="Lucida Sans Unicode" panose="020B0602030504020204" pitchFamily="34" charset="0"/>
            </a:endParaRPr>
          </a:p>
          <a:p>
            <a:pPr eaLnBrk="1" hangingPunct="1">
              <a:buSzTx/>
              <a:buFontTx/>
              <a:buChar char="•"/>
            </a:pPr>
            <a:r>
              <a:rPr lang="nl-NL" altLang="en-US" sz="2400" b="1">
                <a:solidFill>
                  <a:srgbClr val="000000"/>
                </a:solidFill>
                <a:latin typeface="Lucida Sans Unicode" panose="020B0602030504020204" pitchFamily="34" charset="0"/>
              </a:rPr>
              <a:t>a plurality of contradictory goals</a:t>
            </a:r>
            <a:r>
              <a:rPr lang="nl-NL" altLang="en-US" sz="2400">
                <a:solidFill>
                  <a:srgbClr val="000000"/>
                </a:solidFill>
                <a:latin typeface="Lucida Sans Unicode" panose="020B0602030504020204" pitchFamily="34" charset="0"/>
              </a:rPr>
              <a:t> </a:t>
            </a:r>
          </a:p>
          <a:p>
            <a:pPr eaLnBrk="1" hangingPunct="1">
              <a:lnSpc>
                <a:spcPct val="20000"/>
              </a:lnSpc>
              <a:buSzTx/>
              <a:buFontTx/>
              <a:buChar char="•"/>
            </a:pPr>
            <a:endParaRPr lang="nl-NL" altLang="en-US" sz="2400">
              <a:solidFill>
                <a:srgbClr val="000000"/>
              </a:solidFill>
              <a:latin typeface="Lucida Sans Unicode" panose="020B0602030504020204" pitchFamily="34" charset="0"/>
            </a:endParaRPr>
          </a:p>
          <a:p>
            <a:pPr eaLnBrk="1" hangingPunct="1">
              <a:buSzTx/>
              <a:buFontTx/>
              <a:buChar char="•"/>
            </a:pPr>
            <a:r>
              <a:rPr lang="nl-NL" altLang="en-US" sz="2400" b="1">
                <a:solidFill>
                  <a:srgbClr val="000000"/>
                </a:solidFill>
                <a:latin typeface="Lucida Sans Unicode" panose="020B0602030504020204" pitchFamily="34" charset="0"/>
              </a:rPr>
              <a:t>a plurality of means (technology, process)</a:t>
            </a:r>
          </a:p>
          <a:p>
            <a:pPr eaLnBrk="1" hangingPunct="1">
              <a:buSzTx/>
              <a:buFontTx/>
              <a:buNone/>
            </a:pPr>
            <a:r>
              <a:rPr lang="nl-NL" altLang="en-US" sz="2400">
                <a:solidFill>
                  <a:srgbClr val="000000"/>
                </a:solidFill>
                <a:latin typeface="Lucida Sans Unicode" panose="020B0602030504020204" pitchFamily="34" charset="0"/>
              </a:rPr>
              <a:t>	each of which provides a varying degree of help or hindrance in achieving a given goal</a:t>
            </a:r>
          </a:p>
        </p:txBody>
      </p:sp>
      <p:sp>
        <p:nvSpPr>
          <p:cNvPr id="53264" name="Oval 15"/>
          <p:cNvSpPr>
            <a:spLocks noChangeArrowheads="1"/>
          </p:cNvSpPr>
          <p:nvPr/>
        </p:nvSpPr>
        <p:spPr bwMode="auto">
          <a:xfrm>
            <a:off x="3635375" y="2420938"/>
            <a:ext cx="936625" cy="936625"/>
          </a:xfrm>
          <a:prstGeom prst="ellipse">
            <a:avLst/>
          </a:prstGeom>
          <a:solidFill>
            <a:srgbClr val="FFCC99">
              <a:alpha val="89803"/>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nl-NL" altLang="en-US" sz="1600" b="1">
                <a:latin typeface="Lucida Sans Unicode" panose="020B0602030504020204" pitchFamily="34" charset="0"/>
              </a:rPr>
              <a:t>System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1224136"/>
          </a:xfrm>
        </p:spPr>
        <p:txBody>
          <a:bodyPr/>
          <a:lstStyle/>
          <a:p>
            <a:r>
              <a:rPr lang="en-US" sz="3600" dirty="0" smtClean="0"/>
              <a:t>Proposal/Question: Use Data from Assignment for Scientific Study</a:t>
            </a:r>
            <a:endParaRPr lang="en-GB" sz="3600" dirty="0"/>
          </a:p>
        </p:txBody>
      </p:sp>
      <p:sp>
        <p:nvSpPr>
          <p:cNvPr id="3" name="Content Placeholder 2"/>
          <p:cNvSpPr>
            <a:spLocks noGrp="1"/>
          </p:cNvSpPr>
          <p:nvPr>
            <p:ph idx="1"/>
          </p:nvPr>
        </p:nvSpPr>
        <p:spPr>
          <a:xfrm>
            <a:off x="251520" y="1772816"/>
            <a:ext cx="8784976" cy="4896544"/>
          </a:xfrm>
        </p:spPr>
        <p:txBody>
          <a:bodyPr/>
          <a:lstStyle/>
          <a:p>
            <a:pPr marL="0" indent="0">
              <a:buNone/>
            </a:pPr>
            <a:r>
              <a:rPr lang="en-US" sz="2400" dirty="0" smtClean="0"/>
              <a:t>Global topic of study: How well do teaching methods in software architecture work?</a:t>
            </a:r>
            <a:endParaRPr lang="en-US" sz="2400" dirty="0"/>
          </a:p>
          <a:p>
            <a:endParaRPr lang="en-US" sz="2400" dirty="0" smtClean="0"/>
          </a:p>
          <a:p>
            <a:r>
              <a:rPr lang="en-US" sz="2400" dirty="0" smtClean="0"/>
              <a:t>Data handled anonymously &amp; confidentially</a:t>
            </a:r>
          </a:p>
          <a:p>
            <a:r>
              <a:rPr lang="en-US" sz="2400" dirty="0" smtClean="0"/>
              <a:t>No extra work for you &amp; will not affect your grade</a:t>
            </a:r>
          </a:p>
          <a:p>
            <a:r>
              <a:rPr lang="en-US" sz="2400" dirty="0" smtClean="0"/>
              <a:t>No effect on learning opportunity</a:t>
            </a:r>
          </a:p>
          <a:p>
            <a:pPr marL="0" indent="0">
              <a:buNone/>
            </a:pPr>
            <a:endParaRPr lang="en-US" sz="2400" dirty="0"/>
          </a:p>
          <a:p>
            <a:pPr marL="0" indent="0">
              <a:buNone/>
            </a:pPr>
            <a:r>
              <a:rPr lang="en-US" sz="2400" dirty="0" smtClean="0"/>
              <a:t>Either, you state you wish to ‘opt out’, or you fill a consent form: </a:t>
            </a:r>
            <a:r>
              <a:rPr lang="en-GB" sz="2400" dirty="0" smtClean="0">
                <a:hlinkClick r:id="rId2"/>
              </a:rPr>
              <a:t>https</a:t>
            </a:r>
            <a:r>
              <a:rPr lang="en-GB" sz="2400" dirty="0">
                <a:hlinkClick r:id="rId2"/>
              </a:rPr>
              <a:t>://www.tcd.ie/swsp/assets/pdf/Participant%20consent%20form%20template.pdf</a:t>
            </a:r>
            <a:endParaRPr lang="en-GB" sz="2400" dirty="0"/>
          </a:p>
        </p:txBody>
      </p:sp>
    </p:spTree>
    <p:extLst>
      <p:ext uri="{BB962C8B-B14F-4D97-AF65-F5344CB8AC3E}">
        <p14:creationId xmlns:p14="http://schemas.microsoft.com/office/powerpoint/2010/main" val="2204085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087438"/>
            <a:ext cx="7772400" cy="561975"/>
          </a:xfrm>
        </p:spPr>
        <p:txBody>
          <a:bodyPr/>
          <a:lstStyle/>
          <a:p>
            <a:r>
              <a:rPr lang="nl-NL" altLang="en-US" smtClean="0">
                <a:cs typeface="Akzidenz-Bd for Chalmers" pitchFamily="2"/>
              </a:rPr>
              <a:t>How to architect?</a:t>
            </a:r>
          </a:p>
        </p:txBody>
      </p:sp>
      <p:sp>
        <p:nvSpPr>
          <p:cNvPr id="55299" name="Rectangle 3"/>
          <p:cNvSpPr>
            <a:spLocks noGrp="1" noChangeArrowheads="1"/>
          </p:cNvSpPr>
          <p:nvPr>
            <p:ph idx="1"/>
          </p:nvPr>
        </p:nvSpPr>
        <p:spPr>
          <a:xfrm>
            <a:off x="685800" y="1690688"/>
            <a:ext cx="7772400" cy="4114800"/>
          </a:xfrm>
        </p:spPr>
        <p:txBody>
          <a:bodyPr/>
          <a:lstStyle/>
          <a:p>
            <a:pPr>
              <a:buFontTx/>
              <a:buNone/>
            </a:pPr>
            <a:r>
              <a:rPr lang="nl-NL" altLang="en-US" sz="2400" smtClean="0">
                <a:cs typeface="Akzidenz for Chalmers Regular" pitchFamily="2" charset="0"/>
              </a:rPr>
              <a:t>The most important software engineering skills we </a:t>
            </a:r>
          </a:p>
          <a:p>
            <a:pPr>
              <a:buFontTx/>
              <a:buNone/>
            </a:pPr>
            <a:r>
              <a:rPr lang="nl-NL" altLang="en-US" sz="2400" smtClean="0">
                <a:cs typeface="Akzidenz for Chalmers Regular" pitchFamily="2" charset="0"/>
              </a:rPr>
              <a:t>must learn are:</a:t>
            </a:r>
          </a:p>
          <a:p>
            <a:r>
              <a:rPr lang="nl-NL" altLang="en-US" sz="2400" smtClean="0">
                <a:cs typeface="Akzidenz for Chalmers Regular" pitchFamily="2" charset="0"/>
              </a:rPr>
              <a:t>the skill involved in dealing with a </a:t>
            </a:r>
            <a:r>
              <a:rPr lang="nl-NL" altLang="en-US" sz="2400" b="1" smtClean="0">
                <a:cs typeface="Akzidenz for Chalmers Regular" pitchFamily="2" charset="0"/>
              </a:rPr>
              <a:t>plurality of goals</a:t>
            </a:r>
            <a:r>
              <a:rPr lang="nl-NL" altLang="en-US" sz="2400" smtClean="0">
                <a:cs typeface="Akzidenz for Chalmers Regular" pitchFamily="2" charset="0"/>
              </a:rPr>
              <a:t> which may be at odds with each other, </a:t>
            </a:r>
          </a:p>
          <a:p>
            <a:r>
              <a:rPr lang="nl-NL" altLang="en-US" sz="2400" smtClean="0">
                <a:cs typeface="Akzidenz for Chalmers Regular" pitchFamily="2" charset="0"/>
              </a:rPr>
              <a:t>the skill of coordinating the application of a </a:t>
            </a:r>
            <a:r>
              <a:rPr lang="nl-NL" altLang="en-US" sz="2400" b="1" smtClean="0">
                <a:cs typeface="Akzidenz for Chalmers Regular" pitchFamily="2" charset="0"/>
              </a:rPr>
              <a:t>plurality of means</a:t>
            </a:r>
            <a:r>
              <a:rPr lang="nl-NL" altLang="en-US" sz="2400" smtClean="0">
                <a:cs typeface="Akzidenz for Chalmers Regular" pitchFamily="2" charset="0"/>
              </a:rPr>
              <a:t>, each of which provides a varying degree of help or hindrance in achieving a given goal, depending on the situation.</a:t>
            </a:r>
          </a:p>
        </p:txBody>
      </p:sp>
      <p:sp>
        <p:nvSpPr>
          <p:cNvPr id="55300"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55B5A54A-0C26-414E-BB81-FE33D8298E55}" type="slidenum">
              <a:rPr lang="en-GB" altLang="en-US" sz="2400">
                <a:latin typeface="Times New Roman" panose="02020603050405020304" pitchFamily="18" charset="0"/>
              </a:rPr>
              <a:pPr eaLnBrk="1" hangingPunct="1">
                <a:spcBef>
                  <a:spcPct val="0"/>
                </a:spcBef>
                <a:buSzTx/>
                <a:buFontTx/>
                <a:buNone/>
              </a:pPr>
              <a:t>50</a:t>
            </a:fld>
            <a:endParaRPr lang="en-GB" altLang="en-US" sz="2400">
              <a:latin typeface="Times New Roman" panose="02020603050405020304" pitchFamily="18" charset="0"/>
            </a:endParaRPr>
          </a:p>
        </p:txBody>
      </p:sp>
      <p:sp>
        <p:nvSpPr>
          <p:cNvPr id="55301" name="Rectangle 4"/>
          <p:cNvSpPr>
            <a:spLocks noChangeArrowheads="1"/>
          </p:cNvSpPr>
          <p:nvPr/>
        </p:nvSpPr>
        <p:spPr bwMode="auto">
          <a:xfrm>
            <a:off x="3657600" y="5791200"/>
            <a:ext cx="4751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a:solidFill>
                  <a:schemeClr val="tx2"/>
                </a:solidFill>
                <a:latin typeface="Times New Roman" panose="02020603050405020304" pitchFamily="18" charset="0"/>
              </a:rPr>
              <a:t>B. Boehm, Software Engineering Economics</a:t>
            </a:r>
            <a:endParaRPr lang="en-GB" altLang="en-US">
              <a:solidFill>
                <a:schemeClr val="tx2"/>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549275"/>
            <a:ext cx="9144000" cy="1079500"/>
          </a:xfrm>
        </p:spPr>
        <p:txBody>
          <a:bodyPr/>
          <a:lstStyle/>
          <a:p>
            <a:r>
              <a:rPr lang="en-US" altLang="en-US" smtClean="0">
                <a:cs typeface="Akzidenz-Bd for Chalmers" pitchFamily="2"/>
              </a:rPr>
              <a:t>Software Architecting = Designing</a:t>
            </a:r>
            <a:endParaRPr lang="en-GB" altLang="en-US" smtClean="0">
              <a:cs typeface="Akzidenz-Bd for Chalmers" pitchFamily="2"/>
            </a:endParaRPr>
          </a:p>
        </p:txBody>
      </p:sp>
      <p:pic>
        <p:nvPicPr>
          <p:cNvPr id="57347" name="Picture 2" descr="https://1.bp.blogspot.com/-qz_izYE6yNY/WBgqjIgpFdI/AAAAAAAAALA/Hkw5Bot-Lh4C6cP4NfyByehWixHhD856gCLcB/s1600/lolol.ololol.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1188" y="1844675"/>
            <a:ext cx="4440237" cy="4440238"/>
          </a:xfrm>
          <a:noFill/>
        </p:spPr>
      </p:pic>
      <p:sp>
        <p:nvSpPr>
          <p:cNvPr id="2" name="TextBox 1"/>
          <p:cNvSpPr txBox="1"/>
          <p:nvPr/>
        </p:nvSpPr>
        <p:spPr>
          <a:xfrm>
            <a:off x="5651500" y="2205038"/>
            <a:ext cx="2943225" cy="1570037"/>
          </a:xfrm>
          <a:prstGeom prst="rect">
            <a:avLst/>
          </a:prstGeom>
          <a:noFill/>
        </p:spPr>
        <p:txBody>
          <a:bodyPr wrap="none">
            <a:spAutoFit/>
          </a:bodyPr>
          <a:lstStyle/>
          <a:p>
            <a:pPr>
              <a:defRPr/>
            </a:pPr>
            <a:r>
              <a:rPr lang="en-US" dirty="0">
                <a:latin typeface="+mn-lt"/>
              </a:rPr>
              <a:t>Respond to change:</a:t>
            </a:r>
          </a:p>
          <a:p>
            <a:pPr marL="342900" indent="-342900">
              <a:buFont typeface="Arial" panose="020B0604020202020204" pitchFamily="34" charset="0"/>
              <a:buChar char="•"/>
              <a:defRPr/>
            </a:pPr>
            <a:r>
              <a:rPr lang="en-US" dirty="0">
                <a:latin typeface="+mn-lt"/>
              </a:rPr>
              <a:t>Iterative</a:t>
            </a:r>
          </a:p>
          <a:p>
            <a:pPr marL="342900" indent="-342900">
              <a:buFont typeface="Arial" panose="020B0604020202020204" pitchFamily="34" charset="0"/>
              <a:buChar char="•"/>
              <a:defRPr/>
            </a:pPr>
            <a:r>
              <a:rPr lang="en-US" dirty="0">
                <a:latin typeface="+mn-lt"/>
              </a:rPr>
              <a:t>Feedback</a:t>
            </a:r>
          </a:p>
          <a:p>
            <a:pPr marL="342900" indent="-342900">
              <a:buFont typeface="Arial" panose="020B0604020202020204" pitchFamily="34" charset="0"/>
              <a:buChar char="•"/>
              <a:defRPr/>
            </a:pPr>
            <a:r>
              <a:rPr lang="en-US" dirty="0">
                <a:latin typeface="+mn-lt"/>
              </a:rPr>
              <a:t>Evolve</a:t>
            </a:r>
            <a:endParaRPr lang="en-GB" dirty="0">
              <a:latin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549275"/>
            <a:ext cx="9144000" cy="762000"/>
          </a:xfrm>
        </p:spPr>
        <p:txBody>
          <a:bodyPr/>
          <a:lstStyle/>
          <a:p>
            <a:r>
              <a:rPr lang="sv-SE" altLang="en-US" smtClean="0">
                <a:latin typeface="Calibri" panose="020F0502020204030204" pitchFamily="34" charset="0"/>
                <a:cs typeface="Calibri" panose="020F0502020204030204" pitchFamily="34" charset="0"/>
              </a:rPr>
              <a:t>Architectural Drivers</a:t>
            </a:r>
            <a:endParaRPr lang="en-US" altLang="en-US" smtClean="0">
              <a:latin typeface="Calibri" panose="020F0502020204030204" pitchFamily="34" charset="0"/>
              <a:cs typeface="Calibri" panose="020F0502020204030204" pitchFamily="34" charset="0"/>
            </a:endParaRPr>
          </a:p>
        </p:txBody>
      </p:sp>
      <p:sp>
        <p:nvSpPr>
          <p:cNvPr id="58371" name="Content Placeholder 2"/>
          <p:cNvSpPr>
            <a:spLocks noGrp="1"/>
          </p:cNvSpPr>
          <p:nvPr>
            <p:ph idx="1"/>
          </p:nvPr>
        </p:nvSpPr>
        <p:spPr>
          <a:xfrm>
            <a:off x="395288" y="1412875"/>
            <a:ext cx="8424862" cy="5256213"/>
          </a:xfrm>
        </p:spPr>
        <p:txBody>
          <a:bodyPr/>
          <a:lstStyle/>
          <a:p>
            <a:r>
              <a:rPr lang="en-US" altLang="en-US" sz="2200" b="1" smtClean="0">
                <a:solidFill>
                  <a:srgbClr val="990000"/>
                </a:solidFill>
                <a:latin typeface="Calibri" panose="020F0502020204030204" pitchFamily="34" charset="0"/>
                <a:cs typeface="Calibri" panose="020F0502020204030204" pitchFamily="34" charset="0"/>
              </a:rPr>
              <a:t>Architectural drivers </a:t>
            </a:r>
            <a:r>
              <a:rPr lang="en-US" altLang="en-US" sz="2200" smtClean="0">
                <a:latin typeface="Calibri" panose="020F0502020204030204" pitchFamily="34" charset="0"/>
                <a:cs typeface="Calibri" panose="020F0502020204030204" pitchFamily="34" charset="0"/>
              </a:rPr>
              <a:t>are the design </a:t>
            </a:r>
            <a:r>
              <a:rPr lang="en-US" altLang="en-US" sz="2200" b="1" smtClean="0">
                <a:solidFill>
                  <a:srgbClr val="990000"/>
                </a:solidFill>
                <a:latin typeface="Calibri" panose="020F0502020204030204" pitchFamily="34" charset="0"/>
                <a:cs typeface="Calibri" panose="020F0502020204030204" pitchFamily="34" charset="0"/>
              </a:rPr>
              <a:t>forces</a:t>
            </a:r>
            <a:r>
              <a:rPr lang="en-US" altLang="en-US" sz="2200" smtClean="0">
                <a:latin typeface="Calibri" panose="020F0502020204030204" pitchFamily="34" charset="0"/>
                <a:cs typeface="Calibri" panose="020F0502020204030204" pitchFamily="34" charset="0"/>
              </a:rPr>
              <a:t> that will influence the early design decisions the architects make </a:t>
            </a:r>
          </a:p>
          <a:p>
            <a:endParaRPr lang="en-US" altLang="en-US" sz="2200" smtClean="0">
              <a:latin typeface="Calibri" panose="020F0502020204030204" pitchFamily="34" charset="0"/>
              <a:cs typeface="Calibri" panose="020F0502020204030204" pitchFamily="34" charset="0"/>
            </a:endParaRPr>
          </a:p>
          <a:p>
            <a:r>
              <a:rPr lang="en-US" altLang="en-US" sz="2200" smtClean="0">
                <a:latin typeface="Calibri" panose="020F0502020204030204" pitchFamily="34" charset="0"/>
                <a:cs typeface="Calibri" panose="020F0502020204030204" pitchFamily="34" charset="0"/>
              </a:rPr>
              <a:t>Architectural drivers are not all of the requirements for a system, but they are an early attempt to identify and capture those requirements, that are </a:t>
            </a:r>
            <a:r>
              <a:rPr lang="en-US" altLang="en-US" sz="2200" b="1" smtClean="0">
                <a:solidFill>
                  <a:srgbClr val="990000"/>
                </a:solidFill>
                <a:latin typeface="Calibri" panose="020F0502020204030204" pitchFamily="34" charset="0"/>
                <a:cs typeface="Calibri" panose="020F0502020204030204" pitchFamily="34" charset="0"/>
              </a:rPr>
              <a:t>most influential </a:t>
            </a:r>
            <a:r>
              <a:rPr lang="en-US" altLang="en-US" sz="2200" smtClean="0">
                <a:latin typeface="Calibri" panose="020F0502020204030204" pitchFamily="34" charset="0"/>
                <a:cs typeface="Calibri" panose="020F0502020204030204" pitchFamily="34" charset="0"/>
              </a:rPr>
              <a:t>to the architect making early design decisions.</a:t>
            </a:r>
            <a:endParaRPr lang="sv-SE" altLang="en-US" sz="2200" smtClean="0">
              <a:latin typeface="Calibri" panose="020F0502020204030204" pitchFamily="34" charset="0"/>
              <a:cs typeface="Calibri" panose="020F0502020204030204" pitchFamily="34" charset="0"/>
            </a:endParaRPr>
          </a:p>
          <a:p>
            <a:endParaRPr lang="sv-SE" altLang="en-US" sz="2200" smtClean="0">
              <a:latin typeface="Calibri" panose="020F0502020204030204" pitchFamily="34" charset="0"/>
              <a:cs typeface="Calibri" panose="020F0502020204030204" pitchFamily="34" charset="0"/>
            </a:endParaRPr>
          </a:p>
          <a:p>
            <a:pPr marL="400050" lvl="1" indent="0">
              <a:buFont typeface="Arial" panose="020B0604020202020204" pitchFamily="34" charset="0"/>
              <a:buNone/>
            </a:pPr>
            <a:r>
              <a:rPr lang="en-US" altLang="en-US" sz="2200" smtClean="0">
                <a:latin typeface="Calibri" panose="020F0502020204030204" pitchFamily="34" charset="0"/>
                <a:cs typeface="Calibri" panose="020F0502020204030204" pitchFamily="34" charset="0"/>
                <a:sym typeface="Wingdings" panose="05000000000000000000" pitchFamily="2" charset="2"/>
              </a:rPr>
              <a:t> </a:t>
            </a:r>
            <a:r>
              <a:rPr lang="en-US" altLang="en-US" sz="2200" b="1" smtClean="0">
                <a:solidFill>
                  <a:srgbClr val="990000"/>
                </a:solidFill>
                <a:latin typeface="Calibri" panose="020F0502020204030204" pitchFamily="34" charset="0"/>
                <a:cs typeface="Calibri" panose="020F0502020204030204" pitchFamily="34" charset="0"/>
              </a:rPr>
              <a:t>architecturally significant requirements</a:t>
            </a:r>
            <a:endParaRPr lang="sv-SE" altLang="en-US" sz="2200" b="1" smtClean="0">
              <a:solidFill>
                <a:srgbClr val="990000"/>
              </a:solidFill>
              <a:latin typeface="Calibri" panose="020F0502020204030204" pitchFamily="34" charset="0"/>
              <a:cs typeface="Calibri" panose="020F0502020204030204" pitchFamily="34" charset="0"/>
            </a:endParaRPr>
          </a:p>
          <a:p>
            <a:endParaRPr lang="sv-SE" altLang="en-US" sz="2200" smtClean="0">
              <a:latin typeface="Calibri" panose="020F0502020204030204" pitchFamily="34" charset="0"/>
              <a:cs typeface="Calibri" panose="020F0502020204030204" pitchFamily="34" charset="0"/>
            </a:endParaRPr>
          </a:p>
          <a:p>
            <a:pPr marL="1257300" lvl="3" indent="0">
              <a:buFont typeface="Arial" panose="020B0604020202020204" pitchFamily="34" charset="0"/>
              <a:buNone/>
            </a:pPr>
            <a:r>
              <a:rPr lang="en-GB" altLang="en-US" sz="2200" smtClean="0">
                <a:latin typeface="Calibri" panose="020F0502020204030204" pitchFamily="34" charset="0"/>
                <a:cs typeface="Calibri" panose="020F0502020204030204" pitchFamily="34" charset="0"/>
              </a:rPr>
              <a:t>Architects</a:t>
            </a:r>
            <a:r>
              <a:rPr lang="sv-SE" altLang="en-US" sz="2200" smtClean="0">
                <a:latin typeface="Calibri" panose="020F0502020204030204" pitchFamily="34" charset="0"/>
                <a:cs typeface="Calibri" panose="020F0502020204030204" pitchFamily="34" charset="0"/>
              </a:rPr>
              <a:t> pay more attention to </a:t>
            </a:r>
            <a:r>
              <a:rPr lang="sv-SE" altLang="en-US" sz="2200" b="1" smtClean="0">
                <a:solidFill>
                  <a:srgbClr val="990000"/>
                </a:solidFill>
                <a:latin typeface="Calibri" panose="020F0502020204030204" pitchFamily="34" charset="0"/>
                <a:cs typeface="Calibri" panose="020F0502020204030204" pitchFamily="34" charset="0"/>
              </a:rPr>
              <a:t>qualities</a:t>
            </a:r>
            <a:r>
              <a:rPr lang="sv-SE" altLang="en-US" sz="2200" smtClean="0">
                <a:solidFill>
                  <a:srgbClr val="990000"/>
                </a:solidFill>
                <a:latin typeface="Calibri" panose="020F0502020204030204" pitchFamily="34" charset="0"/>
                <a:cs typeface="Calibri" panose="020F0502020204030204" pitchFamily="34" charset="0"/>
              </a:rPr>
              <a:t> </a:t>
            </a:r>
            <a:r>
              <a:rPr lang="sv-SE" altLang="en-US" sz="2200" smtClean="0">
                <a:latin typeface="Calibri" panose="020F0502020204030204" pitchFamily="34" charset="0"/>
                <a:cs typeface="Calibri" panose="020F0502020204030204" pitchFamily="34" charset="0"/>
              </a:rPr>
              <a:t>that arrise from architecture choices</a:t>
            </a:r>
            <a:endParaRPr lang="en-US" altLang="en-US" sz="2200" smtClean="0">
              <a:latin typeface="Calibri" panose="020F0502020204030204" pitchFamily="34" charset="0"/>
              <a:cs typeface="Calibri" panose="020F0502020204030204" pitchFamily="34" charset="0"/>
            </a:endParaRPr>
          </a:p>
          <a:p>
            <a:endParaRPr lang="en-US" altLang="en-US" sz="2200" smtClean="0">
              <a:latin typeface="Calibri" panose="020F0502020204030204" pitchFamily="34" charset="0"/>
              <a:cs typeface="Calibri" panose="020F0502020204030204" pitchFamily="34" charset="0"/>
            </a:endParaRPr>
          </a:p>
          <a:p>
            <a:endParaRPr lang="en-US" altLang="en-US" sz="2200" smtClean="0">
              <a:latin typeface="Calibri" panose="020F0502020204030204" pitchFamily="34" charset="0"/>
              <a:cs typeface="Calibri" panose="020F0502020204030204" pitchFamily="34" charset="0"/>
            </a:endParaRPr>
          </a:p>
        </p:txBody>
      </p:sp>
      <p:sp>
        <p:nvSpPr>
          <p:cNvPr id="58372" name="Slide Number Placeholder 3"/>
          <p:cNvSpPr>
            <a:spLocks noGrp="1"/>
          </p:cNvSpPr>
          <p:nvPr>
            <p:ph type="sldNum" sz="quarter" idx="4294967295"/>
          </p:nvPr>
        </p:nvSpPr>
        <p:spPr bwMode="auto">
          <a:xfrm>
            <a:off x="8604250" y="6489700"/>
            <a:ext cx="404813"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21EFCA9-428D-4D07-AB89-316ED6782B69}" type="slidenum">
              <a:rPr lang="en-US" altLang="en-US">
                <a:latin typeface="Calibri" panose="020F0502020204030204" pitchFamily="34" charset="0"/>
                <a:cs typeface="Calibri" panose="020F0502020204030204" pitchFamily="34" charset="0"/>
              </a:rPr>
              <a:pPr/>
              <a:t>52</a:t>
            </a:fld>
            <a:endParaRPr lang="en-US" altLang="en-US">
              <a:latin typeface="Calibri" panose="020F0502020204030204" pitchFamily="34" charset="0"/>
              <a:cs typeface="Calibri" panose="020F0502020204030204" pitchFamily="34" charset="0"/>
            </a:endParaRPr>
          </a:p>
        </p:txBody>
      </p:sp>
      <p:pic>
        <p:nvPicPr>
          <p:cNvPr id="583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5848350"/>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4"/>
          <p:cNvSpPr>
            <a:spLocks noGrp="1" noChangeArrowheads="1"/>
          </p:cNvSpPr>
          <p:nvPr>
            <p:ph type="title" idx="4294967295"/>
          </p:nvPr>
        </p:nvSpPr>
        <p:spPr>
          <a:xfrm>
            <a:off x="0" y="581025"/>
            <a:ext cx="9144000" cy="903288"/>
          </a:xfrm>
        </p:spPr>
        <p:txBody>
          <a:bodyPr/>
          <a:lstStyle/>
          <a:p>
            <a:r>
              <a:rPr lang="en-US" altLang="en-US" sz="3600" smtClean="0">
                <a:latin typeface="Calibri" panose="020F0502020204030204" pitchFamily="34" charset="0"/>
                <a:cs typeface="Calibri" panose="020F0502020204030204" pitchFamily="34" charset="0"/>
              </a:rPr>
              <a:t>Architectural Information Increases</a:t>
            </a:r>
            <a:endParaRPr lang="en-GB" altLang="en-US" sz="3600" smtClean="0">
              <a:latin typeface="Calibri" panose="020F0502020204030204" pitchFamily="34" charset="0"/>
              <a:cs typeface="Calibri" panose="020F0502020204030204" pitchFamily="34" charset="0"/>
            </a:endParaRPr>
          </a:p>
        </p:txBody>
      </p:sp>
      <p:sp>
        <p:nvSpPr>
          <p:cNvPr id="59395"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75533297-1D65-439B-B033-7017E7557F69}" type="slidenum">
              <a:rPr lang="en-GB" altLang="en-US" sz="2400">
                <a:latin typeface="Calibri" panose="020F0502020204030204" pitchFamily="34" charset="0"/>
                <a:cs typeface="Calibri" panose="020F0502020204030204" pitchFamily="34" charset="0"/>
              </a:rPr>
              <a:pPr algn="r" eaLnBrk="1" hangingPunct="1">
                <a:spcBef>
                  <a:spcPct val="0"/>
                </a:spcBef>
                <a:buSzTx/>
                <a:buFontTx/>
                <a:buNone/>
              </a:pPr>
              <a:t>53</a:t>
            </a:fld>
            <a:endParaRPr lang="en-GB" altLang="en-US" sz="2400">
              <a:latin typeface="Calibri" panose="020F0502020204030204" pitchFamily="34" charset="0"/>
              <a:cs typeface="Calibri" panose="020F0502020204030204" pitchFamily="34" charset="0"/>
            </a:endParaRPr>
          </a:p>
        </p:txBody>
      </p:sp>
      <p:sp>
        <p:nvSpPr>
          <p:cNvPr id="59396" name="Text Box 2"/>
          <p:cNvSpPr txBox="1">
            <a:spLocks noChangeArrowheads="1"/>
          </p:cNvSpPr>
          <p:nvPr/>
        </p:nvSpPr>
        <p:spPr bwMode="auto">
          <a:xfrm>
            <a:off x="323850" y="1692275"/>
            <a:ext cx="7632700" cy="175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120000"/>
              </a:lnSpc>
              <a:spcBef>
                <a:spcPct val="0"/>
              </a:spcBef>
              <a:buSzTx/>
              <a:buFontTx/>
              <a:buNone/>
            </a:pPr>
            <a:r>
              <a:rPr lang="en-US" altLang="en-US" sz="2400">
                <a:latin typeface="Calibri" panose="020F0502020204030204" pitchFamily="34" charset="0"/>
                <a:cs typeface="Calibri" panose="020F0502020204030204" pitchFamily="34" charset="0"/>
              </a:rPr>
              <a:t>Architecture is everything that a (group of)</a:t>
            </a:r>
          </a:p>
          <a:p>
            <a:pPr>
              <a:lnSpc>
                <a:spcPct val="120000"/>
              </a:lnSpc>
              <a:spcBef>
                <a:spcPct val="0"/>
              </a:spcBef>
              <a:buSzTx/>
              <a:buFontTx/>
              <a:buNone/>
            </a:pPr>
            <a:r>
              <a:rPr lang="en-US" altLang="en-US" sz="2400">
                <a:latin typeface="Calibri" panose="020F0502020204030204" pitchFamily="34" charset="0"/>
                <a:cs typeface="Calibri" panose="020F0502020204030204" pitchFamily="34" charset="0"/>
              </a:rPr>
              <a:t>person(s) needs to let a large team successfully</a:t>
            </a:r>
          </a:p>
          <a:p>
            <a:pPr>
              <a:lnSpc>
                <a:spcPct val="120000"/>
              </a:lnSpc>
              <a:spcBef>
                <a:spcPct val="0"/>
              </a:spcBef>
              <a:buSzTx/>
              <a:buFontTx/>
              <a:buNone/>
            </a:pPr>
            <a:r>
              <a:rPr lang="en-US" altLang="en-US" sz="2400">
                <a:latin typeface="Calibri" panose="020F0502020204030204" pitchFamily="34" charset="0"/>
                <a:cs typeface="Calibri" panose="020F0502020204030204" pitchFamily="34" charset="0"/>
              </a:rPr>
              <a:t>develop a (family of) products</a:t>
            </a:r>
          </a:p>
          <a:p>
            <a:pPr algn="r">
              <a:lnSpc>
                <a:spcPct val="120000"/>
              </a:lnSpc>
              <a:spcBef>
                <a:spcPct val="0"/>
              </a:spcBef>
              <a:buSzTx/>
              <a:buFontTx/>
              <a:buNone/>
            </a:pPr>
            <a:r>
              <a:rPr lang="en-US" altLang="en-US" sz="1800">
                <a:latin typeface="Calibri" panose="020F0502020204030204" pitchFamily="34" charset="0"/>
                <a:cs typeface="Calibri" panose="020F0502020204030204" pitchFamily="34" charset="0"/>
              </a:rPr>
              <a:t>Rob van Ommering, Philips Natlab	</a:t>
            </a:r>
          </a:p>
        </p:txBody>
      </p:sp>
      <p:pic>
        <p:nvPicPr>
          <p:cNvPr id="59397" name="Picture 7" descr="masa de pizz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775" y="2989263"/>
            <a:ext cx="10795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masa de pizz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2509838"/>
            <a:ext cx="10795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masa de pizz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2030413"/>
            <a:ext cx="10795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masa de pizz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675" y="1549400"/>
            <a:ext cx="10795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Rectangle 8"/>
          <p:cNvSpPr>
            <a:spLocks noChangeArrowheads="1"/>
          </p:cNvSpPr>
          <p:nvPr/>
        </p:nvSpPr>
        <p:spPr bwMode="auto">
          <a:xfrm>
            <a:off x="250825" y="4365625"/>
            <a:ext cx="8569325"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2400">
                <a:latin typeface="Calibri" panose="020F0502020204030204" pitchFamily="34" charset="0"/>
                <a:cs typeface="Calibri" panose="020F0502020204030204" pitchFamily="34" charset="0"/>
                <a:sym typeface="Wingdings" panose="05000000000000000000" pitchFamily="2" charset="2"/>
              </a:rPr>
              <a:t>- : ‘Everything</a:t>
            </a:r>
            <a:r>
              <a:rPr lang="en-GB" altLang="en-US" sz="2400">
                <a:latin typeface="Calibri" panose="020F0502020204030204" pitchFamily="34" charset="0"/>
                <a:cs typeface="Calibri" panose="020F0502020204030204" pitchFamily="34" charset="0"/>
                <a:sym typeface="Wingdings" panose="05000000000000000000" pitchFamily="2" charset="2"/>
              </a:rPr>
              <a:t>’? Clearly too broad. </a:t>
            </a:r>
          </a:p>
          <a:p>
            <a:pPr eaLnBrk="1" hangingPunct="1">
              <a:spcBef>
                <a:spcPct val="0"/>
              </a:spcBef>
              <a:buSzTx/>
              <a:buFontTx/>
              <a:buNone/>
            </a:pPr>
            <a:endParaRPr lang="en-US" altLang="en-US" sz="2400">
              <a:latin typeface="Calibri" panose="020F0502020204030204" pitchFamily="34" charset="0"/>
              <a:cs typeface="Calibri" panose="020F0502020204030204" pitchFamily="34" charset="0"/>
              <a:sym typeface="Wingdings" panose="05000000000000000000" pitchFamily="2" charset="2"/>
            </a:endParaRPr>
          </a:p>
          <a:p>
            <a:pPr eaLnBrk="1" hangingPunct="1">
              <a:spcBef>
                <a:spcPct val="0"/>
              </a:spcBef>
              <a:buSzTx/>
              <a:buFontTx/>
              <a:buNone/>
            </a:pPr>
            <a:r>
              <a:rPr lang="en-US" altLang="en-US" sz="2400">
                <a:latin typeface="Calibri" panose="020F0502020204030204" pitchFamily="34" charset="0"/>
                <a:cs typeface="Calibri" panose="020F0502020204030204" pitchFamily="34" charset="0"/>
                <a:sym typeface="Wingdings" panose="05000000000000000000" pitchFamily="2" charset="2"/>
              </a:rPr>
              <a:t>+ : point towards: “Knowledge Management”</a:t>
            </a:r>
          </a:p>
          <a:p>
            <a:pPr eaLnBrk="1" hangingPunct="1">
              <a:spcBef>
                <a:spcPct val="0"/>
              </a:spcBef>
              <a:buSzTx/>
              <a:buFontTx/>
              <a:buNone/>
            </a:pPr>
            <a:r>
              <a:rPr lang="en-US" altLang="en-US" sz="2400">
                <a:latin typeface="Calibri" panose="020F0502020204030204" pitchFamily="34" charset="0"/>
                <a:cs typeface="Calibri" panose="020F0502020204030204" pitchFamily="34" charset="0"/>
                <a:sym typeface="Wingdings" panose="05000000000000000000" pitchFamily="2" charset="2"/>
              </a:rPr>
              <a:t>     Everything that everyone in the team should </a:t>
            </a:r>
            <a:r>
              <a:rPr lang="en-US" altLang="en-US" sz="2400" b="1" i="1">
                <a:latin typeface="Calibri" panose="020F0502020204030204" pitchFamily="34" charset="0"/>
                <a:cs typeface="Calibri" panose="020F0502020204030204" pitchFamily="34" charset="0"/>
                <a:sym typeface="Wingdings" panose="05000000000000000000" pitchFamily="2" charset="2"/>
              </a:rPr>
              <a:t>know</a:t>
            </a:r>
            <a:endParaRPr lang="en-GB" altLang="en-US" sz="2400" b="1" i="1">
              <a:latin typeface="Calibri" panose="020F0502020204030204" pitchFamily="34" charset="0"/>
              <a:cs typeface="Calibri" panose="020F0502020204030204" pitchFamily="34" charset="0"/>
              <a:sym typeface="Wingdings" panose="05000000000000000000" pitchFamily="2" charset="2"/>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2"/>
          <p:cNvSpPr>
            <a:spLocks noGrp="1" noChangeArrowheads="1"/>
          </p:cNvSpPr>
          <p:nvPr>
            <p:ph type="title"/>
          </p:nvPr>
        </p:nvSpPr>
        <p:spPr>
          <a:xfrm>
            <a:off x="457200" y="625475"/>
            <a:ext cx="8229600" cy="571500"/>
          </a:xfrm>
        </p:spPr>
        <p:txBody>
          <a:bodyPr/>
          <a:lstStyle/>
          <a:p>
            <a:r>
              <a:rPr lang="en-US" altLang="en-US" sz="3600" smtClean="0">
                <a:cs typeface="Akzidenz-Bd for Chalmers" pitchFamily="2"/>
              </a:rPr>
              <a:t>Positioning Architecture</a:t>
            </a:r>
            <a:endParaRPr lang="en-GB" altLang="en-US" sz="3600" smtClean="0">
              <a:cs typeface="Akzidenz-Bd for Chalmers" pitchFamily="2"/>
            </a:endParaRPr>
          </a:p>
        </p:txBody>
      </p:sp>
      <p:sp>
        <p:nvSpPr>
          <p:cNvPr id="67587" name="Slide Number Placeholder 2"/>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179B3461-3A6C-42B3-9B91-9249BAF74F43}" type="slidenum">
              <a:rPr lang="en-GB" altLang="en-US" sz="2400">
                <a:latin typeface="Times New Roman" panose="02020603050405020304" pitchFamily="18" charset="0"/>
              </a:rPr>
              <a:pPr algn="r" eaLnBrk="1" hangingPunct="1">
                <a:spcBef>
                  <a:spcPct val="0"/>
                </a:spcBef>
                <a:buSzTx/>
                <a:buFontTx/>
                <a:buNone/>
              </a:pPr>
              <a:t>54</a:t>
            </a:fld>
            <a:endParaRPr lang="en-GB" altLang="en-US" sz="2400">
              <a:latin typeface="Times New Roman" panose="02020603050405020304" pitchFamily="18" charset="0"/>
            </a:endParaRPr>
          </a:p>
        </p:txBody>
      </p:sp>
      <p:grpSp>
        <p:nvGrpSpPr>
          <p:cNvPr id="67588" name="Group 6"/>
          <p:cNvGrpSpPr>
            <a:grpSpLocks/>
          </p:cNvGrpSpPr>
          <p:nvPr/>
        </p:nvGrpSpPr>
        <p:grpSpPr bwMode="auto">
          <a:xfrm>
            <a:off x="0" y="1331913"/>
            <a:ext cx="2362200" cy="1485900"/>
            <a:chOff x="0" y="684"/>
            <a:chExt cx="1488" cy="936"/>
          </a:xfrm>
        </p:grpSpPr>
        <p:sp>
          <p:nvSpPr>
            <p:cNvPr id="67612" name="Text Box 7"/>
            <p:cNvSpPr txBox="1">
              <a:spLocks noChangeArrowheads="1"/>
            </p:cNvSpPr>
            <p:nvPr/>
          </p:nvSpPr>
          <p:spPr bwMode="auto">
            <a:xfrm>
              <a:off x="0" y="684"/>
              <a:ext cx="14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i="1">
                  <a:latin typeface="Times New Roman" panose="02020603050405020304" pitchFamily="18" charset="0"/>
                </a:rPr>
                <a:t>The question:</a:t>
              </a:r>
              <a:endParaRPr lang="en-US" altLang="en-US" sz="2400">
                <a:latin typeface="Times New Roman" panose="02020603050405020304" pitchFamily="18" charset="0"/>
              </a:endParaRPr>
            </a:p>
          </p:txBody>
        </p:sp>
        <p:sp>
          <p:nvSpPr>
            <p:cNvPr id="67613" name="Text Box 8"/>
            <p:cNvSpPr txBox="1">
              <a:spLocks noChangeArrowheads="1"/>
            </p:cNvSpPr>
            <p:nvPr/>
          </p:nvSpPr>
          <p:spPr bwMode="auto">
            <a:xfrm>
              <a:off x="192" y="1194"/>
              <a:ext cx="1094" cy="426"/>
            </a:xfrm>
            <a:prstGeom prst="rect">
              <a:avLst/>
            </a:prstGeom>
            <a:solidFill>
              <a:schemeClr val="accent1"/>
            </a:solidFill>
            <a:ln w="12700">
              <a:solidFill>
                <a:schemeClr val="bg2"/>
              </a:solidFill>
              <a:miter lim="800000"/>
              <a:headEnd/>
              <a:tailEnd/>
            </a:ln>
            <a:effectLst>
              <a:outerShdw dist="107763" dir="2700000" algn="ctr" rotWithShape="0">
                <a:schemeClr val="bg2"/>
              </a:outerShdw>
            </a:effectLst>
          </p:spPr>
          <p:txBody>
            <a:bodyPr lIns="92075" tIns="46038" rIns="92075" bIns="46038"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ct val="90000"/>
                </a:lnSpc>
                <a:spcBef>
                  <a:spcPct val="0"/>
                </a:spcBef>
                <a:buSzTx/>
                <a:buFont typeface="MS LineDraw" pitchFamily="49" charset="2"/>
                <a:buNone/>
              </a:pPr>
              <a:r>
                <a:rPr lang="en-GB" altLang="en-US" sz="2400">
                  <a:latin typeface="Times New Roman" panose="02020603050405020304" pitchFamily="18" charset="0"/>
                </a:rPr>
                <a:t>Require-</a:t>
              </a:r>
            </a:p>
            <a:p>
              <a:pPr algn="ctr">
                <a:lnSpc>
                  <a:spcPct val="90000"/>
                </a:lnSpc>
                <a:spcBef>
                  <a:spcPct val="0"/>
                </a:spcBef>
                <a:buSzTx/>
                <a:buFont typeface="MS LineDraw" pitchFamily="49" charset="2"/>
                <a:buNone/>
              </a:pPr>
              <a:r>
                <a:rPr lang="en-GB" altLang="en-US" sz="2400">
                  <a:latin typeface="Times New Roman" panose="02020603050405020304" pitchFamily="18" charset="0"/>
                </a:rPr>
                <a:t>ments</a:t>
              </a:r>
              <a:endParaRPr lang="en-GB" altLang="en-US">
                <a:latin typeface="Comic Sans MS" panose="030F0702030302020204" pitchFamily="66" charset="0"/>
              </a:endParaRPr>
            </a:p>
          </p:txBody>
        </p:sp>
      </p:grpSp>
      <p:grpSp>
        <p:nvGrpSpPr>
          <p:cNvPr id="67589" name="Group 9"/>
          <p:cNvGrpSpPr>
            <a:grpSpLocks/>
          </p:cNvGrpSpPr>
          <p:nvPr/>
        </p:nvGrpSpPr>
        <p:grpSpPr bwMode="auto">
          <a:xfrm>
            <a:off x="2038350" y="1331913"/>
            <a:ext cx="2305050" cy="1485900"/>
            <a:chOff x="1284" y="684"/>
            <a:chExt cx="1452" cy="936"/>
          </a:xfrm>
        </p:grpSpPr>
        <p:sp>
          <p:nvSpPr>
            <p:cNvPr id="67606" name="Text Box 10"/>
            <p:cNvSpPr txBox="1">
              <a:spLocks noChangeArrowheads="1"/>
            </p:cNvSpPr>
            <p:nvPr/>
          </p:nvSpPr>
          <p:spPr bwMode="auto">
            <a:xfrm>
              <a:off x="1605" y="684"/>
              <a:ext cx="11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i="1">
                  <a:latin typeface="Times New Roman" panose="02020603050405020304" pitchFamily="18" charset="0"/>
                </a:rPr>
                <a:t>The answer:</a:t>
              </a:r>
              <a:endParaRPr lang="en-US" altLang="en-US" sz="2400">
                <a:latin typeface="Times New Roman" panose="02020603050405020304" pitchFamily="18" charset="0"/>
              </a:endParaRPr>
            </a:p>
          </p:txBody>
        </p:sp>
        <p:grpSp>
          <p:nvGrpSpPr>
            <p:cNvPr id="67607" name="Group 11"/>
            <p:cNvGrpSpPr>
              <a:grpSpLocks/>
            </p:cNvGrpSpPr>
            <p:nvPr/>
          </p:nvGrpSpPr>
          <p:grpSpPr bwMode="auto">
            <a:xfrm>
              <a:off x="1284" y="1194"/>
              <a:ext cx="1442" cy="426"/>
              <a:chOff x="1284" y="1194"/>
              <a:chExt cx="1442" cy="426"/>
            </a:xfrm>
          </p:grpSpPr>
          <p:sp>
            <p:nvSpPr>
              <p:cNvPr id="67608" name="Text Box 12"/>
              <p:cNvSpPr txBox="1">
                <a:spLocks noChangeArrowheads="1"/>
              </p:cNvSpPr>
              <p:nvPr/>
            </p:nvSpPr>
            <p:spPr bwMode="auto">
              <a:xfrm>
                <a:off x="1632" y="1194"/>
                <a:ext cx="1094" cy="426"/>
              </a:xfrm>
              <a:prstGeom prst="rect">
                <a:avLst/>
              </a:prstGeom>
              <a:solidFill>
                <a:srgbClr val="FF7C80"/>
              </a:solidFill>
              <a:ln w="12700">
                <a:solidFill>
                  <a:schemeClr val="bg2"/>
                </a:solidFill>
                <a:miter lim="800000"/>
                <a:headEnd/>
                <a:tailEnd/>
              </a:ln>
              <a:effectLst>
                <a:outerShdw dist="107763" dir="2700000" algn="ctr" rotWithShape="0">
                  <a:schemeClr val="bg2"/>
                </a:outerShdw>
              </a:effectLst>
            </p:spPr>
            <p:txBody>
              <a:bodyPr lIns="92075" tIns="46038" rIns="92075" bIns="46038"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ct val="90000"/>
                  </a:lnSpc>
                  <a:spcBef>
                    <a:spcPct val="0"/>
                  </a:spcBef>
                  <a:buSzTx/>
                  <a:buFont typeface="MS LineDraw" pitchFamily="49" charset="2"/>
                  <a:buNone/>
                </a:pPr>
                <a:r>
                  <a:rPr lang="en-GB" altLang="en-US" sz="2400">
                    <a:latin typeface="Times New Roman" panose="02020603050405020304" pitchFamily="18" charset="0"/>
                  </a:rPr>
                  <a:t>Architecture</a:t>
                </a:r>
                <a:endParaRPr lang="en-GB" altLang="en-US">
                  <a:latin typeface="Comic Sans MS" panose="030F0702030302020204" pitchFamily="66" charset="0"/>
                </a:endParaRPr>
              </a:p>
            </p:txBody>
          </p:sp>
          <p:grpSp>
            <p:nvGrpSpPr>
              <p:cNvPr id="67609" name="Group 13"/>
              <p:cNvGrpSpPr>
                <a:grpSpLocks/>
              </p:cNvGrpSpPr>
              <p:nvPr/>
            </p:nvGrpSpPr>
            <p:grpSpPr bwMode="auto">
              <a:xfrm>
                <a:off x="1284" y="1308"/>
                <a:ext cx="348" cy="219"/>
                <a:chOff x="1284" y="1308"/>
                <a:chExt cx="348" cy="219"/>
              </a:xfrm>
            </p:grpSpPr>
            <p:sp>
              <p:nvSpPr>
                <p:cNvPr id="67610" name="Line 14"/>
                <p:cNvSpPr>
                  <a:spLocks noChangeShapeType="1"/>
                </p:cNvSpPr>
                <p:nvPr/>
              </p:nvSpPr>
              <p:spPr bwMode="auto">
                <a:xfrm>
                  <a:off x="1284" y="1308"/>
                  <a:ext cx="3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611" name="Line 15"/>
                <p:cNvSpPr>
                  <a:spLocks noChangeShapeType="1"/>
                </p:cNvSpPr>
                <p:nvPr/>
              </p:nvSpPr>
              <p:spPr bwMode="auto">
                <a:xfrm flipH="1">
                  <a:off x="1284" y="1527"/>
                  <a:ext cx="3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67590" name="Group 16"/>
          <p:cNvGrpSpPr>
            <a:grpSpLocks/>
          </p:cNvGrpSpPr>
          <p:nvPr/>
        </p:nvGrpSpPr>
        <p:grpSpPr bwMode="auto">
          <a:xfrm>
            <a:off x="6619875" y="1331913"/>
            <a:ext cx="2524125" cy="1485900"/>
            <a:chOff x="4170" y="684"/>
            <a:chExt cx="1590" cy="936"/>
          </a:xfrm>
        </p:grpSpPr>
        <p:sp>
          <p:nvSpPr>
            <p:cNvPr id="67602" name="Text Box 17"/>
            <p:cNvSpPr txBox="1">
              <a:spLocks noChangeArrowheads="1"/>
            </p:cNvSpPr>
            <p:nvPr/>
          </p:nvSpPr>
          <p:spPr bwMode="auto">
            <a:xfrm>
              <a:off x="4356" y="684"/>
              <a:ext cx="14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i="1">
                  <a:latin typeface="Times New Roman" panose="02020603050405020304" pitchFamily="18" charset="0"/>
                </a:rPr>
                <a:t>Deployment:</a:t>
              </a:r>
              <a:endParaRPr lang="en-US" altLang="en-US" sz="2400">
                <a:latin typeface="Times New Roman" panose="02020603050405020304" pitchFamily="18" charset="0"/>
              </a:endParaRPr>
            </a:p>
          </p:txBody>
        </p:sp>
        <p:grpSp>
          <p:nvGrpSpPr>
            <p:cNvPr id="67603" name="Group 18"/>
            <p:cNvGrpSpPr>
              <a:grpSpLocks/>
            </p:cNvGrpSpPr>
            <p:nvPr/>
          </p:nvGrpSpPr>
          <p:grpSpPr bwMode="auto">
            <a:xfrm>
              <a:off x="4170" y="1194"/>
              <a:ext cx="1436" cy="426"/>
              <a:chOff x="4170" y="1194"/>
              <a:chExt cx="1436" cy="426"/>
            </a:xfrm>
          </p:grpSpPr>
          <p:sp>
            <p:nvSpPr>
              <p:cNvPr id="67604" name="Text Box 19"/>
              <p:cNvSpPr txBox="1">
                <a:spLocks noChangeArrowheads="1"/>
              </p:cNvSpPr>
              <p:nvPr/>
            </p:nvSpPr>
            <p:spPr bwMode="auto">
              <a:xfrm>
                <a:off x="4512" y="1194"/>
                <a:ext cx="1094" cy="426"/>
              </a:xfrm>
              <a:prstGeom prst="rect">
                <a:avLst/>
              </a:prstGeom>
              <a:solidFill>
                <a:schemeClr val="bg1"/>
              </a:solidFill>
              <a:ln w="12700">
                <a:solidFill>
                  <a:schemeClr val="bg2"/>
                </a:solidFill>
                <a:miter lim="800000"/>
                <a:headEnd/>
                <a:tailEnd/>
              </a:ln>
              <a:effectLst>
                <a:outerShdw dist="107763" dir="2700000" algn="ctr" rotWithShape="0">
                  <a:schemeClr val="bg2"/>
                </a:outerShdw>
              </a:effectLst>
            </p:spPr>
            <p:txBody>
              <a:bodyPr lIns="92075" tIns="46038" rIns="92075" bIns="46038"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ct val="90000"/>
                  </a:lnSpc>
                  <a:spcBef>
                    <a:spcPct val="0"/>
                  </a:spcBef>
                  <a:buSzTx/>
                  <a:buFont typeface="MS LineDraw" pitchFamily="49" charset="2"/>
                  <a:buNone/>
                </a:pPr>
                <a:r>
                  <a:rPr lang="en-GB" altLang="en-US" sz="2400">
                    <a:latin typeface="Times New Roman" panose="02020603050405020304" pitchFamily="18" charset="0"/>
                  </a:rPr>
                  <a:t>Executable</a:t>
                </a:r>
                <a:endParaRPr lang="en-GB" altLang="en-US">
                  <a:latin typeface="Comic Sans MS" panose="030F0702030302020204" pitchFamily="66" charset="0"/>
                </a:endParaRPr>
              </a:p>
            </p:txBody>
          </p:sp>
          <p:sp>
            <p:nvSpPr>
              <p:cNvPr id="67605" name="Line 20"/>
              <p:cNvSpPr>
                <a:spLocks noChangeShapeType="1"/>
              </p:cNvSpPr>
              <p:nvPr/>
            </p:nvSpPr>
            <p:spPr bwMode="auto">
              <a:xfrm>
                <a:off x="4170" y="1413"/>
                <a:ext cx="3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67591" name="Group 21"/>
          <p:cNvGrpSpPr>
            <a:grpSpLocks/>
          </p:cNvGrpSpPr>
          <p:nvPr/>
        </p:nvGrpSpPr>
        <p:grpSpPr bwMode="auto">
          <a:xfrm>
            <a:off x="4333875" y="1331913"/>
            <a:ext cx="2576513" cy="1485900"/>
            <a:chOff x="2730" y="684"/>
            <a:chExt cx="1623" cy="936"/>
          </a:xfrm>
        </p:grpSpPr>
        <p:sp>
          <p:nvSpPr>
            <p:cNvPr id="67596" name="Text Box 22"/>
            <p:cNvSpPr txBox="1">
              <a:spLocks noChangeArrowheads="1"/>
            </p:cNvSpPr>
            <p:nvPr/>
          </p:nvSpPr>
          <p:spPr bwMode="auto">
            <a:xfrm>
              <a:off x="2892" y="684"/>
              <a:ext cx="14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i="1">
                  <a:latin typeface="Times New Roman" panose="02020603050405020304" pitchFamily="18" charset="0"/>
                </a:rPr>
                <a:t>Implementation:</a:t>
              </a:r>
              <a:endParaRPr lang="en-US" altLang="en-US" sz="2400">
                <a:latin typeface="Times New Roman" panose="02020603050405020304" pitchFamily="18" charset="0"/>
              </a:endParaRPr>
            </a:p>
          </p:txBody>
        </p:sp>
        <p:grpSp>
          <p:nvGrpSpPr>
            <p:cNvPr id="67597" name="Group 23"/>
            <p:cNvGrpSpPr>
              <a:grpSpLocks/>
            </p:cNvGrpSpPr>
            <p:nvPr/>
          </p:nvGrpSpPr>
          <p:grpSpPr bwMode="auto">
            <a:xfrm>
              <a:off x="2730" y="1194"/>
              <a:ext cx="1436" cy="426"/>
              <a:chOff x="2730" y="1194"/>
              <a:chExt cx="1436" cy="426"/>
            </a:xfrm>
          </p:grpSpPr>
          <p:sp>
            <p:nvSpPr>
              <p:cNvPr id="67598" name="Text Box 24"/>
              <p:cNvSpPr txBox="1">
                <a:spLocks noChangeArrowheads="1"/>
              </p:cNvSpPr>
              <p:nvPr/>
            </p:nvSpPr>
            <p:spPr bwMode="auto">
              <a:xfrm>
                <a:off x="3072" y="1194"/>
                <a:ext cx="1094" cy="426"/>
              </a:xfrm>
              <a:prstGeom prst="rect">
                <a:avLst/>
              </a:prstGeom>
              <a:solidFill>
                <a:srgbClr val="0099FF"/>
              </a:solidFill>
              <a:ln w="12700">
                <a:solidFill>
                  <a:schemeClr val="bg2"/>
                </a:solidFill>
                <a:miter lim="800000"/>
                <a:headEnd/>
                <a:tailEnd/>
              </a:ln>
              <a:effectLst>
                <a:outerShdw dist="107763" dir="2700000" algn="ctr" rotWithShape="0">
                  <a:schemeClr val="bg2"/>
                </a:outerShdw>
              </a:effectLst>
            </p:spPr>
            <p:txBody>
              <a:bodyPr lIns="92075" tIns="46038" rIns="92075" bIns="46038"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ct val="90000"/>
                  </a:lnSpc>
                  <a:spcBef>
                    <a:spcPct val="0"/>
                  </a:spcBef>
                  <a:buSzTx/>
                  <a:buFont typeface="MS LineDraw" pitchFamily="49" charset="2"/>
                  <a:buNone/>
                </a:pPr>
                <a:r>
                  <a:rPr lang="en-GB" altLang="en-US" sz="2400">
                    <a:latin typeface="Times New Roman" panose="02020603050405020304" pitchFamily="18" charset="0"/>
                  </a:rPr>
                  <a:t>Source code</a:t>
                </a:r>
                <a:endParaRPr lang="en-GB" altLang="en-US">
                  <a:latin typeface="Comic Sans MS" panose="030F0702030302020204" pitchFamily="66" charset="0"/>
                </a:endParaRPr>
              </a:p>
            </p:txBody>
          </p:sp>
          <p:grpSp>
            <p:nvGrpSpPr>
              <p:cNvPr id="67599" name="Group 25"/>
              <p:cNvGrpSpPr>
                <a:grpSpLocks/>
              </p:cNvGrpSpPr>
              <p:nvPr/>
            </p:nvGrpSpPr>
            <p:grpSpPr bwMode="auto">
              <a:xfrm>
                <a:off x="2730" y="1308"/>
                <a:ext cx="348" cy="219"/>
                <a:chOff x="1284" y="1308"/>
                <a:chExt cx="348" cy="219"/>
              </a:xfrm>
            </p:grpSpPr>
            <p:sp>
              <p:nvSpPr>
                <p:cNvPr id="67600" name="Line 26"/>
                <p:cNvSpPr>
                  <a:spLocks noChangeShapeType="1"/>
                </p:cNvSpPr>
                <p:nvPr/>
              </p:nvSpPr>
              <p:spPr bwMode="auto">
                <a:xfrm>
                  <a:off x="1284" y="1308"/>
                  <a:ext cx="3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601" name="Line 27"/>
                <p:cNvSpPr>
                  <a:spLocks noChangeShapeType="1"/>
                </p:cNvSpPr>
                <p:nvPr/>
              </p:nvSpPr>
              <p:spPr bwMode="auto">
                <a:xfrm flipH="1">
                  <a:off x="1284" y="1527"/>
                  <a:ext cx="3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67592" name="Text Box 28"/>
          <p:cNvSpPr txBox="1">
            <a:spLocks noChangeArrowheads="1"/>
          </p:cNvSpPr>
          <p:nvPr/>
        </p:nvSpPr>
        <p:spPr bwMode="auto">
          <a:xfrm>
            <a:off x="0" y="3074988"/>
            <a:ext cx="2384425"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1905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lvl="1">
              <a:spcBef>
                <a:spcPct val="0"/>
              </a:spcBef>
              <a:buSzTx/>
              <a:buFontTx/>
              <a:buNone/>
            </a:pPr>
            <a:r>
              <a:rPr lang="en-US" altLang="en-US" sz="2400">
                <a:latin typeface="Times New Roman" panose="02020603050405020304" pitchFamily="18" charset="0"/>
              </a:rPr>
              <a:t>•	Features</a:t>
            </a:r>
          </a:p>
          <a:p>
            <a:pPr lvl="1">
              <a:spcBef>
                <a:spcPct val="0"/>
              </a:spcBef>
              <a:buSzTx/>
              <a:buFontTx/>
              <a:buNone/>
            </a:pPr>
            <a:r>
              <a:rPr lang="en-US" altLang="en-US" sz="2400">
                <a:latin typeface="Times New Roman" panose="02020603050405020304" pitchFamily="18" charset="0"/>
              </a:rPr>
              <a:t>•	Use cases</a:t>
            </a:r>
          </a:p>
          <a:p>
            <a:pPr lvl="1">
              <a:spcBef>
                <a:spcPct val="0"/>
              </a:spcBef>
              <a:buSzTx/>
              <a:buFontTx/>
              <a:buNone/>
            </a:pPr>
            <a:r>
              <a:rPr lang="en-US" altLang="en-US" sz="2400">
                <a:latin typeface="Times New Roman" panose="02020603050405020304" pitchFamily="18" charset="0"/>
              </a:rPr>
              <a:t>•	Dependability</a:t>
            </a:r>
          </a:p>
          <a:p>
            <a:pPr lvl="1">
              <a:spcBef>
                <a:spcPct val="0"/>
              </a:spcBef>
              <a:buSzTx/>
              <a:buFontTx/>
              <a:buNone/>
            </a:pPr>
            <a:r>
              <a:rPr lang="en-US" altLang="en-US" sz="2400">
                <a:latin typeface="Times New Roman" panose="02020603050405020304" pitchFamily="18" charset="0"/>
              </a:rPr>
              <a:t>	Timing</a:t>
            </a:r>
          </a:p>
          <a:p>
            <a:pPr lvl="1">
              <a:spcBef>
                <a:spcPct val="0"/>
              </a:spcBef>
              <a:buSzTx/>
              <a:buFontTx/>
              <a:buNone/>
            </a:pPr>
            <a:r>
              <a:rPr lang="en-US" altLang="en-US" sz="2400">
                <a:latin typeface="Times New Roman" panose="02020603050405020304" pitchFamily="18" charset="0"/>
              </a:rPr>
              <a:t>	Reliability</a:t>
            </a:r>
          </a:p>
          <a:p>
            <a:pPr lvl="1">
              <a:spcBef>
                <a:spcPct val="0"/>
              </a:spcBef>
              <a:buSzTx/>
              <a:buFontTx/>
              <a:buNone/>
            </a:pPr>
            <a:r>
              <a:rPr lang="en-US" altLang="en-US" sz="2400">
                <a:latin typeface="Times New Roman" panose="02020603050405020304" pitchFamily="18" charset="0"/>
              </a:rPr>
              <a:t>	Security</a:t>
            </a:r>
          </a:p>
          <a:p>
            <a:pPr lvl="1">
              <a:spcBef>
                <a:spcPct val="0"/>
              </a:spcBef>
              <a:buSzTx/>
              <a:buFontTx/>
              <a:buNone/>
            </a:pPr>
            <a:r>
              <a:rPr lang="en-US" altLang="en-US" sz="2400">
                <a:latin typeface="Times New Roman" panose="02020603050405020304" pitchFamily="18" charset="0"/>
              </a:rPr>
              <a:t>•	Quality</a:t>
            </a:r>
          </a:p>
          <a:p>
            <a:pPr lvl="1">
              <a:spcBef>
                <a:spcPct val="0"/>
              </a:spcBef>
              <a:buSzTx/>
              <a:buFontTx/>
              <a:buNone/>
            </a:pPr>
            <a:r>
              <a:rPr lang="en-US" altLang="en-US" sz="2400">
                <a:latin typeface="Times New Roman" panose="02020603050405020304" pitchFamily="18" charset="0"/>
              </a:rPr>
              <a:t>•	Standards</a:t>
            </a:r>
          </a:p>
          <a:p>
            <a:pPr lvl="1">
              <a:spcBef>
                <a:spcPct val="0"/>
              </a:spcBef>
              <a:buSzTx/>
              <a:buFontTx/>
              <a:buNone/>
            </a:pPr>
            <a:r>
              <a:rPr lang="en-US" altLang="en-US" sz="2400">
                <a:latin typeface="Times New Roman" panose="02020603050405020304" pitchFamily="18" charset="0"/>
              </a:rPr>
              <a:t>•	Etc.</a:t>
            </a:r>
          </a:p>
        </p:txBody>
      </p:sp>
      <p:sp>
        <p:nvSpPr>
          <p:cNvPr id="67593" name="Text Box 29"/>
          <p:cNvSpPr txBox="1">
            <a:spLocks noChangeArrowheads="1"/>
          </p:cNvSpPr>
          <p:nvPr/>
        </p:nvSpPr>
        <p:spPr bwMode="auto">
          <a:xfrm>
            <a:off x="2205038" y="3059113"/>
            <a:ext cx="2200275"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342900" indent="-3429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1905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lvl="1">
              <a:spcBef>
                <a:spcPct val="0"/>
              </a:spcBef>
              <a:buSzTx/>
              <a:buFontTx/>
              <a:buNone/>
            </a:pPr>
            <a:r>
              <a:rPr lang="en-US" altLang="en-US" sz="2400">
                <a:latin typeface="Times New Roman" panose="02020603050405020304" pitchFamily="18" charset="0"/>
              </a:rPr>
              <a:t>•	HL-Design</a:t>
            </a:r>
          </a:p>
          <a:p>
            <a:pPr lvl="1">
              <a:spcBef>
                <a:spcPct val="0"/>
              </a:spcBef>
              <a:buSzTx/>
              <a:buFontTx/>
              <a:buNone/>
            </a:pPr>
            <a:r>
              <a:rPr lang="en-US" altLang="en-US" sz="2400">
                <a:latin typeface="Times New Roman" panose="02020603050405020304" pitchFamily="18" charset="0"/>
              </a:rPr>
              <a:t>	Components</a:t>
            </a:r>
          </a:p>
          <a:p>
            <a:pPr lvl="1">
              <a:spcBef>
                <a:spcPct val="0"/>
              </a:spcBef>
              <a:buSzTx/>
              <a:buFontTx/>
              <a:buNone/>
            </a:pPr>
            <a:r>
              <a:rPr lang="en-US" altLang="en-US" sz="2400">
                <a:latin typeface="Times New Roman" panose="02020603050405020304" pitchFamily="18" charset="0"/>
              </a:rPr>
              <a:t>	Interfaces</a:t>
            </a:r>
          </a:p>
          <a:p>
            <a:pPr lvl="1">
              <a:spcBef>
                <a:spcPct val="0"/>
              </a:spcBef>
              <a:buSzTx/>
              <a:buFontTx/>
              <a:buNone/>
            </a:pPr>
            <a:r>
              <a:rPr lang="en-US" altLang="en-US" sz="2400">
                <a:latin typeface="Times New Roman" panose="02020603050405020304" pitchFamily="18" charset="0"/>
              </a:rPr>
              <a:t>	Interactions</a:t>
            </a:r>
          </a:p>
          <a:p>
            <a:pPr lvl="1">
              <a:spcBef>
                <a:spcPct val="0"/>
              </a:spcBef>
              <a:buSzTx/>
              <a:buFontTx/>
              <a:buChar char="•"/>
            </a:pPr>
            <a:r>
              <a:rPr lang="en-US" altLang="en-US" sz="2400">
                <a:latin typeface="Times New Roman" panose="02020603050405020304" pitchFamily="18" charset="0"/>
              </a:rPr>
              <a:t>	Styles</a:t>
            </a:r>
          </a:p>
          <a:p>
            <a:pPr lvl="1">
              <a:spcBef>
                <a:spcPct val="0"/>
              </a:spcBef>
              <a:buSzTx/>
              <a:buFontTx/>
              <a:buNone/>
            </a:pPr>
            <a:r>
              <a:rPr lang="en-US" altLang="en-US" sz="2400">
                <a:latin typeface="Times New Roman" panose="02020603050405020304" pitchFamily="18" charset="0"/>
              </a:rPr>
              <a:t>•	Constraints</a:t>
            </a:r>
          </a:p>
          <a:p>
            <a:pPr lvl="1">
              <a:spcBef>
                <a:spcPct val="0"/>
              </a:spcBef>
              <a:buSzTx/>
              <a:buFontTx/>
              <a:buNone/>
            </a:pPr>
            <a:r>
              <a:rPr lang="en-US" altLang="en-US" sz="2400">
                <a:latin typeface="Times New Roman" panose="02020603050405020304" pitchFamily="18" charset="0"/>
              </a:rPr>
              <a:t>•	Guidelines</a:t>
            </a:r>
          </a:p>
          <a:p>
            <a:pPr lvl="1">
              <a:spcBef>
                <a:spcPct val="0"/>
              </a:spcBef>
              <a:buSzTx/>
              <a:buFontTx/>
              <a:buNone/>
            </a:pPr>
            <a:r>
              <a:rPr lang="en-US" altLang="en-US" sz="2400">
                <a:latin typeface="Times New Roman" panose="02020603050405020304" pitchFamily="18" charset="0"/>
              </a:rPr>
              <a:t>•	Reuse</a:t>
            </a:r>
          </a:p>
          <a:p>
            <a:pPr lvl="1">
              <a:spcBef>
                <a:spcPct val="0"/>
              </a:spcBef>
              <a:buSzTx/>
              <a:buFontTx/>
              <a:buNone/>
            </a:pPr>
            <a:r>
              <a:rPr lang="en-US" altLang="en-US" sz="2400">
                <a:latin typeface="Times New Roman" panose="02020603050405020304" pitchFamily="18" charset="0"/>
              </a:rPr>
              <a:t>•	Etc.</a:t>
            </a:r>
          </a:p>
        </p:txBody>
      </p:sp>
      <p:sp>
        <p:nvSpPr>
          <p:cNvPr id="67594" name="Text Box 30"/>
          <p:cNvSpPr txBox="1">
            <a:spLocks noChangeArrowheads="1"/>
          </p:cNvSpPr>
          <p:nvPr/>
        </p:nvSpPr>
        <p:spPr bwMode="auto">
          <a:xfrm>
            <a:off x="4360863" y="3059113"/>
            <a:ext cx="2520950"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342900" indent="-3429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1905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lvl="1">
              <a:spcBef>
                <a:spcPct val="0"/>
              </a:spcBef>
              <a:buSzTx/>
              <a:buFontTx/>
              <a:buNone/>
            </a:pPr>
            <a:r>
              <a:rPr lang="en-US" altLang="en-US" sz="2400">
                <a:latin typeface="Times New Roman" panose="02020603050405020304" pitchFamily="18" charset="0"/>
              </a:rPr>
              <a:t>•	Decomposition</a:t>
            </a:r>
          </a:p>
          <a:p>
            <a:pPr lvl="1">
              <a:spcBef>
                <a:spcPct val="0"/>
              </a:spcBef>
              <a:buSzTx/>
              <a:buFontTx/>
              <a:buNone/>
            </a:pPr>
            <a:r>
              <a:rPr lang="en-US" altLang="en-US" sz="2400">
                <a:latin typeface="Times New Roman" panose="02020603050405020304" pitchFamily="18" charset="0"/>
              </a:rPr>
              <a:t>•	Algorithms</a:t>
            </a:r>
          </a:p>
          <a:p>
            <a:pPr lvl="1">
              <a:spcBef>
                <a:spcPct val="0"/>
              </a:spcBef>
              <a:buSzTx/>
              <a:buFontTx/>
              <a:buNone/>
            </a:pPr>
            <a:r>
              <a:rPr lang="en-US" altLang="en-US" sz="2400">
                <a:latin typeface="Times New Roman" panose="02020603050405020304" pitchFamily="18" charset="0"/>
              </a:rPr>
              <a:t>•	Data structures</a:t>
            </a:r>
          </a:p>
          <a:p>
            <a:pPr lvl="1">
              <a:spcBef>
                <a:spcPct val="0"/>
              </a:spcBef>
              <a:buSzTx/>
              <a:buFontTx/>
              <a:buNone/>
            </a:pPr>
            <a:r>
              <a:rPr lang="en-US" altLang="en-US" sz="2400">
                <a:latin typeface="Times New Roman" panose="02020603050405020304" pitchFamily="18" charset="0"/>
              </a:rPr>
              <a:t>•	Distribution</a:t>
            </a:r>
          </a:p>
          <a:p>
            <a:pPr lvl="1">
              <a:spcBef>
                <a:spcPct val="0"/>
              </a:spcBef>
              <a:buSzTx/>
              <a:buFontTx/>
              <a:buNone/>
            </a:pPr>
            <a:r>
              <a:rPr lang="en-US" altLang="en-US" sz="2400">
                <a:latin typeface="Times New Roman" panose="02020603050405020304" pitchFamily="18" charset="0"/>
              </a:rPr>
              <a:t>•	Scheduling</a:t>
            </a:r>
          </a:p>
          <a:p>
            <a:pPr lvl="1">
              <a:spcBef>
                <a:spcPct val="0"/>
              </a:spcBef>
              <a:buSzTx/>
              <a:buFontTx/>
              <a:buNone/>
            </a:pPr>
            <a:r>
              <a:rPr lang="en-US" altLang="en-US" sz="2400">
                <a:latin typeface="Times New Roman" panose="02020603050405020304" pitchFamily="18" charset="0"/>
              </a:rPr>
              <a:t>•	Recovery</a:t>
            </a:r>
          </a:p>
          <a:p>
            <a:pPr lvl="1">
              <a:spcBef>
                <a:spcPct val="0"/>
              </a:spcBef>
              <a:buSzTx/>
              <a:buFontTx/>
              <a:buChar char="•"/>
            </a:pPr>
            <a:r>
              <a:rPr lang="en-US" altLang="en-US" sz="2400">
                <a:latin typeface="Times New Roman" panose="02020603050405020304" pitchFamily="18" charset="0"/>
              </a:rPr>
              <a:t>	Language</a:t>
            </a:r>
          </a:p>
          <a:p>
            <a:pPr lvl="1">
              <a:spcBef>
                <a:spcPct val="0"/>
              </a:spcBef>
              <a:buSzTx/>
              <a:buFontTx/>
              <a:buNone/>
            </a:pPr>
            <a:r>
              <a:rPr lang="en-US" altLang="en-US" sz="2400">
                <a:latin typeface="Times New Roman" panose="02020603050405020304" pitchFamily="18" charset="0"/>
              </a:rPr>
              <a:t>•	Encryption</a:t>
            </a:r>
          </a:p>
          <a:p>
            <a:pPr lvl="1">
              <a:spcBef>
                <a:spcPct val="0"/>
              </a:spcBef>
              <a:buSzTx/>
              <a:buFontTx/>
              <a:buNone/>
            </a:pPr>
            <a:r>
              <a:rPr lang="en-US" altLang="en-US" sz="2400">
                <a:latin typeface="Times New Roman" panose="02020603050405020304" pitchFamily="18" charset="0"/>
              </a:rPr>
              <a:t>•	Etc.</a:t>
            </a:r>
          </a:p>
        </p:txBody>
      </p:sp>
      <p:sp>
        <p:nvSpPr>
          <p:cNvPr id="67595" name="Text Box 31"/>
          <p:cNvSpPr txBox="1">
            <a:spLocks noChangeArrowheads="1"/>
          </p:cNvSpPr>
          <p:nvPr/>
        </p:nvSpPr>
        <p:spPr bwMode="auto">
          <a:xfrm>
            <a:off x="6710363" y="3059113"/>
            <a:ext cx="2433637"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1905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tabLst>
                <a:tab pos="47625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lvl="1">
              <a:spcBef>
                <a:spcPct val="0"/>
              </a:spcBef>
              <a:buSzTx/>
              <a:buFontTx/>
              <a:buNone/>
            </a:pPr>
            <a:r>
              <a:rPr lang="en-US" altLang="en-US" sz="2400">
                <a:latin typeface="Times New Roman" panose="02020603050405020304" pitchFamily="18" charset="0"/>
              </a:rPr>
              <a:t>•	Memory</a:t>
            </a:r>
          </a:p>
          <a:p>
            <a:pPr lvl="1">
              <a:spcBef>
                <a:spcPct val="0"/>
              </a:spcBef>
              <a:buSzTx/>
              <a:buFontTx/>
              <a:buNone/>
            </a:pPr>
            <a:r>
              <a:rPr lang="en-US" altLang="en-US" sz="2400">
                <a:latin typeface="Times New Roman" panose="02020603050405020304" pitchFamily="18" charset="0"/>
              </a:rPr>
              <a:t>	allocation</a:t>
            </a:r>
          </a:p>
          <a:p>
            <a:pPr lvl="1">
              <a:spcBef>
                <a:spcPct val="0"/>
              </a:spcBef>
              <a:buSzTx/>
              <a:buFontTx/>
              <a:buNone/>
            </a:pPr>
            <a:r>
              <a:rPr lang="en-US" altLang="en-US" sz="2400">
                <a:latin typeface="Times New Roman" panose="02020603050405020304" pitchFamily="18" charset="0"/>
              </a:rPr>
              <a:t>•	Dynamic</a:t>
            </a:r>
          </a:p>
          <a:p>
            <a:pPr lvl="1">
              <a:spcBef>
                <a:spcPct val="0"/>
              </a:spcBef>
              <a:buSzTx/>
              <a:buFontTx/>
              <a:buNone/>
            </a:pPr>
            <a:r>
              <a:rPr lang="en-US" altLang="en-US" sz="2400">
                <a:latin typeface="Times New Roman" panose="02020603050405020304" pitchFamily="18" charset="0"/>
              </a:rPr>
              <a:t>	Instantiation</a:t>
            </a:r>
          </a:p>
          <a:p>
            <a:pPr lvl="1">
              <a:spcBef>
                <a:spcPct val="0"/>
              </a:spcBef>
              <a:buSzTx/>
              <a:buFontTx/>
              <a:buNone/>
            </a:pPr>
            <a:r>
              <a:rPr lang="en-US" altLang="en-US" sz="2400">
                <a:latin typeface="Times New Roman" panose="02020603050405020304" pitchFamily="18" charset="0"/>
              </a:rPr>
              <a:t>•	Call stacks</a:t>
            </a:r>
          </a:p>
          <a:p>
            <a:pPr lvl="1">
              <a:spcBef>
                <a:spcPct val="0"/>
              </a:spcBef>
              <a:buSzTx/>
              <a:buFontTx/>
              <a:buNone/>
            </a:pPr>
            <a:r>
              <a:rPr lang="en-US" altLang="en-US" sz="2400">
                <a:latin typeface="Times New Roman" panose="02020603050405020304" pitchFamily="18" charset="0"/>
              </a:rPr>
              <a:t>•	Garbage</a:t>
            </a:r>
          </a:p>
          <a:p>
            <a:pPr lvl="1">
              <a:spcBef>
                <a:spcPct val="0"/>
              </a:spcBef>
              <a:buSzTx/>
              <a:buFontTx/>
              <a:buNone/>
            </a:pPr>
            <a:r>
              <a:rPr lang="en-US" altLang="en-US" sz="2400">
                <a:latin typeface="Times New Roman" panose="02020603050405020304" pitchFamily="18" charset="0"/>
              </a:rPr>
              <a:t>	collection</a:t>
            </a:r>
          </a:p>
          <a:p>
            <a:pPr lvl="1">
              <a:spcBef>
                <a:spcPct val="0"/>
              </a:spcBef>
              <a:buSzTx/>
              <a:buFontTx/>
              <a:buNone/>
            </a:pPr>
            <a:r>
              <a:rPr lang="en-US" altLang="en-US" sz="2400">
                <a:latin typeface="Times New Roman" panose="02020603050405020304" pitchFamily="18" charset="0"/>
              </a:rPr>
              <a:t>•	Machine code</a:t>
            </a:r>
          </a:p>
          <a:p>
            <a:pPr lvl="1">
              <a:spcBef>
                <a:spcPct val="0"/>
              </a:spcBef>
              <a:buSzTx/>
              <a:buFontTx/>
              <a:buNone/>
            </a:pPr>
            <a:r>
              <a:rPr lang="en-US" altLang="en-US" sz="2400">
                <a:latin typeface="Times New Roman" panose="02020603050405020304" pitchFamily="18" charset="0"/>
              </a:rPr>
              <a:t>•	Etc.</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4294967295"/>
          </p:nvPr>
        </p:nvSpPr>
        <p:spPr bwMode="auto">
          <a:xfrm>
            <a:off x="107950" y="6381750"/>
            <a:ext cx="8137525" cy="3698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nl-NL" altLang="en-US" dirty="0" smtClean="0">
                <a:solidFill>
                  <a:schemeClr val="bg1">
                    <a:lumMod val="85000"/>
                  </a:schemeClr>
                </a:solidFill>
              </a:rPr>
              <a:t>SE, Software Architecture, Hans van Vliet,  ©2008</a:t>
            </a:r>
          </a:p>
        </p:txBody>
      </p:sp>
      <p:sp>
        <p:nvSpPr>
          <p:cNvPr id="69635" name="Slide Number Placeholder 3"/>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A198206A-9B96-4FDF-A3E3-977D0D5B67C2}" type="slidenum">
              <a:rPr lang="nl-NL" altLang="en-US" sz="2400">
                <a:latin typeface="Times New Roman" panose="02020603050405020304" pitchFamily="18" charset="0"/>
              </a:rPr>
              <a:pPr eaLnBrk="1" hangingPunct="1">
                <a:spcBef>
                  <a:spcPct val="0"/>
                </a:spcBef>
                <a:buSzTx/>
                <a:buFontTx/>
                <a:buNone/>
              </a:pPr>
              <a:t>55</a:t>
            </a:fld>
            <a:endParaRPr lang="nl-NL" altLang="en-US" sz="2400">
              <a:latin typeface="Times New Roman" panose="02020603050405020304" pitchFamily="18" charset="0"/>
            </a:endParaRPr>
          </a:p>
        </p:txBody>
      </p:sp>
      <p:sp>
        <p:nvSpPr>
          <p:cNvPr id="69636" name="Rectangle 2"/>
          <p:cNvSpPr>
            <a:spLocks noGrp="1" noChangeArrowheads="1"/>
          </p:cNvSpPr>
          <p:nvPr>
            <p:ph type="title"/>
          </p:nvPr>
        </p:nvSpPr>
        <p:spPr/>
        <p:txBody>
          <a:bodyPr/>
          <a:lstStyle/>
          <a:p>
            <a:r>
              <a:rPr lang="en-US" altLang="en-US" smtClean="0">
                <a:cs typeface="Akzidenz-Bd for Chalmers" pitchFamily="2"/>
              </a:rPr>
              <a:t>The Role of the Architect</a:t>
            </a:r>
          </a:p>
        </p:txBody>
      </p:sp>
      <p:graphicFrame>
        <p:nvGraphicFramePr>
          <p:cNvPr id="69637" name="Object 3"/>
          <p:cNvGraphicFramePr>
            <a:graphicFrameLocks noChangeAspect="1"/>
          </p:cNvGraphicFramePr>
          <p:nvPr/>
        </p:nvGraphicFramePr>
        <p:xfrm>
          <a:off x="576263" y="1600200"/>
          <a:ext cx="7669212" cy="4727575"/>
        </p:xfrm>
        <a:graphic>
          <a:graphicData uri="http://schemas.openxmlformats.org/presentationml/2006/ole">
            <mc:AlternateContent xmlns:mc="http://schemas.openxmlformats.org/markup-compatibility/2006">
              <mc:Choice xmlns:v="urn:schemas-microsoft-com:vml" Requires="v">
                <p:oleObj spid="_x0000_s69647" name="Document" r:id="rId4" imgW="3858644" imgH="2187464" progId="Word.Document.8">
                  <p:embed/>
                </p:oleObj>
              </mc:Choice>
              <mc:Fallback>
                <p:oleObj name="Document" r:id="rId4" imgW="3858644" imgH="2187464"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3" y="1600200"/>
                        <a:ext cx="766921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Grp="1" noChangeArrowheads="1"/>
          </p:cNvSpPr>
          <p:nvPr>
            <p:ph type="title" idx="4294967295"/>
          </p:nvPr>
        </p:nvSpPr>
        <p:spPr>
          <a:xfrm>
            <a:off x="1371600" y="457200"/>
            <a:ext cx="7772400" cy="1111250"/>
          </a:xfrm>
        </p:spPr>
        <p:txBody>
          <a:bodyPr/>
          <a:lstStyle/>
          <a:p>
            <a:r>
              <a:rPr lang="en-US" altLang="en-US" smtClean="0">
                <a:cs typeface="Akzidenz-Bd for Chalmers" pitchFamily="2"/>
              </a:rPr>
              <a:t>Outline</a:t>
            </a:r>
            <a:endParaRPr lang="en-GB" altLang="en-US" smtClean="0">
              <a:cs typeface="Akzidenz-Bd for Chalmers" pitchFamily="2"/>
            </a:endParaRPr>
          </a:p>
        </p:txBody>
      </p:sp>
      <p:sp>
        <p:nvSpPr>
          <p:cNvPr id="71683"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ECCE7286-EB1E-470C-B700-DFCF7B52FE6D}" type="slidenum">
              <a:rPr lang="en-GB" altLang="en-US" sz="2400">
                <a:latin typeface="Times New Roman" panose="02020603050405020304" pitchFamily="18" charset="0"/>
              </a:rPr>
              <a:pPr eaLnBrk="1" hangingPunct="1">
                <a:spcBef>
                  <a:spcPct val="0"/>
                </a:spcBef>
                <a:buSzTx/>
                <a:buFontTx/>
                <a:buNone/>
              </a:pPr>
              <a:t>56</a:t>
            </a:fld>
            <a:endParaRPr lang="en-GB" altLang="en-US" sz="2400">
              <a:latin typeface="Times New Roman" panose="02020603050405020304" pitchFamily="18" charset="0"/>
            </a:endParaRPr>
          </a:p>
        </p:txBody>
      </p:sp>
      <p:sp>
        <p:nvSpPr>
          <p:cNvPr id="71684" name="AutoShape 2"/>
          <p:cNvSpPr>
            <a:spLocks noChangeArrowheads="1"/>
          </p:cNvSpPr>
          <p:nvPr/>
        </p:nvSpPr>
        <p:spPr bwMode="auto">
          <a:xfrm>
            <a:off x="468313" y="2492375"/>
            <a:ext cx="7162800" cy="609600"/>
          </a:xfrm>
          <a:prstGeom prst="roundRect">
            <a:avLst>
              <a:gd name="adj" fmla="val 16667"/>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71685" name="Text Box 3"/>
          <p:cNvSpPr txBox="1">
            <a:spLocks noChangeArrowheads="1"/>
          </p:cNvSpPr>
          <p:nvPr/>
        </p:nvSpPr>
        <p:spPr bwMode="auto">
          <a:xfrm>
            <a:off x="685800" y="1720850"/>
            <a:ext cx="8153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50000"/>
              </a:spcBef>
              <a:buSzTx/>
              <a:buFontTx/>
              <a:buChar char="•"/>
            </a:pPr>
            <a:r>
              <a:rPr lang="en-US" altLang="en-US" sz="3200" dirty="0" smtClean="0">
                <a:latin typeface="Times New Roman" panose="02020603050405020304" pitchFamily="18" charset="0"/>
              </a:rPr>
              <a:t>What </a:t>
            </a:r>
            <a:r>
              <a:rPr lang="en-US" altLang="en-US" sz="3200" dirty="0">
                <a:latin typeface="Times New Roman" panose="02020603050405020304" pitchFamily="18" charset="0"/>
              </a:rPr>
              <a:t>is Software Architecture?</a:t>
            </a:r>
          </a:p>
          <a:p>
            <a:pPr>
              <a:spcBef>
                <a:spcPct val="50000"/>
              </a:spcBef>
              <a:buSzTx/>
              <a:buFontTx/>
              <a:buChar char="•"/>
            </a:pPr>
            <a:r>
              <a:rPr lang="en-US" altLang="en-US" sz="3200" dirty="0">
                <a:latin typeface="Times New Roman" panose="02020603050405020304" pitchFamily="18" charset="0"/>
              </a:rPr>
              <a:t>Stakeholders</a:t>
            </a:r>
          </a:p>
          <a:p>
            <a:pPr>
              <a:spcBef>
                <a:spcPct val="50000"/>
              </a:spcBef>
              <a:buSzTx/>
              <a:buFontTx/>
              <a:buChar char="•"/>
            </a:pPr>
            <a:r>
              <a:rPr lang="en-US" altLang="en-US" sz="3200" dirty="0">
                <a:latin typeface="Times New Roman" panose="02020603050405020304" pitchFamily="18" charset="0"/>
              </a:rPr>
              <a:t>How to do Software Architecting?</a:t>
            </a:r>
          </a:p>
          <a:p>
            <a:pPr>
              <a:spcBef>
                <a:spcPct val="50000"/>
              </a:spcBef>
              <a:buSzTx/>
              <a:buFontTx/>
              <a:buChar char="•"/>
            </a:pPr>
            <a:r>
              <a:rPr lang="en-US" altLang="en-US" sz="3200" dirty="0">
                <a:latin typeface="Times New Roman" panose="02020603050405020304" pitchFamily="18" charset="0"/>
              </a:rPr>
              <a:t>4+1 Views </a:t>
            </a:r>
          </a:p>
          <a:p>
            <a:pPr>
              <a:spcBef>
                <a:spcPct val="50000"/>
              </a:spcBef>
              <a:buSzTx/>
              <a:buFontTx/>
              <a:buChar char="•"/>
            </a:pPr>
            <a:r>
              <a:rPr lang="en-US" altLang="en-US" sz="3200" dirty="0">
                <a:latin typeface="Times New Roman" panose="02020603050405020304" pitchFamily="18" charset="0"/>
              </a:rPr>
              <a:t>Concluding Remarks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tLang="en-US" smtClean="0">
                <a:cs typeface="Akzidenz-Bd for Chalmers" pitchFamily="2"/>
              </a:rPr>
              <a:t>Stakeholder?</a:t>
            </a:r>
            <a:endParaRPr lang="en-GB" altLang="en-US" smtClean="0">
              <a:cs typeface="Akzidenz-Bd for Chalmers" pitchFamily="2"/>
            </a:endParaRPr>
          </a:p>
        </p:txBody>
      </p:sp>
      <p:pic>
        <p:nvPicPr>
          <p:cNvPr id="73731"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85800" y="1933575"/>
            <a:ext cx="7772400" cy="4238625"/>
          </a:xfrm>
        </p:spPr>
      </p:pic>
      <p:sp>
        <p:nvSpPr>
          <p:cNvPr id="7373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fld id="{6AFBB7BD-1C32-43FE-A045-FB5DC9E3AA02}" type="slidenum">
              <a:rPr lang="en-US" altLang="en-US" sz="1200" smtClean="0">
                <a:solidFill>
                  <a:srgbClr val="000000"/>
                </a:solidFill>
                <a:latin typeface="Arial Black" panose="020B0A04020102020204" pitchFamily="34" charset="0"/>
              </a:rPr>
              <a:pPr>
                <a:spcBef>
                  <a:spcPct val="0"/>
                </a:spcBef>
                <a:buClrTx/>
                <a:buSzTx/>
                <a:buFontTx/>
                <a:buNone/>
              </a:pPr>
              <a:t>57</a:t>
            </a:fld>
            <a:endParaRPr lang="en-US" altLang="en-US" sz="1200" smtClean="0">
              <a:solidFill>
                <a:srgbClr val="00000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549275"/>
            <a:ext cx="9144000" cy="762000"/>
          </a:xfrm>
        </p:spPr>
        <p:txBody>
          <a:bodyPr/>
          <a:lstStyle/>
          <a:p>
            <a:r>
              <a:rPr lang="sv-SE" altLang="en-US" smtClean="0">
                <a:cs typeface="Akzidenz-Bd for Chalmers" pitchFamily="2"/>
              </a:rPr>
              <a:t>For Whom?</a:t>
            </a:r>
          </a:p>
        </p:txBody>
      </p:sp>
      <p:sp>
        <p:nvSpPr>
          <p:cNvPr id="74755" name="Content Placeholder 2"/>
          <p:cNvSpPr>
            <a:spLocks noGrp="1"/>
          </p:cNvSpPr>
          <p:nvPr>
            <p:ph idx="1"/>
          </p:nvPr>
        </p:nvSpPr>
        <p:spPr>
          <a:xfrm>
            <a:off x="395288" y="1412875"/>
            <a:ext cx="8424862" cy="5256213"/>
          </a:xfrm>
        </p:spPr>
        <p:txBody>
          <a:bodyPr/>
          <a:lstStyle/>
          <a:p>
            <a:r>
              <a:rPr lang="en-US" altLang="en-US" smtClean="0">
                <a:cs typeface="Akzidenz for Chalmers Regular" pitchFamily="2" charset="0"/>
              </a:rPr>
              <a:t>An architecture is a (common) </a:t>
            </a:r>
            <a:r>
              <a:rPr lang="en-US" altLang="en-US" b="1" smtClean="0">
                <a:solidFill>
                  <a:srgbClr val="990000"/>
                </a:solidFill>
                <a:cs typeface="Akzidenz for Chalmers Regular" pitchFamily="2" charset="0"/>
              </a:rPr>
              <a:t>means of understanding </a:t>
            </a:r>
            <a:r>
              <a:rPr lang="sv-SE" altLang="en-US" smtClean="0">
                <a:cs typeface="Akzidenz for Chalmers Regular" pitchFamily="2" charset="0"/>
              </a:rPr>
              <a:t>of a system</a:t>
            </a:r>
          </a:p>
          <a:p>
            <a:pPr lvl="1"/>
            <a:r>
              <a:rPr lang="sv-SE" altLang="en-US" smtClean="0">
                <a:cs typeface="Akzidenz for Chalmers Regular" pitchFamily="2" charset="0"/>
              </a:rPr>
              <a:t>Customers, Users, Domain Experts </a:t>
            </a:r>
          </a:p>
          <a:p>
            <a:pPr lvl="1"/>
            <a:r>
              <a:rPr lang="sv-SE" altLang="en-US" smtClean="0">
                <a:cs typeface="Akzidenz for Chalmers Regular" pitchFamily="2" charset="0"/>
              </a:rPr>
              <a:t>Engineers:</a:t>
            </a:r>
          </a:p>
          <a:p>
            <a:pPr lvl="2"/>
            <a:r>
              <a:rPr lang="sv-SE" altLang="en-US" smtClean="0">
                <a:cs typeface="Akzidenz for Chalmers Regular" pitchFamily="2" charset="0"/>
              </a:rPr>
              <a:t>Analysts</a:t>
            </a:r>
          </a:p>
          <a:p>
            <a:pPr lvl="2"/>
            <a:r>
              <a:rPr lang="sv-SE" altLang="en-US" smtClean="0">
                <a:cs typeface="Akzidenz for Chalmers Regular" pitchFamily="2" charset="0"/>
              </a:rPr>
              <a:t>Architects </a:t>
            </a:r>
          </a:p>
          <a:p>
            <a:pPr lvl="2"/>
            <a:r>
              <a:rPr lang="sv-SE" altLang="en-US" smtClean="0">
                <a:cs typeface="Akzidenz for Chalmers Regular" pitchFamily="2" charset="0"/>
              </a:rPr>
              <a:t>Programmers: maintenance, development, testing</a:t>
            </a:r>
          </a:p>
          <a:p>
            <a:pPr lvl="2"/>
            <a:r>
              <a:rPr lang="sv-SE" altLang="en-US" smtClean="0">
                <a:cs typeface="Akzidenz for Chalmers Regular" pitchFamily="2" charset="0"/>
              </a:rPr>
              <a:t>New members of the development team </a:t>
            </a:r>
          </a:p>
          <a:p>
            <a:pPr lvl="1"/>
            <a:r>
              <a:rPr lang="sv-SE" altLang="en-US" smtClean="0">
                <a:cs typeface="Akzidenz for Chalmers Regular" pitchFamily="2" charset="0"/>
              </a:rPr>
              <a:t>Marketing</a:t>
            </a:r>
          </a:p>
          <a:p>
            <a:pPr lvl="1"/>
            <a:r>
              <a:rPr lang="sv-SE" altLang="en-US" smtClean="0">
                <a:cs typeface="Akzidenz for Chalmers Regular" pitchFamily="2" charset="0"/>
              </a:rPr>
              <a:t>Sales</a:t>
            </a:r>
          </a:p>
          <a:p>
            <a:pPr lvl="1"/>
            <a:r>
              <a:rPr lang="sv-SE" altLang="en-US" smtClean="0">
                <a:cs typeface="Akzidenz for Chalmers Regular" pitchFamily="2" charset="0"/>
              </a:rPr>
              <a:t>Management</a:t>
            </a:r>
          </a:p>
        </p:txBody>
      </p:sp>
      <p:sp>
        <p:nvSpPr>
          <p:cNvPr id="74756" name="Slide Number Placeholder 3"/>
          <p:cNvSpPr>
            <a:spLocks noGrp="1"/>
          </p:cNvSpPr>
          <p:nvPr>
            <p:ph type="sldNum" sz="quarter" idx="4294967295"/>
          </p:nvPr>
        </p:nvSpPr>
        <p:spPr bwMode="auto">
          <a:xfrm>
            <a:off x="8739188" y="6489700"/>
            <a:ext cx="404812"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12C83FA9-C1DC-45F6-8502-82C52532B801}" type="slidenum">
              <a:rPr lang="en-US" altLang="en-US" sz="2400">
                <a:latin typeface="Times New Roman" panose="02020603050405020304" pitchFamily="18" charset="0"/>
              </a:rPr>
              <a:pPr eaLnBrk="1" hangingPunct="1">
                <a:spcBef>
                  <a:spcPct val="0"/>
                </a:spcBef>
                <a:buSzTx/>
                <a:buFontTx/>
                <a:buNone/>
              </a:pPr>
              <a:t>58</a:t>
            </a:fld>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50825" y="620713"/>
            <a:ext cx="8642350" cy="649287"/>
          </a:xfrm>
        </p:spPr>
        <p:txBody>
          <a:bodyPr/>
          <a:lstStyle/>
          <a:p>
            <a:pPr eaLnBrk="1" hangingPunct="1"/>
            <a:r>
              <a:rPr lang="en-US" altLang="en-US" smtClean="0">
                <a:cs typeface="Akzidenz-Bd for Chalmers" pitchFamily="2"/>
              </a:rPr>
              <a:t>Stakeholders</a:t>
            </a:r>
          </a:p>
        </p:txBody>
      </p:sp>
      <p:sp>
        <p:nvSpPr>
          <p:cNvPr id="75779" name="Oval 4"/>
          <p:cNvSpPr>
            <a:spLocks noChangeArrowheads="1"/>
          </p:cNvSpPr>
          <p:nvPr/>
        </p:nvSpPr>
        <p:spPr bwMode="auto">
          <a:xfrm>
            <a:off x="3236913" y="4605338"/>
            <a:ext cx="1973262" cy="801687"/>
          </a:xfrm>
          <a:prstGeom prst="ellipse">
            <a:avLst/>
          </a:prstGeom>
          <a:solidFill>
            <a:srgbClr val="FFFFFF"/>
          </a:solidFill>
          <a:ln w="25400">
            <a:solidFill>
              <a:srgbClr val="000000"/>
            </a:solidFill>
            <a:round/>
            <a:headEnd/>
            <a:tailEnd/>
          </a:ln>
        </p:spPr>
        <p:txBody>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ClrTx/>
              <a:buSzTx/>
              <a:buFontTx/>
              <a:buNone/>
            </a:pPr>
            <a:endParaRPr lang="sv-SE" altLang="en-US" sz="2400">
              <a:latin typeface="Times New Roman" panose="02020603050405020304" pitchFamily="18" charset="0"/>
            </a:endParaRPr>
          </a:p>
        </p:txBody>
      </p:sp>
      <p:sp>
        <p:nvSpPr>
          <p:cNvPr id="75780" name="Rectangle 5"/>
          <p:cNvSpPr>
            <a:spLocks noChangeArrowheads="1"/>
          </p:cNvSpPr>
          <p:nvPr/>
        </p:nvSpPr>
        <p:spPr bwMode="auto">
          <a:xfrm>
            <a:off x="3635375" y="4621213"/>
            <a:ext cx="1241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sz="2400" b="1">
                <a:solidFill>
                  <a:srgbClr val="000000"/>
                </a:solidFill>
                <a:latin typeface="Times" panose="02020603050405020304" pitchFamily="18" charset="0"/>
              </a:rPr>
              <a:t>So</a:t>
            </a:r>
            <a:r>
              <a:rPr lang="en-US" altLang="en-US" sz="2400" b="1">
                <a:solidFill>
                  <a:srgbClr val="000000"/>
                </a:solidFill>
                <a:latin typeface="Times" panose="02020603050405020304" pitchFamily="18" charset="0"/>
              </a:rPr>
              <a:t>ftware</a:t>
            </a:r>
            <a:r>
              <a:rPr lang="en-CA" altLang="en-US" sz="2400" b="1">
                <a:solidFill>
                  <a:srgbClr val="000000"/>
                </a:solidFill>
                <a:latin typeface="Times" panose="02020603050405020304" pitchFamily="18" charset="0"/>
              </a:rPr>
              <a:t> </a:t>
            </a:r>
            <a:endParaRPr lang="en-CA" altLang="en-US" sz="2800" b="1">
              <a:latin typeface="Times" panose="02020603050405020304" pitchFamily="18" charset="0"/>
            </a:endParaRPr>
          </a:p>
        </p:txBody>
      </p:sp>
      <p:sp>
        <p:nvSpPr>
          <p:cNvPr id="75781" name="Rectangle 6"/>
          <p:cNvSpPr>
            <a:spLocks noChangeArrowheads="1"/>
          </p:cNvSpPr>
          <p:nvPr/>
        </p:nvSpPr>
        <p:spPr bwMode="auto">
          <a:xfrm>
            <a:off x="3751263" y="4922838"/>
            <a:ext cx="9318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sz="2400" b="1">
                <a:solidFill>
                  <a:srgbClr val="000000"/>
                </a:solidFill>
                <a:latin typeface="Times" panose="02020603050405020304" pitchFamily="18" charset="0"/>
              </a:rPr>
              <a:t>System</a:t>
            </a:r>
            <a:endParaRPr lang="en-CA" altLang="en-US" sz="2800" b="1">
              <a:latin typeface="Times" panose="02020603050405020304" pitchFamily="18" charset="0"/>
            </a:endParaRPr>
          </a:p>
        </p:txBody>
      </p:sp>
      <p:sp>
        <p:nvSpPr>
          <p:cNvPr id="75782" name="Rectangle 7"/>
          <p:cNvSpPr>
            <a:spLocks noChangeArrowheads="1"/>
          </p:cNvSpPr>
          <p:nvPr/>
        </p:nvSpPr>
        <p:spPr bwMode="auto">
          <a:xfrm>
            <a:off x="817563" y="5175250"/>
            <a:ext cx="1184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b="1">
                <a:solidFill>
                  <a:srgbClr val="000000"/>
                </a:solidFill>
                <a:latin typeface="Times" panose="02020603050405020304" pitchFamily="18" charset="0"/>
              </a:rPr>
              <a:t>Developer:</a:t>
            </a:r>
            <a:endParaRPr lang="en-CA" altLang="en-US" sz="2400">
              <a:latin typeface="Times" panose="02020603050405020304" pitchFamily="18" charset="0"/>
            </a:endParaRPr>
          </a:p>
        </p:txBody>
      </p:sp>
      <p:sp>
        <p:nvSpPr>
          <p:cNvPr id="75783" name="Rectangle 8"/>
          <p:cNvSpPr>
            <a:spLocks noChangeArrowheads="1"/>
          </p:cNvSpPr>
          <p:nvPr/>
        </p:nvSpPr>
        <p:spPr bwMode="auto">
          <a:xfrm>
            <a:off x="1990725" y="5175250"/>
            <a:ext cx="6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 </a:t>
            </a:r>
            <a:endParaRPr lang="en-CA" altLang="en-US" sz="2400">
              <a:latin typeface="Times" panose="02020603050405020304" pitchFamily="18" charset="0"/>
            </a:endParaRPr>
          </a:p>
        </p:txBody>
      </p:sp>
      <p:sp>
        <p:nvSpPr>
          <p:cNvPr id="75784" name="Rectangle 9"/>
          <p:cNvSpPr>
            <a:spLocks noChangeArrowheads="1"/>
          </p:cNvSpPr>
          <p:nvPr/>
        </p:nvSpPr>
        <p:spPr bwMode="auto">
          <a:xfrm>
            <a:off x="817563" y="5475288"/>
            <a:ext cx="157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easy to design; </a:t>
            </a:r>
            <a:endParaRPr lang="en-CA" altLang="en-US" sz="2400">
              <a:latin typeface="Times" panose="02020603050405020304" pitchFamily="18" charset="0"/>
            </a:endParaRPr>
          </a:p>
        </p:txBody>
      </p:sp>
      <p:sp>
        <p:nvSpPr>
          <p:cNvPr id="75785" name="Rectangle 10"/>
          <p:cNvSpPr>
            <a:spLocks noChangeArrowheads="1"/>
          </p:cNvSpPr>
          <p:nvPr/>
        </p:nvSpPr>
        <p:spPr bwMode="auto">
          <a:xfrm>
            <a:off x="817563" y="5775325"/>
            <a:ext cx="1795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easy to maintain; </a:t>
            </a:r>
            <a:endParaRPr lang="en-CA" altLang="en-US" sz="2400">
              <a:latin typeface="Times" panose="02020603050405020304" pitchFamily="18" charset="0"/>
            </a:endParaRPr>
          </a:p>
        </p:txBody>
      </p:sp>
      <p:sp>
        <p:nvSpPr>
          <p:cNvPr id="75786" name="Rectangle 11"/>
          <p:cNvSpPr>
            <a:spLocks noChangeArrowheads="1"/>
          </p:cNvSpPr>
          <p:nvPr/>
        </p:nvSpPr>
        <p:spPr bwMode="auto">
          <a:xfrm>
            <a:off x="817563" y="6076950"/>
            <a:ext cx="217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easy to reuse its parts</a:t>
            </a:r>
            <a:endParaRPr lang="en-CA" altLang="en-US" sz="2400">
              <a:latin typeface="Times" panose="02020603050405020304" pitchFamily="18" charset="0"/>
            </a:endParaRPr>
          </a:p>
        </p:txBody>
      </p:sp>
      <p:sp>
        <p:nvSpPr>
          <p:cNvPr id="75787" name="Rectangle 12"/>
          <p:cNvSpPr>
            <a:spLocks noChangeArrowheads="1"/>
          </p:cNvSpPr>
          <p:nvPr/>
        </p:nvSpPr>
        <p:spPr bwMode="auto">
          <a:xfrm>
            <a:off x="5473700" y="3159125"/>
            <a:ext cx="655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b="1">
                <a:solidFill>
                  <a:srgbClr val="000000"/>
                </a:solidFill>
                <a:latin typeface="Times" panose="02020603050405020304" pitchFamily="18" charset="0"/>
              </a:rPr>
              <a:t>User: </a:t>
            </a:r>
            <a:endParaRPr lang="en-CA" altLang="en-US" sz="2400">
              <a:latin typeface="Times" panose="02020603050405020304" pitchFamily="18" charset="0"/>
            </a:endParaRPr>
          </a:p>
        </p:txBody>
      </p:sp>
      <p:sp>
        <p:nvSpPr>
          <p:cNvPr id="75788" name="Rectangle 13"/>
          <p:cNvSpPr>
            <a:spLocks noChangeArrowheads="1"/>
          </p:cNvSpPr>
          <p:nvPr/>
        </p:nvSpPr>
        <p:spPr bwMode="auto">
          <a:xfrm>
            <a:off x="5473700" y="3460750"/>
            <a:ext cx="141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easy to learn; </a:t>
            </a:r>
            <a:endParaRPr lang="en-CA" altLang="en-US" sz="2400">
              <a:latin typeface="Times" panose="02020603050405020304" pitchFamily="18" charset="0"/>
            </a:endParaRPr>
          </a:p>
        </p:txBody>
      </p:sp>
      <p:sp>
        <p:nvSpPr>
          <p:cNvPr id="75789" name="Rectangle 14"/>
          <p:cNvSpPr>
            <a:spLocks noChangeArrowheads="1"/>
          </p:cNvSpPr>
          <p:nvPr/>
        </p:nvSpPr>
        <p:spPr bwMode="auto">
          <a:xfrm>
            <a:off x="5473700" y="3760788"/>
            <a:ext cx="163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efficient to use; </a:t>
            </a:r>
            <a:endParaRPr lang="en-CA" altLang="en-US" sz="2400">
              <a:latin typeface="Times" panose="02020603050405020304" pitchFamily="18" charset="0"/>
            </a:endParaRPr>
          </a:p>
        </p:txBody>
      </p:sp>
      <p:sp>
        <p:nvSpPr>
          <p:cNvPr id="75790" name="Rectangle 15"/>
          <p:cNvSpPr>
            <a:spLocks noChangeArrowheads="1"/>
          </p:cNvSpPr>
          <p:nvPr/>
        </p:nvSpPr>
        <p:spPr bwMode="auto">
          <a:xfrm>
            <a:off x="5473700" y="4060825"/>
            <a:ext cx="205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helps get work done</a:t>
            </a:r>
            <a:endParaRPr lang="en-CA" altLang="en-US" sz="2400">
              <a:latin typeface="Times" panose="02020603050405020304" pitchFamily="18" charset="0"/>
            </a:endParaRPr>
          </a:p>
        </p:txBody>
      </p:sp>
      <p:sp>
        <p:nvSpPr>
          <p:cNvPr id="75791" name="Rectangle 16"/>
          <p:cNvSpPr>
            <a:spLocks noChangeArrowheads="1"/>
          </p:cNvSpPr>
          <p:nvPr/>
        </p:nvSpPr>
        <p:spPr bwMode="auto">
          <a:xfrm>
            <a:off x="755650" y="2984500"/>
            <a:ext cx="1155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b="1">
                <a:solidFill>
                  <a:srgbClr val="000000"/>
                </a:solidFill>
                <a:latin typeface="Times" panose="02020603050405020304" pitchFamily="18" charset="0"/>
              </a:rPr>
              <a:t>Customer:</a:t>
            </a:r>
            <a:endParaRPr lang="en-CA" altLang="en-US" sz="2400">
              <a:latin typeface="Times" panose="02020603050405020304" pitchFamily="18" charset="0"/>
            </a:endParaRPr>
          </a:p>
        </p:txBody>
      </p:sp>
      <p:sp>
        <p:nvSpPr>
          <p:cNvPr id="75792" name="Rectangle 17"/>
          <p:cNvSpPr>
            <a:spLocks noChangeArrowheads="1"/>
          </p:cNvSpPr>
          <p:nvPr/>
        </p:nvSpPr>
        <p:spPr bwMode="auto">
          <a:xfrm>
            <a:off x="1905000" y="2984500"/>
            <a:ext cx="6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 </a:t>
            </a:r>
            <a:endParaRPr lang="en-CA" altLang="en-US" sz="2400">
              <a:latin typeface="Times" panose="02020603050405020304" pitchFamily="18" charset="0"/>
            </a:endParaRPr>
          </a:p>
        </p:txBody>
      </p:sp>
      <p:sp>
        <p:nvSpPr>
          <p:cNvPr id="75793" name="Rectangle 18"/>
          <p:cNvSpPr>
            <a:spLocks noChangeArrowheads="1"/>
          </p:cNvSpPr>
          <p:nvPr/>
        </p:nvSpPr>
        <p:spPr bwMode="auto">
          <a:xfrm>
            <a:off x="755650" y="3284538"/>
            <a:ext cx="194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solves problems at </a:t>
            </a:r>
            <a:endParaRPr lang="en-CA" altLang="en-US" sz="2400">
              <a:latin typeface="Times" panose="02020603050405020304" pitchFamily="18" charset="0"/>
            </a:endParaRPr>
          </a:p>
        </p:txBody>
      </p:sp>
      <p:sp>
        <p:nvSpPr>
          <p:cNvPr id="75794" name="Rectangle 19"/>
          <p:cNvSpPr>
            <a:spLocks noChangeArrowheads="1"/>
          </p:cNvSpPr>
          <p:nvPr/>
        </p:nvSpPr>
        <p:spPr bwMode="auto">
          <a:xfrm>
            <a:off x="755650" y="3586163"/>
            <a:ext cx="2168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an acceptable cost in </a:t>
            </a:r>
            <a:endParaRPr lang="en-CA" altLang="en-US" sz="2400">
              <a:latin typeface="Times" panose="02020603050405020304" pitchFamily="18" charset="0"/>
            </a:endParaRPr>
          </a:p>
        </p:txBody>
      </p:sp>
      <p:sp>
        <p:nvSpPr>
          <p:cNvPr id="75795" name="Rectangle 20"/>
          <p:cNvSpPr>
            <a:spLocks noChangeArrowheads="1"/>
          </p:cNvSpPr>
          <p:nvPr/>
        </p:nvSpPr>
        <p:spPr bwMode="auto">
          <a:xfrm>
            <a:off x="755650" y="3886200"/>
            <a:ext cx="2584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terms of money paid and </a:t>
            </a:r>
            <a:endParaRPr lang="en-CA" altLang="en-US" sz="2400">
              <a:latin typeface="Times" panose="02020603050405020304" pitchFamily="18" charset="0"/>
            </a:endParaRPr>
          </a:p>
        </p:txBody>
      </p:sp>
      <p:sp>
        <p:nvSpPr>
          <p:cNvPr id="75796" name="Rectangle 21"/>
          <p:cNvSpPr>
            <a:spLocks noChangeArrowheads="1"/>
          </p:cNvSpPr>
          <p:nvPr/>
        </p:nvSpPr>
        <p:spPr bwMode="auto">
          <a:xfrm>
            <a:off x="755650" y="4187825"/>
            <a:ext cx="1485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resources used</a:t>
            </a:r>
            <a:endParaRPr lang="en-CA" altLang="en-US" sz="2400">
              <a:latin typeface="Times" panose="02020603050405020304" pitchFamily="18" charset="0"/>
            </a:endParaRPr>
          </a:p>
        </p:txBody>
      </p:sp>
      <p:sp>
        <p:nvSpPr>
          <p:cNvPr id="75797" name="Rectangle 22"/>
          <p:cNvSpPr>
            <a:spLocks noChangeArrowheads="1"/>
          </p:cNvSpPr>
          <p:nvPr/>
        </p:nvSpPr>
        <p:spPr bwMode="auto">
          <a:xfrm>
            <a:off x="5610225" y="4870450"/>
            <a:ext cx="2530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b="1">
                <a:solidFill>
                  <a:srgbClr val="000000"/>
                </a:solidFill>
                <a:latin typeface="Times" panose="02020603050405020304" pitchFamily="18" charset="0"/>
              </a:rPr>
              <a:t>Development manager:</a:t>
            </a:r>
            <a:endParaRPr lang="en-CA" altLang="en-US" sz="2400">
              <a:latin typeface="Times" panose="02020603050405020304" pitchFamily="18" charset="0"/>
            </a:endParaRPr>
          </a:p>
        </p:txBody>
      </p:sp>
      <p:sp>
        <p:nvSpPr>
          <p:cNvPr id="75798" name="Rectangle 23"/>
          <p:cNvSpPr>
            <a:spLocks noChangeArrowheads="1"/>
          </p:cNvSpPr>
          <p:nvPr/>
        </p:nvSpPr>
        <p:spPr bwMode="auto">
          <a:xfrm>
            <a:off x="8108950" y="4870450"/>
            <a:ext cx="6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 </a:t>
            </a:r>
            <a:endParaRPr lang="en-CA" altLang="en-US" sz="2400">
              <a:latin typeface="Times" panose="02020603050405020304" pitchFamily="18" charset="0"/>
            </a:endParaRPr>
          </a:p>
        </p:txBody>
      </p:sp>
      <p:sp>
        <p:nvSpPr>
          <p:cNvPr id="75799" name="Rectangle 24"/>
          <p:cNvSpPr>
            <a:spLocks noChangeArrowheads="1"/>
          </p:cNvSpPr>
          <p:nvPr/>
        </p:nvSpPr>
        <p:spPr bwMode="auto">
          <a:xfrm>
            <a:off x="5610225" y="5172075"/>
            <a:ext cx="1525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sells more and </a:t>
            </a:r>
            <a:endParaRPr lang="en-CA" altLang="en-US" sz="2400">
              <a:latin typeface="Times" panose="02020603050405020304" pitchFamily="18" charset="0"/>
            </a:endParaRPr>
          </a:p>
        </p:txBody>
      </p:sp>
      <p:sp>
        <p:nvSpPr>
          <p:cNvPr id="75800" name="Rectangle 25"/>
          <p:cNvSpPr>
            <a:spLocks noChangeArrowheads="1"/>
          </p:cNvSpPr>
          <p:nvPr/>
        </p:nvSpPr>
        <p:spPr bwMode="auto">
          <a:xfrm>
            <a:off x="5610225" y="5472113"/>
            <a:ext cx="1884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pleases customers </a:t>
            </a:r>
            <a:endParaRPr lang="en-CA" altLang="en-US" sz="2400">
              <a:latin typeface="Times" panose="02020603050405020304" pitchFamily="18" charset="0"/>
            </a:endParaRPr>
          </a:p>
        </p:txBody>
      </p:sp>
      <p:sp>
        <p:nvSpPr>
          <p:cNvPr id="75801" name="Rectangle 26"/>
          <p:cNvSpPr>
            <a:spLocks noChangeArrowheads="1"/>
          </p:cNvSpPr>
          <p:nvPr/>
        </p:nvSpPr>
        <p:spPr bwMode="auto">
          <a:xfrm>
            <a:off x="5610225" y="5773738"/>
            <a:ext cx="1865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while costing less </a:t>
            </a:r>
            <a:endParaRPr lang="en-CA" altLang="en-US" sz="2400">
              <a:latin typeface="Times" panose="02020603050405020304" pitchFamily="18" charset="0"/>
            </a:endParaRPr>
          </a:p>
        </p:txBody>
      </p:sp>
      <p:sp>
        <p:nvSpPr>
          <p:cNvPr id="75802" name="Rectangle 27"/>
          <p:cNvSpPr>
            <a:spLocks noChangeArrowheads="1"/>
          </p:cNvSpPr>
          <p:nvPr/>
        </p:nvSpPr>
        <p:spPr bwMode="auto">
          <a:xfrm>
            <a:off x="5580063" y="6073775"/>
            <a:ext cx="244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a:solidFill>
                  <a:srgbClr val="000000"/>
                </a:solidFill>
                <a:latin typeface="Times" panose="02020603050405020304" pitchFamily="18" charset="0"/>
              </a:rPr>
              <a:t>to develop and maintain</a:t>
            </a:r>
            <a:endParaRPr lang="en-CA" altLang="en-US" sz="2400">
              <a:latin typeface="Times" panose="02020603050405020304" pitchFamily="18" charset="0"/>
            </a:endParaRPr>
          </a:p>
        </p:txBody>
      </p:sp>
      <p:sp>
        <p:nvSpPr>
          <p:cNvPr id="75803" name="Line 29"/>
          <p:cNvSpPr>
            <a:spLocks noChangeShapeType="1"/>
          </p:cNvSpPr>
          <p:nvPr/>
        </p:nvSpPr>
        <p:spPr bwMode="auto">
          <a:xfrm>
            <a:off x="2843213" y="4438650"/>
            <a:ext cx="504825" cy="4318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804" name="Arc 30"/>
          <p:cNvSpPr>
            <a:spLocks/>
          </p:cNvSpPr>
          <p:nvPr/>
        </p:nvSpPr>
        <p:spPr bwMode="auto">
          <a:xfrm rot="662362">
            <a:off x="2700338" y="5446713"/>
            <a:ext cx="290512" cy="246062"/>
          </a:xfrm>
          <a:custGeom>
            <a:avLst/>
            <a:gdLst>
              <a:gd name="T0" fmla="*/ 2147483646 w 20901"/>
              <a:gd name="T1" fmla="*/ 0 h 17669"/>
              <a:gd name="T2" fmla="*/ 2147483646 w 20901"/>
              <a:gd name="T3" fmla="*/ 2147483646 h 17669"/>
              <a:gd name="T4" fmla="*/ 0 w 20901"/>
              <a:gd name="T5" fmla="*/ 2147483646 h 17669"/>
              <a:gd name="T6" fmla="*/ 0 60000 65536"/>
              <a:gd name="T7" fmla="*/ 0 60000 65536"/>
              <a:gd name="T8" fmla="*/ 0 60000 65536"/>
            </a:gdLst>
            <a:ahLst/>
            <a:cxnLst>
              <a:cxn ang="T6">
                <a:pos x="T0" y="T1"/>
              </a:cxn>
              <a:cxn ang="T7">
                <a:pos x="T2" y="T3"/>
              </a:cxn>
              <a:cxn ang="T8">
                <a:pos x="T4" y="T5"/>
              </a:cxn>
            </a:cxnLst>
            <a:rect l="0" t="0" r="r" b="b"/>
            <a:pathLst>
              <a:path w="20901" h="17669" fill="none" extrusionOk="0">
                <a:moveTo>
                  <a:pt x="12424" y="0"/>
                </a:moveTo>
                <a:cubicBezTo>
                  <a:pt x="16607" y="2941"/>
                  <a:pt x="19610" y="7271"/>
                  <a:pt x="20901" y="12218"/>
                </a:cubicBezTo>
              </a:path>
              <a:path w="20901" h="17669" stroke="0" extrusionOk="0">
                <a:moveTo>
                  <a:pt x="12424" y="0"/>
                </a:moveTo>
                <a:cubicBezTo>
                  <a:pt x="16607" y="2941"/>
                  <a:pt x="19610" y="7271"/>
                  <a:pt x="20901" y="12218"/>
                </a:cubicBezTo>
                <a:lnTo>
                  <a:pt x="0" y="17669"/>
                </a:lnTo>
                <a:lnTo>
                  <a:pt x="124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5805" name="Line 31"/>
          <p:cNvSpPr>
            <a:spLocks noChangeShapeType="1"/>
          </p:cNvSpPr>
          <p:nvPr/>
        </p:nvSpPr>
        <p:spPr bwMode="auto">
          <a:xfrm flipH="1">
            <a:off x="2916238" y="5319713"/>
            <a:ext cx="682625" cy="2698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806" name="Arc 32"/>
          <p:cNvSpPr>
            <a:spLocks/>
          </p:cNvSpPr>
          <p:nvPr/>
        </p:nvSpPr>
        <p:spPr bwMode="auto">
          <a:xfrm rot="-2114854">
            <a:off x="5113338" y="5495925"/>
            <a:ext cx="250825" cy="287338"/>
          </a:xfrm>
          <a:custGeom>
            <a:avLst/>
            <a:gdLst>
              <a:gd name="T0" fmla="*/ 0 w 18117"/>
              <a:gd name="T1" fmla="*/ 2147483646 h 20653"/>
              <a:gd name="T2" fmla="*/ 2147483646 w 18117"/>
              <a:gd name="T3" fmla="*/ 0 h 20653"/>
              <a:gd name="T4" fmla="*/ 2147483646 w 18117"/>
              <a:gd name="T5" fmla="*/ 2147483646 h 20653"/>
              <a:gd name="T6" fmla="*/ 0 60000 65536"/>
              <a:gd name="T7" fmla="*/ 0 60000 65536"/>
              <a:gd name="T8" fmla="*/ 0 60000 65536"/>
            </a:gdLst>
            <a:ahLst/>
            <a:cxnLst>
              <a:cxn ang="T6">
                <a:pos x="T0" y="T1"/>
              </a:cxn>
              <a:cxn ang="T7">
                <a:pos x="T2" y="T3"/>
              </a:cxn>
              <a:cxn ang="T8">
                <a:pos x="T4" y="T5"/>
              </a:cxn>
            </a:cxnLst>
            <a:rect l="0" t="0" r="r" b="b"/>
            <a:pathLst>
              <a:path w="18117" h="20653" fill="none" extrusionOk="0">
                <a:moveTo>
                  <a:pt x="0" y="8891"/>
                </a:moveTo>
                <a:cubicBezTo>
                  <a:pt x="2763" y="4634"/>
                  <a:pt x="6938" y="1486"/>
                  <a:pt x="11791" y="0"/>
                </a:cubicBezTo>
              </a:path>
              <a:path w="18117" h="20653" stroke="0" extrusionOk="0">
                <a:moveTo>
                  <a:pt x="0" y="8891"/>
                </a:moveTo>
                <a:cubicBezTo>
                  <a:pt x="2763" y="4634"/>
                  <a:pt x="6938" y="1486"/>
                  <a:pt x="11791" y="0"/>
                </a:cubicBezTo>
                <a:lnTo>
                  <a:pt x="18117" y="20653"/>
                </a:lnTo>
                <a:lnTo>
                  <a:pt x="0" y="88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5807" name="Line 33"/>
          <p:cNvSpPr>
            <a:spLocks noChangeShapeType="1"/>
          </p:cNvSpPr>
          <p:nvPr/>
        </p:nvSpPr>
        <p:spPr bwMode="auto">
          <a:xfrm>
            <a:off x="4697413" y="5345113"/>
            <a:ext cx="450850" cy="2444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808" name="Arc 34"/>
          <p:cNvSpPr>
            <a:spLocks/>
          </p:cNvSpPr>
          <p:nvPr/>
        </p:nvSpPr>
        <p:spPr bwMode="auto">
          <a:xfrm>
            <a:off x="4926013" y="4132263"/>
            <a:ext cx="269875" cy="276225"/>
          </a:xfrm>
          <a:custGeom>
            <a:avLst/>
            <a:gdLst>
              <a:gd name="T0" fmla="*/ 2147483646 w 19450"/>
              <a:gd name="T1" fmla="*/ 2147483646 h 19777"/>
              <a:gd name="T2" fmla="*/ 0 w 19450"/>
              <a:gd name="T3" fmla="*/ 2147483646 h 19777"/>
              <a:gd name="T4" fmla="*/ 2147483646 w 19450"/>
              <a:gd name="T5" fmla="*/ 0 h 19777"/>
              <a:gd name="T6" fmla="*/ 0 60000 65536"/>
              <a:gd name="T7" fmla="*/ 0 60000 65536"/>
              <a:gd name="T8" fmla="*/ 0 60000 65536"/>
            </a:gdLst>
            <a:ahLst/>
            <a:cxnLst>
              <a:cxn ang="T6">
                <a:pos x="T0" y="T1"/>
              </a:cxn>
              <a:cxn ang="T7">
                <a:pos x="T2" y="T3"/>
              </a:cxn>
              <a:cxn ang="T8">
                <a:pos x="T4" y="T5"/>
              </a:cxn>
            </a:cxnLst>
            <a:rect l="0" t="0" r="r" b="b"/>
            <a:pathLst>
              <a:path w="19450" h="19777" fill="none" extrusionOk="0">
                <a:moveTo>
                  <a:pt x="10764" y="19776"/>
                </a:moveTo>
                <a:cubicBezTo>
                  <a:pt x="6054" y="17708"/>
                  <a:pt x="2237" y="14026"/>
                  <a:pt x="0" y="9394"/>
                </a:cubicBezTo>
              </a:path>
              <a:path w="19450" h="19777" stroke="0" extrusionOk="0">
                <a:moveTo>
                  <a:pt x="10764" y="19776"/>
                </a:moveTo>
                <a:cubicBezTo>
                  <a:pt x="6054" y="17708"/>
                  <a:pt x="2237" y="14026"/>
                  <a:pt x="0" y="9394"/>
                </a:cubicBezTo>
                <a:lnTo>
                  <a:pt x="19450" y="0"/>
                </a:lnTo>
                <a:lnTo>
                  <a:pt x="10764" y="197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5809" name="Line 35"/>
          <p:cNvSpPr>
            <a:spLocks noChangeShapeType="1"/>
          </p:cNvSpPr>
          <p:nvPr/>
        </p:nvSpPr>
        <p:spPr bwMode="auto">
          <a:xfrm flipH="1">
            <a:off x="4695825" y="4306888"/>
            <a:ext cx="300038" cy="35083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810" name="Rectangle 36"/>
          <p:cNvSpPr>
            <a:spLocks noChangeArrowheads="1"/>
          </p:cNvSpPr>
          <p:nvPr/>
        </p:nvSpPr>
        <p:spPr bwMode="auto">
          <a:xfrm>
            <a:off x="2987675" y="6597650"/>
            <a:ext cx="27828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r>
              <a:rPr lang="en-CA" altLang="en-US" sz="1400">
                <a:solidFill>
                  <a:srgbClr val="000000"/>
                </a:solidFill>
                <a:latin typeface="Times" panose="02020603050405020304" pitchFamily="18" charset="0"/>
              </a:rPr>
              <a:t>Figure from: Lethbridge and Laganiere</a:t>
            </a:r>
            <a:endParaRPr lang="en-CA" altLang="en-US" sz="1600">
              <a:latin typeface="Times" panose="02020603050405020304" pitchFamily="18" charset="0"/>
            </a:endParaRPr>
          </a:p>
        </p:txBody>
      </p:sp>
      <p:sp>
        <p:nvSpPr>
          <p:cNvPr id="75811" name="Rectangle 37"/>
          <p:cNvSpPr>
            <a:spLocks noChangeArrowheads="1"/>
          </p:cNvSpPr>
          <p:nvPr/>
        </p:nvSpPr>
        <p:spPr bwMode="auto">
          <a:xfrm>
            <a:off x="179388" y="1268413"/>
            <a:ext cx="8713787"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120000"/>
              </a:lnSpc>
              <a:spcBef>
                <a:spcPct val="0"/>
              </a:spcBef>
              <a:buClrTx/>
              <a:buSzTx/>
              <a:buFontTx/>
              <a:buNone/>
            </a:pPr>
            <a:r>
              <a:rPr lang="nl-NL" altLang="en-US" sz="2400">
                <a:latin typeface="Corbel" panose="020B0503020204020204" pitchFamily="34" charset="0"/>
              </a:rPr>
              <a:t>‘‘4.16 Stakeholder: An interested party having a right, share or claim in the system or in its possession of qualities that meet their needs.’’</a:t>
            </a:r>
          </a:p>
          <a:p>
            <a:pPr algn="r" eaLnBrk="1" hangingPunct="1">
              <a:lnSpc>
                <a:spcPct val="120000"/>
              </a:lnSpc>
              <a:spcBef>
                <a:spcPct val="0"/>
              </a:spcBef>
              <a:buClrTx/>
              <a:buSzTx/>
              <a:buFontTx/>
              <a:buNone/>
            </a:pPr>
            <a:r>
              <a:rPr lang="nl-NL" altLang="en-US">
                <a:latin typeface="Corbel" panose="020B0503020204020204" pitchFamily="34" charset="0"/>
              </a:rPr>
              <a:t>Draft Standard ISO/IEC 15288 (ISO/IEC 1999)</a:t>
            </a:r>
          </a:p>
        </p:txBody>
      </p:sp>
      <p:sp>
        <p:nvSpPr>
          <p:cNvPr id="75812" name="Arc 38"/>
          <p:cNvSpPr>
            <a:spLocks/>
          </p:cNvSpPr>
          <p:nvPr/>
        </p:nvSpPr>
        <p:spPr bwMode="auto">
          <a:xfrm rot="-4952260">
            <a:off x="2703513" y="4291013"/>
            <a:ext cx="269875" cy="276225"/>
          </a:xfrm>
          <a:custGeom>
            <a:avLst/>
            <a:gdLst>
              <a:gd name="T0" fmla="*/ 2147483646 w 19450"/>
              <a:gd name="T1" fmla="*/ 2147483646 h 19777"/>
              <a:gd name="T2" fmla="*/ 0 w 19450"/>
              <a:gd name="T3" fmla="*/ 2147483646 h 19777"/>
              <a:gd name="T4" fmla="*/ 2147483646 w 19450"/>
              <a:gd name="T5" fmla="*/ 0 h 19777"/>
              <a:gd name="T6" fmla="*/ 0 60000 65536"/>
              <a:gd name="T7" fmla="*/ 0 60000 65536"/>
              <a:gd name="T8" fmla="*/ 0 60000 65536"/>
            </a:gdLst>
            <a:ahLst/>
            <a:cxnLst>
              <a:cxn ang="T6">
                <a:pos x="T0" y="T1"/>
              </a:cxn>
              <a:cxn ang="T7">
                <a:pos x="T2" y="T3"/>
              </a:cxn>
              <a:cxn ang="T8">
                <a:pos x="T4" y="T5"/>
              </a:cxn>
            </a:cxnLst>
            <a:rect l="0" t="0" r="r" b="b"/>
            <a:pathLst>
              <a:path w="19450" h="19777" fill="none" extrusionOk="0">
                <a:moveTo>
                  <a:pt x="10764" y="19776"/>
                </a:moveTo>
                <a:cubicBezTo>
                  <a:pt x="6054" y="17708"/>
                  <a:pt x="2237" y="14026"/>
                  <a:pt x="0" y="9394"/>
                </a:cubicBezTo>
              </a:path>
              <a:path w="19450" h="19777" stroke="0" extrusionOk="0">
                <a:moveTo>
                  <a:pt x="10764" y="19776"/>
                </a:moveTo>
                <a:cubicBezTo>
                  <a:pt x="6054" y="17708"/>
                  <a:pt x="2237" y="14026"/>
                  <a:pt x="0" y="9394"/>
                </a:cubicBezTo>
                <a:lnTo>
                  <a:pt x="19450" y="0"/>
                </a:lnTo>
                <a:lnTo>
                  <a:pt x="10764" y="197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idx="4294967295"/>
          </p:nvPr>
        </p:nvSpPr>
        <p:spPr>
          <a:xfrm>
            <a:off x="1371600" y="457200"/>
            <a:ext cx="7772400" cy="1111250"/>
          </a:xfrm>
        </p:spPr>
        <p:txBody>
          <a:bodyPr/>
          <a:lstStyle/>
          <a:p>
            <a:pPr eaLnBrk="1" hangingPunct="1"/>
            <a:r>
              <a:rPr lang="en-US" altLang="en-US" smtClean="0">
                <a:cs typeface="Akzidenz-Bd for Chalmers" pitchFamily="2"/>
              </a:rPr>
              <a:t>Outline</a:t>
            </a:r>
            <a:endParaRPr lang="en-GB" altLang="en-US" smtClean="0">
              <a:cs typeface="Akzidenz-Bd for Chalmers" pitchFamily="2"/>
            </a:endParaRPr>
          </a:p>
        </p:txBody>
      </p:sp>
      <p:sp>
        <p:nvSpPr>
          <p:cNvPr id="11267"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9CE9067-A404-43D4-8C87-8AD8FB118630}" type="slidenum">
              <a:rPr lang="en-GB" altLang="en-US"/>
              <a:pPr eaLnBrk="1" hangingPunct="1"/>
              <a:t>6</a:t>
            </a:fld>
            <a:endParaRPr lang="en-GB" altLang="en-US"/>
          </a:p>
        </p:txBody>
      </p:sp>
      <p:sp>
        <p:nvSpPr>
          <p:cNvPr id="11268" name="AutoShape 2"/>
          <p:cNvSpPr>
            <a:spLocks noChangeArrowheads="1"/>
          </p:cNvSpPr>
          <p:nvPr/>
        </p:nvSpPr>
        <p:spPr bwMode="auto">
          <a:xfrm>
            <a:off x="457200" y="2963416"/>
            <a:ext cx="7162800" cy="609600"/>
          </a:xfrm>
          <a:prstGeom prst="roundRect">
            <a:avLst>
              <a:gd name="adj" fmla="val 16667"/>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11269" name="Text Box 3"/>
          <p:cNvSpPr txBox="1">
            <a:spLocks noChangeArrowheads="1"/>
          </p:cNvSpPr>
          <p:nvPr/>
        </p:nvSpPr>
        <p:spPr bwMode="auto">
          <a:xfrm>
            <a:off x="683568" y="1752600"/>
            <a:ext cx="8153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2800" dirty="0">
                <a:latin typeface="Lucida Sans" panose="020B0602030504020204" pitchFamily="34" charset="0"/>
              </a:rPr>
              <a:t>Organization of the lectures</a:t>
            </a:r>
          </a:p>
          <a:p>
            <a:pPr>
              <a:spcBef>
                <a:spcPct val="50000"/>
              </a:spcBef>
              <a:buFontTx/>
              <a:buChar char="•"/>
            </a:pPr>
            <a:r>
              <a:rPr lang="en-US" altLang="en-US" sz="2800" dirty="0" smtClean="0">
                <a:latin typeface="Lucida Sans" panose="020B0602030504020204" pitchFamily="34" charset="0"/>
              </a:rPr>
              <a:t>Importance and use of architecture</a:t>
            </a:r>
            <a:endParaRPr lang="en-US" altLang="en-US" sz="2800" dirty="0">
              <a:latin typeface="Lucida Sans" panose="020B0602030504020204" pitchFamily="34" charset="0"/>
            </a:endParaRPr>
          </a:p>
          <a:p>
            <a:pPr>
              <a:spcBef>
                <a:spcPct val="50000"/>
              </a:spcBef>
              <a:buFontTx/>
              <a:buChar char="•"/>
            </a:pPr>
            <a:r>
              <a:rPr lang="en-US" altLang="en-US" sz="2800" dirty="0">
                <a:latin typeface="Lucida Sans" panose="020B0602030504020204" pitchFamily="34" charset="0"/>
              </a:rPr>
              <a:t>What is Software Architecture?</a:t>
            </a:r>
          </a:p>
          <a:p>
            <a:pPr>
              <a:spcBef>
                <a:spcPct val="50000"/>
              </a:spcBef>
              <a:buSzTx/>
              <a:buFontTx/>
              <a:buChar char="•"/>
            </a:pPr>
            <a:r>
              <a:rPr lang="en-US" altLang="en-US" sz="2800" dirty="0" smtClean="0">
                <a:latin typeface="Lucida Sans" panose="020B0602030504020204" pitchFamily="34" charset="0"/>
              </a:rPr>
              <a:t>Stakeholders</a:t>
            </a:r>
            <a:endParaRPr lang="en-US" altLang="en-US" sz="2800" dirty="0">
              <a:latin typeface="Lucida Sans" panose="020B0602030504020204" pitchFamily="34" charset="0"/>
            </a:endParaRPr>
          </a:p>
          <a:p>
            <a:pPr>
              <a:spcBef>
                <a:spcPct val="50000"/>
              </a:spcBef>
              <a:buSzTx/>
              <a:buFontTx/>
              <a:buChar char="•"/>
            </a:pPr>
            <a:r>
              <a:rPr lang="en-US" altLang="en-US" sz="2800" dirty="0">
                <a:latin typeface="Lucida Sans" panose="020B0602030504020204" pitchFamily="34" charset="0"/>
              </a:rPr>
              <a:t>How to do Software Architecting?</a:t>
            </a:r>
          </a:p>
          <a:p>
            <a:pPr>
              <a:spcBef>
                <a:spcPct val="50000"/>
              </a:spcBef>
              <a:buSzTx/>
              <a:buFontTx/>
              <a:buChar char="•"/>
            </a:pPr>
            <a:r>
              <a:rPr lang="en-US" altLang="en-US" sz="2800" dirty="0">
                <a:latin typeface="Lucida Sans" panose="020B0602030504020204" pitchFamily="34" charset="0"/>
              </a:rPr>
              <a:t>4+1 Views </a:t>
            </a:r>
          </a:p>
          <a:p>
            <a:pPr>
              <a:spcBef>
                <a:spcPct val="50000"/>
              </a:spcBef>
              <a:buFontTx/>
              <a:buChar char="•"/>
            </a:pPr>
            <a:r>
              <a:rPr lang="en-US" altLang="en-US" sz="2800" dirty="0" smtClean="0">
                <a:latin typeface="Lucida Sans" panose="020B0602030504020204" pitchFamily="34" charset="0"/>
              </a:rPr>
              <a:t>Concluding </a:t>
            </a:r>
            <a:r>
              <a:rPr lang="en-US" altLang="en-US" sz="2800" dirty="0">
                <a:latin typeface="Lucida Sans" panose="020B0602030504020204" pitchFamily="34" charset="0"/>
              </a:rPr>
              <a:t>Remarks &amp; References</a:t>
            </a:r>
          </a:p>
        </p:txBody>
      </p:sp>
    </p:spTree>
    <p:extLst>
      <p:ext uri="{BB962C8B-B14F-4D97-AF65-F5344CB8AC3E}">
        <p14:creationId xmlns:p14="http://schemas.microsoft.com/office/powerpoint/2010/main" val="303967768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tLang="en-US" smtClean="0">
                <a:cs typeface="Akzidenz-Bd for Chalmers" pitchFamily="2"/>
              </a:rPr>
              <a:t>Stakeholders</a:t>
            </a:r>
            <a:endParaRPr lang="en-GB" altLang="en-US" smtClean="0">
              <a:cs typeface="Akzidenz-Bd for Chalmers" pitchFamily="2"/>
            </a:endParaRPr>
          </a:p>
        </p:txBody>
      </p:sp>
      <p:sp>
        <p:nvSpPr>
          <p:cNvPr id="7782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fld id="{BF881E62-A462-4BFB-A7EF-A43B57278F63}" type="slidenum">
              <a:rPr lang="en-US" altLang="en-US" sz="1200" smtClean="0">
                <a:solidFill>
                  <a:srgbClr val="000000"/>
                </a:solidFill>
                <a:latin typeface="Arial Black" panose="020B0A04020102020204" pitchFamily="34" charset="0"/>
              </a:rPr>
              <a:pPr>
                <a:spcBef>
                  <a:spcPct val="0"/>
                </a:spcBef>
                <a:buClrTx/>
                <a:buSzTx/>
                <a:buFontTx/>
                <a:buNone/>
              </a:pPr>
              <a:t>60</a:t>
            </a:fld>
            <a:endParaRPr lang="en-US" altLang="en-US" sz="1200" smtClean="0">
              <a:solidFill>
                <a:srgbClr val="000000"/>
              </a:solidFill>
              <a:latin typeface="Arial Black" panose="020B0A04020102020204" pitchFamily="34" charset="0"/>
            </a:endParaRPr>
          </a:p>
        </p:txBody>
      </p:sp>
      <p:pic>
        <p:nvPicPr>
          <p:cNvPr id="77828" name="Picture 4" descr="https://pmfoundations.files.wordpress.com/2012/12/122912_2115_pmfoundatio2.jpg?w=6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700213"/>
            <a:ext cx="8693150" cy="4608512"/>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7"/>
          <p:cNvSpPr>
            <a:spLocks noGrp="1" noChangeArrowheads="1"/>
          </p:cNvSpPr>
          <p:nvPr>
            <p:ph type="title" idx="4294967295"/>
          </p:nvPr>
        </p:nvSpPr>
        <p:spPr>
          <a:xfrm>
            <a:off x="0" y="620713"/>
            <a:ext cx="9144000" cy="647700"/>
          </a:xfrm>
        </p:spPr>
        <p:txBody>
          <a:bodyPr/>
          <a:lstStyle/>
          <a:p>
            <a:pPr eaLnBrk="1" hangingPunct="1"/>
            <a:r>
              <a:rPr lang="en-US" altLang="en-US" sz="3600" smtClean="0">
                <a:cs typeface="Akzidenz-Bd for Chalmers" pitchFamily="2"/>
              </a:rPr>
              <a:t>Stakeholders &amp; their Concerns 1/2</a:t>
            </a:r>
            <a:endParaRPr lang="en-GB" altLang="en-US" sz="3600" smtClean="0">
              <a:cs typeface="Akzidenz-Bd for Chalmers" pitchFamily="2"/>
            </a:endParaRPr>
          </a:p>
        </p:txBody>
      </p:sp>
      <p:sp>
        <p:nvSpPr>
          <p:cNvPr id="78851" name="Text Box 1026"/>
          <p:cNvSpPr txBox="1">
            <a:spLocks noChangeArrowheads="1"/>
          </p:cNvSpPr>
          <p:nvPr/>
        </p:nvSpPr>
        <p:spPr bwMode="auto">
          <a:xfrm>
            <a:off x="381000" y="1323975"/>
            <a:ext cx="83820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22860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140000"/>
              </a:lnSpc>
              <a:spcBef>
                <a:spcPct val="30000"/>
              </a:spcBef>
              <a:buClrTx/>
              <a:buSzTx/>
              <a:buFontTx/>
              <a:buNone/>
            </a:pPr>
            <a:r>
              <a:rPr lang="en-US" altLang="en-US" b="1" i="1">
                <a:latin typeface="Lucida Sans Unicode" panose="020B0602030504020204" pitchFamily="34" charset="0"/>
              </a:rPr>
              <a:t>Stakeholder	Concern (Examples)</a:t>
            </a:r>
          </a:p>
          <a:p>
            <a:pPr>
              <a:lnSpc>
                <a:spcPct val="140000"/>
              </a:lnSpc>
              <a:spcBef>
                <a:spcPct val="30000"/>
              </a:spcBef>
              <a:buClrTx/>
              <a:buSzTx/>
              <a:buFontTx/>
              <a:buNone/>
            </a:pPr>
            <a:r>
              <a:rPr lang="en-US" altLang="en-US" b="1">
                <a:latin typeface="Lucida Sans Unicode" panose="020B0602030504020204" pitchFamily="34" charset="0"/>
              </a:rPr>
              <a:t>Customer</a:t>
            </a:r>
            <a:r>
              <a:rPr lang="en-US" altLang="en-US">
                <a:latin typeface="Lucida Sans Unicode" panose="020B0602030504020204" pitchFamily="34" charset="0"/>
              </a:rPr>
              <a:t>	Business goals</a:t>
            </a:r>
          </a:p>
          <a:p>
            <a:pPr lvl="1">
              <a:lnSpc>
                <a:spcPct val="140000"/>
              </a:lnSpc>
              <a:buClrTx/>
              <a:buSzTx/>
              <a:buFontTx/>
              <a:buNone/>
            </a:pPr>
            <a:r>
              <a:rPr lang="en-US" altLang="en-US">
                <a:latin typeface="Lucida Sans Unicode" panose="020B0602030504020204" pitchFamily="34" charset="0"/>
              </a:rPr>
              <a:t>Schedule &amp; budget estimation</a:t>
            </a:r>
          </a:p>
          <a:p>
            <a:pPr lvl="1">
              <a:lnSpc>
                <a:spcPct val="140000"/>
              </a:lnSpc>
              <a:buClrTx/>
              <a:buSzTx/>
              <a:buFontTx/>
              <a:buNone/>
            </a:pPr>
            <a:r>
              <a:rPr lang="en-US" altLang="en-US">
                <a:latin typeface="Lucida Sans Unicode" panose="020B0602030504020204" pitchFamily="34" charset="0"/>
              </a:rPr>
              <a:t>Feasibility and risk assessment</a:t>
            </a:r>
          </a:p>
          <a:p>
            <a:pPr lvl="1">
              <a:lnSpc>
                <a:spcPct val="140000"/>
              </a:lnSpc>
              <a:buClrTx/>
              <a:buSzTx/>
              <a:buFontTx/>
              <a:buNone/>
            </a:pPr>
            <a:r>
              <a:rPr lang="en-US" altLang="en-US">
                <a:latin typeface="Lucida Sans Unicode" panose="020B0602030504020204" pitchFamily="34" charset="0"/>
              </a:rPr>
              <a:t>Requirements traceability &amp; progress tracking</a:t>
            </a:r>
          </a:p>
          <a:p>
            <a:pPr lvl="1">
              <a:lnSpc>
                <a:spcPct val="140000"/>
              </a:lnSpc>
              <a:buClrTx/>
              <a:buSzTx/>
              <a:buFontTx/>
              <a:buNone/>
            </a:pPr>
            <a:r>
              <a:rPr lang="en-US" altLang="en-US">
                <a:latin typeface="Lucida Sans Unicode" panose="020B0602030504020204" pitchFamily="34" charset="0"/>
              </a:rPr>
              <a:t>Product-line compatibility</a:t>
            </a:r>
          </a:p>
          <a:p>
            <a:pPr>
              <a:lnSpc>
                <a:spcPct val="140000"/>
              </a:lnSpc>
              <a:spcBef>
                <a:spcPct val="30000"/>
              </a:spcBef>
              <a:buClrTx/>
              <a:buSzTx/>
              <a:buFontTx/>
              <a:buNone/>
            </a:pPr>
            <a:r>
              <a:rPr lang="en-US" altLang="en-US" b="1">
                <a:latin typeface="Lucida Sans Unicode" panose="020B0602030504020204" pitchFamily="34" charset="0"/>
              </a:rPr>
              <a:t>User</a:t>
            </a:r>
            <a:r>
              <a:rPr lang="en-US" altLang="en-US">
                <a:latin typeface="Lucida Sans Unicode" panose="020B0602030504020204" pitchFamily="34" charset="0"/>
              </a:rPr>
              <a:t>	Consistency with requirements &amp; use cases</a:t>
            </a:r>
          </a:p>
          <a:p>
            <a:pPr lvl="1">
              <a:lnSpc>
                <a:spcPct val="140000"/>
              </a:lnSpc>
              <a:buClrTx/>
              <a:buSzTx/>
              <a:buFontTx/>
              <a:buNone/>
            </a:pPr>
            <a:r>
              <a:rPr lang="en-US" altLang="en-US">
                <a:latin typeface="Lucida Sans Unicode" panose="020B0602030504020204" pitchFamily="34" charset="0"/>
              </a:rPr>
              <a:t>Future requirements growth accommodation</a:t>
            </a:r>
          </a:p>
          <a:p>
            <a:pPr lvl="1">
              <a:lnSpc>
                <a:spcPct val="140000"/>
              </a:lnSpc>
              <a:buClrTx/>
              <a:buSzTx/>
              <a:buFontTx/>
              <a:buNone/>
            </a:pPr>
            <a:r>
              <a:rPr lang="en-US" altLang="en-US">
                <a:latin typeface="Lucida Sans Unicode" panose="020B0602030504020204" pitchFamily="34" charset="0"/>
              </a:rPr>
              <a:t>Support of dependability &amp; other X-abilities</a:t>
            </a:r>
          </a:p>
          <a:p>
            <a:pPr>
              <a:lnSpc>
                <a:spcPct val="140000"/>
              </a:lnSpc>
              <a:spcBef>
                <a:spcPct val="30000"/>
              </a:spcBef>
              <a:buClrTx/>
              <a:buSzTx/>
              <a:buFontTx/>
              <a:buNone/>
            </a:pPr>
            <a:r>
              <a:rPr lang="en-US" altLang="en-US" b="1">
                <a:latin typeface="Lucida Sans Unicode" panose="020B0602030504020204" pitchFamily="34" charset="0"/>
              </a:rPr>
              <a:t>Service manager</a:t>
            </a:r>
            <a:r>
              <a:rPr lang="en-US" altLang="en-US">
                <a:latin typeface="Lucida Sans Unicode" panose="020B0602030504020204" pitchFamily="34" charset="0"/>
              </a:rPr>
              <a:t>	Reliability, availability and maintainability</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idx="4294967295"/>
          </p:nvPr>
        </p:nvSpPr>
        <p:spPr>
          <a:xfrm>
            <a:off x="0" y="492125"/>
            <a:ext cx="9144000" cy="1143000"/>
          </a:xfrm>
        </p:spPr>
        <p:txBody>
          <a:bodyPr/>
          <a:lstStyle/>
          <a:p>
            <a:pPr eaLnBrk="1" hangingPunct="1"/>
            <a:r>
              <a:rPr lang="en-US" altLang="en-US" sz="3600" smtClean="0">
                <a:cs typeface="Akzidenz-Bd for Chalmers" pitchFamily="2"/>
              </a:rPr>
              <a:t>Stakeholders &amp; their Concerns 2/2</a:t>
            </a:r>
            <a:endParaRPr lang="en-GB" altLang="en-US" sz="3600" smtClean="0">
              <a:cs typeface="Akzidenz-Bd for Chalmers" pitchFamily="2"/>
            </a:endParaRPr>
          </a:p>
        </p:txBody>
      </p:sp>
      <p:sp>
        <p:nvSpPr>
          <p:cNvPr id="80899" name="Text Box 2"/>
          <p:cNvSpPr txBox="1">
            <a:spLocks noChangeArrowheads="1"/>
          </p:cNvSpPr>
          <p:nvPr/>
        </p:nvSpPr>
        <p:spPr bwMode="auto">
          <a:xfrm>
            <a:off x="576263" y="1501775"/>
            <a:ext cx="8459787"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22860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tabLst>
                <a:tab pos="2286000" algn="l"/>
              </a:tabLst>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120000"/>
              </a:lnSpc>
              <a:buClrTx/>
              <a:buSzTx/>
              <a:buFontTx/>
              <a:buNone/>
            </a:pPr>
            <a:r>
              <a:rPr lang="en-US" altLang="en-US" b="1" i="1">
                <a:latin typeface="Lucida Sans Unicode" panose="020B0602030504020204" pitchFamily="34" charset="0"/>
              </a:rPr>
              <a:t>Stakeholders	Concern (Examples)</a:t>
            </a:r>
            <a:endParaRPr lang="en-US" altLang="en-US" i="1">
              <a:latin typeface="Lucida Sans Unicode" panose="020B0602030504020204" pitchFamily="34" charset="0"/>
            </a:endParaRPr>
          </a:p>
          <a:p>
            <a:pPr>
              <a:lnSpc>
                <a:spcPct val="120000"/>
              </a:lnSpc>
              <a:buClrTx/>
              <a:buSzTx/>
              <a:buFontTx/>
              <a:buNone/>
            </a:pPr>
            <a:r>
              <a:rPr lang="en-US" altLang="en-US" b="1">
                <a:latin typeface="Lucida Sans Unicode" panose="020B0602030504020204" pitchFamily="34" charset="0"/>
              </a:rPr>
              <a:t>System engineer</a:t>
            </a:r>
            <a:r>
              <a:rPr lang="en-US" altLang="en-US">
                <a:latin typeface="Lucida Sans Unicode" panose="020B0602030504020204" pitchFamily="34" charset="0"/>
              </a:rPr>
              <a:t>	Requirements traceability</a:t>
            </a:r>
          </a:p>
          <a:p>
            <a:pPr lvl="1">
              <a:lnSpc>
                <a:spcPct val="120000"/>
              </a:lnSpc>
              <a:spcBef>
                <a:spcPct val="0"/>
              </a:spcBef>
              <a:buClrTx/>
              <a:buSzTx/>
              <a:buFontTx/>
              <a:buNone/>
            </a:pPr>
            <a:r>
              <a:rPr lang="en-US" altLang="en-US">
                <a:latin typeface="Lucida Sans Unicode" panose="020B0602030504020204" pitchFamily="34" charset="0"/>
              </a:rPr>
              <a:t>Support of tradeoff analyses</a:t>
            </a:r>
          </a:p>
          <a:p>
            <a:pPr lvl="1">
              <a:lnSpc>
                <a:spcPct val="120000"/>
              </a:lnSpc>
              <a:spcBef>
                <a:spcPct val="0"/>
              </a:spcBef>
              <a:buClrTx/>
              <a:buSzTx/>
              <a:buFontTx/>
              <a:buNone/>
            </a:pPr>
            <a:r>
              <a:rPr lang="en-US" altLang="en-US">
                <a:latin typeface="Lucida Sans Unicode" panose="020B0602030504020204" pitchFamily="34" charset="0"/>
              </a:rPr>
              <a:t>Completeness of architecture </a:t>
            </a:r>
          </a:p>
          <a:p>
            <a:pPr lvl="1">
              <a:lnSpc>
                <a:spcPct val="120000"/>
              </a:lnSpc>
              <a:spcBef>
                <a:spcPct val="0"/>
              </a:spcBef>
              <a:buClrTx/>
              <a:buSzTx/>
              <a:buFontTx/>
              <a:buNone/>
            </a:pPr>
            <a:r>
              <a:rPr lang="en-US" altLang="en-US">
                <a:latin typeface="Lucida Sans Unicode" panose="020B0602030504020204" pitchFamily="34" charset="0"/>
              </a:rPr>
              <a:t>Consistency of architecture with requirements</a:t>
            </a:r>
          </a:p>
          <a:p>
            <a:pPr>
              <a:lnSpc>
                <a:spcPct val="120000"/>
              </a:lnSpc>
              <a:buClrTx/>
              <a:buSzTx/>
              <a:buFontTx/>
              <a:buNone/>
            </a:pPr>
            <a:r>
              <a:rPr lang="en-US" altLang="en-US" b="1">
                <a:latin typeface="Lucida Sans Unicode" panose="020B0602030504020204" pitchFamily="34" charset="0"/>
              </a:rPr>
              <a:t>Develope</a:t>
            </a:r>
            <a:r>
              <a:rPr lang="en-US" altLang="en-US">
                <a:latin typeface="Lucida Sans Unicode" panose="020B0602030504020204" pitchFamily="34" charset="0"/>
              </a:rPr>
              <a:t>r	Sufficient detail for design and development</a:t>
            </a:r>
          </a:p>
          <a:p>
            <a:pPr lvl="1">
              <a:lnSpc>
                <a:spcPct val="120000"/>
              </a:lnSpc>
              <a:spcBef>
                <a:spcPct val="0"/>
              </a:spcBef>
              <a:buClrTx/>
              <a:buSzTx/>
              <a:buFontTx/>
              <a:buNone/>
            </a:pPr>
            <a:r>
              <a:rPr lang="en-US" altLang="en-US">
                <a:latin typeface="Lucida Sans Unicode" panose="020B0602030504020204" pitchFamily="34" charset="0"/>
              </a:rPr>
              <a:t>Workable framework for system construction,</a:t>
            </a:r>
          </a:p>
          <a:p>
            <a:pPr lvl="1">
              <a:lnSpc>
                <a:spcPct val="120000"/>
              </a:lnSpc>
              <a:spcBef>
                <a:spcPct val="0"/>
              </a:spcBef>
              <a:buClrTx/>
              <a:buSzTx/>
              <a:buFontTx/>
              <a:buNone/>
            </a:pPr>
            <a:r>
              <a:rPr lang="en-US" altLang="en-US">
                <a:latin typeface="Lucida Sans Unicode" panose="020B0602030504020204" pitchFamily="34" charset="0"/>
              </a:rPr>
              <a:t>e.g. selection/assembly of components &amp; technologies</a:t>
            </a:r>
          </a:p>
          <a:p>
            <a:pPr lvl="1">
              <a:lnSpc>
                <a:spcPct val="120000"/>
              </a:lnSpc>
              <a:spcBef>
                <a:spcPct val="0"/>
              </a:spcBef>
              <a:buClrTx/>
              <a:buSzTx/>
              <a:buFontTx/>
              <a:buNone/>
            </a:pPr>
            <a:r>
              <a:rPr lang="en-US" altLang="en-US">
                <a:latin typeface="Lucida Sans Unicode" panose="020B0602030504020204" pitchFamily="34" charset="0"/>
              </a:rPr>
              <a:t>Resolution of development risks</a:t>
            </a:r>
          </a:p>
          <a:p>
            <a:pPr>
              <a:lnSpc>
                <a:spcPct val="120000"/>
              </a:lnSpc>
              <a:buClrTx/>
              <a:buSzTx/>
              <a:buFontTx/>
              <a:buNone/>
            </a:pPr>
            <a:r>
              <a:rPr lang="en-US" altLang="en-US" b="1">
                <a:latin typeface="Lucida Sans Unicode" panose="020B0602030504020204" pitchFamily="34" charset="0"/>
              </a:rPr>
              <a:t>Maintainer</a:t>
            </a:r>
            <a:r>
              <a:rPr lang="en-US" altLang="en-US">
                <a:latin typeface="Lucida Sans Unicode" panose="020B0602030504020204" pitchFamily="34" charset="0"/>
              </a:rPr>
              <a:t>	Guidance on software modification</a:t>
            </a:r>
          </a:p>
          <a:p>
            <a:pPr lvl="1">
              <a:lnSpc>
                <a:spcPct val="120000"/>
              </a:lnSpc>
              <a:spcBef>
                <a:spcPct val="0"/>
              </a:spcBef>
              <a:buClrTx/>
              <a:buSzTx/>
              <a:buFontTx/>
              <a:buNone/>
            </a:pPr>
            <a:r>
              <a:rPr lang="en-US" altLang="en-US">
                <a:latin typeface="Lucida Sans Unicode" panose="020B0602030504020204" pitchFamily="34" charset="0"/>
              </a:rPr>
              <a:t>Guidance on architecture evolution</a:t>
            </a:r>
          </a:p>
          <a:p>
            <a:pPr lvl="1">
              <a:lnSpc>
                <a:spcPct val="120000"/>
              </a:lnSpc>
              <a:spcBef>
                <a:spcPct val="0"/>
              </a:spcBef>
              <a:buClrTx/>
              <a:buSzTx/>
              <a:buFontTx/>
              <a:buNone/>
            </a:pPr>
            <a:r>
              <a:rPr lang="en-US" altLang="en-US">
                <a:latin typeface="Lucida Sans Unicode" panose="020B0602030504020204" pitchFamily="34" charset="0"/>
              </a:rPr>
              <a:t>Interoperability with existent systems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endParaRPr lang="en-US" altLang="en-US" smtClean="0">
              <a:cs typeface="Akzidenz-Bd for Chalmers" pitchFamily="2"/>
            </a:endParaRPr>
          </a:p>
        </p:txBody>
      </p:sp>
      <p:pic>
        <p:nvPicPr>
          <p:cNvPr id="8294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52675" y="1628775"/>
            <a:ext cx="4438650" cy="4848225"/>
          </a:xfrm>
        </p:spPr>
      </p:pic>
      <p:sp>
        <p:nvSpPr>
          <p:cNvPr id="8294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ClrTx/>
              <a:buSzTx/>
              <a:buFontTx/>
              <a:buNone/>
            </a:pPr>
            <a:fld id="{041015C0-0042-4D66-9D23-BFFF0D797BA4}" type="slidenum">
              <a:rPr lang="en-US" altLang="en-US" sz="1200" smtClean="0">
                <a:solidFill>
                  <a:srgbClr val="000000"/>
                </a:solidFill>
                <a:latin typeface="Arial Black" panose="020B0A04020102020204" pitchFamily="34" charset="0"/>
              </a:rPr>
              <a:pPr>
                <a:spcBef>
                  <a:spcPct val="0"/>
                </a:spcBef>
                <a:buClrTx/>
                <a:buSzTx/>
                <a:buFontTx/>
                <a:buNone/>
              </a:pPr>
              <a:t>63</a:t>
            </a:fld>
            <a:endParaRPr lang="en-US" altLang="en-US" sz="1200" smtClean="0">
              <a:solidFill>
                <a:srgbClr val="000000"/>
              </a:solidFill>
              <a:latin typeface="Arial Black" panose="020B0A04020102020204" pitchFamily="34" charset="0"/>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4"/>
          <p:cNvSpPr>
            <a:spLocks noGrp="1" noChangeArrowheads="1"/>
          </p:cNvSpPr>
          <p:nvPr>
            <p:ph type="title"/>
          </p:nvPr>
        </p:nvSpPr>
        <p:spPr/>
        <p:txBody>
          <a:bodyPr/>
          <a:lstStyle/>
          <a:p>
            <a:pPr eaLnBrk="1" hangingPunct="1"/>
            <a:r>
              <a:rPr lang="en-US" altLang="en-US" sz="3600" smtClean="0">
                <a:cs typeface="Akzidenz-Bd for Chalmers" pitchFamily="2"/>
              </a:rPr>
              <a:t>Relations between stakeholders</a:t>
            </a:r>
            <a:endParaRPr lang="nl-NL" altLang="en-US" sz="3600" smtClean="0">
              <a:cs typeface="Akzidenz-Bd for Chalmers" pitchFamily="2"/>
            </a:endParaRPr>
          </a:p>
        </p:txBody>
      </p:sp>
      <p:sp>
        <p:nvSpPr>
          <p:cNvPr id="83971" name="Slide Number Placeholder 2"/>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ClrTx/>
              <a:buSzTx/>
              <a:buFontTx/>
              <a:buNone/>
            </a:pPr>
            <a:fld id="{210C57AE-1C72-4B23-B84E-2D758BA26DE6}" type="slidenum">
              <a:rPr lang="en-GB" altLang="en-US" sz="2400">
                <a:latin typeface="Times New Roman" panose="02020603050405020304" pitchFamily="18" charset="0"/>
              </a:rPr>
              <a:pPr eaLnBrk="1" hangingPunct="1">
                <a:spcBef>
                  <a:spcPct val="0"/>
                </a:spcBef>
                <a:buClrTx/>
                <a:buSzTx/>
                <a:buFontTx/>
                <a:buNone/>
              </a:pPr>
              <a:t>64</a:t>
            </a:fld>
            <a:endParaRPr lang="en-GB" altLang="en-US" sz="2400">
              <a:latin typeface="Times New Roman" panose="02020603050405020304" pitchFamily="18" charset="0"/>
            </a:endParaRPr>
          </a:p>
        </p:txBody>
      </p:sp>
      <p:pic>
        <p:nvPicPr>
          <p:cNvPr id="839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557338"/>
            <a:ext cx="6022975"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sv-SE" altLang="en-US" smtClean="0">
                <a:cs typeface="Akzidenz-Bd for Chalmers" pitchFamily="2"/>
              </a:rPr>
              <a:t>When Architecting? </a:t>
            </a:r>
          </a:p>
        </p:txBody>
      </p:sp>
      <p:sp>
        <p:nvSpPr>
          <p:cNvPr id="86019" name="Content Placeholder 2"/>
          <p:cNvSpPr>
            <a:spLocks noGrp="1"/>
          </p:cNvSpPr>
          <p:nvPr>
            <p:ph idx="1"/>
          </p:nvPr>
        </p:nvSpPr>
        <p:spPr>
          <a:xfrm>
            <a:off x="685800" y="1628775"/>
            <a:ext cx="7772400" cy="4848225"/>
          </a:xfrm>
        </p:spPr>
        <p:txBody>
          <a:bodyPr/>
          <a:lstStyle/>
          <a:p>
            <a:pPr eaLnBrk="1" hangingPunct="1"/>
            <a:r>
              <a:rPr lang="en-US" altLang="en-US" smtClean="0">
                <a:cs typeface="Akzidenz for Chalmers Regular" pitchFamily="2" charset="0"/>
              </a:rPr>
              <a:t>When developing a </a:t>
            </a:r>
            <a:r>
              <a:rPr lang="en-US" altLang="en-US" b="1" smtClean="0">
                <a:solidFill>
                  <a:srgbClr val="990000"/>
                </a:solidFill>
                <a:cs typeface="Akzidenz for Chalmers Regular" pitchFamily="2" charset="0"/>
              </a:rPr>
              <a:t>new system </a:t>
            </a:r>
          </a:p>
          <a:p>
            <a:pPr eaLnBrk="1" hangingPunct="1"/>
            <a:endParaRPr lang="en-US" altLang="en-US" smtClean="0">
              <a:cs typeface="Akzidenz for Chalmers Regular" pitchFamily="2" charset="0"/>
            </a:endParaRPr>
          </a:p>
          <a:p>
            <a:pPr eaLnBrk="1" hangingPunct="1"/>
            <a:r>
              <a:rPr lang="en-US" altLang="en-US" smtClean="0">
                <a:cs typeface="Akzidenz for Chalmers Regular" pitchFamily="2" charset="0"/>
              </a:rPr>
              <a:t>When </a:t>
            </a:r>
            <a:r>
              <a:rPr lang="en-US" altLang="en-US" b="1" smtClean="0">
                <a:solidFill>
                  <a:srgbClr val="990000"/>
                </a:solidFill>
                <a:cs typeface="Akzidenz for Chalmers Regular" pitchFamily="2" charset="0"/>
              </a:rPr>
              <a:t>changing a system</a:t>
            </a:r>
          </a:p>
          <a:p>
            <a:pPr lvl="1" eaLnBrk="1" hangingPunct="1"/>
            <a:r>
              <a:rPr lang="en-US" altLang="en-US" smtClean="0">
                <a:cs typeface="Akzidenz for Chalmers Regular" pitchFamily="2" charset="0"/>
              </a:rPr>
              <a:t>if an architecture description is not available, or insufficient, as a basis for change</a:t>
            </a:r>
          </a:p>
          <a:p>
            <a:pPr lvl="1" eaLnBrk="1" hangingPunct="1"/>
            <a:r>
              <a:rPr lang="en-US" altLang="en-US" smtClean="0">
                <a:cs typeface="Akzidenz for Chalmers Regular" pitchFamily="2" charset="0"/>
              </a:rPr>
              <a:t>adapt the architecture documentation to changes </a:t>
            </a:r>
          </a:p>
          <a:p>
            <a:pPr lvl="1" eaLnBrk="1" hangingPunct="1"/>
            <a:endParaRPr lang="en-US" altLang="en-US" smtClean="0">
              <a:cs typeface="Akzidenz for Chalmers Regular" pitchFamily="2" charset="0"/>
            </a:endParaRPr>
          </a:p>
          <a:p>
            <a:pPr eaLnBrk="1" hangingPunct="1"/>
            <a:r>
              <a:rPr lang="sv-SE" altLang="en-US" smtClean="0">
                <a:cs typeface="Akzidenz for Chalmers Regular" pitchFamily="2" charset="0"/>
              </a:rPr>
              <a:t>When </a:t>
            </a:r>
            <a:r>
              <a:rPr lang="sv-SE" altLang="en-US" b="1" smtClean="0">
                <a:solidFill>
                  <a:srgbClr val="990000"/>
                </a:solidFill>
                <a:cs typeface="Akzidenz for Chalmers Regular" pitchFamily="2" charset="0"/>
              </a:rPr>
              <a:t>integrating</a:t>
            </a:r>
            <a:r>
              <a:rPr lang="sv-SE" altLang="en-US" smtClean="0">
                <a:cs typeface="Akzidenz for Chalmers Regular" pitchFamily="2" charset="0"/>
              </a:rPr>
              <a:t> existing systems </a:t>
            </a:r>
          </a:p>
          <a:p>
            <a:pPr eaLnBrk="1" hangingPunct="1"/>
            <a:endParaRPr lang="sv-SE" altLang="en-US" smtClean="0">
              <a:cs typeface="Akzidenz for Chalmers Regular" pitchFamily="2" charset="0"/>
            </a:endParaRPr>
          </a:p>
          <a:p>
            <a:pPr eaLnBrk="1" hangingPunct="1"/>
            <a:r>
              <a:rPr lang="sv-SE" altLang="en-US" smtClean="0">
                <a:cs typeface="Akzidenz for Chalmers Regular" pitchFamily="2" charset="0"/>
              </a:rPr>
              <a:t>For special </a:t>
            </a:r>
            <a:r>
              <a:rPr lang="sv-SE" altLang="en-US" b="1" smtClean="0">
                <a:solidFill>
                  <a:srgbClr val="990000"/>
                </a:solidFill>
                <a:cs typeface="Akzidenz for Chalmers Regular" pitchFamily="2" charset="0"/>
              </a:rPr>
              <a:t>communication needs</a:t>
            </a:r>
            <a:r>
              <a:rPr lang="sv-SE" altLang="en-US" smtClean="0">
                <a:cs typeface="Akzidenz for Chalmers Regular" pitchFamily="2" charset="0"/>
              </a:rPr>
              <a:t> </a:t>
            </a:r>
            <a:r>
              <a:rPr lang="en-US" altLang="en-US" smtClean="0">
                <a:cs typeface="Akzidenz for Chalmers Regular" pitchFamily="2" charset="0"/>
              </a:rPr>
              <a:t>to provide a common ground for understanding</a:t>
            </a:r>
            <a:endParaRPr lang="sv-SE" altLang="en-US" smtClean="0">
              <a:cs typeface="Akzidenz for Chalmers Regular" pitchFamily="2" charset="0"/>
            </a:endParaRPr>
          </a:p>
        </p:txBody>
      </p:sp>
      <p:sp>
        <p:nvSpPr>
          <p:cNvPr id="8602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Clr>
                <a:srgbClr val="FF0000"/>
              </a:buClr>
              <a:buSzPct val="15000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ClrTx/>
              <a:buSzTx/>
              <a:buFontTx/>
              <a:buNone/>
            </a:pPr>
            <a:fld id="{6D48C44F-2FEF-4307-B2C1-5185644664D7}" type="slidenum">
              <a:rPr lang="en-US" altLang="en-US" sz="1200" smtClean="0">
                <a:latin typeface="Arial Black" panose="020B0A04020102020204" pitchFamily="34" charset="0"/>
              </a:rPr>
              <a:pPr eaLnBrk="1" hangingPunct="1">
                <a:spcBef>
                  <a:spcPct val="0"/>
                </a:spcBef>
                <a:buClrTx/>
                <a:buSzTx/>
                <a:buFontTx/>
                <a:buNone/>
              </a:pPr>
              <a:t>65</a:t>
            </a:fld>
            <a:endParaRPr lang="en-US" altLang="en-US" sz="1200" smtClean="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050"/>
          <p:cNvSpPr>
            <a:spLocks noGrp="1" noChangeArrowheads="1"/>
          </p:cNvSpPr>
          <p:nvPr>
            <p:ph type="title"/>
          </p:nvPr>
        </p:nvSpPr>
        <p:spPr/>
        <p:txBody>
          <a:bodyPr/>
          <a:lstStyle/>
          <a:p>
            <a:r>
              <a:rPr lang="en-US" altLang="en-US" smtClean="0">
                <a:latin typeface="Calibri" panose="020F0502020204030204" pitchFamily="34" charset="0"/>
                <a:cs typeface="Akzidenz-Bd for Chalmers" pitchFamily="2"/>
              </a:rPr>
              <a:t>Disclaimer</a:t>
            </a:r>
            <a:endParaRPr lang="en-GB" altLang="en-US" smtClean="0">
              <a:latin typeface="Calibri" panose="020F0502020204030204" pitchFamily="34" charset="0"/>
              <a:cs typeface="Akzidenz-Bd for Chalmers" pitchFamily="2"/>
            </a:endParaRPr>
          </a:p>
        </p:txBody>
      </p:sp>
      <p:sp>
        <p:nvSpPr>
          <p:cNvPr id="87043" name="Slide Number Placeholder 2"/>
          <p:cNvSpPr>
            <a:spLocks noGrp="1"/>
          </p:cNvSpPr>
          <p:nvPr>
            <p:ph type="sldNum" sz="quarter" idx="4294967295"/>
          </p:nvPr>
        </p:nvSpPr>
        <p:spPr bwMode="auto">
          <a:xfrm>
            <a:off x="7239000" y="6427788"/>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26EF0189-8B35-41A9-849E-037B43A85C30}" type="slidenum">
              <a:rPr lang="en-GB" altLang="en-US" sz="1600">
                <a:latin typeface="Calibri" panose="020F0502020204030204" pitchFamily="34" charset="0"/>
              </a:rPr>
              <a:pPr algn="r" eaLnBrk="1" hangingPunct="1">
                <a:spcBef>
                  <a:spcPct val="0"/>
                </a:spcBef>
                <a:buSzTx/>
                <a:buFontTx/>
                <a:buNone/>
              </a:pPr>
              <a:t>66</a:t>
            </a:fld>
            <a:endParaRPr lang="en-GB" altLang="en-US" sz="1600">
              <a:latin typeface="Calibri" panose="020F0502020204030204" pitchFamily="34" charset="0"/>
            </a:endParaRPr>
          </a:p>
        </p:txBody>
      </p:sp>
      <p:sp>
        <p:nvSpPr>
          <p:cNvPr id="87044" name="Text Box 2051"/>
          <p:cNvSpPr txBox="1">
            <a:spLocks noChangeArrowheads="1"/>
          </p:cNvSpPr>
          <p:nvPr/>
        </p:nvSpPr>
        <p:spPr bwMode="auto">
          <a:xfrm>
            <a:off x="669925" y="1870075"/>
            <a:ext cx="7646988"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2800">
                <a:latin typeface="Calibri" panose="020F0502020204030204" pitchFamily="34" charset="0"/>
              </a:rPr>
              <a:t>No matter how good your architecture, it can always be ruined by bad implementation!</a:t>
            </a:r>
          </a:p>
          <a:p>
            <a:pPr eaLnBrk="1" hangingPunct="1">
              <a:spcBef>
                <a:spcPct val="0"/>
              </a:spcBef>
              <a:buSzTx/>
              <a:buFontTx/>
              <a:buNone/>
            </a:pPr>
            <a:endParaRPr lang="en-US" altLang="en-US" sz="2800">
              <a:latin typeface="Calibri" panose="020F0502020204030204" pitchFamily="34" charset="0"/>
            </a:endParaRPr>
          </a:p>
          <a:p>
            <a:pPr eaLnBrk="1" hangingPunct="1">
              <a:spcBef>
                <a:spcPct val="0"/>
              </a:spcBef>
              <a:buSzTx/>
              <a:buFontTx/>
              <a:buNone/>
            </a:pPr>
            <a:endParaRPr lang="en-US" altLang="en-US" sz="2800">
              <a:latin typeface="Calibri" panose="020F0502020204030204" pitchFamily="34" charset="0"/>
            </a:endParaRPr>
          </a:p>
          <a:p>
            <a:pPr eaLnBrk="1" hangingPunct="1">
              <a:spcBef>
                <a:spcPct val="0"/>
              </a:spcBef>
              <a:buSzTx/>
              <a:buFontTx/>
              <a:buNone/>
            </a:pPr>
            <a:r>
              <a:rPr lang="en-US" altLang="en-US" sz="2800">
                <a:latin typeface="Calibri" panose="020F0502020204030204" pitchFamily="34" charset="0"/>
              </a:rPr>
              <a:t>Is this a reason for not doing architecture?</a:t>
            </a:r>
            <a:endParaRPr lang="en-GB" altLang="en-US" sz="2800">
              <a:latin typeface="Calibri" panose="020F0502020204030204" pitchFamily="34" charset="0"/>
            </a:endParaRPr>
          </a:p>
        </p:txBody>
      </p:sp>
      <p:sp>
        <p:nvSpPr>
          <p:cNvPr id="5" name="Rectangle 26"/>
          <p:cNvSpPr>
            <a:spLocks noChangeArrowheads="1"/>
          </p:cNvSpPr>
          <p:nvPr/>
        </p:nvSpPr>
        <p:spPr bwMode="auto">
          <a:xfrm>
            <a:off x="1979613" y="4684713"/>
            <a:ext cx="3313112" cy="1223962"/>
          </a:xfrm>
          <a:prstGeom prst="rect">
            <a:avLst/>
          </a:prstGeom>
          <a:solidFill>
            <a:srgbClr val="FF9933"/>
          </a:solidFill>
          <a:ln w="9525">
            <a:solidFill>
              <a:schemeClr val="tx1"/>
            </a:solidFill>
            <a:miter lim="800000"/>
            <a:headEnd/>
            <a:tailEnd/>
          </a:ln>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800">
                <a:latin typeface="Lucida Sans Unicode" panose="020B0602030504020204" pitchFamily="34" charset="0"/>
              </a:rPr>
              <a:t>Guide &amp; Monitor</a:t>
            </a:r>
          </a:p>
          <a:p>
            <a:pPr algn="ctr">
              <a:spcBef>
                <a:spcPct val="0"/>
              </a:spcBef>
              <a:buSzTx/>
              <a:buFontTx/>
              <a:buNone/>
            </a:pPr>
            <a:r>
              <a:rPr lang="en-US" altLang="en-US" sz="2800">
                <a:latin typeface="Lucida Sans Unicode" panose="020B0602030504020204" pitchFamily="34" charset="0"/>
              </a:rPr>
              <a:t>Implementation !</a:t>
            </a:r>
          </a:p>
        </p:txBody>
      </p:sp>
      <p:pic>
        <p:nvPicPr>
          <p:cNvPr id="87046" name="Picture 9" descr="Image result for monitor compli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4616450"/>
            <a:ext cx="18049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cs typeface="Akzidenz-Bd for Chalmers" pitchFamily="2"/>
              </a:rPr>
              <a:t>Manage Compliance</a:t>
            </a:r>
            <a:endParaRPr lang="en-GB" altLang="en-US" smtClean="0">
              <a:cs typeface="Akzidenz-Bd for Chalmers" pitchFamily="2"/>
            </a:endParaRPr>
          </a:p>
        </p:txBody>
      </p:sp>
      <p:pic>
        <p:nvPicPr>
          <p:cNvPr id="89091"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989138"/>
            <a:ext cx="80962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Grp="1" noChangeArrowheads="1"/>
          </p:cNvSpPr>
          <p:nvPr>
            <p:ph type="title" idx="4294967295"/>
          </p:nvPr>
        </p:nvSpPr>
        <p:spPr>
          <a:xfrm>
            <a:off x="1371600" y="457200"/>
            <a:ext cx="7772400" cy="1111250"/>
          </a:xfrm>
        </p:spPr>
        <p:txBody>
          <a:bodyPr/>
          <a:lstStyle/>
          <a:p>
            <a:r>
              <a:rPr lang="en-US" altLang="en-US" smtClean="0">
                <a:cs typeface="Akzidenz-Bd for Chalmers" pitchFamily="2"/>
              </a:rPr>
              <a:t>Outline</a:t>
            </a:r>
            <a:endParaRPr lang="en-GB" altLang="en-US" smtClean="0">
              <a:cs typeface="Akzidenz-Bd for Chalmers" pitchFamily="2"/>
            </a:endParaRPr>
          </a:p>
        </p:txBody>
      </p:sp>
      <p:sp>
        <p:nvSpPr>
          <p:cNvPr id="90115"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10806A2E-33ED-46F6-AA77-8E170727B65C}" type="slidenum">
              <a:rPr lang="en-GB" altLang="en-US" sz="2400">
                <a:latin typeface="Times New Roman" panose="02020603050405020304" pitchFamily="18" charset="0"/>
              </a:rPr>
              <a:pPr algn="r" eaLnBrk="1" hangingPunct="1">
                <a:spcBef>
                  <a:spcPct val="0"/>
                </a:spcBef>
                <a:buSzTx/>
                <a:buFontTx/>
                <a:buNone/>
              </a:pPr>
              <a:t>68</a:t>
            </a:fld>
            <a:endParaRPr lang="en-GB" altLang="en-US" sz="2400">
              <a:latin typeface="Times New Roman" panose="02020603050405020304" pitchFamily="18" charset="0"/>
            </a:endParaRPr>
          </a:p>
        </p:txBody>
      </p:sp>
      <p:sp>
        <p:nvSpPr>
          <p:cNvPr id="90116" name="AutoShape 2"/>
          <p:cNvSpPr>
            <a:spLocks noChangeArrowheads="1"/>
          </p:cNvSpPr>
          <p:nvPr/>
        </p:nvSpPr>
        <p:spPr bwMode="auto">
          <a:xfrm>
            <a:off x="457200" y="3179763"/>
            <a:ext cx="7162800" cy="609600"/>
          </a:xfrm>
          <a:prstGeom prst="roundRect">
            <a:avLst>
              <a:gd name="adj" fmla="val 16667"/>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90117" name="Text Box 3"/>
          <p:cNvSpPr txBox="1">
            <a:spLocks noChangeArrowheads="1"/>
          </p:cNvSpPr>
          <p:nvPr/>
        </p:nvSpPr>
        <p:spPr bwMode="auto">
          <a:xfrm>
            <a:off x="685800" y="1720850"/>
            <a:ext cx="8153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50000"/>
              </a:spcBef>
              <a:buSzTx/>
              <a:buFontTx/>
              <a:buChar char="•"/>
            </a:pPr>
            <a:r>
              <a:rPr lang="en-US" altLang="en-US" sz="3200">
                <a:latin typeface="Times New Roman" panose="02020603050405020304" pitchFamily="18" charset="0"/>
              </a:rPr>
              <a:t>What is Software Architecture?</a:t>
            </a:r>
          </a:p>
          <a:p>
            <a:pPr>
              <a:spcBef>
                <a:spcPct val="50000"/>
              </a:spcBef>
              <a:buSzTx/>
              <a:buFontTx/>
              <a:buChar char="•"/>
            </a:pPr>
            <a:r>
              <a:rPr lang="en-US" altLang="en-US" sz="3200">
                <a:latin typeface="Times New Roman" panose="02020603050405020304" pitchFamily="18" charset="0"/>
              </a:rPr>
              <a:t>Stakeholders</a:t>
            </a:r>
          </a:p>
          <a:p>
            <a:pPr>
              <a:spcBef>
                <a:spcPct val="50000"/>
              </a:spcBef>
              <a:buSzTx/>
              <a:buFontTx/>
              <a:buChar char="•"/>
            </a:pPr>
            <a:r>
              <a:rPr lang="en-US" altLang="en-US" sz="3200">
                <a:latin typeface="Times New Roman" panose="02020603050405020304" pitchFamily="18" charset="0"/>
              </a:rPr>
              <a:t>How Software Architecting?</a:t>
            </a:r>
          </a:p>
          <a:p>
            <a:pPr>
              <a:spcBef>
                <a:spcPct val="50000"/>
              </a:spcBef>
              <a:buSzTx/>
              <a:buFontTx/>
              <a:buChar char="•"/>
            </a:pPr>
            <a:r>
              <a:rPr lang="en-US" altLang="en-US" sz="3200">
                <a:latin typeface="Times New Roman" panose="02020603050405020304" pitchFamily="18" charset="0"/>
              </a:rPr>
              <a:t>4+1 Views</a:t>
            </a:r>
          </a:p>
          <a:p>
            <a:pPr>
              <a:spcBef>
                <a:spcPct val="50000"/>
              </a:spcBef>
              <a:buSzTx/>
              <a:buFontTx/>
              <a:buChar char="•"/>
            </a:pPr>
            <a:r>
              <a:rPr lang="en-US" altLang="en-US" sz="3200">
                <a:latin typeface="Times New Roman" panose="02020603050405020304" pitchFamily="18" charset="0"/>
              </a:rPr>
              <a:t>Concluding Remarks &amp; References</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p:txBody>
          <a:bodyPr/>
          <a:lstStyle/>
          <a:p>
            <a:endParaRPr lang="nl-NL" altLang="en-US" smtClean="0">
              <a:cs typeface="Akzidenz-Bd for Chalmers" pitchFamily="2"/>
            </a:endParaRPr>
          </a:p>
        </p:txBody>
      </p:sp>
      <p:sp>
        <p:nvSpPr>
          <p:cNvPr id="92163" name="Slide Number Placeholder 2"/>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24C4DBAD-4D0F-4B56-B049-4FA6920F3AAE}" type="slidenum">
              <a:rPr lang="en-GB" altLang="en-US" sz="2400">
                <a:latin typeface="Times New Roman" panose="02020603050405020304" pitchFamily="18" charset="0"/>
              </a:rPr>
              <a:pPr algn="r" eaLnBrk="1" hangingPunct="1">
                <a:spcBef>
                  <a:spcPct val="0"/>
                </a:spcBef>
                <a:buSzTx/>
                <a:buFontTx/>
                <a:buNone/>
              </a:pPr>
              <a:t>69</a:t>
            </a:fld>
            <a:endParaRPr lang="en-GB" altLang="en-US" sz="2400">
              <a:latin typeface="Times New Roman" panose="02020603050405020304" pitchFamily="18" charset="0"/>
            </a:endParaRPr>
          </a:p>
        </p:txBody>
      </p:sp>
      <p:pic>
        <p:nvPicPr>
          <p:cNvPr id="428039" name="Picture 7" descr="Sober rab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836738"/>
            <a:ext cx="35147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8" descr="Sober rabbit"/>
          <p:cNvPicPr>
            <a:picLocks noChangeAspect="1" noChangeArrowheads="1"/>
          </p:cNvPicPr>
          <p:nvPr/>
        </p:nvPicPr>
        <p:blipFill>
          <a:blip r:embed="rId3">
            <a:extLst>
              <a:ext uri="{28A0092B-C50C-407E-A947-70E740481C1C}">
                <a14:useLocalDpi xmlns:a14="http://schemas.microsoft.com/office/drawing/2010/main" val="0"/>
              </a:ext>
            </a:extLst>
          </a:blip>
          <a:srcRect t="53426"/>
          <a:stretch>
            <a:fillRect/>
          </a:stretch>
        </p:blipFill>
        <p:spPr bwMode="auto">
          <a:xfrm>
            <a:off x="2992438" y="4213225"/>
            <a:ext cx="35147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28039"/>
                                        </p:tgtEl>
                                        <p:attrNameLst>
                                          <p:attrName>style.visibility</p:attrName>
                                        </p:attrNameLst>
                                      </p:cBhvr>
                                      <p:to>
                                        <p:strVal val="visible"/>
                                      </p:to>
                                    </p:set>
                                    <p:animEffect transition="in" filter="wipe(down)">
                                      <p:cBhvr>
                                        <p:cTn id="7" dur="2000"/>
                                        <p:tgtEl>
                                          <p:spTgt spid="428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077913" y="765175"/>
            <a:ext cx="8066087" cy="1063625"/>
          </a:xfrm>
        </p:spPr>
        <p:txBody>
          <a:bodyPr/>
          <a:lstStyle/>
          <a:p>
            <a:pPr eaLnBrk="1" hangingPunct="1"/>
            <a:r>
              <a:rPr lang="en-US" altLang="en-US" smtClean="0">
                <a:cs typeface="Akzidenz-Bd for Chalmers" pitchFamily="2"/>
              </a:rPr>
              <a:t>The Importance of Architecture </a:t>
            </a:r>
            <a:endParaRPr lang="en-GB" altLang="en-US" smtClean="0">
              <a:cs typeface="Akzidenz-Bd for Chalmers" pitchFamily="2"/>
            </a:endParaRPr>
          </a:p>
        </p:txBody>
      </p:sp>
      <p:sp>
        <p:nvSpPr>
          <p:cNvPr id="35843"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6AD1316-D0B8-4359-A91B-3B68420FF507}" type="slidenum">
              <a:rPr lang="en-GB" altLang="en-US">
                <a:solidFill>
                  <a:srgbClr val="000000"/>
                </a:solidFill>
              </a:rPr>
              <a:pPr eaLnBrk="1" hangingPunct="1"/>
              <a:t>7</a:t>
            </a:fld>
            <a:endParaRPr lang="en-GB" altLang="en-US">
              <a:solidFill>
                <a:srgbClr val="000000"/>
              </a:solidFill>
            </a:endParaRPr>
          </a:p>
        </p:txBody>
      </p:sp>
      <p:sp>
        <p:nvSpPr>
          <p:cNvPr id="35844" name="Text Box 3"/>
          <p:cNvSpPr txBox="1">
            <a:spLocks noChangeArrowheads="1"/>
          </p:cNvSpPr>
          <p:nvPr/>
        </p:nvSpPr>
        <p:spPr bwMode="auto">
          <a:xfrm>
            <a:off x="746125" y="2124075"/>
            <a:ext cx="759301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2800">
                <a:solidFill>
                  <a:srgbClr val="000000"/>
                </a:solidFill>
              </a:rPr>
              <a:t>“A correct architecture has the largest single impact</a:t>
            </a:r>
          </a:p>
          <a:p>
            <a:r>
              <a:rPr lang="en-GB" altLang="en-US" sz="2800">
                <a:solidFill>
                  <a:srgbClr val="000000"/>
                </a:solidFill>
              </a:rPr>
              <a:t>on cost and quality of the product.”</a:t>
            </a:r>
          </a:p>
          <a:p>
            <a:endParaRPr lang="en-GB" altLang="en-US" sz="2800">
              <a:solidFill>
                <a:srgbClr val="000000"/>
              </a:solidFill>
            </a:endParaRPr>
          </a:p>
          <a:p>
            <a:r>
              <a:rPr lang="en-GB" altLang="en-US" sz="2800">
                <a:solidFill>
                  <a:srgbClr val="000000"/>
                </a:solidFill>
              </a:rPr>
              <a:t>				Maranzano, ATT, 1995</a:t>
            </a:r>
          </a:p>
        </p:txBody>
      </p:sp>
    </p:spTree>
    <p:extLst>
      <p:ext uri="{BB962C8B-B14F-4D97-AF65-F5344CB8AC3E}">
        <p14:creationId xmlns:p14="http://schemas.microsoft.com/office/powerpoint/2010/main" val="195504204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a:xfrm>
            <a:off x="323850" y="646113"/>
            <a:ext cx="8569325" cy="982662"/>
          </a:xfrm>
        </p:spPr>
        <p:txBody>
          <a:bodyPr/>
          <a:lstStyle/>
          <a:p>
            <a:r>
              <a:rPr lang="en-US" altLang="en-US" smtClean="0">
                <a:cs typeface="Akzidenz-Bd for Chalmers" pitchFamily="2"/>
              </a:rPr>
              <a:t>Architecture is making decisions</a:t>
            </a:r>
          </a:p>
        </p:txBody>
      </p:sp>
      <p:sp>
        <p:nvSpPr>
          <p:cNvPr id="94211" name="Slide Number Placeholder 2"/>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575459B7-47F4-45FE-9109-F44A2459D294}" type="slidenum">
              <a:rPr lang="en-GB" altLang="en-US" sz="2400">
                <a:latin typeface="Times New Roman" panose="02020603050405020304" pitchFamily="18" charset="0"/>
              </a:rPr>
              <a:pPr algn="r" eaLnBrk="1" hangingPunct="1">
                <a:spcBef>
                  <a:spcPct val="0"/>
                </a:spcBef>
                <a:buSzTx/>
                <a:buFontTx/>
                <a:buNone/>
              </a:pPr>
              <a:t>70</a:t>
            </a:fld>
            <a:endParaRPr lang="en-GB" altLang="en-US" sz="2400">
              <a:latin typeface="Times New Roman" panose="02020603050405020304" pitchFamily="18" charset="0"/>
            </a:endParaRPr>
          </a:p>
        </p:txBody>
      </p:sp>
      <p:sp>
        <p:nvSpPr>
          <p:cNvPr id="94212" name="AutoShape 1029" descr="White marble"/>
          <p:cNvSpPr>
            <a:spLocks noChangeArrowheads="1"/>
          </p:cNvSpPr>
          <p:nvPr/>
        </p:nvSpPr>
        <p:spPr bwMode="auto">
          <a:xfrm>
            <a:off x="0" y="1820863"/>
            <a:ext cx="9144000" cy="3048000"/>
          </a:xfrm>
          <a:prstGeom prst="verticalScroll">
            <a:avLst>
              <a:gd name="adj" fmla="val 12500"/>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94213" name="Rectangle 1028"/>
          <p:cNvSpPr>
            <a:spLocks noChangeArrowheads="1"/>
          </p:cNvSpPr>
          <p:nvPr/>
        </p:nvSpPr>
        <p:spPr bwMode="auto">
          <a:xfrm>
            <a:off x="381000" y="2295525"/>
            <a:ext cx="838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lstStyle>
            <a:lvl1pPr marL="342900" indent="-3429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130000"/>
              </a:lnSpc>
              <a:buSzTx/>
              <a:buFontTx/>
              <a:buNone/>
            </a:pPr>
            <a:r>
              <a:rPr lang="en-US" altLang="en-US" sz="2800" b="1">
                <a:latin typeface="Castellar" panose="020A0402060406010301" pitchFamily="18" charset="0"/>
              </a:rPr>
              <a:t>	</a:t>
            </a:r>
            <a:r>
              <a:rPr lang="en-US" altLang="en-US" sz="2800" b="1">
                <a:solidFill>
                  <a:schemeClr val="tx2"/>
                </a:solidFill>
                <a:latin typeface="Castellar" panose="020A0402060406010301" pitchFamily="18" charset="0"/>
              </a:rPr>
              <a:t>The life of a software architect </a:t>
            </a:r>
            <a:br>
              <a:rPr lang="en-US" altLang="en-US" sz="2800" b="1">
                <a:solidFill>
                  <a:schemeClr val="tx2"/>
                </a:solidFill>
                <a:latin typeface="Castellar" panose="020A0402060406010301" pitchFamily="18" charset="0"/>
              </a:rPr>
            </a:br>
            <a:r>
              <a:rPr lang="en-US" altLang="en-US" sz="2800" b="1">
                <a:solidFill>
                  <a:schemeClr val="tx2"/>
                </a:solidFill>
                <a:latin typeface="Castellar" panose="020A0402060406010301" pitchFamily="18" charset="0"/>
              </a:rPr>
              <a:t>is a long (and sometimes painful) succession of suboptimal decisions made partly in the dark.</a:t>
            </a:r>
          </a:p>
        </p:txBody>
      </p:sp>
      <p:sp>
        <p:nvSpPr>
          <p:cNvPr id="94214" name="Text Box 1031"/>
          <p:cNvSpPr txBox="1">
            <a:spLocks noChangeArrowheads="1"/>
          </p:cNvSpPr>
          <p:nvPr/>
        </p:nvSpPr>
        <p:spPr bwMode="auto">
          <a:xfrm>
            <a:off x="538163" y="5056188"/>
            <a:ext cx="7380287"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130000"/>
              </a:lnSpc>
              <a:spcBef>
                <a:spcPct val="0"/>
              </a:spcBef>
              <a:buSzTx/>
              <a:buFontTx/>
              <a:buChar char="•"/>
            </a:pPr>
            <a:r>
              <a:rPr lang="en-US" altLang="en-US" sz="2400">
                <a:latin typeface="Calibri" panose="020F0502020204030204" pitchFamily="34" charset="0"/>
              </a:rPr>
              <a:t> You will not have all information available</a:t>
            </a:r>
          </a:p>
          <a:p>
            <a:pPr eaLnBrk="1" hangingPunct="1">
              <a:lnSpc>
                <a:spcPct val="130000"/>
              </a:lnSpc>
              <a:spcBef>
                <a:spcPct val="0"/>
              </a:spcBef>
              <a:buSzTx/>
              <a:buFontTx/>
              <a:buChar char="•"/>
            </a:pPr>
            <a:r>
              <a:rPr lang="en-US" altLang="en-US" sz="2400">
                <a:latin typeface="Calibri" panose="020F0502020204030204" pitchFamily="34" charset="0"/>
              </a:rPr>
              <a:t> You will make mistakes, but you should learn from them</a:t>
            </a:r>
          </a:p>
          <a:p>
            <a:pPr eaLnBrk="1" hangingPunct="1">
              <a:lnSpc>
                <a:spcPct val="130000"/>
              </a:lnSpc>
              <a:spcBef>
                <a:spcPct val="0"/>
              </a:spcBef>
              <a:buSzTx/>
              <a:buFontTx/>
              <a:buChar char="•"/>
            </a:pPr>
            <a:r>
              <a:rPr lang="en-US" altLang="en-US" sz="2400">
                <a:latin typeface="Calibri" panose="020F0502020204030204" pitchFamily="34" charset="0"/>
              </a:rPr>
              <a:t> There is no absolute measure for ‘goodness’</a:t>
            </a:r>
            <a:endParaRPr lang="en-GB" altLang="en-US" sz="2400">
              <a:latin typeface="Calibri" panose="020F0502020204030204" pitchFamily="34" charset="0"/>
            </a:endParaRPr>
          </a:p>
        </p:txBody>
      </p:sp>
      <p:sp>
        <p:nvSpPr>
          <p:cNvPr id="94215" name="Text Box 1032"/>
          <p:cNvSpPr txBox="1">
            <a:spLocks noChangeArrowheads="1"/>
          </p:cNvSpPr>
          <p:nvPr/>
        </p:nvSpPr>
        <p:spPr bwMode="auto">
          <a:xfrm>
            <a:off x="6918325" y="4437063"/>
            <a:ext cx="18113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173" tIns="43087" rIns="86173" bIns="43087"/>
          <a:lstStyle>
            <a:lvl1pPr marL="342900" indent="-3429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130000"/>
              </a:lnSpc>
              <a:buSzTx/>
              <a:buFontTx/>
              <a:buNone/>
            </a:pPr>
            <a:r>
              <a:rPr lang="en-US" altLang="en-US" sz="1400" b="1">
                <a:solidFill>
                  <a:schemeClr val="tx2"/>
                </a:solidFill>
                <a:latin typeface="Castellar" panose="020A0402060406010301" pitchFamily="18" charset="0"/>
              </a:rPr>
              <a:t>Grady Booch</a:t>
            </a:r>
            <a:endParaRPr lang="en-GB" altLang="en-US" sz="1400" b="1">
              <a:solidFill>
                <a:schemeClr val="tx2"/>
              </a:solidFill>
              <a:latin typeface="Castellar" panose="020A0402060406010301" pitchFamily="18" charset="0"/>
            </a:endParaRPr>
          </a:p>
        </p:txBody>
      </p:sp>
      <p:pic>
        <p:nvPicPr>
          <p:cNvPr id="27657" name="Picture 9" descr="http://reengineer.org/stevens/images/grady_boo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28415">
            <a:off x="7983926" y="4872553"/>
            <a:ext cx="973120" cy="11142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549275"/>
            <a:ext cx="9144000" cy="762000"/>
          </a:xfrm>
        </p:spPr>
        <p:txBody>
          <a:bodyPr/>
          <a:lstStyle/>
          <a:p>
            <a:r>
              <a:rPr lang="en-US" altLang="en-US" smtClean="0">
                <a:cs typeface="Akzidenz-Bd for Chalmers" pitchFamily="2"/>
              </a:rPr>
              <a:t>No ideal solution</a:t>
            </a:r>
          </a:p>
        </p:txBody>
      </p:sp>
      <p:sp>
        <p:nvSpPr>
          <p:cNvPr id="96259" name="Slide Number Placeholder 3"/>
          <p:cNvSpPr>
            <a:spLocks noGrp="1"/>
          </p:cNvSpPr>
          <p:nvPr>
            <p:ph type="sldNum" sz="quarter" idx="4294967295"/>
          </p:nvPr>
        </p:nvSpPr>
        <p:spPr bwMode="auto">
          <a:xfrm>
            <a:off x="7239000" y="6524625"/>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9E4FAACB-2433-420A-996A-31C8974691DB}" type="slidenum">
              <a:rPr lang="en-GB" altLang="en-US" sz="1600">
                <a:latin typeface="Times New Roman" panose="02020603050405020304" pitchFamily="18" charset="0"/>
              </a:rPr>
              <a:pPr algn="r" eaLnBrk="1" hangingPunct="1">
                <a:spcBef>
                  <a:spcPct val="0"/>
                </a:spcBef>
                <a:buSzTx/>
                <a:buFontTx/>
                <a:buNone/>
              </a:pPr>
              <a:t>71</a:t>
            </a:fld>
            <a:endParaRPr lang="en-GB" altLang="en-US" sz="1600">
              <a:latin typeface="Times New Roman" panose="02020603050405020304" pitchFamily="18" charset="0"/>
            </a:endParaRPr>
          </a:p>
        </p:txBody>
      </p:sp>
      <p:grpSp>
        <p:nvGrpSpPr>
          <p:cNvPr id="96260" name="Group 3"/>
          <p:cNvGrpSpPr>
            <a:grpSpLocks/>
          </p:cNvGrpSpPr>
          <p:nvPr/>
        </p:nvGrpSpPr>
        <p:grpSpPr bwMode="auto">
          <a:xfrm>
            <a:off x="2330450" y="2552700"/>
            <a:ext cx="4483100" cy="1752600"/>
            <a:chOff x="0" y="0"/>
            <a:chExt cx="2824" cy="1104"/>
          </a:xfrm>
        </p:grpSpPr>
        <p:sp>
          <p:nvSpPr>
            <p:cNvPr id="96267" name="Rectangle 4"/>
            <p:cNvSpPr>
              <a:spLocks noChangeArrowheads="1"/>
            </p:cNvSpPr>
            <p:nvPr/>
          </p:nvSpPr>
          <p:spPr bwMode="auto">
            <a:xfrm>
              <a:off x="0" y="0"/>
              <a:ext cx="282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grpSp>
          <p:nvGrpSpPr>
            <p:cNvPr id="96268" name="Group 5"/>
            <p:cNvGrpSpPr>
              <a:grpSpLocks/>
            </p:cNvGrpSpPr>
            <p:nvPr/>
          </p:nvGrpSpPr>
          <p:grpSpPr bwMode="auto">
            <a:xfrm>
              <a:off x="0" y="0"/>
              <a:ext cx="2807" cy="1104"/>
              <a:chOff x="0" y="0"/>
              <a:chExt cx="2807" cy="1104"/>
            </a:xfrm>
          </p:grpSpPr>
          <p:sp>
            <p:nvSpPr>
              <p:cNvPr id="96269" name="Rectangle 6"/>
              <p:cNvSpPr>
                <a:spLocks noChangeArrowheads="1"/>
              </p:cNvSpPr>
              <p:nvPr/>
            </p:nvSpPr>
            <p:spPr bwMode="auto">
              <a:xfrm>
                <a:off x="0" y="0"/>
                <a:ext cx="28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96270" name="Rectangle 7"/>
              <p:cNvSpPr>
                <a:spLocks noChangeArrowheads="1"/>
              </p:cNvSpPr>
              <p:nvPr/>
            </p:nvSpPr>
            <p:spPr bwMode="auto">
              <a:xfrm>
                <a:off x="0" y="0"/>
                <a:ext cx="2807" cy="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sz="2400">
                    <a:cs typeface="Arial" panose="020B0604020202020204" pitchFamily="34" charset="0"/>
                  </a:rPr>
                  <a:t>  </a:t>
                </a:r>
                <a:r>
                  <a:rPr lang="en-US" altLang="en-US" sz="8500">
                    <a:cs typeface="Arial" panose="020B0604020202020204" pitchFamily="34" charset="0"/>
                  </a:rPr>
                  <a:t> </a:t>
                </a:r>
                <a:r>
                  <a:rPr lang="en-US" altLang="en-US" sz="2400">
                    <a:cs typeface="Arial" panose="020B0604020202020204" pitchFamily="34" charset="0"/>
                  </a:rPr>
                  <a:t>      </a:t>
                </a:r>
                <a:r>
                  <a:rPr lang="en-US" altLang="en-US" sz="2400">
                    <a:solidFill>
                      <a:srgbClr val="000000"/>
                    </a:solidFill>
                    <a:cs typeface="Arial" panose="020B0604020202020204" pitchFamily="34" charset="0"/>
                  </a:rPr>
                  <a:t> </a:t>
                </a:r>
                <a:r>
                  <a:rPr lang="en-US" altLang="en-US" sz="2400">
                    <a:cs typeface="Arial" panose="020B0604020202020204" pitchFamily="34" charset="0"/>
                  </a:rPr>
                  <a:t>             </a:t>
                </a:r>
              </a:p>
              <a:p>
                <a:pPr>
                  <a:spcBef>
                    <a:spcPct val="0"/>
                  </a:spcBef>
                  <a:buSzTx/>
                  <a:buFontTx/>
                  <a:buNone/>
                </a:pPr>
                <a:endParaRPr lang="en-US" altLang="en-US" sz="2400">
                  <a:cs typeface="Arial" panose="020B0604020202020204" pitchFamily="34" charset="0"/>
                </a:endParaRPr>
              </a:p>
            </p:txBody>
          </p:sp>
        </p:grpSp>
      </p:grpSp>
      <p:sp>
        <p:nvSpPr>
          <p:cNvPr id="96261" name="Rectangle 8"/>
          <p:cNvSpPr>
            <a:spLocks noChangeArrowheads="1"/>
          </p:cNvSpPr>
          <p:nvPr/>
        </p:nvSpPr>
        <p:spPr bwMode="auto">
          <a:xfrm>
            <a:off x="3546475" y="2578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96262" name="Rectangle 9"/>
          <p:cNvSpPr>
            <a:spLocks noChangeArrowheads="1"/>
          </p:cNvSpPr>
          <p:nvPr/>
        </p:nvSpPr>
        <p:spPr bwMode="auto">
          <a:xfrm>
            <a:off x="71438" y="286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96263" name="Rectangle 10"/>
          <p:cNvSpPr>
            <a:spLocks noChangeArrowheads="1"/>
          </p:cNvSpPr>
          <p:nvPr/>
        </p:nvSpPr>
        <p:spPr bwMode="auto">
          <a:xfrm>
            <a:off x="1920875" y="2497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96264" name="Rectangle 12"/>
          <p:cNvSpPr>
            <a:spLocks noChangeArrowheads="1"/>
          </p:cNvSpPr>
          <p:nvPr/>
        </p:nvSpPr>
        <p:spPr bwMode="auto">
          <a:xfrm>
            <a:off x="1720850" y="147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pic>
        <p:nvPicPr>
          <p:cNvPr id="96265" name="Picture 13" descr="treasure ma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133600"/>
            <a:ext cx="5135562"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Rectangle 14"/>
          <p:cNvSpPr>
            <a:spLocks noGrp="1" noChangeArrowheads="1"/>
          </p:cNvSpPr>
          <p:nvPr>
            <p:ph idx="1"/>
          </p:nvPr>
        </p:nvSpPr>
        <p:spPr>
          <a:xfrm>
            <a:off x="5345113" y="2205038"/>
            <a:ext cx="3619500" cy="3870325"/>
          </a:xfrm>
        </p:spPr>
        <p:txBody>
          <a:bodyPr/>
          <a:lstStyle/>
          <a:p>
            <a:pPr algn="ctr">
              <a:buFont typeface="Arial" panose="020B0604020202020204" pitchFamily="34" charset="0"/>
              <a:buNone/>
            </a:pPr>
            <a:r>
              <a:rPr lang="en-US" altLang="en-US" sz="2800" smtClean="0">
                <a:cs typeface="Akzidenz for Chalmers Regular" pitchFamily="2" charset="0"/>
              </a:rPr>
              <a:t>Discovery may </a:t>
            </a:r>
            <a:br>
              <a:rPr lang="en-US" altLang="en-US" sz="2800" smtClean="0">
                <a:cs typeface="Akzidenz for Chalmers Regular" pitchFamily="2" charset="0"/>
              </a:rPr>
            </a:br>
            <a:r>
              <a:rPr lang="en-US" altLang="en-US" sz="2800" smtClean="0">
                <a:cs typeface="Akzidenz for Chalmers Regular" pitchFamily="2" charset="0"/>
              </a:rPr>
              <a:t>be exploratory</a:t>
            </a:r>
          </a:p>
          <a:p>
            <a:pPr algn="ctr">
              <a:buFont typeface="Arial" panose="020B0604020202020204" pitchFamily="34" charset="0"/>
              <a:buNone/>
            </a:pPr>
            <a:endParaRPr lang="en-US" altLang="en-US" sz="2800" smtClean="0">
              <a:cs typeface="Akzidenz for Chalmers Regular" pitchFamily="2" charset="0"/>
            </a:endParaRPr>
          </a:p>
          <a:p>
            <a:pPr algn="ctr">
              <a:buFontTx/>
              <a:buNone/>
            </a:pPr>
            <a:r>
              <a:rPr lang="en-US" altLang="en-US" sz="2800" smtClean="0">
                <a:cs typeface="Akzidenz for Chalmers Regular" pitchFamily="2" charset="0"/>
              </a:rPr>
              <a:t>   There is no ideal system to be discovered.</a:t>
            </a:r>
          </a:p>
          <a:p>
            <a:pPr algn="ctr">
              <a:buFontTx/>
              <a:buNone/>
            </a:pPr>
            <a:endParaRPr lang="en-US" altLang="en-US" sz="2800" smtClean="0">
              <a:cs typeface="Akzidenz for Chalmers Regular" pitchFamily="2" charset="0"/>
            </a:endParaRP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11"/>
          <p:cNvSpPr>
            <a:spLocks noGrp="1" noChangeArrowheads="1"/>
          </p:cNvSpPr>
          <p:nvPr>
            <p:ph type="title" idx="4294967295"/>
          </p:nvPr>
        </p:nvSpPr>
        <p:spPr>
          <a:xfrm>
            <a:off x="1371600" y="681038"/>
            <a:ext cx="7772400" cy="777875"/>
          </a:xfrm>
        </p:spPr>
        <p:txBody>
          <a:bodyPr/>
          <a:lstStyle/>
          <a:p>
            <a:r>
              <a:rPr lang="en-US" altLang="en-US" smtClean="0">
                <a:cs typeface="Akzidenz-Bd for Chalmers" pitchFamily="2"/>
              </a:rPr>
              <a:t>Process: Working Together</a:t>
            </a:r>
            <a:endParaRPr lang="en-GB" altLang="en-US" smtClean="0">
              <a:cs typeface="Akzidenz-Bd for Chalmers" pitchFamily="2"/>
            </a:endParaRPr>
          </a:p>
        </p:txBody>
      </p:sp>
      <p:sp>
        <p:nvSpPr>
          <p:cNvPr id="98307" name="Slide Number Placeholder 1"/>
          <p:cNvSpPr>
            <a:spLocks noGrp="1"/>
          </p:cNvSpPr>
          <p:nvPr>
            <p:ph type="sldNum" sz="quarter" idx="4294967295"/>
          </p:nvPr>
        </p:nvSpPr>
        <p:spPr bwMode="auto">
          <a:xfrm>
            <a:off x="8715375" y="6427788"/>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EE22D58A-357B-4BF0-851C-AB7340BD542A}" type="slidenum">
              <a:rPr lang="en-GB" altLang="en-US" sz="1800">
                <a:latin typeface="Times New Roman" panose="02020603050405020304" pitchFamily="18" charset="0"/>
              </a:rPr>
              <a:pPr eaLnBrk="1" hangingPunct="1">
                <a:spcBef>
                  <a:spcPct val="0"/>
                </a:spcBef>
                <a:buSzTx/>
                <a:buFontTx/>
                <a:buNone/>
              </a:pPr>
              <a:t>72</a:t>
            </a:fld>
            <a:endParaRPr lang="en-GB" altLang="en-US" sz="1800">
              <a:latin typeface="Times New Roman" panose="02020603050405020304" pitchFamily="18" charset="0"/>
            </a:endParaRPr>
          </a:p>
        </p:txBody>
      </p:sp>
      <p:sp>
        <p:nvSpPr>
          <p:cNvPr id="98308" name="Oval 2"/>
          <p:cNvSpPr>
            <a:spLocks noChangeArrowheads="1"/>
          </p:cNvSpPr>
          <p:nvPr/>
        </p:nvSpPr>
        <p:spPr bwMode="auto">
          <a:xfrm>
            <a:off x="227013" y="1836738"/>
            <a:ext cx="8612187" cy="3657600"/>
          </a:xfrm>
          <a:prstGeom prst="ellipse">
            <a:avLst/>
          </a:prstGeom>
          <a:solidFill>
            <a:srgbClr val="990000"/>
          </a:solidFill>
          <a:ln w="9525">
            <a:solidFill>
              <a:schemeClr val="tx1"/>
            </a:solidFill>
            <a:round/>
            <a:headEnd/>
            <a:tailEnd/>
          </a:ln>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a:latin typeface="Times New Roman" panose="02020603050405020304" pitchFamily="18" charset="0"/>
            </a:endParaRPr>
          </a:p>
        </p:txBody>
      </p:sp>
      <p:grpSp>
        <p:nvGrpSpPr>
          <p:cNvPr id="98309" name="Group 3"/>
          <p:cNvGrpSpPr>
            <a:grpSpLocks/>
          </p:cNvGrpSpPr>
          <p:nvPr/>
        </p:nvGrpSpPr>
        <p:grpSpPr bwMode="auto">
          <a:xfrm>
            <a:off x="2590800" y="1417638"/>
            <a:ext cx="3962400" cy="1924050"/>
            <a:chOff x="1668" y="528"/>
            <a:chExt cx="2496" cy="1212"/>
          </a:xfrm>
        </p:grpSpPr>
        <p:sp>
          <p:nvSpPr>
            <p:cNvPr id="98323" name="Rectangle 4"/>
            <p:cNvSpPr>
              <a:spLocks noChangeArrowheads="1"/>
            </p:cNvSpPr>
            <p:nvPr/>
          </p:nvSpPr>
          <p:spPr bwMode="auto">
            <a:xfrm>
              <a:off x="1668" y="528"/>
              <a:ext cx="2496" cy="1212"/>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a:p>
              <a:pPr algn="ctr">
                <a:spcBef>
                  <a:spcPct val="0"/>
                </a:spcBef>
                <a:buSzTx/>
                <a:buFontTx/>
                <a:buNone/>
              </a:pPr>
              <a:endParaRPr lang="en-US" altLang="en-US" sz="2400">
                <a:latin typeface="Lucida Sans Unicode" panose="020B0602030504020204" pitchFamily="34" charset="0"/>
              </a:endParaRPr>
            </a:p>
          </p:txBody>
        </p:sp>
        <p:pic>
          <p:nvPicPr>
            <p:cNvPr id="98324" name="Picture 5" descr="bd07031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8" y="888"/>
              <a:ext cx="395"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5" name="Picture 6" descr="pe01832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 y="893"/>
              <a:ext cx="864"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6" name="Picture 7" descr="an00790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1" y="916"/>
              <a:ext cx="731"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7" name="Text Box 8"/>
            <p:cNvSpPr txBox="1">
              <a:spLocks noChangeArrowheads="1"/>
            </p:cNvSpPr>
            <p:nvPr/>
          </p:nvSpPr>
          <p:spPr bwMode="auto">
            <a:xfrm>
              <a:off x="1680" y="528"/>
              <a:ext cx="24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50000"/>
                </a:spcBef>
                <a:buSzTx/>
                <a:buFontTx/>
                <a:buNone/>
              </a:pPr>
              <a:r>
                <a:rPr lang="en-US" altLang="en-US" sz="2400">
                  <a:latin typeface="Lucida Sans Unicode" panose="020B0602030504020204" pitchFamily="34" charset="0"/>
                </a:rPr>
                <a:t>Stakeholders</a:t>
              </a:r>
              <a:endParaRPr lang="en-GB" altLang="en-US" sz="2400">
                <a:latin typeface="Lucida Sans Unicode" panose="020B0602030504020204" pitchFamily="34" charset="0"/>
              </a:endParaRPr>
            </a:p>
          </p:txBody>
        </p:sp>
      </p:grpSp>
      <p:sp>
        <p:nvSpPr>
          <p:cNvPr id="98310" name="Text Box 9"/>
          <p:cNvSpPr txBox="1">
            <a:spLocks noChangeArrowheads="1"/>
          </p:cNvSpPr>
          <p:nvPr/>
        </p:nvSpPr>
        <p:spPr bwMode="auto">
          <a:xfrm>
            <a:off x="277813" y="5734050"/>
            <a:ext cx="868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lnSpc>
                <a:spcPct val="150000"/>
              </a:lnSpc>
              <a:spcBef>
                <a:spcPct val="50000"/>
              </a:spcBef>
              <a:buSzTx/>
              <a:buFontTx/>
              <a:buNone/>
            </a:pPr>
            <a:r>
              <a:rPr lang="en-US" altLang="en-US" b="1">
                <a:solidFill>
                  <a:srgbClr val="CC0000"/>
                </a:solidFill>
                <a:latin typeface="Lucida Sans Unicode" panose="020B0602030504020204" pitchFamily="34" charset="0"/>
              </a:rPr>
              <a:t>Close and effective interaction between these actors is essential!</a:t>
            </a:r>
            <a:br>
              <a:rPr lang="en-US" altLang="en-US" b="1">
                <a:solidFill>
                  <a:srgbClr val="CC0000"/>
                </a:solidFill>
                <a:latin typeface="Lucida Sans Unicode" panose="020B0602030504020204" pitchFamily="34" charset="0"/>
              </a:rPr>
            </a:br>
            <a:r>
              <a:rPr lang="en-US" altLang="en-US" b="1">
                <a:solidFill>
                  <a:srgbClr val="CC0000"/>
                </a:solidFill>
                <a:latin typeface="Lucida Sans Unicode" panose="020B0602030504020204" pitchFamily="34" charset="0"/>
              </a:rPr>
              <a:t>Make process transparent: Get/Give </a:t>
            </a:r>
            <a:r>
              <a:rPr lang="en-US" altLang="en-US" b="1" i="1" u="sng">
                <a:solidFill>
                  <a:srgbClr val="CC0000"/>
                </a:solidFill>
                <a:latin typeface="Lucida Sans Unicode" panose="020B0602030504020204" pitchFamily="34" charset="0"/>
              </a:rPr>
              <a:t>feedback</a:t>
            </a:r>
            <a:r>
              <a:rPr lang="en-US" altLang="en-US" b="1">
                <a:solidFill>
                  <a:srgbClr val="CC0000"/>
                </a:solidFill>
                <a:latin typeface="Lucida Sans Unicode" panose="020B0602030504020204" pitchFamily="34" charset="0"/>
              </a:rPr>
              <a:t> early and often</a:t>
            </a:r>
          </a:p>
        </p:txBody>
      </p:sp>
      <p:grpSp>
        <p:nvGrpSpPr>
          <p:cNvPr id="98311" name="Group 13"/>
          <p:cNvGrpSpPr>
            <a:grpSpLocks/>
          </p:cNvGrpSpPr>
          <p:nvPr/>
        </p:nvGrpSpPr>
        <p:grpSpPr bwMode="auto">
          <a:xfrm>
            <a:off x="1658938" y="3414713"/>
            <a:ext cx="2120900" cy="2030412"/>
            <a:chOff x="163" y="479"/>
            <a:chExt cx="1988" cy="1904"/>
          </a:xfrm>
        </p:grpSpPr>
        <p:sp>
          <p:nvSpPr>
            <p:cNvPr id="98320" name="Oval 14"/>
            <p:cNvSpPr>
              <a:spLocks noChangeArrowheads="1"/>
            </p:cNvSpPr>
            <p:nvPr/>
          </p:nvSpPr>
          <p:spPr bwMode="auto">
            <a:xfrm>
              <a:off x="413" y="479"/>
              <a:ext cx="1210" cy="11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50000"/>
                </a:spcBef>
                <a:buSzTx/>
                <a:buFontTx/>
                <a:buNone/>
              </a:pPr>
              <a:r>
                <a:rPr lang="en-US" altLang="en-US" sz="2400">
                  <a:latin typeface="Lucida Sans Unicode" panose="020B0602030504020204" pitchFamily="34" charset="0"/>
                </a:rPr>
                <a:t>Quality</a:t>
              </a:r>
              <a:endParaRPr lang="en-GB" altLang="en-US" sz="2400">
                <a:latin typeface="Lucida Sans Unicode" panose="020B0602030504020204" pitchFamily="34" charset="0"/>
              </a:endParaRPr>
            </a:p>
          </p:txBody>
        </p:sp>
        <p:sp>
          <p:nvSpPr>
            <p:cNvPr id="98321" name="Oval 15"/>
            <p:cNvSpPr>
              <a:spLocks noChangeArrowheads="1"/>
            </p:cNvSpPr>
            <p:nvPr/>
          </p:nvSpPr>
          <p:spPr bwMode="auto">
            <a:xfrm>
              <a:off x="941" y="1208"/>
              <a:ext cx="1210" cy="11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50000"/>
                </a:spcBef>
                <a:buSzTx/>
                <a:buFontTx/>
                <a:buNone/>
              </a:pPr>
              <a:r>
                <a:rPr lang="en-US" altLang="en-US" sz="2400">
                  <a:latin typeface="Lucida Sans Unicode" panose="020B0602030504020204" pitchFamily="34" charset="0"/>
                </a:rPr>
                <a:t>      Costs</a:t>
              </a:r>
              <a:endParaRPr lang="en-GB" altLang="en-US" sz="2400">
                <a:latin typeface="Lucida Sans Unicode" panose="020B0602030504020204" pitchFamily="34" charset="0"/>
              </a:endParaRPr>
            </a:p>
          </p:txBody>
        </p:sp>
        <p:sp>
          <p:nvSpPr>
            <p:cNvPr id="98322" name="Oval 16"/>
            <p:cNvSpPr>
              <a:spLocks noChangeArrowheads="1"/>
            </p:cNvSpPr>
            <p:nvPr/>
          </p:nvSpPr>
          <p:spPr bwMode="auto">
            <a:xfrm>
              <a:off x="163" y="1228"/>
              <a:ext cx="1210" cy="11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a:latin typeface="Lucida Sans Unicode" panose="020B0602030504020204" pitchFamily="34" charset="0"/>
                </a:rPr>
                <a:t>Business</a:t>
              </a:r>
            </a:p>
            <a:p>
              <a:pPr algn="ctr">
                <a:spcBef>
                  <a:spcPct val="0"/>
                </a:spcBef>
                <a:buSzTx/>
                <a:buFontTx/>
                <a:buNone/>
              </a:pPr>
              <a:r>
                <a:rPr lang="en-US" altLang="en-US" sz="2400">
                  <a:latin typeface="Lucida Sans Unicode" panose="020B0602030504020204" pitchFamily="34" charset="0"/>
                </a:rPr>
                <a:t>Drivers</a:t>
              </a:r>
              <a:endParaRPr lang="en-GB" altLang="en-US" sz="2400">
                <a:latin typeface="Lucida Sans Unicode" panose="020B0602030504020204" pitchFamily="34" charset="0"/>
              </a:endParaRPr>
            </a:p>
          </p:txBody>
        </p:sp>
      </p:grpSp>
      <p:sp>
        <p:nvSpPr>
          <p:cNvPr id="98312" name="Rectangle 17"/>
          <p:cNvSpPr>
            <a:spLocks noChangeArrowheads="1"/>
          </p:cNvSpPr>
          <p:nvPr/>
        </p:nvSpPr>
        <p:spPr bwMode="auto">
          <a:xfrm>
            <a:off x="496888" y="1412875"/>
            <a:ext cx="2127250" cy="19288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a:latin typeface="Lucida Sans Unicode" panose="020B0602030504020204" pitchFamily="34" charset="0"/>
              </a:rPr>
              <a:t>WHAT?</a:t>
            </a:r>
            <a:endParaRPr lang="en-US" altLang="en-US" sz="2400" b="1">
              <a:latin typeface="Lucida Sans Unicode" panose="020B0602030504020204" pitchFamily="34" charset="0"/>
            </a:endParaRPr>
          </a:p>
          <a:p>
            <a:pPr algn="ctr">
              <a:spcBef>
                <a:spcPct val="30000"/>
              </a:spcBef>
              <a:buSzTx/>
              <a:buFontTx/>
              <a:buNone/>
            </a:pPr>
            <a:r>
              <a:rPr lang="en-US" altLang="en-US" sz="2400" b="1">
                <a:latin typeface="Lucida Sans Unicode" panose="020B0602030504020204" pitchFamily="34" charset="0"/>
              </a:rPr>
              <a:t>Requirements</a:t>
            </a:r>
            <a:endParaRPr lang="en-US" altLang="en-US" sz="2400">
              <a:latin typeface="Lucida Sans Unicode" panose="020B0602030504020204" pitchFamily="34" charset="0"/>
            </a:endParaRPr>
          </a:p>
        </p:txBody>
      </p:sp>
      <p:sp>
        <p:nvSpPr>
          <p:cNvPr id="98313" name="Rectangle 18"/>
          <p:cNvSpPr>
            <a:spLocks noChangeArrowheads="1"/>
          </p:cNvSpPr>
          <p:nvPr/>
        </p:nvSpPr>
        <p:spPr bwMode="auto">
          <a:xfrm>
            <a:off x="6551613" y="1412875"/>
            <a:ext cx="2211387" cy="1928813"/>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a:latin typeface="Lucida Sans Unicode" panose="020B0602030504020204" pitchFamily="34" charset="0"/>
              </a:rPr>
              <a:t>HOW?</a:t>
            </a:r>
            <a:endParaRPr lang="en-US" altLang="en-US" sz="2400" b="1">
              <a:latin typeface="Lucida Sans Unicode" panose="020B0602030504020204" pitchFamily="34" charset="0"/>
            </a:endParaRPr>
          </a:p>
          <a:p>
            <a:pPr algn="ctr">
              <a:spcBef>
                <a:spcPct val="30000"/>
              </a:spcBef>
              <a:buSzTx/>
              <a:buFontTx/>
              <a:buNone/>
            </a:pPr>
            <a:r>
              <a:rPr lang="en-US" altLang="en-US" sz="2400" b="1">
                <a:latin typeface="Lucida Sans Unicode" panose="020B0602030504020204" pitchFamily="34" charset="0"/>
              </a:rPr>
              <a:t>Implementation</a:t>
            </a:r>
            <a:endParaRPr lang="en-US" altLang="en-US" sz="2400">
              <a:latin typeface="Lucida Sans Unicode" panose="020B0602030504020204" pitchFamily="34" charset="0"/>
            </a:endParaRPr>
          </a:p>
        </p:txBody>
      </p:sp>
      <p:grpSp>
        <p:nvGrpSpPr>
          <p:cNvPr id="98314" name="Group 19"/>
          <p:cNvGrpSpPr>
            <a:grpSpLocks/>
          </p:cNvGrpSpPr>
          <p:nvPr/>
        </p:nvGrpSpPr>
        <p:grpSpPr bwMode="auto">
          <a:xfrm>
            <a:off x="5580063" y="3414713"/>
            <a:ext cx="2120900" cy="2030412"/>
            <a:chOff x="163" y="479"/>
            <a:chExt cx="1988" cy="1904"/>
          </a:xfrm>
        </p:grpSpPr>
        <p:sp>
          <p:nvSpPr>
            <p:cNvPr id="98317" name="Oval 20"/>
            <p:cNvSpPr>
              <a:spLocks noChangeArrowheads="1"/>
            </p:cNvSpPr>
            <p:nvPr/>
          </p:nvSpPr>
          <p:spPr bwMode="auto">
            <a:xfrm>
              <a:off x="413" y="479"/>
              <a:ext cx="1210" cy="115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50000"/>
                </a:spcBef>
                <a:buSzTx/>
                <a:buFontTx/>
                <a:buNone/>
              </a:pPr>
              <a:r>
                <a:rPr lang="en-US" altLang="en-US" sz="2400">
                  <a:latin typeface="Lucida Sans Unicode" panose="020B0602030504020204" pitchFamily="34" charset="0"/>
                </a:rPr>
                <a:t>System</a:t>
              </a:r>
              <a:endParaRPr lang="en-GB" altLang="en-US" sz="2400">
                <a:latin typeface="Lucida Sans Unicode" panose="020B0602030504020204" pitchFamily="34" charset="0"/>
              </a:endParaRPr>
            </a:p>
          </p:txBody>
        </p:sp>
        <p:sp>
          <p:nvSpPr>
            <p:cNvPr id="98318" name="Oval 21"/>
            <p:cNvSpPr>
              <a:spLocks noChangeArrowheads="1"/>
            </p:cNvSpPr>
            <p:nvPr/>
          </p:nvSpPr>
          <p:spPr bwMode="auto">
            <a:xfrm>
              <a:off x="941" y="1208"/>
              <a:ext cx="1210" cy="115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50000"/>
                </a:spcBef>
                <a:buSzTx/>
                <a:buFontTx/>
                <a:buNone/>
              </a:pPr>
              <a:r>
                <a:rPr lang="en-US" altLang="en-US" sz="2400">
                  <a:latin typeface="Lucida Sans Unicode" panose="020B0602030504020204" pitchFamily="34" charset="0"/>
                </a:rPr>
                <a:t>    SW</a:t>
              </a:r>
              <a:endParaRPr lang="en-GB" altLang="en-US" sz="2400">
                <a:latin typeface="Lucida Sans Unicode" panose="020B0602030504020204" pitchFamily="34" charset="0"/>
              </a:endParaRPr>
            </a:p>
          </p:txBody>
        </p:sp>
        <p:sp>
          <p:nvSpPr>
            <p:cNvPr id="98319" name="Oval 22"/>
            <p:cNvSpPr>
              <a:spLocks noChangeArrowheads="1"/>
            </p:cNvSpPr>
            <p:nvPr/>
          </p:nvSpPr>
          <p:spPr bwMode="auto">
            <a:xfrm>
              <a:off x="163" y="1228"/>
              <a:ext cx="1210" cy="115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50000"/>
                </a:spcBef>
                <a:buSzTx/>
                <a:buFontTx/>
                <a:buNone/>
              </a:pPr>
              <a:r>
                <a:rPr lang="en-US" altLang="en-US" sz="2400">
                  <a:latin typeface="Lucida Sans Unicode" panose="020B0602030504020204" pitchFamily="34" charset="0"/>
                </a:rPr>
                <a:t>HW</a:t>
              </a:r>
              <a:endParaRPr lang="en-GB" altLang="en-US" sz="2400">
                <a:latin typeface="Lucida Sans Unicode" panose="020B0602030504020204" pitchFamily="34" charset="0"/>
              </a:endParaRPr>
            </a:p>
          </p:txBody>
        </p:sp>
      </p:grpSp>
      <p:sp>
        <p:nvSpPr>
          <p:cNvPr id="65559" name="Rectangle 23"/>
          <p:cNvSpPr>
            <a:spLocks noChangeArrowheads="1"/>
          </p:cNvSpPr>
          <p:nvPr/>
        </p:nvSpPr>
        <p:spPr bwMode="auto">
          <a:xfrm>
            <a:off x="3810000" y="3862388"/>
            <a:ext cx="1730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b="1">
                <a:solidFill>
                  <a:schemeClr val="bg1"/>
                </a:solidFill>
                <a:effectLst>
                  <a:outerShdw blurRad="38100" dist="38100" dir="2700000" algn="tl">
                    <a:srgbClr val="000000"/>
                  </a:outerShdw>
                </a:effectLst>
                <a:latin typeface="Lucida Sans Unicode" pitchFamily="34" charset="0"/>
              </a:rPr>
              <a:t>Architect</a:t>
            </a:r>
            <a:endParaRPr lang="en-GB" sz="2800" b="1">
              <a:solidFill>
                <a:schemeClr val="bg1"/>
              </a:solidFill>
              <a:effectLst>
                <a:outerShdw blurRad="38100" dist="38100" dir="2700000" algn="tl">
                  <a:srgbClr val="000000"/>
                </a:outerShdw>
              </a:effectLst>
              <a:latin typeface="Lucida Sans Unicode" pitchFamily="34" charset="0"/>
            </a:endParaRPr>
          </a:p>
        </p:txBody>
      </p:sp>
      <p:pic>
        <p:nvPicPr>
          <p:cNvPr id="98316" name="Picture 24" descr="bd16580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7988" y="4398963"/>
            <a:ext cx="811212"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3"/>
          <p:cNvSpPr>
            <a:spLocks noGrp="1" noChangeArrowheads="1"/>
          </p:cNvSpPr>
          <p:nvPr>
            <p:ph type="title" idx="4294967295"/>
          </p:nvPr>
        </p:nvSpPr>
        <p:spPr>
          <a:xfrm>
            <a:off x="1371600" y="914400"/>
            <a:ext cx="7772400" cy="777875"/>
          </a:xfrm>
        </p:spPr>
        <p:txBody>
          <a:bodyPr/>
          <a:lstStyle/>
          <a:p>
            <a:r>
              <a:rPr lang="en-US" altLang="en-US" smtClean="0">
                <a:cs typeface="Akzidenz-Bd for Chalmers" pitchFamily="2"/>
              </a:rPr>
              <a:t>How to Bridge the Gap?</a:t>
            </a:r>
            <a:endParaRPr lang="en-GB" altLang="en-US" smtClean="0">
              <a:cs typeface="Akzidenz-Bd for Chalmers" pitchFamily="2"/>
            </a:endParaRPr>
          </a:p>
        </p:txBody>
      </p:sp>
      <p:sp>
        <p:nvSpPr>
          <p:cNvPr id="100355"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1FD31520-9800-4594-8115-21884B5A3B95}" type="slidenum">
              <a:rPr lang="en-GB" altLang="en-US" sz="2400">
                <a:latin typeface="Times New Roman" panose="02020603050405020304" pitchFamily="18" charset="0"/>
              </a:rPr>
              <a:pPr eaLnBrk="1" hangingPunct="1">
                <a:spcBef>
                  <a:spcPct val="0"/>
                </a:spcBef>
                <a:buSzTx/>
                <a:buFontTx/>
                <a:buNone/>
              </a:pPr>
              <a:t>73</a:t>
            </a:fld>
            <a:endParaRPr lang="en-GB" altLang="en-US" sz="2400">
              <a:latin typeface="Times New Roman" panose="02020603050405020304" pitchFamily="18" charset="0"/>
            </a:endParaRPr>
          </a:p>
        </p:txBody>
      </p:sp>
      <p:sp>
        <p:nvSpPr>
          <p:cNvPr id="100356" name="Oval 2"/>
          <p:cNvSpPr>
            <a:spLocks noChangeArrowheads="1"/>
          </p:cNvSpPr>
          <p:nvPr/>
        </p:nvSpPr>
        <p:spPr bwMode="auto">
          <a:xfrm>
            <a:off x="265113" y="2182813"/>
            <a:ext cx="8612187" cy="36576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a:latin typeface="Times New Roman" panose="02020603050405020304" pitchFamily="18" charset="0"/>
            </a:endParaRPr>
          </a:p>
        </p:txBody>
      </p:sp>
      <p:sp>
        <p:nvSpPr>
          <p:cNvPr id="100357" name="Rectangle 4"/>
          <p:cNvSpPr>
            <a:spLocks noChangeArrowheads="1"/>
          </p:cNvSpPr>
          <p:nvPr/>
        </p:nvSpPr>
        <p:spPr bwMode="auto">
          <a:xfrm>
            <a:off x="496888" y="2032000"/>
            <a:ext cx="2127250" cy="19288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a:latin typeface="Lucida Sans Unicode" panose="020B0602030504020204" pitchFamily="34" charset="0"/>
              </a:rPr>
              <a:t>WHAT?</a:t>
            </a:r>
            <a:endParaRPr lang="en-US" altLang="en-US" sz="2400" b="1">
              <a:latin typeface="Lucida Sans Unicode" panose="020B0602030504020204" pitchFamily="34" charset="0"/>
            </a:endParaRPr>
          </a:p>
          <a:p>
            <a:pPr algn="ctr">
              <a:spcBef>
                <a:spcPct val="30000"/>
              </a:spcBef>
              <a:buSzTx/>
              <a:buFontTx/>
              <a:buNone/>
            </a:pPr>
            <a:r>
              <a:rPr lang="en-US" altLang="en-US" sz="2400" b="1">
                <a:latin typeface="Lucida Sans Unicode" panose="020B0602030504020204" pitchFamily="34" charset="0"/>
              </a:rPr>
              <a:t>Requirements</a:t>
            </a:r>
            <a:endParaRPr lang="en-US" altLang="en-US" sz="2400">
              <a:latin typeface="Lucida Sans Unicode" panose="020B0602030504020204" pitchFamily="34" charset="0"/>
            </a:endParaRPr>
          </a:p>
        </p:txBody>
      </p:sp>
      <p:sp>
        <p:nvSpPr>
          <p:cNvPr id="100358" name="Rectangle 5"/>
          <p:cNvSpPr>
            <a:spLocks noChangeArrowheads="1"/>
          </p:cNvSpPr>
          <p:nvPr/>
        </p:nvSpPr>
        <p:spPr bwMode="auto">
          <a:xfrm>
            <a:off x="6551613" y="2030413"/>
            <a:ext cx="2211387" cy="1928812"/>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a:latin typeface="Lucida Sans Unicode" panose="020B0602030504020204" pitchFamily="34" charset="0"/>
              </a:rPr>
              <a:t>HOW?</a:t>
            </a:r>
          </a:p>
          <a:p>
            <a:pPr algn="ctr">
              <a:spcBef>
                <a:spcPct val="0"/>
              </a:spcBef>
              <a:buSzTx/>
              <a:buFontTx/>
              <a:buNone/>
            </a:pPr>
            <a:r>
              <a:rPr lang="en-US" altLang="en-US" sz="2400" b="1">
                <a:latin typeface="Lucida Sans Unicode" panose="020B0602030504020204" pitchFamily="34" charset="0"/>
              </a:rPr>
              <a:t>Implementation</a:t>
            </a:r>
            <a:endParaRPr lang="en-US" altLang="en-US" sz="2400">
              <a:latin typeface="Lucida Sans Unicode" panose="020B0602030504020204" pitchFamily="34" charset="0"/>
            </a:endParaRPr>
          </a:p>
        </p:txBody>
      </p:sp>
      <p:sp>
        <p:nvSpPr>
          <p:cNvPr id="100359" name="AutoShape 6"/>
          <p:cNvSpPr>
            <a:spLocks noChangeArrowheads="1"/>
          </p:cNvSpPr>
          <p:nvPr/>
        </p:nvSpPr>
        <p:spPr bwMode="auto">
          <a:xfrm>
            <a:off x="3124200" y="2411413"/>
            <a:ext cx="3200400" cy="1143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chemeClr val="accent1"/>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360" name="AutoShape 7"/>
          <p:cNvSpPr>
            <a:spLocks noChangeArrowheads="1"/>
          </p:cNvSpPr>
          <p:nvPr/>
        </p:nvSpPr>
        <p:spPr bwMode="auto">
          <a:xfrm>
            <a:off x="2667000" y="2978150"/>
            <a:ext cx="2057400" cy="1795463"/>
          </a:xfrm>
          <a:prstGeom prst="cloudCallout">
            <a:avLst>
              <a:gd name="adj1" fmla="val -88736"/>
              <a:gd name="adj2" fmla="val 38949"/>
            </a:avLst>
          </a:prstGeom>
          <a:solidFill>
            <a:srgbClr val="CCEC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a:latin typeface="Times New Roman" panose="02020603050405020304" pitchFamily="18" charset="0"/>
            </a:endParaRPr>
          </a:p>
        </p:txBody>
      </p:sp>
      <p:pic>
        <p:nvPicPr>
          <p:cNvPr id="100361" name="Picture 8" descr="bd1658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545013"/>
            <a:ext cx="81121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Text Box 9"/>
          <p:cNvSpPr txBox="1">
            <a:spLocks noChangeArrowheads="1"/>
          </p:cNvSpPr>
          <p:nvPr/>
        </p:nvSpPr>
        <p:spPr bwMode="auto">
          <a:xfrm>
            <a:off x="3071813" y="2749550"/>
            <a:ext cx="126682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GB" altLang="en-US" sz="14200" b="1">
                <a:latin typeface="Courier New" panose="02070309020205020404" pitchFamily="49" charset="0"/>
              </a:rPr>
              <a:t>?</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2402" name="Rectangle 3"/>
          <p:cNvSpPr>
            <a:spLocks noGrp="1" noChangeArrowheads="1"/>
          </p:cNvSpPr>
          <p:nvPr>
            <p:ph type="title" idx="4294967295"/>
          </p:nvPr>
        </p:nvSpPr>
        <p:spPr>
          <a:xfrm>
            <a:off x="1371600" y="692150"/>
            <a:ext cx="7772400" cy="777875"/>
          </a:xfrm>
        </p:spPr>
        <p:txBody>
          <a:bodyPr/>
          <a:lstStyle/>
          <a:p>
            <a:r>
              <a:rPr lang="en-US" altLang="en-US" smtClean="0">
                <a:cs typeface="Akzidenz-Bd for Chalmers" pitchFamily="2"/>
              </a:rPr>
              <a:t>Traditional Answer</a:t>
            </a:r>
            <a:endParaRPr lang="en-GB" altLang="en-US" smtClean="0">
              <a:cs typeface="Akzidenz-Bd for Chalmers" pitchFamily="2"/>
            </a:endParaRPr>
          </a:p>
        </p:txBody>
      </p:sp>
      <p:sp>
        <p:nvSpPr>
          <p:cNvPr id="102403" name="Slide Number Placeholder 1"/>
          <p:cNvSpPr>
            <a:spLocks noGrp="1"/>
          </p:cNvSpPr>
          <p:nvPr>
            <p:ph type="sldNum" sz="quarter" idx="4294967295"/>
          </p:nvPr>
        </p:nvSpPr>
        <p:spPr bwMode="auto">
          <a:xfrm>
            <a:off x="7239000" y="6500813"/>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7C3DA79F-95D5-400E-A942-F11300E3A7A6}" type="slidenum">
              <a:rPr lang="en-GB" altLang="en-US" sz="1800">
                <a:latin typeface="Times New Roman" panose="02020603050405020304" pitchFamily="18" charset="0"/>
              </a:rPr>
              <a:pPr algn="r" eaLnBrk="1" hangingPunct="1">
                <a:spcBef>
                  <a:spcPct val="0"/>
                </a:spcBef>
                <a:buSzTx/>
                <a:buFontTx/>
                <a:buNone/>
              </a:pPr>
              <a:t>74</a:t>
            </a:fld>
            <a:endParaRPr lang="en-GB" altLang="en-US" sz="1800">
              <a:latin typeface="Times New Roman" panose="02020603050405020304" pitchFamily="18" charset="0"/>
            </a:endParaRPr>
          </a:p>
        </p:txBody>
      </p:sp>
      <p:sp>
        <p:nvSpPr>
          <p:cNvPr id="102404" name="Oval 2"/>
          <p:cNvSpPr>
            <a:spLocks noChangeArrowheads="1"/>
          </p:cNvSpPr>
          <p:nvPr/>
        </p:nvSpPr>
        <p:spPr bwMode="auto">
          <a:xfrm>
            <a:off x="265113" y="1960563"/>
            <a:ext cx="8612187" cy="3309937"/>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a:latin typeface="Times New Roman" panose="02020603050405020304" pitchFamily="18" charset="0"/>
            </a:endParaRPr>
          </a:p>
        </p:txBody>
      </p:sp>
      <p:sp>
        <p:nvSpPr>
          <p:cNvPr id="102405" name="Rectangle 4"/>
          <p:cNvSpPr>
            <a:spLocks noChangeArrowheads="1"/>
          </p:cNvSpPr>
          <p:nvPr/>
        </p:nvSpPr>
        <p:spPr bwMode="auto">
          <a:xfrm>
            <a:off x="496888" y="1809750"/>
            <a:ext cx="2127250" cy="19288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a:latin typeface="Lucida Sans Unicode" panose="020B0602030504020204" pitchFamily="34" charset="0"/>
              </a:rPr>
              <a:t>WHAT?</a:t>
            </a:r>
            <a:endParaRPr lang="en-US" altLang="en-US" sz="2400" b="1">
              <a:latin typeface="Lucida Sans Unicode" panose="020B0602030504020204" pitchFamily="34" charset="0"/>
            </a:endParaRPr>
          </a:p>
          <a:p>
            <a:pPr algn="ctr">
              <a:spcBef>
                <a:spcPct val="30000"/>
              </a:spcBef>
              <a:buSzTx/>
              <a:buFontTx/>
              <a:buNone/>
            </a:pPr>
            <a:r>
              <a:rPr lang="en-US" altLang="en-US" b="1">
                <a:latin typeface="Lucida Sans Unicode" panose="020B0602030504020204" pitchFamily="34" charset="0"/>
              </a:rPr>
              <a:t>Requirements</a:t>
            </a:r>
            <a:endParaRPr lang="en-US" altLang="en-US">
              <a:latin typeface="Lucida Sans Unicode" panose="020B0602030504020204" pitchFamily="34" charset="0"/>
            </a:endParaRPr>
          </a:p>
        </p:txBody>
      </p:sp>
      <p:sp>
        <p:nvSpPr>
          <p:cNvPr id="102406" name="Freeform 83"/>
          <p:cNvSpPr>
            <a:spLocks/>
          </p:cNvSpPr>
          <p:nvPr/>
        </p:nvSpPr>
        <p:spPr bwMode="auto">
          <a:xfrm>
            <a:off x="1093788" y="4846638"/>
            <a:ext cx="566737" cy="434975"/>
          </a:xfrm>
          <a:custGeom>
            <a:avLst/>
            <a:gdLst>
              <a:gd name="T0" fmla="*/ 2147483646 w 3571"/>
              <a:gd name="T1" fmla="*/ 2147483646 h 3018"/>
              <a:gd name="T2" fmla="*/ 2147483646 w 3571"/>
              <a:gd name="T3" fmla="*/ 2147483646 h 3018"/>
              <a:gd name="T4" fmla="*/ 2147483646 w 3571"/>
              <a:gd name="T5" fmla="*/ 2147483646 h 3018"/>
              <a:gd name="T6" fmla="*/ 2147483646 w 3571"/>
              <a:gd name="T7" fmla="*/ 2147483646 h 3018"/>
              <a:gd name="T8" fmla="*/ 2147483646 w 3571"/>
              <a:gd name="T9" fmla="*/ 2147483646 h 3018"/>
              <a:gd name="T10" fmla="*/ 2147483646 w 3571"/>
              <a:gd name="T11" fmla="*/ 2147483646 h 3018"/>
              <a:gd name="T12" fmla="*/ 2147483646 w 3571"/>
              <a:gd name="T13" fmla="*/ 2147483646 h 3018"/>
              <a:gd name="T14" fmla="*/ 2147483646 w 3571"/>
              <a:gd name="T15" fmla="*/ 2147483646 h 3018"/>
              <a:gd name="T16" fmla="*/ 2147483646 w 3571"/>
              <a:gd name="T17" fmla="*/ 2147483646 h 3018"/>
              <a:gd name="T18" fmla="*/ 2147483646 w 3571"/>
              <a:gd name="T19" fmla="*/ 2147483646 h 3018"/>
              <a:gd name="T20" fmla="*/ 2147483646 w 3571"/>
              <a:gd name="T21" fmla="*/ 2147483646 h 3018"/>
              <a:gd name="T22" fmla="*/ 2147483646 w 3571"/>
              <a:gd name="T23" fmla="*/ 2147483646 h 3018"/>
              <a:gd name="T24" fmla="*/ 2147483646 w 3571"/>
              <a:gd name="T25" fmla="*/ 2147483646 h 3018"/>
              <a:gd name="T26" fmla="*/ 2147483646 w 3571"/>
              <a:gd name="T27" fmla="*/ 2147483646 h 3018"/>
              <a:gd name="T28" fmla="*/ 2147483646 w 3571"/>
              <a:gd name="T29" fmla="*/ 2147483646 h 3018"/>
              <a:gd name="T30" fmla="*/ 2147483646 w 3571"/>
              <a:gd name="T31" fmla="*/ 2147483646 h 3018"/>
              <a:gd name="T32" fmla="*/ 2147483646 w 3571"/>
              <a:gd name="T33" fmla="*/ 2147483646 h 3018"/>
              <a:gd name="T34" fmla="*/ 2147483646 w 3571"/>
              <a:gd name="T35" fmla="*/ 2147483646 h 3018"/>
              <a:gd name="T36" fmla="*/ 2147483646 w 3571"/>
              <a:gd name="T37" fmla="*/ 2147483646 h 3018"/>
              <a:gd name="T38" fmla="*/ 2147483646 w 3571"/>
              <a:gd name="T39" fmla="*/ 2147483646 h 3018"/>
              <a:gd name="T40" fmla="*/ 0 w 3571"/>
              <a:gd name="T41" fmla="*/ 2147483646 h 3018"/>
              <a:gd name="T42" fmla="*/ 2147483646 w 3571"/>
              <a:gd name="T43" fmla="*/ 2147483646 h 3018"/>
              <a:gd name="T44" fmla="*/ 2147483646 w 3571"/>
              <a:gd name="T45" fmla="*/ 2147483646 h 3018"/>
              <a:gd name="T46" fmla="*/ 2147483646 w 3571"/>
              <a:gd name="T47" fmla="*/ 2147483646 h 3018"/>
              <a:gd name="T48" fmla="*/ 2147483646 w 3571"/>
              <a:gd name="T49" fmla="*/ 2147483646 h 3018"/>
              <a:gd name="T50" fmla="*/ 2147483646 w 3571"/>
              <a:gd name="T51" fmla="*/ 2147483646 h 3018"/>
              <a:gd name="T52" fmla="*/ 2147483646 w 3571"/>
              <a:gd name="T53" fmla="*/ 2147483646 h 3018"/>
              <a:gd name="T54" fmla="*/ 2147483646 w 3571"/>
              <a:gd name="T55" fmla="*/ 2147483646 h 3018"/>
              <a:gd name="T56" fmla="*/ 2147483646 w 3571"/>
              <a:gd name="T57" fmla="*/ 2147483646 h 3018"/>
              <a:gd name="T58" fmla="*/ 2147483646 w 3571"/>
              <a:gd name="T59" fmla="*/ 2147483646 h 3018"/>
              <a:gd name="T60" fmla="*/ 2147483646 w 3571"/>
              <a:gd name="T61" fmla="*/ 2147483646 h 3018"/>
              <a:gd name="T62" fmla="*/ 2147483646 w 3571"/>
              <a:gd name="T63" fmla="*/ 2147483646 h 3018"/>
              <a:gd name="T64" fmla="*/ 2147483646 w 3571"/>
              <a:gd name="T65" fmla="*/ 2147483646 h 3018"/>
              <a:gd name="T66" fmla="*/ 2147483646 w 3571"/>
              <a:gd name="T67" fmla="*/ 2147483646 h 3018"/>
              <a:gd name="T68" fmla="*/ 2147483646 w 3571"/>
              <a:gd name="T69" fmla="*/ 2147483646 h 3018"/>
              <a:gd name="T70" fmla="*/ 2147483646 w 3571"/>
              <a:gd name="T71" fmla="*/ 2147483646 h 3018"/>
              <a:gd name="T72" fmla="*/ 2147483646 w 3571"/>
              <a:gd name="T73" fmla="*/ 2147483646 h 3018"/>
              <a:gd name="T74" fmla="*/ 2147483646 w 3571"/>
              <a:gd name="T75" fmla="*/ 2147483646 h 3018"/>
              <a:gd name="T76" fmla="*/ 2147483646 w 3571"/>
              <a:gd name="T77" fmla="*/ 2147483646 h 3018"/>
              <a:gd name="T78" fmla="*/ 2147483646 w 3571"/>
              <a:gd name="T79" fmla="*/ 2147483646 h 3018"/>
              <a:gd name="T80" fmla="*/ 2147483646 w 3571"/>
              <a:gd name="T81" fmla="*/ 2147483646 h 3018"/>
              <a:gd name="T82" fmla="*/ 2147483646 w 3571"/>
              <a:gd name="T83" fmla="*/ 2147483646 h 3018"/>
              <a:gd name="T84" fmla="*/ 2147483646 w 3571"/>
              <a:gd name="T85" fmla="*/ 2147483646 h 3018"/>
              <a:gd name="T86" fmla="*/ 2147483646 w 3571"/>
              <a:gd name="T87" fmla="*/ 2147483646 h 3018"/>
              <a:gd name="T88" fmla="*/ 2147483646 w 3571"/>
              <a:gd name="T89" fmla="*/ 2147483646 h 3018"/>
              <a:gd name="T90" fmla="*/ 2147483646 w 3571"/>
              <a:gd name="T91" fmla="*/ 2147483646 h 3018"/>
              <a:gd name="T92" fmla="*/ 2147483646 w 3571"/>
              <a:gd name="T93" fmla="*/ 2147483646 h 3018"/>
              <a:gd name="T94" fmla="*/ 2147483646 w 3571"/>
              <a:gd name="T95" fmla="*/ 2147483646 h 3018"/>
              <a:gd name="T96" fmla="*/ 2147483646 w 3571"/>
              <a:gd name="T97" fmla="*/ 2147483646 h 3018"/>
              <a:gd name="T98" fmla="*/ 2147483646 w 3571"/>
              <a:gd name="T99" fmla="*/ 2147483646 h 3018"/>
              <a:gd name="T100" fmla="*/ 2147483646 w 3571"/>
              <a:gd name="T101" fmla="*/ 2147483646 h 3018"/>
              <a:gd name="T102" fmla="*/ 2147483646 w 3571"/>
              <a:gd name="T103" fmla="*/ 2147483646 h 3018"/>
              <a:gd name="T104" fmla="*/ 2147483646 w 3571"/>
              <a:gd name="T105" fmla="*/ 2147483646 h 3018"/>
              <a:gd name="T106" fmla="*/ 2147483646 w 3571"/>
              <a:gd name="T107" fmla="*/ 2147483646 h 3018"/>
              <a:gd name="T108" fmla="*/ 2147483646 w 3571"/>
              <a:gd name="T109" fmla="*/ 2147483646 h 3018"/>
              <a:gd name="T110" fmla="*/ 2147483646 w 3571"/>
              <a:gd name="T111" fmla="*/ 2147483646 h 3018"/>
              <a:gd name="T112" fmla="*/ 2147483646 w 3571"/>
              <a:gd name="T113" fmla="*/ 2147483646 h 3018"/>
              <a:gd name="T114" fmla="*/ 2147483646 w 3571"/>
              <a:gd name="T115" fmla="*/ 2147483646 h 3018"/>
              <a:gd name="T116" fmla="*/ 2147483646 w 3571"/>
              <a:gd name="T117" fmla="*/ 2147483646 h 3018"/>
              <a:gd name="T118" fmla="*/ 2147483646 w 3571"/>
              <a:gd name="T119" fmla="*/ 2147483646 h 3018"/>
              <a:gd name="T120" fmla="*/ 2147483646 w 3571"/>
              <a:gd name="T121" fmla="*/ 2147483646 h 3018"/>
              <a:gd name="T122" fmla="*/ 2147483646 w 3571"/>
              <a:gd name="T123" fmla="*/ 2147483646 h 3018"/>
              <a:gd name="T124" fmla="*/ 2147483646 w 3571"/>
              <a:gd name="T125" fmla="*/ 2147483646 h 30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71" h="3018">
                <a:moveTo>
                  <a:pt x="1407" y="2918"/>
                </a:moveTo>
                <a:lnTo>
                  <a:pt x="1416" y="2895"/>
                </a:lnTo>
                <a:lnTo>
                  <a:pt x="1424" y="2870"/>
                </a:lnTo>
                <a:lnTo>
                  <a:pt x="1432" y="2844"/>
                </a:lnTo>
                <a:lnTo>
                  <a:pt x="1439" y="2817"/>
                </a:lnTo>
                <a:lnTo>
                  <a:pt x="1452" y="2762"/>
                </a:lnTo>
                <a:lnTo>
                  <a:pt x="1456" y="2734"/>
                </a:lnTo>
                <a:lnTo>
                  <a:pt x="1460" y="2704"/>
                </a:lnTo>
                <a:lnTo>
                  <a:pt x="1463" y="2676"/>
                </a:lnTo>
                <a:lnTo>
                  <a:pt x="1465" y="2646"/>
                </a:lnTo>
                <a:lnTo>
                  <a:pt x="1466" y="2617"/>
                </a:lnTo>
                <a:lnTo>
                  <a:pt x="1466" y="2560"/>
                </a:lnTo>
                <a:lnTo>
                  <a:pt x="1465" y="2531"/>
                </a:lnTo>
                <a:lnTo>
                  <a:pt x="1462" y="2504"/>
                </a:lnTo>
                <a:lnTo>
                  <a:pt x="1460" y="2476"/>
                </a:lnTo>
                <a:lnTo>
                  <a:pt x="1517" y="2502"/>
                </a:lnTo>
                <a:lnTo>
                  <a:pt x="1568" y="2511"/>
                </a:lnTo>
                <a:lnTo>
                  <a:pt x="1611" y="2506"/>
                </a:lnTo>
                <a:lnTo>
                  <a:pt x="1644" y="2488"/>
                </a:lnTo>
                <a:lnTo>
                  <a:pt x="1668" y="2461"/>
                </a:lnTo>
                <a:lnTo>
                  <a:pt x="1684" y="2425"/>
                </a:lnTo>
                <a:lnTo>
                  <a:pt x="1690" y="2381"/>
                </a:lnTo>
                <a:lnTo>
                  <a:pt x="1686" y="2334"/>
                </a:lnTo>
                <a:lnTo>
                  <a:pt x="1671" y="2282"/>
                </a:lnTo>
                <a:lnTo>
                  <a:pt x="1647" y="2228"/>
                </a:lnTo>
                <a:lnTo>
                  <a:pt x="1612" y="2174"/>
                </a:lnTo>
                <a:lnTo>
                  <a:pt x="1566" y="2122"/>
                </a:lnTo>
                <a:lnTo>
                  <a:pt x="1508" y="2073"/>
                </a:lnTo>
                <a:lnTo>
                  <a:pt x="1439" y="2029"/>
                </a:lnTo>
                <a:lnTo>
                  <a:pt x="1358" y="1992"/>
                </a:lnTo>
                <a:lnTo>
                  <a:pt x="1266" y="1964"/>
                </a:lnTo>
                <a:lnTo>
                  <a:pt x="1176" y="1937"/>
                </a:lnTo>
                <a:lnTo>
                  <a:pt x="1096" y="1911"/>
                </a:lnTo>
                <a:lnTo>
                  <a:pt x="1026" y="1883"/>
                </a:lnTo>
                <a:lnTo>
                  <a:pt x="965" y="1856"/>
                </a:lnTo>
                <a:lnTo>
                  <a:pt x="913" y="1827"/>
                </a:lnTo>
                <a:lnTo>
                  <a:pt x="868" y="1800"/>
                </a:lnTo>
                <a:lnTo>
                  <a:pt x="831" y="1771"/>
                </a:lnTo>
                <a:lnTo>
                  <a:pt x="800" y="1743"/>
                </a:lnTo>
                <a:lnTo>
                  <a:pt x="775" y="1715"/>
                </a:lnTo>
                <a:lnTo>
                  <a:pt x="755" y="1687"/>
                </a:lnTo>
                <a:lnTo>
                  <a:pt x="739" y="1659"/>
                </a:lnTo>
                <a:lnTo>
                  <a:pt x="727" y="1631"/>
                </a:lnTo>
                <a:lnTo>
                  <a:pt x="718" y="1603"/>
                </a:lnTo>
                <a:lnTo>
                  <a:pt x="712" y="1576"/>
                </a:lnTo>
                <a:lnTo>
                  <a:pt x="707" y="1549"/>
                </a:lnTo>
                <a:lnTo>
                  <a:pt x="704" y="1522"/>
                </a:lnTo>
                <a:lnTo>
                  <a:pt x="662" y="1516"/>
                </a:lnTo>
                <a:lnTo>
                  <a:pt x="616" y="1503"/>
                </a:lnTo>
                <a:lnTo>
                  <a:pt x="567" y="1487"/>
                </a:lnTo>
                <a:lnTo>
                  <a:pt x="517" y="1466"/>
                </a:lnTo>
                <a:lnTo>
                  <a:pt x="464" y="1440"/>
                </a:lnTo>
                <a:lnTo>
                  <a:pt x="411" y="1413"/>
                </a:lnTo>
                <a:lnTo>
                  <a:pt x="358" y="1382"/>
                </a:lnTo>
                <a:lnTo>
                  <a:pt x="305" y="1349"/>
                </a:lnTo>
                <a:lnTo>
                  <a:pt x="254" y="1316"/>
                </a:lnTo>
                <a:lnTo>
                  <a:pt x="206" y="1281"/>
                </a:lnTo>
                <a:lnTo>
                  <a:pt x="159" y="1248"/>
                </a:lnTo>
                <a:lnTo>
                  <a:pt x="117" y="1214"/>
                </a:lnTo>
                <a:lnTo>
                  <a:pt x="79" y="1181"/>
                </a:lnTo>
                <a:lnTo>
                  <a:pt x="47" y="1151"/>
                </a:lnTo>
                <a:lnTo>
                  <a:pt x="19" y="1122"/>
                </a:lnTo>
                <a:lnTo>
                  <a:pt x="0" y="1097"/>
                </a:lnTo>
                <a:lnTo>
                  <a:pt x="5" y="1064"/>
                </a:lnTo>
                <a:lnTo>
                  <a:pt x="13" y="1023"/>
                </a:lnTo>
                <a:lnTo>
                  <a:pt x="27" y="979"/>
                </a:lnTo>
                <a:lnTo>
                  <a:pt x="42" y="928"/>
                </a:lnTo>
                <a:lnTo>
                  <a:pt x="61" y="874"/>
                </a:lnTo>
                <a:lnTo>
                  <a:pt x="83" y="816"/>
                </a:lnTo>
                <a:lnTo>
                  <a:pt x="109" y="757"/>
                </a:lnTo>
                <a:lnTo>
                  <a:pt x="136" y="695"/>
                </a:lnTo>
                <a:lnTo>
                  <a:pt x="167" y="633"/>
                </a:lnTo>
                <a:lnTo>
                  <a:pt x="202" y="572"/>
                </a:lnTo>
                <a:lnTo>
                  <a:pt x="238" y="513"/>
                </a:lnTo>
                <a:lnTo>
                  <a:pt x="277" y="456"/>
                </a:lnTo>
                <a:lnTo>
                  <a:pt x="318" y="401"/>
                </a:lnTo>
                <a:lnTo>
                  <a:pt x="363" y="351"/>
                </a:lnTo>
                <a:lnTo>
                  <a:pt x="409" y="305"/>
                </a:lnTo>
                <a:lnTo>
                  <a:pt x="458" y="266"/>
                </a:lnTo>
                <a:lnTo>
                  <a:pt x="498" y="239"/>
                </a:lnTo>
                <a:lnTo>
                  <a:pt x="545" y="214"/>
                </a:lnTo>
                <a:lnTo>
                  <a:pt x="599" y="187"/>
                </a:lnTo>
                <a:lnTo>
                  <a:pt x="661" y="163"/>
                </a:lnTo>
                <a:lnTo>
                  <a:pt x="728" y="138"/>
                </a:lnTo>
                <a:lnTo>
                  <a:pt x="803" y="115"/>
                </a:lnTo>
                <a:lnTo>
                  <a:pt x="884" y="93"/>
                </a:lnTo>
                <a:lnTo>
                  <a:pt x="972" y="74"/>
                </a:lnTo>
                <a:lnTo>
                  <a:pt x="1066" y="56"/>
                </a:lnTo>
                <a:lnTo>
                  <a:pt x="1165" y="39"/>
                </a:lnTo>
                <a:lnTo>
                  <a:pt x="1270" y="26"/>
                </a:lnTo>
                <a:lnTo>
                  <a:pt x="1382" y="15"/>
                </a:lnTo>
                <a:lnTo>
                  <a:pt x="1499" y="7"/>
                </a:lnTo>
                <a:lnTo>
                  <a:pt x="1621" y="2"/>
                </a:lnTo>
                <a:lnTo>
                  <a:pt x="1748" y="0"/>
                </a:lnTo>
                <a:lnTo>
                  <a:pt x="1882" y="1"/>
                </a:lnTo>
                <a:lnTo>
                  <a:pt x="2015" y="6"/>
                </a:lnTo>
                <a:lnTo>
                  <a:pt x="2144" y="11"/>
                </a:lnTo>
                <a:lnTo>
                  <a:pt x="2269" y="19"/>
                </a:lnTo>
                <a:lnTo>
                  <a:pt x="2389" y="28"/>
                </a:lnTo>
                <a:lnTo>
                  <a:pt x="2504" y="38"/>
                </a:lnTo>
                <a:lnTo>
                  <a:pt x="2613" y="52"/>
                </a:lnTo>
                <a:lnTo>
                  <a:pt x="2717" y="66"/>
                </a:lnTo>
                <a:lnTo>
                  <a:pt x="2814" y="83"/>
                </a:lnTo>
                <a:lnTo>
                  <a:pt x="2904" y="102"/>
                </a:lnTo>
                <a:lnTo>
                  <a:pt x="2988" y="122"/>
                </a:lnTo>
                <a:lnTo>
                  <a:pt x="3064" y="143"/>
                </a:lnTo>
                <a:lnTo>
                  <a:pt x="3133" y="168"/>
                </a:lnTo>
                <a:lnTo>
                  <a:pt x="3194" y="194"/>
                </a:lnTo>
                <a:lnTo>
                  <a:pt x="3245" y="222"/>
                </a:lnTo>
                <a:lnTo>
                  <a:pt x="3289" y="252"/>
                </a:lnTo>
                <a:lnTo>
                  <a:pt x="3324" y="284"/>
                </a:lnTo>
                <a:lnTo>
                  <a:pt x="3375" y="353"/>
                </a:lnTo>
                <a:lnTo>
                  <a:pt x="3399" y="390"/>
                </a:lnTo>
                <a:lnTo>
                  <a:pt x="3422" y="428"/>
                </a:lnTo>
                <a:lnTo>
                  <a:pt x="3443" y="466"/>
                </a:lnTo>
                <a:lnTo>
                  <a:pt x="3463" y="506"/>
                </a:lnTo>
                <a:lnTo>
                  <a:pt x="3482" y="547"/>
                </a:lnTo>
                <a:lnTo>
                  <a:pt x="3500" y="586"/>
                </a:lnTo>
                <a:lnTo>
                  <a:pt x="3516" y="627"/>
                </a:lnTo>
                <a:lnTo>
                  <a:pt x="3529" y="668"/>
                </a:lnTo>
                <a:lnTo>
                  <a:pt x="3541" y="709"/>
                </a:lnTo>
                <a:lnTo>
                  <a:pt x="3551" y="748"/>
                </a:lnTo>
                <a:lnTo>
                  <a:pt x="3559" y="788"/>
                </a:lnTo>
                <a:lnTo>
                  <a:pt x="3566" y="828"/>
                </a:lnTo>
                <a:lnTo>
                  <a:pt x="3569" y="866"/>
                </a:lnTo>
                <a:lnTo>
                  <a:pt x="3571" y="902"/>
                </a:lnTo>
                <a:lnTo>
                  <a:pt x="3555" y="917"/>
                </a:lnTo>
                <a:lnTo>
                  <a:pt x="3537" y="931"/>
                </a:lnTo>
                <a:lnTo>
                  <a:pt x="3517" y="946"/>
                </a:lnTo>
                <a:lnTo>
                  <a:pt x="3495" y="960"/>
                </a:lnTo>
                <a:lnTo>
                  <a:pt x="3470" y="976"/>
                </a:lnTo>
                <a:lnTo>
                  <a:pt x="3418" y="1006"/>
                </a:lnTo>
                <a:lnTo>
                  <a:pt x="3389" y="1020"/>
                </a:lnTo>
                <a:lnTo>
                  <a:pt x="3361" y="1034"/>
                </a:lnTo>
                <a:lnTo>
                  <a:pt x="3334" y="1047"/>
                </a:lnTo>
                <a:lnTo>
                  <a:pt x="3305" y="1059"/>
                </a:lnTo>
                <a:lnTo>
                  <a:pt x="3278" y="1069"/>
                </a:lnTo>
                <a:lnTo>
                  <a:pt x="3252" y="1080"/>
                </a:lnTo>
                <a:lnTo>
                  <a:pt x="3227" y="1087"/>
                </a:lnTo>
                <a:lnTo>
                  <a:pt x="3204" y="1093"/>
                </a:lnTo>
                <a:lnTo>
                  <a:pt x="3184" y="1097"/>
                </a:lnTo>
                <a:lnTo>
                  <a:pt x="3199" y="1129"/>
                </a:lnTo>
                <a:lnTo>
                  <a:pt x="3214" y="1164"/>
                </a:lnTo>
                <a:lnTo>
                  <a:pt x="3228" y="1203"/>
                </a:lnTo>
                <a:lnTo>
                  <a:pt x="3240" y="1243"/>
                </a:lnTo>
                <a:lnTo>
                  <a:pt x="3252" y="1284"/>
                </a:lnTo>
                <a:lnTo>
                  <a:pt x="3261" y="1328"/>
                </a:lnTo>
                <a:lnTo>
                  <a:pt x="3268" y="1371"/>
                </a:lnTo>
                <a:lnTo>
                  <a:pt x="3274" y="1414"/>
                </a:lnTo>
                <a:lnTo>
                  <a:pt x="3276" y="1455"/>
                </a:lnTo>
                <a:lnTo>
                  <a:pt x="3277" y="1495"/>
                </a:lnTo>
                <a:lnTo>
                  <a:pt x="3275" y="1533"/>
                </a:lnTo>
                <a:lnTo>
                  <a:pt x="3270" y="1567"/>
                </a:lnTo>
                <a:lnTo>
                  <a:pt x="3262" y="1599"/>
                </a:lnTo>
                <a:lnTo>
                  <a:pt x="3251" y="1626"/>
                </a:lnTo>
                <a:lnTo>
                  <a:pt x="3235" y="1647"/>
                </a:lnTo>
                <a:lnTo>
                  <a:pt x="3218" y="1663"/>
                </a:lnTo>
                <a:lnTo>
                  <a:pt x="3234" y="1722"/>
                </a:lnTo>
                <a:lnTo>
                  <a:pt x="3245" y="1790"/>
                </a:lnTo>
                <a:lnTo>
                  <a:pt x="3251" y="1865"/>
                </a:lnTo>
                <a:lnTo>
                  <a:pt x="3251" y="1945"/>
                </a:lnTo>
                <a:lnTo>
                  <a:pt x="3245" y="2031"/>
                </a:lnTo>
                <a:lnTo>
                  <a:pt x="3235" y="2121"/>
                </a:lnTo>
                <a:lnTo>
                  <a:pt x="3221" y="2210"/>
                </a:lnTo>
                <a:lnTo>
                  <a:pt x="3203" y="2301"/>
                </a:lnTo>
                <a:lnTo>
                  <a:pt x="3181" y="2389"/>
                </a:lnTo>
                <a:lnTo>
                  <a:pt x="3154" y="2474"/>
                </a:lnTo>
                <a:lnTo>
                  <a:pt x="3125" y="2555"/>
                </a:lnTo>
                <a:lnTo>
                  <a:pt x="3092" y="2629"/>
                </a:lnTo>
                <a:lnTo>
                  <a:pt x="3057" y="2695"/>
                </a:lnTo>
                <a:lnTo>
                  <a:pt x="3019" y="2752"/>
                </a:lnTo>
                <a:lnTo>
                  <a:pt x="2979" y="2798"/>
                </a:lnTo>
                <a:lnTo>
                  <a:pt x="2938" y="2831"/>
                </a:lnTo>
                <a:lnTo>
                  <a:pt x="2874" y="2855"/>
                </a:lnTo>
                <a:lnTo>
                  <a:pt x="2809" y="2880"/>
                </a:lnTo>
                <a:lnTo>
                  <a:pt x="2741" y="2903"/>
                </a:lnTo>
                <a:lnTo>
                  <a:pt x="2671" y="2926"/>
                </a:lnTo>
                <a:lnTo>
                  <a:pt x="2597" y="2949"/>
                </a:lnTo>
                <a:lnTo>
                  <a:pt x="2519" y="2969"/>
                </a:lnTo>
                <a:lnTo>
                  <a:pt x="2437" y="2987"/>
                </a:lnTo>
                <a:lnTo>
                  <a:pt x="2350" y="3001"/>
                </a:lnTo>
                <a:lnTo>
                  <a:pt x="2257" y="3011"/>
                </a:lnTo>
                <a:lnTo>
                  <a:pt x="2159" y="3017"/>
                </a:lnTo>
                <a:lnTo>
                  <a:pt x="2053" y="3018"/>
                </a:lnTo>
                <a:lnTo>
                  <a:pt x="1940" y="3012"/>
                </a:lnTo>
                <a:lnTo>
                  <a:pt x="1819" y="3001"/>
                </a:lnTo>
                <a:lnTo>
                  <a:pt x="1691" y="2981"/>
                </a:lnTo>
                <a:lnTo>
                  <a:pt x="1554" y="2954"/>
                </a:lnTo>
                <a:lnTo>
                  <a:pt x="1407" y="2918"/>
                </a:lnTo>
                <a:close/>
              </a:path>
            </a:pathLst>
          </a:custGeom>
          <a:solidFill>
            <a:srgbClr val="3333CC"/>
          </a:solidFill>
          <a:ln w="15875">
            <a:solidFill>
              <a:srgbClr val="000000"/>
            </a:solidFill>
            <a:prstDash val="solid"/>
            <a:round/>
            <a:headEnd/>
            <a:tailEnd/>
          </a:ln>
        </p:spPr>
        <p:txBody>
          <a:bodyPr/>
          <a:lstStyle/>
          <a:p>
            <a:endParaRPr lang="en-GB"/>
          </a:p>
        </p:txBody>
      </p:sp>
      <p:sp>
        <p:nvSpPr>
          <p:cNvPr id="102407" name="Freeform 84"/>
          <p:cNvSpPr>
            <a:spLocks/>
          </p:cNvSpPr>
          <p:nvPr/>
        </p:nvSpPr>
        <p:spPr bwMode="auto">
          <a:xfrm>
            <a:off x="1196975" y="5254625"/>
            <a:ext cx="419100" cy="342900"/>
          </a:xfrm>
          <a:custGeom>
            <a:avLst/>
            <a:gdLst>
              <a:gd name="T0" fmla="*/ 2147483646 w 2638"/>
              <a:gd name="T1" fmla="*/ 2147483646 h 2379"/>
              <a:gd name="T2" fmla="*/ 2147483646 w 2638"/>
              <a:gd name="T3" fmla="*/ 2147483646 h 2379"/>
              <a:gd name="T4" fmla="*/ 2147483646 w 2638"/>
              <a:gd name="T5" fmla="*/ 2147483646 h 2379"/>
              <a:gd name="T6" fmla="*/ 2147483646 w 2638"/>
              <a:gd name="T7" fmla="*/ 2147483646 h 2379"/>
              <a:gd name="T8" fmla="*/ 2147483646 w 2638"/>
              <a:gd name="T9" fmla="*/ 2147483646 h 2379"/>
              <a:gd name="T10" fmla="*/ 2147483646 w 2638"/>
              <a:gd name="T11" fmla="*/ 2147483646 h 2379"/>
              <a:gd name="T12" fmla="*/ 2147483646 w 2638"/>
              <a:gd name="T13" fmla="*/ 2147483646 h 2379"/>
              <a:gd name="T14" fmla="*/ 2147483646 w 2638"/>
              <a:gd name="T15" fmla="*/ 2147483646 h 2379"/>
              <a:gd name="T16" fmla="*/ 2147483646 w 2638"/>
              <a:gd name="T17" fmla="*/ 2147483646 h 2379"/>
              <a:gd name="T18" fmla="*/ 2147483646 w 2638"/>
              <a:gd name="T19" fmla="*/ 2147483646 h 2379"/>
              <a:gd name="T20" fmla="*/ 2147483646 w 2638"/>
              <a:gd name="T21" fmla="*/ 2147483646 h 2379"/>
              <a:gd name="T22" fmla="*/ 2147483646 w 2638"/>
              <a:gd name="T23" fmla="*/ 2147483646 h 2379"/>
              <a:gd name="T24" fmla="*/ 2147483646 w 2638"/>
              <a:gd name="T25" fmla="*/ 2147483646 h 2379"/>
              <a:gd name="T26" fmla="*/ 2147483646 w 2638"/>
              <a:gd name="T27" fmla="*/ 2147483646 h 2379"/>
              <a:gd name="T28" fmla="*/ 2147483646 w 2638"/>
              <a:gd name="T29" fmla="*/ 2147483646 h 2379"/>
              <a:gd name="T30" fmla="*/ 2147483646 w 2638"/>
              <a:gd name="T31" fmla="*/ 2147483646 h 2379"/>
              <a:gd name="T32" fmla="*/ 2147483646 w 2638"/>
              <a:gd name="T33" fmla="*/ 2147483646 h 2379"/>
              <a:gd name="T34" fmla="*/ 2147483646 w 2638"/>
              <a:gd name="T35" fmla="*/ 2147483646 h 2379"/>
              <a:gd name="T36" fmla="*/ 2147483646 w 2638"/>
              <a:gd name="T37" fmla="*/ 2147483646 h 2379"/>
              <a:gd name="T38" fmla="*/ 2147483646 w 2638"/>
              <a:gd name="T39" fmla="*/ 2147483646 h 2379"/>
              <a:gd name="T40" fmla="*/ 2147483646 w 2638"/>
              <a:gd name="T41" fmla="*/ 2147483646 h 2379"/>
              <a:gd name="T42" fmla="*/ 2147483646 w 2638"/>
              <a:gd name="T43" fmla="*/ 2147483646 h 2379"/>
              <a:gd name="T44" fmla="*/ 2147483646 w 2638"/>
              <a:gd name="T45" fmla="*/ 2147483646 h 2379"/>
              <a:gd name="T46" fmla="*/ 2147483646 w 2638"/>
              <a:gd name="T47" fmla="*/ 2147483646 h 2379"/>
              <a:gd name="T48" fmla="*/ 2147483646 w 2638"/>
              <a:gd name="T49" fmla="*/ 2147483646 h 2379"/>
              <a:gd name="T50" fmla="*/ 2147483646 w 2638"/>
              <a:gd name="T51" fmla="*/ 2147483646 h 2379"/>
              <a:gd name="T52" fmla="*/ 2147483646 w 2638"/>
              <a:gd name="T53" fmla="*/ 2147483646 h 2379"/>
              <a:gd name="T54" fmla="*/ 2147483646 w 2638"/>
              <a:gd name="T55" fmla="*/ 2147483646 h 2379"/>
              <a:gd name="T56" fmla="*/ 2147483646 w 2638"/>
              <a:gd name="T57" fmla="*/ 2147483646 h 2379"/>
              <a:gd name="T58" fmla="*/ 2147483646 w 2638"/>
              <a:gd name="T59" fmla="*/ 2147483646 h 2379"/>
              <a:gd name="T60" fmla="*/ 2147483646 w 2638"/>
              <a:gd name="T61" fmla="*/ 2147483646 h 2379"/>
              <a:gd name="T62" fmla="*/ 0 w 2638"/>
              <a:gd name="T63" fmla="*/ 2147483646 h 2379"/>
              <a:gd name="T64" fmla="*/ 2147483646 w 2638"/>
              <a:gd name="T65" fmla="*/ 2147483646 h 2379"/>
              <a:gd name="T66" fmla="*/ 2147483646 w 2638"/>
              <a:gd name="T67" fmla="*/ 2147483646 h 2379"/>
              <a:gd name="T68" fmla="*/ 2147483646 w 2638"/>
              <a:gd name="T69" fmla="*/ 2147483646 h 2379"/>
              <a:gd name="T70" fmla="*/ 2147483646 w 2638"/>
              <a:gd name="T71" fmla="*/ 2147483646 h 2379"/>
              <a:gd name="T72" fmla="*/ 2147483646 w 2638"/>
              <a:gd name="T73" fmla="*/ 2147483646 h 2379"/>
              <a:gd name="T74" fmla="*/ 2147483646 w 2638"/>
              <a:gd name="T75" fmla="*/ 2147483646 h 2379"/>
              <a:gd name="T76" fmla="*/ 2147483646 w 2638"/>
              <a:gd name="T77" fmla="*/ 2147483646 h 2379"/>
              <a:gd name="T78" fmla="*/ 2147483646 w 2638"/>
              <a:gd name="T79" fmla="*/ 2147483646 h 2379"/>
              <a:gd name="T80" fmla="*/ 2147483646 w 2638"/>
              <a:gd name="T81" fmla="*/ 2147483646 h 2379"/>
              <a:gd name="T82" fmla="*/ 2147483646 w 2638"/>
              <a:gd name="T83" fmla="*/ 2147483646 h 2379"/>
              <a:gd name="T84" fmla="*/ 2147483646 w 2638"/>
              <a:gd name="T85" fmla="*/ 2147483646 h 2379"/>
              <a:gd name="T86" fmla="*/ 2147483646 w 2638"/>
              <a:gd name="T87" fmla="*/ 2147483646 h 2379"/>
              <a:gd name="T88" fmla="*/ 2147483646 w 2638"/>
              <a:gd name="T89" fmla="*/ 2147483646 h 2379"/>
              <a:gd name="T90" fmla="*/ 2147483646 w 2638"/>
              <a:gd name="T91" fmla="*/ 2147483646 h 2379"/>
              <a:gd name="T92" fmla="*/ 2147483646 w 2638"/>
              <a:gd name="T93" fmla="*/ 2147483646 h 2379"/>
              <a:gd name="T94" fmla="*/ 2147483646 w 2638"/>
              <a:gd name="T95" fmla="*/ 2147483646 h 2379"/>
              <a:gd name="T96" fmla="*/ 2147483646 w 2638"/>
              <a:gd name="T97" fmla="*/ 2147483646 h 2379"/>
              <a:gd name="T98" fmla="*/ 2147483646 w 2638"/>
              <a:gd name="T99" fmla="*/ 2147483646 h 2379"/>
              <a:gd name="T100" fmla="*/ 2147483646 w 2638"/>
              <a:gd name="T101" fmla="*/ 2147483646 h 2379"/>
              <a:gd name="T102" fmla="*/ 2147483646 w 2638"/>
              <a:gd name="T103" fmla="*/ 2147483646 h 2379"/>
              <a:gd name="T104" fmla="*/ 2147483646 w 2638"/>
              <a:gd name="T105" fmla="*/ 2147483646 h 2379"/>
              <a:gd name="T106" fmla="*/ 2147483646 w 2638"/>
              <a:gd name="T107" fmla="*/ 2147483646 h 2379"/>
              <a:gd name="T108" fmla="*/ 2147483646 w 2638"/>
              <a:gd name="T109" fmla="*/ 2147483646 h 2379"/>
              <a:gd name="T110" fmla="*/ 2147483646 w 2638"/>
              <a:gd name="T111" fmla="*/ 2147483646 h 2379"/>
              <a:gd name="T112" fmla="*/ 2147483646 w 2638"/>
              <a:gd name="T113" fmla="*/ 2147483646 h 2379"/>
              <a:gd name="T114" fmla="*/ 2147483646 w 2638"/>
              <a:gd name="T115" fmla="*/ 2147483646 h 2379"/>
              <a:gd name="T116" fmla="*/ 2147483646 w 2638"/>
              <a:gd name="T117" fmla="*/ 2147483646 h 2379"/>
              <a:gd name="T118" fmla="*/ 2147483646 w 2638"/>
              <a:gd name="T119" fmla="*/ 2147483646 h 2379"/>
              <a:gd name="T120" fmla="*/ 2147483646 w 2638"/>
              <a:gd name="T121" fmla="*/ 2147483646 h 23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38" h="2379">
                <a:moveTo>
                  <a:pt x="2638" y="106"/>
                </a:moveTo>
                <a:lnTo>
                  <a:pt x="2581" y="104"/>
                </a:lnTo>
                <a:lnTo>
                  <a:pt x="2538" y="103"/>
                </a:lnTo>
                <a:lnTo>
                  <a:pt x="2505" y="102"/>
                </a:lnTo>
                <a:lnTo>
                  <a:pt x="2454" y="102"/>
                </a:lnTo>
                <a:lnTo>
                  <a:pt x="2447" y="101"/>
                </a:lnTo>
                <a:lnTo>
                  <a:pt x="2442" y="99"/>
                </a:lnTo>
                <a:lnTo>
                  <a:pt x="2437" y="95"/>
                </a:lnTo>
                <a:lnTo>
                  <a:pt x="2432" y="90"/>
                </a:lnTo>
                <a:lnTo>
                  <a:pt x="2424" y="83"/>
                </a:lnTo>
                <a:lnTo>
                  <a:pt x="2412" y="73"/>
                </a:lnTo>
                <a:lnTo>
                  <a:pt x="2394" y="61"/>
                </a:lnTo>
                <a:lnTo>
                  <a:pt x="2368" y="45"/>
                </a:lnTo>
                <a:lnTo>
                  <a:pt x="2332" y="24"/>
                </a:lnTo>
                <a:lnTo>
                  <a:pt x="2287" y="0"/>
                </a:lnTo>
                <a:lnTo>
                  <a:pt x="2223" y="24"/>
                </a:lnTo>
                <a:lnTo>
                  <a:pt x="2158" y="49"/>
                </a:lnTo>
                <a:lnTo>
                  <a:pt x="2090" y="72"/>
                </a:lnTo>
                <a:lnTo>
                  <a:pt x="2020" y="95"/>
                </a:lnTo>
                <a:lnTo>
                  <a:pt x="1946" y="118"/>
                </a:lnTo>
                <a:lnTo>
                  <a:pt x="1868" y="138"/>
                </a:lnTo>
                <a:lnTo>
                  <a:pt x="1786" y="156"/>
                </a:lnTo>
                <a:lnTo>
                  <a:pt x="1699" y="170"/>
                </a:lnTo>
                <a:lnTo>
                  <a:pt x="1606" y="180"/>
                </a:lnTo>
                <a:lnTo>
                  <a:pt x="1508" y="186"/>
                </a:lnTo>
                <a:lnTo>
                  <a:pt x="1402" y="187"/>
                </a:lnTo>
                <a:lnTo>
                  <a:pt x="1289" y="181"/>
                </a:lnTo>
                <a:lnTo>
                  <a:pt x="1168" y="170"/>
                </a:lnTo>
                <a:lnTo>
                  <a:pt x="1040" y="150"/>
                </a:lnTo>
                <a:lnTo>
                  <a:pt x="903" y="123"/>
                </a:lnTo>
                <a:lnTo>
                  <a:pt x="756" y="87"/>
                </a:lnTo>
                <a:lnTo>
                  <a:pt x="745" y="108"/>
                </a:lnTo>
                <a:lnTo>
                  <a:pt x="734" y="125"/>
                </a:lnTo>
                <a:lnTo>
                  <a:pt x="723" y="141"/>
                </a:lnTo>
                <a:lnTo>
                  <a:pt x="709" y="156"/>
                </a:lnTo>
                <a:lnTo>
                  <a:pt x="696" y="169"/>
                </a:lnTo>
                <a:lnTo>
                  <a:pt x="681" y="179"/>
                </a:lnTo>
                <a:lnTo>
                  <a:pt x="666" y="187"/>
                </a:lnTo>
                <a:lnTo>
                  <a:pt x="650" y="192"/>
                </a:lnTo>
                <a:lnTo>
                  <a:pt x="634" y="195"/>
                </a:lnTo>
                <a:lnTo>
                  <a:pt x="615" y="195"/>
                </a:lnTo>
                <a:lnTo>
                  <a:pt x="597" y="192"/>
                </a:lnTo>
                <a:lnTo>
                  <a:pt x="578" y="185"/>
                </a:lnTo>
                <a:lnTo>
                  <a:pt x="558" y="176"/>
                </a:lnTo>
                <a:lnTo>
                  <a:pt x="536" y="162"/>
                </a:lnTo>
                <a:lnTo>
                  <a:pt x="515" y="144"/>
                </a:lnTo>
                <a:lnTo>
                  <a:pt x="493" y="123"/>
                </a:lnTo>
                <a:lnTo>
                  <a:pt x="464" y="145"/>
                </a:lnTo>
                <a:lnTo>
                  <a:pt x="434" y="165"/>
                </a:lnTo>
                <a:lnTo>
                  <a:pt x="402" y="180"/>
                </a:lnTo>
                <a:lnTo>
                  <a:pt x="368" y="193"/>
                </a:lnTo>
                <a:lnTo>
                  <a:pt x="334" y="204"/>
                </a:lnTo>
                <a:lnTo>
                  <a:pt x="298" y="212"/>
                </a:lnTo>
                <a:lnTo>
                  <a:pt x="262" y="217"/>
                </a:lnTo>
                <a:lnTo>
                  <a:pt x="226" y="219"/>
                </a:lnTo>
                <a:lnTo>
                  <a:pt x="191" y="219"/>
                </a:lnTo>
                <a:lnTo>
                  <a:pt x="157" y="215"/>
                </a:lnTo>
                <a:lnTo>
                  <a:pt x="125" y="210"/>
                </a:lnTo>
                <a:lnTo>
                  <a:pt x="95" y="200"/>
                </a:lnTo>
                <a:lnTo>
                  <a:pt x="66" y="189"/>
                </a:lnTo>
                <a:lnTo>
                  <a:pt x="41" y="176"/>
                </a:lnTo>
                <a:lnTo>
                  <a:pt x="19" y="160"/>
                </a:lnTo>
                <a:lnTo>
                  <a:pt x="0" y="140"/>
                </a:lnTo>
                <a:lnTo>
                  <a:pt x="0" y="2085"/>
                </a:lnTo>
                <a:lnTo>
                  <a:pt x="1" y="2114"/>
                </a:lnTo>
                <a:lnTo>
                  <a:pt x="4" y="2138"/>
                </a:lnTo>
                <a:lnTo>
                  <a:pt x="6" y="2159"/>
                </a:lnTo>
                <a:lnTo>
                  <a:pt x="9" y="2177"/>
                </a:lnTo>
                <a:lnTo>
                  <a:pt x="13" y="2191"/>
                </a:lnTo>
                <a:lnTo>
                  <a:pt x="17" y="2202"/>
                </a:lnTo>
                <a:lnTo>
                  <a:pt x="22" y="2212"/>
                </a:lnTo>
                <a:lnTo>
                  <a:pt x="27" y="2222"/>
                </a:lnTo>
                <a:lnTo>
                  <a:pt x="32" y="2229"/>
                </a:lnTo>
                <a:lnTo>
                  <a:pt x="50" y="2250"/>
                </a:lnTo>
                <a:lnTo>
                  <a:pt x="56" y="2259"/>
                </a:lnTo>
                <a:lnTo>
                  <a:pt x="63" y="2269"/>
                </a:lnTo>
                <a:lnTo>
                  <a:pt x="70" y="2281"/>
                </a:lnTo>
                <a:lnTo>
                  <a:pt x="89" y="2292"/>
                </a:lnTo>
                <a:lnTo>
                  <a:pt x="130" y="2305"/>
                </a:lnTo>
                <a:lnTo>
                  <a:pt x="190" y="2318"/>
                </a:lnTo>
                <a:lnTo>
                  <a:pt x="267" y="2333"/>
                </a:lnTo>
                <a:lnTo>
                  <a:pt x="358" y="2346"/>
                </a:lnTo>
                <a:lnTo>
                  <a:pt x="459" y="2358"/>
                </a:lnTo>
                <a:lnTo>
                  <a:pt x="569" y="2368"/>
                </a:lnTo>
                <a:lnTo>
                  <a:pt x="683" y="2376"/>
                </a:lnTo>
                <a:lnTo>
                  <a:pt x="801" y="2379"/>
                </a:lnTo>
                <a:lnTo>
                  <a:pt x="916" y="2379"/>
                </a:lnTo>
                <a:lnTo>
                  <a:pt x="1030" y="2374"/>
                </a:lnTo>
                <a:lnTo>
                  <a:pt x="1136" y="2363"/>
                </a:lnTo>
                <a:lnTo>
                  <a:pt x="1233" y="2345"/>
                </a:lnTo>
                <a:lnTo>
                  <a:pt x="1318" y="2320"/>
                </a:lnTo>
                <a:lnTo>
                  <a:pt x="1389" y="2288"/>
                </a:lnTo>
                <a:lnTo>
                  <a:pt x="1442" y="2245"/>
                </a:lnTo>
                <a:lnTo>
                  <a:pt x="1468" y="2265"/>
                </a:lnTo>
                <a:lnTo>
                  <a:pt x="1508" y="2283"/>
                </a:lnTo>
                <a:lnTo>
                  <a:pt x="1558" y="2299"/>
                </a:lnTo>
                <a:lnTo>
                  <a:pt x="1619" y="2314"/>
                </a:lnTo>
                <a:lnTo>
                  <a:pt x="1687" y="2328"/>
                </a:lnTo>
                <a:lnTo>
                  <a:pt x="1761" y="2339"/>
                </a:lnTo>
                <a:lnTo>
                  <a:pt x="1840" y="2348"/>
                </a:lnTo>
                <a:lnTo>
                  <a:pt x="1921" y="2354"/>
                </a:lnTo>
                <a:lnTo>
                  <a:pt x="2004" y="2359"/>
                </a:lnTo>
                <a:lnTo>
                  <a:pt x="2086" y="2361"/>
                </a:lnTo>
                <a:lnTo>
                  <a:pt x="2166" y="2361"/>
                </a:lnTo>
                <a:lnTo>
                  <a:pt x="2243" y="2358"/>
                </a:lnTo>
                <a:lnTo>
                  <a:pt x="2314" y="2352"/>
                </a:lnTo>
                <a:lnTo>
                  <a:pt x="2379" y="2344"/>
                </a:lnTo>
                <a:lnTo>
                  <a:pt x="2434" y="2332"/>
                </a:lnTo>
                <a:lnTo>
                  <a:pt x="2480" y="2316"/>
                </a:lnTo>
                <a:lnTo>
                  <a:pt x="2510" y="2302"/>
                </a:lnTo>
                <a:lnTo>
                  <a:pt x="2537" y="2289"/>
                </a:lnTo>
                <a:lnTo>
                  <a:pt x="2559" y="2279"/>
                </a:lnTo>
                <a:lnTo>
                  <a:pt x="2578" y="2270"/>
                </a:lnTo>
                <a:lnTo>
                  <a:pt x="2593" y="2264"/>
                </a:lnTo>
                <a:lnTo>
                  <a:pt x="2607" y="2260"/>
                </a:lnTo>
                <a:lnTo>
                  <a:pt x="2617" y="2257"/>
                </a:lnTo>
                <a:lnTo>
                  <a:pt x="2624" y="2255"/>
                </a:lnTo>
                <a:lnTo>
                  <a:pt x="2630" y="2253"/>
                </a:lnTo>
                <a:lnTo>
                  <a:pt x="2634" y="2253"/>
                </a:lnTo>
                <a:lnTo>
                  <a:pt x="2636" y="2252"/>
                </a:lnTo>
                <a:lnTo>
                  <a:pt x="2637" y="2252"/>
                </a:lnTo>
                <a:lnTo>
                  <a:pt x="2638" y="2251"/>
                </a:lnTo>
                <a:lnTo>
                  <a:pt x="2638" y="106"/>
                </a:lnTo>
                <a:close/>
              </a:path>
            </a:pathLst>
          </a:custGeom>
          <a:solidFill>
            <a:srgbClr val="DBCBA5"/>
          </a:solidFill>
          <a:ln w="15875">
            <a:solidFill>
              <a:srgbClr val="000000"/>
            </a:solidFill>
            <a:prstDash val="solid"/>
            <a:round/>
            <a:headEnd/>
            <a:tailEnd/>
          </a:ln>
        </p:spPr>
        <p:txBody>
          <a:bodyPr/>
          <a:lstStyle/>
          <a:p>
            <a:endParaRPr lang="en-GB"/>
          </a:p>
        </p:txBody>
      </p:sp>
      <p:sp>
        <p:nvSpPr>
          <p:cNvPr id="102408" name="Freeform 85"/>
          <p:cNvSpPr>
            <a:spLocks/>
          </p:cNvSpPr>
          <p:nvPr/>
        </p:nvSpPr>
        <p:spPr bwMode="auto">
          <a:xfrm>
            <a:off x="1119188" y="5578475"/>
            <a:ext cx="592137" cy="149225"/>
          </a:xfrm>
          <a:custGeom>
            <a:avLst/>
            <a:gdLst>
              <a:gd name="T0" fmla="*/ 2147483646 w 3729"/>
              <a:gd name="T1" fmla="*/ 2147483646 h 1033"/>
              <a:gd name="T2" fmla="*/ 2147483646 w 3729"/>
              <a:gd name="T3" fmla="*/ 2147483646 h 1033"/>
              <a:gd name="T4" fmla="*/ 2147483646 w 3729"/>
              <a:gd name="T5" fmla="*/ 2147483646 h 1033"/>
              <a:gd name="T6" fmla="*/ 2147483646 w 3729"/>
              <a:gd name="T7" fmla="*/ 2147483646 h 1033"/>
              <a:gd name="T8" fmla="*/ 2147483646 w 3729"/>
              <a:gd name="T9" fmla="*/ 2147483646 h 1033"/>
              <a:gd name="T10" fmla="*/ 2147483646 w 3729"/>
              <a:gd name="T11" fmla="*/ 2147483646 h 1033"/>
              <a:gd name="T12" fmla="*/ 2147483646 w 3729"/>
              <a:gd name="T13" fmla="*/ 2147483646 h 1033"/>
              <a:gd name="T14" fmla="*/ 2147483646 w 3729"/>
              <a:gd name="T15" fmla="*/ 2147483646 h 1033"/>
              <a:gd name="T16" fmla="*/ 2147483646 w 3729"/>
              <a:gd name="T17" fmla="*/ 2147483646 h 1033"/>
              <a:gd name="T18" fmla="*/ 2147483646 w 3729"/>
              <a:gd name="T19" fmla="*/ 2147483646 h 1033"/>
              <a:gd name="T20" fmla="*/ 2147483646 w 3729"/>
              <a:gd name="T21" fmla="*/ 2147483646 h 1033"/>
              <a:gd name="T22" fmla="*/ 2147483646 w 3729"/>
              <a:gd name="T23" fmla="*/ 2147483646 h 1033"/>
              <a:gd name="T24" fmla="*/ 2147483646 w 3729"/>
              <a:gd name="T25" fmla="*/ 2147483646 h 1033"/>
              <a:gd name="T26" fmla="*/ 2147483646 w 3729"/>
              <a:gd name="T27" fmla="*/ 2147483646 h 1033"/>
              <a:gd name="T28" fmla="*/ 2147483646 w 3729"/>
              <a:gd name="T29" fmla="*/ 2147483646 h 1033"/>
              <a:gd name="T30" fmla="*/ 2147483646 w 3729"/>
              <a:gd name="T31" fmla="*/ 2147483646 h 1033"/>
              <a:gd name="T32" fmla="*/ 2147483646 w 3729"/>
              <a:gd name="T33" fmla="*/ 2147483646 h 1033"/>
              <a:gd name="T34" fmla="*/ 2147483646 w 3729"/>
              <a:gd name="T35" fmla="*/ 2147483646 h 1033"/>
              <a:gd name="T36" fmla="*/ 2147483646 w 3729"/>
              <a:gd name="T37" fmla="*/ 2147483646 h 1033"/>
              <a:gd name="T38" fmla="*/ 2147483646 w 3729"/>
              <a:gd name="T39" fmla="*/ 2147483646 h 1033"/>
              <a:gd name="T40" fmla="*/ 2147483646 w 3729"/>
              <a:gd name="T41" fmla="*/ 2147483646 h 1033"/>
              <a:gd name="T42" fmla="*/ 0 w 3729"/>
              <a:gd name="T43" fmla="*/ 2147483646 h 1033"/>
              <a:gd name="T44" fmla="*/ 2147483646 w 3729"/>
              <a:gd name="T45" fmla="*/ 2147483646 h 1033"/>
              <a:gd name="T46" fmla="*/ 2147483646 w 3729"/>
              <a:gd name="T47" fmla="*/ 2147483646 h 1033"/>
              <a:gd name="T48" fmla="*/ 2147483646 w 3729"/>
              <a:gd name="T49" fmla="*/ 2147483646 h 1033"/>
              <a:gd name="T50" fmla="*/ 2147483646 w 3729"/>
              <a:gd name="T51" fmla="*/ 2147483646 h 1033"/>
              <a:gd name="T52" fmla="*/ 2147483646 w 3729"/>
              <a:gd name="T53" fmla="*/ 2147483646 h 1033"/>
              <a:gd name="T54" fmla="*/ 2147483646 w 3729"/>
              <a:gd name="T55" fmla="*/ 2147483646 h 1033"/>
              <a:gd name="T56" fmla="*/ 2147483646 w 3729"/>
              <a:gd name="T57" fmla="*/ 2147483646 h 1033"/>
              <a:gd name="T58" fmla="*/ 2147483646 w 3729"/>
              <a:gd name="T59" fmla="*/ 2147483646 h 1033"/>
              <a:gd name="T60" fmla="*/ 2147483646 w 3729"/>
              <a:gd name="T61" fmla="*/ 2147483646 h 1033"/>
              <a:gd name="T62" fmla="*/ 2147483646 w 3729"/>
              <a:gd name="T63" fmla="*/ 2147483646 h 1033"/>
              <a:gd name="T64" fmla="*/ 2147483646 w 3729"/>
              <a:gd name="T65" fmla="*/ 2147483646 h 1033"/>
              <a:gd name="T66" fmla="*/ 2147483646 w 3729"/>
              <a:gd name="T67" fmla="*/ 2147483646 h 1033"/>
              <a:gd name="T68" fmla="*/ 2147483646 w 3729"/>
              <a:gd name="T69" fmla="*/ 2147483646 h 1033"/>
              <a:gd name="T70" fmla="*/ 2147483646 w 3729"/>
              <a:gd name="T71" fmla="*/ 2147483646 h 1033"/>
              <a:gd name="T72" fmla="*/ 2147483646 w 3729"/>
              <a:gd name="T73" fmla="*/ 2147483646 h 1033"/>
              <a:gd name="T74" fmla="*/ 2147483646 w 3729"/>
              <a:gd name="T75" fmla="*/ 2147483646 h 1033"/>
              <a:gd name="T76" fmla="*/ 2147483646 w 3729"/>
              <a:gd name="T77" fmla="*/ 2147483646 h 1033"/>
              <a:gd name="T78" fmla="*/ 2147483646 w 3729"/>
              <a:gd name="T79" fmla="*/ 2147483646 h 1033"/>
              <a:gd name="T80" fmla="*/ 2147483646 w 3729"/>
              <a:gd name="T81" fmla="*/ 2147483646 h 1033"/>
              <a:gd name="T82" fmla="*/ 2147483646 w 3729"/>
              <a:gd name="T83" fmla="*/ 2147483646 h 1033"/>
              <a:gd name="T84" fmla="*/ 2147483646 w 3729"/>
              <a:gd name="T85" fmla="*/ 2147483646 h 1033"/>
              <a:gd name="T86" fmla="*/ 2147483646 w 3729"/>
              <a:gd name="T87" fmla="*/ 2147483646 h 1033"/>
              <a:gd name="T88" fmla="*/ 2147483646 w 3729"/>
              <a:gd name="T89" fmla="*/ 2147483646 h 1033"/>
              <a:gd name="T90" fmla="*/ 2147483646 w 3729"/>
              <a:gd name="T91" fmla="*/ 2147483646 h 1033"/>
              <a:gd name="T92" fmla="*/ 2147483646 w 3729"/>
              <a:gd name="T93" fmla="*/ 2147483646 h 1033"/>
              <a:gd name="T94" fmla="*/ 2147483646 w 3729"/>
              <a:gd name="T95" fmla="*/ 2147483646 h 1033"/>
              <a:gd name="T96" fmla="*/ 2147483646 w 3729"/>
              <a:gd name="T97" fmla="*/ 2147483646 h 1033"/>
              <a:gd name="T98" fmla="*/ 2147483646 w 3729"/>
              <a:gd name="T99" fmla="*/ 2147483646 h 1033"/>
              <a:gd name="T100" fmla="*/ 2147483646 w 3729"/>
              <a:gd name="T101" fmla="*/ 2147483646 h 1033"/>
              <a:gd name="T102" fmla="*/ 2147483646 w 3729"/>
              <a:gd name="T103" fmla="*/ 2147483646 h 1033"/>
              <a:gd name="T104" fmla="*/ 2147483646 w 3729"/>
              <a:gd name="T105" fmla="*/ 2147483646 h 1033"/>
              <a:gd name="T106" fmla="*/ 2147483646 w 3729"/>
              <a:gd name="T107" fmla="*/ 2147483646 h 1033"/>
              <a:gd name="T108" fmla="*/ 2147483646 w 3729"/>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29" h="1033">
                <a:moveTo>
                  <a:pt x="2971" y="71"/>
                </a:moveTo>
                <a:lnTo>
                  <a:pt x="2925" y="87"/>
                </a:lnTo>
                <a:lnTo>
                  <a:pt x="2870" y="99"/>
                </a:lnTo>
                <a:lnTo>
                  <a:pt x="2805" y="107"/>
                </a:lnTo>
                <a:lnTo>
                  <a:pt x="2734" y="113"/>
                </a:lnTo>
                <a:lnTo>
                  <a:pt x="2657" y="116"/>
                </a:lnTo>
                <a:lnTo>
                  <a:pt x="2577" y="116"/>
                </a:lnTo>
                <a:lnTo>
                  <a:pt x="2495" y="114"/>
                </a:lnTo>
                <a:lnTo>
                  <a:pt x="2412" y="109"/>
                </a:lnTo>
                <a:lnTo>
                  <a:pt x="2331" y="103"/>
                </a:lnTo>
                <a:lnTo>
                  <a:pt x="2252" y="94"/>
                </a:lnTo>
                <a:lnTo>
                  <a:pt x="2178" y="83"/>
                </a:lnTo>
                <a:lnTo>
                  <a:pt x="2110" y="69"/>
                </a:lnTo>
                <a:lnTo>
                  <a:pt x="2049" y="54"/>
                </a:lnTo>
                <a:lnTo>
                  <a:pt x="1999" y="38"/>
                </a:lnTo>
                <a:lnTo>
                  <a:pt x="1959" y="20"/>
                </a:lnTo>
                <a:lnTo>
                  <a:pt x="1933" y="0"/>
                </a:lnTo>
                <a:lnTo>
                  <a:pt x="1880" y="43"/>
                </a:lnTo>
                <a:lnTo>
                  <a:pt x="1809" y="75"/>
                </a:lnTo>
                <a:lnTo>
                  <a:pt x="1724" y="100"/>
                </a:lnTo>
                <a:lnTo>
                  <a:pt x="1627" y="118"/>
                </a:lnTo>
                <a:lnTo>
                  <a:pt x="1521" y="129"/>
                </a:lnTo>
                <a:lnTo>
                  <a:pt x="1407" y="134"/>
                </a:lnTo>
                <a:lnTo>
                  <a:pt x="1292" y="134"/>
                </a:lnTo>
                <a:lnTo>
                  <a:pt x="1174" y="131"/>
                </a:lnTo>
                <a:lnTo>
                  <a:pt x="1060" y="123"/>
                </a:lnTo>
                <a:lnTo>
                  <a:pt x="950" y="113"/>
                </a:lnTo>
                <a:lnTo>
                  <a:pt x="849" y="101"/>
                </a:lnTo>
                <a:lnTo>
                  <a:pt x="758" y="88"/>
                </a:lnTo>
                <a:lnTo>
                  <a:pt x="681" y="73"/>
                </a:lnTo>
                <a:lnTo>
                  <a:pt x="621" y="60"/>
                </a:lnTo>
                <a:lnTo>
                  <a:pt x="580" y="47"/>
                </a:lnTo>
                <a:lnTo>
                  <a:pt x="561" y="36"/>
                </a:lnTo>
                <a:lnTo>
                  <a:pt x="502" y="68"/>
                </a:lnTo>
                <a:lnTo>
                  <a:pt x="436" y="110"/>
                </a:lnTo>
                <a:lnTo>
                  <a:pt x="367" y="160"/>
                </a:lnTo>
                <a:lnTo>
                  <a:pt x="297" y="217"/>
                </a:lnTo>
                <a:lnTo>
                  <a:pt x="230" y="280"/>
                </a:lnTo>
                <a:lnTo>
                  <a:pt x="166" y="346"/>
                </a:lnTo>
                <a:lnTo>
                  <a:pt x="110" y="417"/>
                </a:lnTo>
                <a:lnTo>
                  <a:pt x="62" y="487"/>
                </a:lnTo>
                <a:lnTo>
                  <a:pt x="27" y="558"/>
                </a:lnTo>
                <a:lnTo>
                  <a:pt x="5" y="629"/>
                </a:lnTo>
                <a:lnTo>
                  <a:pt x="0" y="695"/>
                </a:lnTo>
                <a:lnTo>
                  <a:pt x="14" y="758"/>
                </a:lnTo>
                <a:lnTo>
                  <a:pt x="51" y="815"/>
                </a:lnTo>
                <a:lnTo>
                  <a:pt x="112" y="865"/>
                </a:lnTo>
                <a:lnTo>
                  <a:pt x="199" y="907"/>
                </a:lnTo>
                <a:lnTo>
                  <a:pt x="315" y="938"/>
                </a:lnTo>
                <a:lnTo>
                  <a:pt x="448" y="966"/>
                </a:lnTo>
                <a:lnTo>
                  <a:pt x="582" y="985"/>
                </a:lnTo>
                <a:lnTo>
                  <a:pt x="716" y="999"/>
                </a:lnTo>
                <a:lnTo>
                  <a:pt x="850" y="1008"/>
                </a:lnTo>
                <a:lnTo>
                  <a:pt x="982" y="1011"/>
                </a:lnTo>
                <a:lnTo>
                  <a:pt x="1110" y="1009"/>
                </a:lnTo>
                <a:lnTo>
                  <a:pt x="1234" y="1001"/>
                </a:lnTo>
                <a:lnTo>
                  <a:pt x="1352" y="989"/>
                </a:lnTo>
                <a:lnTo>
                  <a:pt x="1464" y="973"/>
                </a:lnTo>
                <a:lnTo>
                  <a:pt x="1568" y="953"/>
                </a:lnTo>
                <a:lnTo>
                  <a:pt x="1663" y="928"/>
                </a:lnTo>
                <a:lnTo>
                  <a:pt x="1749" y="901"/>
                </a:lnTo>
                <a:lnTo>
                  <a:pt x="1823" y="870"/>
                </a:lnTo>
                <a:lnTo>
                  <a:pt x="1885" y="836"/>
                </a:lnTo>
                <a:lnTo>
                  <a:pt x="1934" y="800"/>
                </a:lnTo>
                <a:lnTo>
                  <a:pt x="1968" y="761"/>
                </a:lnTo>
                <a:lnTo>
                  <a:pt x="2032" y="803"/>
                </a:lnTo>
                <a:lnTo>
                  <a:pt x="2104" y="841"/>
                </a:lnTo>
                <a:lnTo>
                  <a:pt x="2184" y="877"/>
                </a:lnTo>
                <a:lnTo>
                  <a:pt x="2270" y="910"/>
                </a:lnTo>
                <a:lnTo>
                  <a:pt x="2360" y="938"/>
                </a:lnTo>
                <a:lnTo>
                  <a:pt x="2455" y="964"/>
                </a:lnTo>
                <a:lnTo>
                  <a:pt x="2554" y="985"/>
                </a:lnTo>
                <a:lnTo>
                  <a:pt x="2654" y="1002"/>
                </a:lnTo>
                <a:lnTo>
                  <a:pt x="2754" y="1017"/>
                </a:lnTo>
                <a:lnTo>
                  <a:pt x="2855" y="1026"/>
                </a:lnTo>
                <a:lnTo>
                  <a:pt x="2954" y="1032"/>
                </a:lnTo>
                <a:lnTo>
                  <a:pt x="3051" y="1033"/>
                </a:lnTo>
                <a:lnTo>
                  <a:pt x="3144" y="1030"/>
                </a:lnTo>
                <a:lnTo>
                  <a:pt x="3232" y="1022"/>
                </a:lnTo>
                <a:lnTo>
                  <a:pt x="3315" y="1010"/>
                </a:lnTo>
                <a:lnTo>
                  <a:pt x="3392" y="991"/>
                </a:lnTo>
                <a:lnTo>
                  <a:pt x="3459" y="965"/>
                </a:lnTo>
                <a:lnTo>
                  <a:pt x="3523" y="931"/>
                </a:lnTo>
                <a:lnTo>
                  <a:pt x="3580" y="892"/>
                </a:lnTo>
                <a:lnTo>
                  <a:pt x="3630" y="847"/>
                </a:lnTo>
                <a:lnTo>
                  <a:pt x="3672" y="796"/>
                </a:lnTo>
                <a:lnTo>
                  <a:pt x="3703" y="740"/>
                </a:lnTo>
                <a:lnTo>
                  <a:pt x="3723" y="679"/>
                </a:lnTo>
                <a:lnTo>
                  <a:pt x="3729" y="615"/>
                </a:lnTo>
                <a:lnTo>
                  <a:pt x="3721" y="547"/>
                </a:lnTo>
                <a:lnTo>
                  <a:pt x="3695" y="476"/>
                </a:lnTo>
                <a:lnTo>
                  <a:pt x="3654" y="401"/>
                </a:lnTo>
                <a:lnTo>
                  <a:pt x="3593" y="324"/>
                </a:lnTo>
                <a:lnTo>
                  <a:pt x="3511" y="246"/>
                </a:lnTo>
                <a:lnTo>
                  <a:pt x="3408" y="165"/>
                </a:lnTo>
                <a:lnTo>
                  <a:pt x="3280" y="84"/>
                </a:lnTo>
                <a:lnTo>
                  <a:pt x="3129" y="0"/>
                </a:lnTo>
                <a:lnTo>
                  <a:pt x="3129" y="6"/>
                </a:lnTo>
                <a:lnTo>
                  <a:pt x="3128" y="7"/>
                </a:lnTo>
                <a:lnTo>
                  <a:pt x="3127" y="7"/>
                </a:lnTo>
                <a:lnTo>
                  <a:pt x="3125" y="8"/>
                </a:lnTo>
                <a:lnTo>
                  <a:pt x="3121" y="8"/>
                </a:lnTo>
                <a:lnTo>
                  <a:pt x="3115" y="10"/>
                </a:lnTo>
                <a:lnTo>
                  <a:pt x="3108" y="12"/>
                </a:lnTo>
                <a:lnTo>
                  <a:pt x="3098" y="15"/>
                </a:lnTo>
                <a:lnTo>
                  <a:pt x="3084" y="19"/>
                </a:lnTo>
                <a:lnTo>
                  <a:pt x="3069" y="25"/>
                </a:lnTo>
                <a:lnTo>
                  <a:pt x="3050" y="34"/>
                </a:lnTo>
                <a:lnTo>
                  <a:pt x="3028" y="44"/>
                </a:lnTo>
                <a:lnTo>
                  <a:pt x="3001" y="57"/>
                </a:lnTo>
                <a:lnTo>
                  <a:pt x="2971" y="71"/>
                </a:lnTo>
                <a:close/>
              </a:path>
            </a:pathLst>
          </a:custGeom>
          <a:solidFill>
            <a:srgbClr val="330000"/>
          </a:solidFill>
          <a:ln w="15875">
            <a:solidFill>
              <a:srgbClr val="000000"/>
            </a:solidFill>
            <a:prstDash val="solid"/>
            <a:round/>
            <a:headEnd/>
            <a:tailEnd/>
          </a:ln>
        </p:spPr>
        <p:txBody>
          <a:bodyPr/>
          <a:lstStyle/>
          <a:p>
            <a:endParaRPr lang="en-GB"/>
          </a:p>
        </p:txBody>
      </p:sp>
      <p:sp>
        <p:nvSpPr>
          <p:cNvPr id="102409" name="Freeform 86"/>
          <p:cNvSpPr>
            <a:spLocks/>
          </p:cNvSpPr>
          <p:nvPr/>
        </p:nvSpPr>
        <p:spPr bwMode="auto">
          <a:xfrm>
            <a:off x="1228725" y="4445000"/>
            <a:ext cx="355600" cy="479425"/>
          </a:xfrm>
          <a:custGeom>
            <a:avLst/>
            <a:gdLst>
              <a:gd name="T0" fmla="*/ 2147483646 w 2236"/>
              <a:gd name="T1" fmla="*/ 2147483646 h 3324"/>
              <a:gd name="T2" fmla="*/ 2147483646 w 2236"/>
              <a:gd name="T3" fmla="*/ 2147483646 h 3324"/>
              <a:gd name="T4" fmla="*/ 2147483646 w 2236"/>
              <a:gd name="T5" fmla="*/ 2147483646 h 3324"/>
              <a:gd name="T6" fmla="*/ 2147483646 w 2236"/>
              <a:gd name="T7" fmla="*/ 2147483646 h 3324"/>
              <a:gd name="T8" fmla="*/ 2147483646 w 2236"/>
              <a:gd name="T9" fmla="*/ 2147483646 h 3324"/>
              <a:gd name="T10" fmla="*/ 2147483646 w 2236"/>
              <a:gd name="T11" fmla="*/ 2147483646 h 3324"/>
              <a:gd name="T12" fmla="*/ 2147483646 w 2236"/>
              <a:gd name="T13" fmla="*/ 2147483646 h 3324"/>
              <a:gd name="T14" fmla="*/ 2147483646 w 2236"/>
              <a:gd name="T15" fmla="*/ 2147483646 h 3324"/>
              <a:gd name="T16" fmla="*/ 2147483646 w 2236"/>
              <a:gd name="T17" fmla="*/ 2147483646 h 3324"/>
              <a:gd name="T18" fmla="*/ 2147483646 w 2236"/>
              <a:gd name="T19" fmla="*/ 2147483646 h 3324"/>
              <a:gd name="T20" fmla="*/ 2147483646 w 2236"/>
              <a:gd name="T21" fmla="*/ 2147483646 h 3324"/>
              <a:gd name="T22" fmla="*/ 2147483646 w 2236"/>
              <a:gd name="T23" fmla="*/ 2147483646 h 3324"/>
              <a:gd name="T24" fmla="*/ 2147483646 w 2236"/>
              <a:gd name="T25" fmla="*/ 2147483646 h 3324"/>
              <a:gd name="T26" fmla="*/ 2147483646 w 2236"/>
              <a:gd name="T27" fmla="*/ 2147483646 h 3324"/>
              <a:gd name="T28" fmla="*/ 2147483646 w 2236"/>
              <a:gd name="T29" fmla="*/ 2147483646 h 3324"/>
              <a:gd name="T30" fmla="*/ 2147483646 w 2236"/>
              <a:gd name="T31" fmla="*/ 2147483646 h 3324"/>
              <a:gd name="T32" fmla="*/ 2147483646 w 2236"/>
              <a:gd name="T33" fmla="*/ 2147483646 h 3324"/>
              <a:gd name="T34" fmla="*/ 2147483646 w 2236"/>
              <a:gd name="T35" fmla="*/ 2147483646 h 3324"/>
              <a:gd name="T36" fmla="*/ 2147483646 w 2236"/>
              <a:gd name="T37" fmla="*/ 2147483646 h 3324"/>
              <a:gd name="T38" fmla="*/ 2147483646 w 2236"/>
              <a:gd name="T39" fmla="*/ 2147483646 h 3324"/>
              <a:gd name="T40" fmla="*/ 2147483646 w 2236"/>
              <a:gd name="T41" fmla="*/ 2147483646 h 3324"/>
              <a:gd name="T42" fmla="*/ 2147483646 w 2236"/>
              <a:gd name="T43" fmla="*/ 2147483646 h 3324"/>
              <a:gd name="T44" fmla="*/ 2147483646 w 2236"/>
              <a:gd name="T45" fmla="*/ 2147483646 h 3324"/>
              <a:gd name="T46" fmla="*/ 2147483646 w 2236"/>
              <a:gd name="T47" fmla="*/ 2147483646 h 3324"/>
              <a:gd name="T48" fmla="*/ 2147483646 w 2236"/>
              <a:gd name="T49" fmla="*/ 2147483646 h 3324"/>
              <a:gd name="T50" fmla="*/ 2147483646 w 2236"/>
              <a:gd name="T51" fmla="*/ 2147483646 h 3324"/>
              <a:gd name="T52" fmla="*/ 2147483646 w 2236"/>
              <a:gd name="T53" fmla="*/ 2147483646 h 3324"/>
              <a:gd name="T54" fmla="*/ 2147483646 w 2236"/>
              <a:gd name="T55" fmla="*/ 2147483646 h 3324"/>
              <a:gd name="T56" fmla="*/ 2147483646 w 2236"/>
              <a:gd name="T57" fmla="*/ 0 h 3324"/>
              <a:gd name="T58" fmla="*/ 2147483646 w 2236"/>
              <a:gd name="T59" fmla="*/ 2147483646 h 3324"/>
              <a:gd name="T60" fmla="*/ 2147483646 w 2236"/>
              <a:gd name="T61" fmla="*/ 2147483646 h 3324"/>
              <a:gd name="T62" fmla="*/ 2147483646 w 2236"/>
              <a:gd name="T63" fmla="*/ 2147483646 h 3324"/>
              <a:gd name="T64" fmla="*/ 2147483646 w 2236"/>
              <a:gd name="T65" fmla="*/ 2147483646 h 3324"/>
              <a:gd name="T66" fmla="*/ 2147483646 w 2236"/>
              <a:gd name="T67" fmla="*/ 2147483646 h 3324"/>
              <a:gd name="T68" fmla="*/ 2147483646 w 2236"/>
              <a:gd name="T69" fmla="*/ 2147483646 h 3324"/>
              <a:gd name="T70" fmla="*/ 2147483646 w 2236"/>
              <a:gd name="T71" fmla="*/ 2147483646 h 3324"/>
              <a:gd name="T72" fmla="*/ 2147483646 w 2236"/>
              <a:gd name="T73" fmla="*/ 2147483646 h 3324"/>
              <a:gd name="T74" fmla="*/ 2147483646 w 2236"/>
              <a:gd name="T75" fmla="*/ 2147483646 h 3324"/>
              <a:gd name="T76" fmla="*/ 2147483646 w 2236"/>
              <a:gd name="T77" fmla="*/ 2147483646 h 3324"/>
              <a:gd name="T78" fmla="*/ 2147483646 w 2236"/>
              <a:gd name="T79" fmla="*/ 2147483646 h 3324"/>
              <a:gd name="T80" fmla="*/ 2147483646 w 2236"/>
              <a:gd name="T81" fmla="*/ 2147483646 h 3324"/>
              <a:gd name="T82" fmla="*/ 2147483646 w 2236"/>
              <a:gd name="T83" fmla="*/ 2147483646 h 3324"/>
              <a:gd name="T84" fmla="*/ 2147483646 w 2236"/>
              <a:gd name="T85" fmla="*/ 2147483646 h 3324"/>
              <a:gd name="T86" fmla="*/ 2147483646 w 2236"/>
              <a:gd name="T87" fmla="*/ 2147483646 h 3324"/>
              <a:gd name="T88" fmla="*/ 2147483646 w 2236"/>
              <a:gd name="T89" fmla="*/ 2147483646 h 3324"/>
              <a:gd name="T90" fmla="*/ 2147483646 w 2236"/>
              <a:gd name="T91" fmla="*/ 2147483646 h 3324"/>
              <a:gd name="T92" fmla="*/ 2147483646 w 2236"/>
              <a:gd name="T93" fmla="*/ 2147483646 h 3324"/>
              <a:gd name="T94" fmla="*/ 2147483646 w 2236"/>
              <a:gd name="T95" fmla="*/ 2147483646 h 3324"/>
              <a:gd name="T96" fmla="*/ 2147483646 w 2236"/>
              <a:gd name="T97" fmla="*/ 2147483646 h 3324"/>
              <a:gd name="T98" fmla="*/ 2147483646 w 2236"/>
              <a:gd name="T99" fmla="*/ 2147483646 h 3324"/>
              <a:gd name="T100" fmla="*/ 2147483646 w 2236"/>
              <a:gd name="T101" fmla="*/ 2147483646 h 3324"/>
              <a:gd name="T102" fmla="*/ 2147483646 w 2236"/>
              <a:gd name="T103" fmla="*/ 2147483646 h 3324"/>
              <a:gd name="T104" fmla="*/ 2147483646 w 2236"/>
              <a:gd name="T105" fmla="*/ 2147483646 h 3324"/>
              <a:gd name="T106" fmla="*/ 2147483646 w 2236"/>
              <a:gd name="T107" fmla="*/ 2147483646 h 3324"/>
              <a:gd name="T108" fmla="*/ 0 w 2236"/>
              <a:gd name="T109" fmla="*/ 2147483646 h 3324"/>
              <a:gd name="T110" fmla="*/ 2147483646 w 2236"/>
              <a:gd name="T111" fmla="*/ 2147483646 h 33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36" h="3324">
                <a:moveTo>
                  <a:pt x="12" y="2139"/>
                </a:moveTo>
                <a:lnTo>
                  <a:pt x="41" y="2137"/>
                </a:lnTo>
                <a:lnTo>
                  <a:pt x="69" y="2131"/>
                </a:lnTo>
                <a:lnTo>
                  <a:pt x="96" y="2120"/>
                </a:lnTo>
                <a:lnTo>
                  <a:pt x="123" y="2105"/>
                </a:lnTo>
                <a:lnTo>
                  <a:pt x="147" y="2087"/>
                </a:lnTo>
                <a:lnTo>
                  <a:pt x="170" y="2066"/>
                </a:lnTo>
                <a:lnTo>
                  <a:pt x="191" y="2041"/>
                </a:lnTo>
                <a:lnTo>
                  <a:pt x="212" y="2014"/>
                </a:lnTo>
                <a:lnTo>
                  <a:pt x="230" y="1983"/>
                </a:lnTo>
                <a:lnTo>
                  <a:pt x="246" y="1950"/>
                </a:lnTo>
                <a:lnTo>
                  <a:pt x="259" y="1915"/>
                </a:lnTo>
                <a:lnTo>
                  <a:pt x="271" y="1878"/>
                </a:lnTo>
                <a:lnTo>
                  <a:pt x="281" y="1839"/>
                </a:lnTo>
                <a:lnTo>
                  <a:pt x="288" y="1799"/>
                </a:lnTo>
                <a:lnTo>
                  <a:pt x="292" y="1757"/>
                </a:lnTo>
                <a:lnTo>
                  <a:pt x="294" y="1714"/>
                </a:lnTo>
                <a:lnTo>
                  <a:pt x="292" y="1669"/>
                </a:lnTo>
                <a:lnTo>
                  <a:pt x="288" y="1624"/>
                </a:lnTo>
                <a:lnTo>
                  <a:pt x="281" y="1582"/>
                </a:lnTo>
                <a:lnTo>
                  <a:pt x="271" y="1541"/>
                </a:lnTo>
                <a:lnTo>
                  <a:pt x="259" y="1502"/>
                </a:lnTo>
                <a:lnTo>
                  <a:pt x="246" y="1466"/>
                </a:lnTo>
                <a:lnTo>
                  <a:pt x="230" y="1432"/>
                </a:lnTo>
                <a:lnTo>
                  <a:pt x="212" y="1400"/>
                </a:lnTo>
                <a:lnTo>
                  <a:pt x="191" y="1373"/>
                </a:lnTo>
                <a:lnTo>
                  <a:pt x="170" y="1347"/>
                </a:lnTo>
                <a:lnTo>
                  <a:pt x="147" y="1325"/>
                </a:lnTo>
                <a:lnTo>
                  <a:pt x="123" y="1307"/>
                </a:lnTo>
                <a:lnTo>
                  <a:pt x="96" y="1292"/>
                </a:lnTo>
                <a:lnTo>
                  <a:pt x="69" y="1281"/>
                </a:lnTo>
                <a:lnTo>
                  <a:pt x="41" y="1275"/>
                </a:lnTo>
                <a:lnTo>
                  <a:pt x="12" y="1272"/>
                </a:lnTo>
                <a:lnTo>
                  <a:pt x="9" y="1221"/>
                </a:lnTo>
                <a:lnTo>
                  <a:pt x="6" y="1168"/>
                </a:lnTo>
                <a:lnTo>
                  <a:pt x="5" y="1114"/>
                </a:lnTo>
                <a:lnTo>
                  <a:pt x="4" y="1058"/>
                </a:lnTo>
                <a:lnTo>
                  <a:pt x="4" y="1003"/>
                </a:lnTo>
                <a:lnTo>
                  <a:pt x="6" y="948"/>
                </a:lnTo>
                <a:lnTo>
                  <a:pt x="9" y="895"/>
                </a:lnTo>
                <a:lnTo>
                  <a:pt x="14" y="844"/>
                </a:lnTo>
                <a:lnTo>
                  <a:pt x="21" y="795"/>
                </a:lnTo>
                <a:lnTo>
                  <a:pt x="29" y="751"/>
                </a:lnTo>
                <a:lnTo>
                  <a:pt x="41" y="711"/>
                </a:lnTo>
                <a:lnTo>
                  <a:pt x="54" y="676"/>
                </a:lnTo>
                <a:lnTo>
                  <a:pt x="70" y="647"/>
                </a:lnTo>
                <a:lnTo>
                  <a:pt x="89" y="623"/>
                </a:lnTo>
                <a:lnTo>
                  <a:pt x="110" y="608"/>
                </a:lnTo>
                <a:lnTo>
                  <a:pt x="136" y="600"/>
                </a:lnTo>
                <a:lnTo>
                  <a:pt x="145" y="493"/>
                </a:lnTo>
                <a:lnTo>
                  <a:pt x="203" y="390"/>
                </a:lnTo>
                <a:lnTo>
                  <a:pt x="301" y="294"/>
                </a:lnTo>
                <a:lnTo>
                  <a:pt x="433" y="207"/>
                </a:lnTo>
                <a:lnTo>
                  <a:pt x="591" y="133"/>
                </a:lnTo>
                <a:lnTo>
                  <a:pt x="769" y="72"/>
                </a:lnTo>
                <a:lnTo>
                  <a:pt x="959" y="28"/>
                </a:lnTo>
                <a:lnTo>
                  <a:pt x="1155" y="4"/>
                </a:lnTo>
                <a:lnTo>
                  <a:pt x="1349" y="0"/>
                </a:lnTo>
                <a:lnTo>
                  <a:pt x="1535" y="19"/>
                </a:lnTo>
                <a:lnTo>
                  <a:pt x="1704" y="65"/>
                </a:lnTo>
                <a:lnTo>
                  <a:pt x="1851" y="138"/>
                </a:lnTo>
                <a:lnTo>
                  <a:pt x="1968" y="242"/>
                </a:lnTo>
                <a:lnTo>
                  <a:pt x="2048" y="379"/>
                </a:lnTo>
                <a:lnTo>
                  <a:pt x="2084" y="551"/>
                </a:lnTo>
                <a:lnTo>
                  <a:pt x="2069" y="760"/>
                </a:lnTo>
                <a:lnTo>
                  <a:pt x="2092" y="774"/>
                </a:lnTo>
                <a:lnTo>
                  <a:pt x="2112" y="800"/>
                </a:lnTo>
                <a:lnTo>
                  <a:pt x="2131" y="839"/>
                </a:lnTo>
                <a:lnTo>
                  <a:pt x="2148" y="889"/>
                </a:lnTo>
                <a:lnTo>
                  <a:pt x="2164" y="948"/>
                </a:lnTo>
                <a:lnTo>
                  <a:pt x="2178" y="1016"/>
                </a:lnTo>
                <a:lnTo>
                  <a:pt x="2191" y="1091"/>
                </a:lnTo>
                <a:lnTo>
                  <a:pt x="2201" y="1171"/>
                </a:lnTo>
                <a:lnTo>
                  <a:pt x="2210" y="1256"/>
                </a:lnTo>
                <a:lnTo>
                  <a:pt x="2217" y="1344"/>
                </a:lnTo>
                <a:lnTo>
                  <a:pt x="2223" y="1435"/>
                </a:lnTo>
                <a:lnTo>
                  <a:pt x="2227" y="1526"/>
                </a:lnTo>
                <a:lnTo>
                  <a:pt x="2230" y="1616"/>
                </a:lnTo>
                <a:lnTo>
                  <a:pt x="2231" y="1705"/>
                </a:lnTo>
                <a:lnTo>
                  <a:pt x="2230" y="1792"/>
                </a:lnTo>
                <a:lnTo>
                  <a:pt x="2228" y="1873"/>
                </a:lnTo>
                <a:lnTo>
                  <a:pt x="2227" y="1963"/>
                </a:lnTo>
                <a:lnTo>
                  <a:pt x="2230" y="2065"/>
                </a:lnTo>
                <a:lnTo>
                  <a:pt x="2233" y="2175"/>
                </a:lnTo>
                <a:lnTo>
                  <a:pt x="2236" y="2292"/>
                </a:lnTo>
                <a:lnTo>
                  <a:pt x="2234" y="2413"/>
                </a:lnTo>
                <a:lnTo>
                  <a:pt x="2226" y="2536"/>
                </a:lnTo>
                <a:lnTo>
                  <a:pt x="2208" y="2659"/>
                </a:lnTo>
                <a:lnTo>
                  <a:pt x="2179" y="2778"/>
                </a:lnTo>
                <a:lnTo>
                  <a:pt x="2135" y="2892"/>
                </a:lnTo>
                <a:lnTo>
                  <a:pt x="2074" y="2998"/>
                </a:lnTo>
                <a:lnTo>
                  <a:pt x="1993" y="3092"/>
                </a:lnTo>
                <a:lnTo>
                  <a:pt x="1891" y="3175"/>
                </a:lnTo>
                <a:lnTo>
                  <a:pt x="1763" y="3241"/>
                </a:lnTo>
                <a:lnTo>
                  <a:pt x="1609" y="3290"/>
                </a:lnTo>
                <a:lnTo>
                  <a:pt x="1425" y="3319"/>
                </a:lnTo>
                <a:lnTo>
                  <a:pt x="1208" y="3324"/>
                </a:lnTo>
                <a:lnTo>
                  <a:pt x="986" y="3311"/>
                </a:lnTo>
                <a:lnTo>
                  <a:pt x="791" y="3283"/>
                </a:lnTo>
                <a:lnTo>
                  <a:pt x="624" y="3244"/>
                </a:lnTo>
                <a:lnTo>
                  <a:pt x="482" y="3193"/>
                </a:lnTo>
                <a:lnTo>
                  <a:pt x="363" y="3133"/>
                </a:lnTo>
                <a:lnTo>
                  <a:pt x="263" y="3064"/>
                </a:lnTo>
                <a:lnTo>
                  <a:pt x="184" y="2988"/>
                </a:lnTo>
                <a:lnTo>
                  <a:pt x="122" y="2904"/>
                </a:lnTo>
                <a:lnTo>
                  <a:pt x="75" y="2815"/>
                </a:lnTo>
                <a:lnTo>
                  <a:pt x="41" y="2723"/>
                </a:lnTo>
                <a:lnTo>
                  <a:pt x="18" y="2627"/>
                </a:lnTo>
                <a:lnTo>
                  <a:pt x="5" y="2528"/>
                </a:lnTo>
                <a:lnTo>
                  <a:pt x="0" y="2429"/>
                </a:lnTo>
                <a:lnTo>
                  <a:pt x="1" y="2331"/>
                </a:lnTo>
                <a:lnTo>
                  <a:pt x="5" y="2234"/>
                </a:lnTo>
                <a:lnTo>
                  <a:pt x="12" y="2139"/>
                </a:lnTo>
                <a:close/>
              </a:path>
            </a:pathLst>
          </a:custGeom>
          <a:solidFill>
            <a:srgbClr val="000000"/>
          </a:solidFill>
          <a:ln w="15875">
            <a:solidFill>
              <a:srgbClr val="000000"/>
            </a:solidFill>
            <a:prstDash val="solid"/>
            <a:round/>
            <a:headEnd/>
            <a:tailEnd/>
          </a:ln>
        </p:spPr>
        <p:txBody>
          <a:bodyPr/>
          <a:lstStyle/>
          <a:p>
            <a:endParaRPr lang="en-GB"/>
          </a:p>
        </p:txBody>
      </p:sp>
      <p:sp>
        <p:nvSpPr>
          <p:cNvPr id="102410" name="Freeform 87"/>
          <p:cNvSpPr>
            <a:spLocks/>
          </p:cNvSpPr>
          <p:nvPr/>
        </p:nvSpPr>
        <p:spPr bwMode="auto">
          <a:xfrm>
            <a:off x="1066800" y="5003800"/>
            <a:ext cx="295275" cy="282575"/>
          </a:xfrm>
          <a:custGeom>
            <a:avLst/>
            <a:gdLst>
              <a:gd name="T0" fmla="*/ 2147483646 w 1862"/>
              <a:gd name="T1" fmla="*/ 2147483646 h 1953"/>
              <a:gd name="T2" fmla="*/ 2147483646 w 1862"/>
              <a:gd name="T3" fmla="*/ 2147483646 h 1953"/>
              <a:gd name="T4" fmla="*/ 2147483646 w 1862"/>
              <a:gd name="T5" fmla="*/ 2147483646 h 1953"/>
              <a:gd name="T6" fmla="*/ 2147483646 w 1862"/>
              <a:gd name="T7" fmla="*/ 2147483646 h 1953"/>
              <a:gd name="T8" fmla="*/ 2147483646 w 1862"/>
              <a:gd name="T9" fmla="*/ 2147483646 h 1953"/>
              <a:gd name="T10" fmla="*/ 2147483646 w 1862"/>
              <a:gd name="T11" fmla="*/ 2147483646 h 1953"/>
              <a:gd name="T12" fmla="*/ 2147483646 w 1862"/>
              <a:gd name="T13" fmla="*/ 2147483646 h 1953"/>
              <a:gd name="T14" fmla="*/ 2147483646 w 1862"/>
              <a:gd name="T15" fmla="*/ 2147483646 h 1953"/>
              <a:gd name="T16" fmla="*/ 2147483646 w 1862"/>
              <a:gd name="T17" fmla="*/ 2147483646 h 1953"/>
              <a:gd name="T18" fmla="*/ 2147483646 w 1862"/>
              <a:gd name="T19" fmla="*/ 2147483646 h 1953"/>
              <a:gd name="T20" fmla="*/ 2147483646 w 1862"/>
              <a:gd name="T21" fmla="*/ 2147483646 h 1953"/>
              <a:gd name="T22" fmla="*/ 2147483646 w 1862"/>
              <a:gd name="T23" fmla="*/ 2147483646 h 1953"/>
              <a:gd name="T24" fmla="*/ 2147483646 w 1862"/>
              <a:gd name="T25" fmla="*/ 2147483646 h 1953"/>
              <a:gd name="T26" fmla="*/ 2147483646 w 1862"/>
              <a:gd name="T27" fmla="*/ 2147483646 h 1953"/>
              <a:gd name="T28" fmla="*/ 2147483646 w 1862"/>
              <a:gd name="T29" fmla="*/ 2147483646 h 1953"/>
              <a:gd name="T30" fmla="*/ 2147483646 w 1862"/>
              <a:gd name="T31" fmla="*/ 2147483646 h 1953"/>
              <a:gd name="T32" fmla="*/ 2147483646 w 1862"/>
              <a:gd name="T33" fmla="*/ 2147483646 h 1953"/>
              <a:gd name="T34" fmla="*/ 2147483646 w 1862"/>
              <a:gd name="T35" fmla="*/ 2147483646 h 1953"/>
              <a:gd name="T36" fmla="*/ 2147483646 w 1862"/>
              <a:gd name="T37" fmla="*/ 2147483646 h 1953"/>
              <a:gd name="T38" fmla="*/ 2147483646 w 1862"/>
              <a:gd name="T39" fmla="*/ 2147483646 h 1953"/>
              <a:gd name="T40" fmla="*/ 2147483646 w 1862"/>
              <a:gd name="T41" fmla="*/ 2147483646 h 1953"/>
              <a:gd name="T42" fmla="*/ 2147483646 w 1862"/>
              <a:gd name="T43" fmla="*/ 2147483646 h 1953"/>
              <a:gd name="T44" fmla="*/ 2147483646 w 1862"/>
              <a:gd name="T45" fmla="*/ 2147483646 h 1953"/>
              <a:gd name="T46" fmla="*/ 2147483646 w 1862"/>
              <a:gd name="T47" fmla="*/ 2147483646 h 1953"/>
              <a:gd name="T48" fmla="*/ 2147483646 w 1862"/>
              <a:gd name="T49" fmla="*/ 2147483646 h 1953"/>
              <a:gd name="T50" fmla="*/ 2147483646 w 1862"/>
              <a:gd name="T51" fmla="*/ 2147483646 h 1953"/>
              <a:gd name="T52" fmla="*/ 2147483646 w 1862"/>
              <a:gd name="T53" fmla="*/ 0 h 1953"/>
              <a:gd name="T54" fmla="*/ 2147483646 w 1862"/>
              <a:gd name="T55" fmla="*/ 2147483646 h 1953"/>
              <a:gd name="T56" fmla="*/ 2147483646 w 1862"/>
              <a:gd name="T57" fmla="*/ 2147483646 h 1953"/>
              <a:gd name="T58" fmla="*/ 2147483646 w 1862"/>
              <a:gd name="T59" fmla="*/ 2147483646 h 1953"/>
              <a:gd name="T60" fmla="*/ 2147483646 w 1862"/>
              <a:gd name="T61" fmla="*/ 2147483646 h 1953"/>
              <a:gd name="T62" fmla="*/ 2147483646 w 1862"/>
              <a:gd name="T63" fmla="*/ 2147483646 h 1953"/>
              <a:gd name="T64" fmla="*/ 2147483646 w 1862"/>
              <a:gd name="T65" fmla="*/ 2147483646 h 1953"/>
              <a:gd name="T66" fmla="*/ 2147483646 w 1862"/>
              <a:gd name="T67" fmla="*/ 2147483646 h 1953"/>
              <a:gd name="T68" fmla="*/ 2147483646 w 1862"/>
              <a:gd name="T69" fmla="*/ 2147483646 h 1953"/>
              <a:gd name="T70" fmla="*/ 2147483646 w 1862"/>
              <a:gd name="T71" fmla="*/ 2147483646 h 1953"/>
              <a:gd name="T72" fmla="*/ 2147483646 w 1862"/>
              <a:gd name="T73" fmla="*/ 2147483646 h 1953"/>
              <a:gd name="T74" fmla="*/ 2147483646 w 1862"/>
              <a:gd name="T75" fmla="*/ 2147483646 h 1953"/>
              <a:gd name="T76" fmla="*/ 2147483646 w 1862"/>
              <a:gd name="T77" fmla="*/ 2147483646 h 1953"/>
              <a:gd name="T78" fmla="*/ 2147483646 w 1862"/>
              <a:gd name="T79" fmla="*/ 2147483646 h 1953"/>
              <a:gd name="T80" fmla="*/ 2147483646 w 1862"/>
              <a:gd name="T81" fmla="*/ 2147483646 h 1953"/>
              <a:gd name="T82" fmla="*/ 2147483646 w 1862"/>
              <a:gd name="T83" fmla="*/ 2147483646 h 1953"/>
              <a:gd name="T84" fmla="*/ 2147483646 w 1862"/>
              <a:gd name="T85" fmla="*/ 2147483646 h 1953"/>
              <a:gd name="T86" fmla="*/ 2147483646 w 1862"/>
              <a:gd name="T87" fmla="*/ 2147483646 h 1953"/>
              <a:gd name="T88" fmla="*/ 2147483646 w 1862"/>
              <a:gd name="T89" fmla="*/ 2147483646 h 1953"/>
              <a:gd name="T90" fmla="*/ 2147483646 w 1862"/>
              <a:gd name="T91" fmla="*/ 2147483646 h 1953"/>
              <a:gd name="T92" fmla="*/ 2147483646 w 1862"/>
              <a:gd name="T93" fmla="*/ 2147483646 h 19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62" h="1953">
                <a:moveTo>
                  <a:pt x="1579" y="1821"/>
                </a:moveTo>
                <a:lnTo>
                  <a:pt x="1568" y="1842"/>
                </a:lnTo>
                <a:lnTo>
                  <a:pt x="1557" y="1859"/>
                </a:lnTo>
                <a:lnTo>
                  <a:pt x="1546" y="1875"/>
                </a:lnTo>
                <a:lnTo>
                  <a:pt x="1532" y="1890"/>
                </a:lnTo>
                <a:lnTo>
                  <a:pt x="1519" y="1903"/>
                </a:lnTo>
                <a:lnTo>
                  <a:pt x="1504" y="1913"/>
                </a:lnTo>
                <a:lnTo>
                  <a:pt x="1489" y="1921"/>
                </a:lnTo>
                <a:lnTo>
                  <a:pt x="1473" y="1926"/>
                </a:lnTo>
                <a:lnTo>
                  <a:pt x="1457" y="1929"/>
                </a:lnTo>
                <a:lnTo>
                  <a:pt x="1438" y="1929"/>
                </a:lnTo>
                <a:lnTo>
                  <a:pt x="1420" y="1926"/>
                </a:lnTo>
                <a:lnTo>
                  <a:pt x="1401" y="1919"/>
                </a:lnTo>
                <a:lnTo>
                  <a:pt x="1381" y="1910"/>
                </a:lnTo>
                <a:lnTo>
                  <a:pt x="1359" y="1896"/>
                </a:lnTo>
                <a:lnTo>
                  <a:pt x="1338" y="1878"/>
                </a:lnTo>
                <a:lnTo>
                  <a:pt x="1316" y="1857"/>
                </a:lnTo>
                <a:lnTo>
                  <a:pt x="1287" y="1879"/>
                </a:lnTo>
                <a:lnTo>
                  <a:pt x="1257" y="1899"/>
                </a:lnTo>
                <a:lnTo>
                  <a:pt x="1225" y="1914"/>
                </a:lnTo>
                <a:lnTo>
                  <a:pt x="1191" y="1927"/>
                </a:lnTo>
                <a:lnTo>
                  <a:pt x="1157" y="1938"/>
                </a:lnTo>
                <a:lnTo>
                  <a:pt x="1121" y="1946"/>
                </a:lnTo>
                <a:lnTo>
                  <a:pt x="1085" y="1951"/>
                </a:lnTo>
                <a:lnTo>
                  <a:pt x="1049" y="1953"/>
                </a:lnTo>
                <a:lnTo>
                  <a:pt x="1014" y="1953"/>
                </a:lnTo>
                <a:lnTo>
                  <a:pt x="980" y="1949"/>
                </a:lnTo>
                <a:lnTo>
                  <a:pt x="948" y="1944"/>
                </a:lnTo>
                <a:lnTo>
                  <a:pt x="918" y="1934"/>
                </a:lnTo>
                <a:lnTo>
                  <a:pt x="889" y="1923"/>
                </a:lnTo>
                <a:lnTo>
                  <a:pt x="864" y="1910"/>
                </a:lnTo>
                <a:lnTo>
                  <a:pt x="842" y="1894"/>
                </a:lnTo>
                <a:lnTo>
                  <a:pt x="823" y="1874"/>
                </a:lnTo>
                <a:lnTo>
                  <a:pt x="816" y="1864"/>
                </a:lnTo>
                <a:lnTo>
                  <a:pt x="811" y="1853"/>
                </a:lnTo>
                <a:lnTo>
                  <a:pt x="807" y="1840"/>
                </a:lnTo>
                <a:lnTo>
                  <a:pt x="804" y="1825"/>
                </a:lnTo>
                <a:lnTo>
                  <a:pt x="803" y="1810"/>
                </a:lnTo>
                <a:lnTo>
                  <a:pt x="802" y="1794"/>
                </a:lnTo>
                <a:lnTo>
                  <a:pt x="804" y="1776"/>
                </a:lnTo>
                <a:lnTo>
                  <a:pt x="807" y="1758"/>
                </a:lnTo>
                <a:lnTo>
                  <a:pt x="812" y="1738"/>
                </a:lnTo>
                <a:lnTo>
                  <a:pt x="819" y="1717"/>
                </a:lnTo>
                <a:lnTo>
                  <a:pt x="829" y="1696"/>
                </a:lnTo>
                <a:lnTo>
                  <a:pt x="841" y="1674"/>
                </a:lnTo>
                <a:lnTo>
                  <a:pt x="854" y="1650"/>
                </a:lnTo>
                <a:lnTo>
                  <a:pt x="870" y="1626"/>
                </a:lnTo>
                <a:lnTo>
                  <a:pt x="889" y="1600"/>
                </a:lnTo>
                <a:lnTo>
                  <a:pt x="912" y="1574"/>
                </a:lnTo>
                <a:lnTo>
                  <a:pt x="883" y="1553"/>
                </a:lnTo>
                <a:lnTo>
                  <a:pt x="848" y="1532"/>
                </a:lnTo>
                <a:lnTo>
                  <a:pt x="804" y="1509"/>
                </a:lnTo>
                <a:lnTo>
                  <a:pt x="755" y="1484"/>
                </a:lnTo>
                <a:lnTo>
                  <a:pt x="701" y="1459"/>
                </a:lnTo>
                <a:lnTo>
                  <a:pt x="643" y="1431"/>
                </a:lnTo>
                <a:lnTo>
                  <a:pt x="583" y="1402"/>
                </a:lnTo>
                <a:lnTo>
                  <a:pt x="522" y="1371"/>
                </a:lnTo>
                <a:lnTo>
                  <a:pt x="460" y="1338"/>
                </a:lnTo>
                <a:lnTo>
                  <a:pt x="399" y="1305"/>
                </a:lnTo>
                <a:lnTo>
                  <a:pt x="340" y="1269"/>
                </a:lnTo>
                <a:lnTo>
                  <a:pt x="285" y="1231"/>
                </a:lnTo>
                <a:lnTo>
                  <a:pt x="234" y="1192"/>
                </a:lnTo>
                <a:lnTo>
                  <a:pt x="188" y="1151"/>
                </a:lnTo>
                <a:lnTo>
                  <a:pt x="150" y="1107"/>
                </a:lnTo>
                <a:lnTo>
                  <a:pt x="120" y="1061"/>
                </a:lnTo>
                <a:lnTo>
                  <a:pt x="94" y="1014"/>
                </a:lnTo>
                <a:lnTo>
                  <a:pt x="71" y="964"/>
                </a:lnTo>
                <a:lnTo>
                  <a:pt x="51" y="912"/>
                </a:lnTo>
                <a:lnTo>
                  <a:pt x="33" y="857"/>
                </a:lnTo>
                <a:lnTo>
                  <a:pt x="19" y="799"/>
                </a:lnTo>
                <a:lnTo>
                  <a:pt x="9" y="738"/>
                </a:lnTo>
                <a:lnTo>
                  <a:pt x="2" y="676"/>
                </a:lnTo>
                <a:lnTo>
                  <a:pt x="0" y="611"/>
                </a:lnTo>
                <a:lnTo>
                  <a:pt x="3" y="544"/>
                </a:lnTo>
                <a:lnTo>
                  <a:pt x="10" y="474"/>
                </a:lnTo>
                <a:lnTo>
                  <a:pt x="22" y="401"/>
                </a:lnTo>
                <a:lnTo>
                  <a:pt x="40" y="326"/>
                </a:lnTo>
                <a:lnTo>
                  <a:pt x="64" y="248"/>
                </a:lnTo>
                <a:lnTo>
                  <a:pt x="93" y="168"/>
                </a:lnTo>
                <a:lnTo>
                  <a:pt x="129" y="85"/>
                </a:lnTo>
                <a:lnTo>
                  <a:pt x="172" y="0"/>
                </a:lnTo>
                <a:lnTo>
                  <a:pt x="191" y="25"/>
                </a:lnTo>
                <a:lnTo>
                  <a:pt x="219" y="54"/>
                </a:lnTo>
                <a:lnTo>
                  <a:pt x="251" y="84"/>
                </a:lnTo>
                <a:lnTo>
                  <a:pt x="289" y="117"/>
                </a:lnTo>
                <a:lnTo>
                  <a:pt x="331" y="151"/>
                </a:lnTo>
                <a:lnTo>
                  <a:pt x="378" y="184"/>
                </a:lnTo>
                <a:lnTo>
                  <a:pt x="426" y="219"/>
                </a:lnTo>
                <a:lnTo>
                  <a:pt x="477" y="252"/>
                </a:lnTo>
                <a:lnTo>
                  <a:pt x="530" y="285"/>
                </a:lnTo>
                <a:lnTo>
                  <a:pt x="583" y="316"/>
                </a:lnTo>
                <a:lnTo>
                  <a:pt x="636" y="343"/>
                </a:lnTo>
                <a:lnTo>
                  <a:pt x="689" y="369"/>
                </a:lnTo>
                <a:lnTo>
                  <a:pt x="739" y="390"/>
                </a:lnTo>
                <a:lnTo>
                  <a:pt x="788" y="406"/>
                </a:lnTo>
                <a:lnTo>
                  <a:pt x="834" y="419"/>
                </a:lnTo>
                <a:lnTo>
                  <a:pt x="876" y="425"/>
                </a:lnTo>
                <a:lnTo>
                  <a:pt x="879" y="452"/>
                </a:lnTo>
                <a:lnTo>
                  <a:pt x="884" y="479"/>
                </a:lnTo>
                <a:lnTo>
                  <a:pt x="890" y="506"/>
                </a:lnTo>
                <a:lnTo>
                  <a:pt x="899" y="534"/>
                </a:lnTo>
                <a:lnTo>
                  <a:pt x="911" y="562"/>
                </a:lnTo>
                <a:lnTo>
                  <a:pt x="927" y="590"/>
                </a:lnTo>
                <a:lnTo>
                  <a:pt x="947" y="618"/>
                </a:lnTo>
                <a:lnTo>
                  <a:pt x="972" y="646"/>
                </a:lnTo>
                <a:lnTo>
                  <a:pt x="1003" y="674"/>
                </a:lnTo>
                <a:lnTo>
                  <a:pt x="1040" y="703"/>
                </a:lnTo>
                <a:lnTo>
                  <a:pt x="1085" y="730"/>
                </a:lnTo>
                <a:lnTo>
                  <a:pt x="1137" y="759"/>
                </a:lnTo>
                <a:lnTo>
                  <a:pt x="1198" y="786"/>
                </a:lnTo>
                <a:lnTo>
                  <a:pt x="1268" y="814"/>
                </a:lnTo>
                <a:lnTo>
                  <a:pt x="1348" y="840"/>
                </a:lnTo>
                <a:lnTo>
                  <a:pt x="1438" y="867"/>
                </a:lnTo>
                <a:lnTo>
                  <a:pt x="1530" y="895"/>
                </a:lnTo>
                <a:lnTo>
                  <a:pt x="1611" y="932"/>
                </a:lnTo>
                <a:lnTo>
                  <a:pt x="1680" y="976"/>
                </a:lnTo>
                <a:lnTo>
                  <a:pt x="1738" y="1025"/>
                </a:lnTo>
                <a:lnTo>
                  <a:pt x="1784" y="1077"/>
                </a:lnTo>
                <a:lnTo>
                  <a:pt x="1819" y="1131"/>
                </a:lnTo>
                <a:lnTo>
                  <a:pt x="1843" y="1185"/>
                </a:lnTo>
                <a:lnTo>
                  <a:pt x="1858" y="1237"/>
                </a:lnTo>
                <a:lnTo>
                  <a:pt x="1862" y="1284"/>
                </a:lnTo>
                <a:lnTo>
                  <a:pt x="1856" y="1328"/>
                </a:lnTo>
                <a:lnTo>
                  <a:pt x="1840" y="1364"/>
                </a:lnTo>
                <a:lnTo>
                  <a:pt x="1816" y="1391"/>
                </a:lnTo>
                <a:lnTo>
                  <a:pt x="1783" y="1409"/>
                </a:lnTo>
                <a:lnTo>
                  <a:pt x="1740" y="1414"/>
                </a:lnTo>
                <a:lnTo>
                  <a:pt x="1689" y="1405"/>
                </a:lnTo>
                <a:lnTo>
                  <a:pt x="1632" y="1379"/>
                </a:lnTo>
                <a:lnTo>
                  <a:pt x="1634" y="1407"/>
                </a:lnTo>
                <a:lnTo>
                  <a:pt x="1637" y="1434"/>
                </a:lnTo>
                <a:lnTo>
                  <a:pt x="1638" y="1463"/>
                </a:lnTo>
                <a:lnTo>
                  <a:pt x="1638" y="1520"/>
                </a:lnTo>
                <a:lnTo>
                  <a:pt x="1637" y="1549"/>
                </a:lnTo>
                <a:lnTo>
                  <a:pt x="1635" y="1579"/>
                </a:lnTo>
                <a:lnTo>
                  <a:pt x="1632" y="1607"/>
                </a:lnTo>
                <a:lnTo>
                  <a:pt x="1628" y="1637"/>
                </a:lnTo>
                <a:lnTo>
                  <a:pt x="1624" y="1665"/>
                </a:lnTo>
                <a:lnTo>
                  <a:pt x="1611" y="1720"/>
                </a:lnTo>
                <a:lnTo>
                  <a:pt x="1604" y="1747"/>
                </a:lnTo>
                <a:lnTo>
                  <a:pt x="1596" y="1773"/>
                </a:lnTo>
                <a:lnTo>
                  <a:pt x="1588" y="1798"/>
                </a:lnTo>
                <a:lnTo>
                  <a:pt x="1579" y="1821"/>
                </a:lnTo>
                <a:close/>
              </a:path>
            </a:pathLst>
          </a:custGeom>
          <a:solidFill>
            <a:srgbClr val="B27F3F"/>
          </a:solidFill>
          <a:ln w="15875">
            <a:solidFill>
              <a:srgbClr val="000000"/>
            </a:solidFill>
            <a:prstDash val="solid"/>
            <a:round/>
            <a:headEnd/>
            <a:tailEnd/>
          </a:ln>
        </p:spPr>
        <p:txBody>
          <a:bodyPr/>
          <a:lstStyle/>
          <a:p>
            <a:endParaRPr lang="en-GB"/>
          </a:p>
        </p:txBody>
      </p:sp>
      <p:sp>
        <p:nvSpPr>
          <p:cNvPr id="102411" name="Freeform 88"/>
          <p:cNvSpPr>
            <a:spLocks/>
          </p:cNvSpPr>
          <p:nvPr/>
        </p:nvSpPr>
        <p:spPr bwMode="auto">
          <a:xfrm>
            <a:off x="1560513" y="4976813"/>
            <a:ext cx="131762" cy="293687"/>
          </a:xfrm>
          <a:custGeom>
            <a:avLst/>
            <a:gdLst>
              <a:gd name="T0" fmla="*/ 2147483646 w 826"/>
              <a:gd name="T1" fmla="*/ 2147483646 h 2036"/>
              <a:gd name="T2" fmla="*/ 2147483646 w 826"/>
              <a:gd name="T3" fmla="*/ 2147483646 h 2036"/>
              <a:gd name="T4" fmla="*/ 2147483646 w 826"/>
              <a:gd name="T5" fmla="*/ 2147483646 h 2036"/>
              <a:gd name="T6" fmla="*/ 2147483646 w 826"/>
              <a:gd name="T7" fmla="*/ 2147483646 h 2036"/>
              <a:gd name="T8" fmla="*/ 2147483646 w 826"/>
              <a:gd name="T9" fmla="*/ 2147483646 h 2036"/>
              <a:gd name="T10" fmla="*/ 2147483646 w 826"/>
              <a:gd name="T11" fmla="*/ 2147483646 h 2036"/>
              <a:gd name="T12" fmla="*/ 2147483646 w 826"/>
              <a:gd name="T13" fmla="*/ 2147483646 h 2036"/>
              <a:gd name="T14" fmla="*/ 2147483646 w 826"/>
              <a:gd name="T15" fmla="*/ 2147483646 h 2036"/>
              <a:gd name="T16" fmla="*/ 2147483646 w 826"/>
              <a:gd name="T17" fmla="*/ 2147483646 h 2036"/>
              <a:gd name="T18" fmla="*/ 2147483646 w 826"/>
              <a:gd name="T19" fmla="*/ 2147483646 h 2036"/>
              <a:gd name="T20" fmla="*/ 2147483646 w 826"/>
              <a:gd name="T21" fmla="*/ 2147483646 h 2036"/>
              <a:gd name="T22" fmla="*/ 2147483646 w 826"/>
              <a:gd name="T23" fmla="*/ 2147483646 h 2036"/>
              <a:gd name="T24" fmla="*/ 2147483646 w 826"/>
              <a:gd name="T25" fmla="*/ 2147483646 h 2036"/>
              <a:gd name="T26" fmla="*/ 2147483646 w 826"/>
              <a:gd name="T27" fmla="*/ 2147483646 h 2036"/>
              <a:gd name="T28" fmla="*/ 2147483646 w 826"/>
              <a:gd name="T29" fmla="*/ 2147483646 h 2036"/>
              <a:gd name="T30" fmla="*/ 2147483646 w 826"/>
              <a:gd name="T31" fmla="*/ 2147483646 h 2036"/>
              <a:gd name="T32" fmla="*/ 2147483646 w 826"/>
              <a:gd name="T33" fmla="*/ 2147483646 h 2036"/>
              <a:gd name="T34" fmla="*/ 2147483646 w 826"/>
              <a:gd name="T35" fmla="*/ 2147483646 h 2036"/>
              <a:gd name="T36" fmla="*/ 2147483646 w 826"/>
              <a:gd name="T37" fmla="*/ 2147483646 h 2036"/>
              <a:gd name="T38" fmla="*/ 2147483646 w 826"/>
              <a:gd name="T39" fmla="*/ 2147483646 h 2036"/>
              <a:gd name="T40" fmla="*/ 2147483646 w 826"/>
              <a:gd name="T41" fmla="*/ 2147483646 h 2036"/>
              <a:gd name="T42" fmla="*/ 2147483646 w 826"/>
              <a:gd name="T43" fmla="*/ 2147483646 h 2036"/>
              <a:gd name="T44" fmla="*/ 2147483646 w 826"/>
              <a:gd name="T45" fmla="*/ 2147483646 h 2036"/>
              <a:gd name="T46" fmla="*/ 2147483646 w 826"/>
              <a:gd name="T47" fmla="*/ 2147483646 h 2036"/>
              <a:gd name="T48" fmla="*/ 2147483646 w 826"/>
              <a:gd name="T49" fmla="*/ 2147483646 h 2036"/>
              <a:gd name="T50" fmla="*/ 2147483646 w 826"/>
              <a:gd name="T51" fmla="*/ 2147483646 h 2036"/>
              <a:gd name="T52" fmla="*/ 2147483646 w 826"/>
              <a:gd name="T53" fmla="*/ 2147483646 h 2036"/>
              <a:gd name="T54" fmla="*/ 2147483646 w 826"/>
              <a:gd name="T55" fmla="*/ 2147483646 h 2036"/>
              <a:gd name="T56" fmla="*/ 2147483646 w 826"/>
              <a:gd name="T57" fmla="*/ 2147483646 h 2036"/>
              <a:gd name="T58" fmla="*/ 2147483646 w 826"/>
              <a:gd name="T59" fmla="*/ 2147483646 h 2036"/>
              <a:gd name="T60" fmla="*/ 2147483646 w 826"/>
              <a:gd name="T61" fmla="*/ 0 h 2036"/>
              <a:gd name="T62" fmla="*/ 2147483646 w 826"/>
              <a:gd name="T63" fmla="*/ 2147483646 h 2036"/>
              <a:gd name="T64" fmla="*/ 2147483646 w 826"/>
              <a:gd name="T65" fmla="*/ 2147483646 h 2036"/>
              <a:gd name="T66" fmla="*/ 2147483646 w 826"/>
              <a:gd name="T67" fmla="*/ 2147483646 h 2036"/>
              <a:gd name="T68" fmla="*/ 2147483646 w 826"/>
              <a:gd name="T69" fmla="*/ 2147483646 h 2036"/>
              <a:gd name="T70" fmla="*/ 2147483646 w 826"/>
              <a:gd name="T71" fmla="*/ 2147483646 h 2036"/>
              <a:gd name="T72" fmla="*/ 2147483646 w 826"/>
              <a:gd name="T73" fmla="*/ 2147483646 h 2036"/>
              <a:gd name="T74" fmla="*/ 2147483646 w 826"/>
              <a:gd name="T75" fmla="*/ 2147483646 h 2036"/>
              <a:gd name="T76" fmla="*/ 2147483646 w 826"/>
              <a:gd name="T77" fmla="*/ 2147483646 h 2036"/>
              <a:gd name="T78" fmla="*/ 2147483646 w 826"/>
              <a:gd name="T79" fmla="*/ 2147483646 h 2036"/>
              <a:gd name="T80" fmla="*/ 2147483646 w 826"/>
              <a:gd name="T81" fmla="*/ 2147483646 h 2036"/>
              <a:gd name="T82" fmla="*/ 2147483646 w 826"/>
              <a:gd name="T83" fmla="*/ 2147483646 h 2036"/>
              <a:gd name="T84" fmla="*/ 2147483646 w 826"/>
              <a:gd name="T85" fmla="*/ 2147483646 h 2036"/>
              <a:gd name="T86" fmla="*/ 2147483646 w 826"/>
              <a:gd name="T87" fmla="*/ 2147483646 h 2036"/>
              <a:gd name="T88" fmla="*/ 2147483646 w 826"/>
              <a:gd name="T89" fmla="*/ 2147483646 h 2036"/>
              <a:gd name="T90" fmla="*/ 2147483646 w 826"/>
              <a:gd name="T91" fmla="*/ 2147483646 h 2036"/>
              <a:gd name="T92" fmla="*/ 2147483646 w 826"/>
              <a:gd name="T93" fmla="*/ 2147483646 h 2036"/>
              <a:gd name="T94" fmla="*/ 2147483646 w 826"/>
              <a:gd name="T95" fmla="*/ 2147483646 h 2036"/>
              <a:gd name="T96" fmla="*/ 2147483646 w 826"/>
              <a:gd name="T97" fmla="*/ 2147483646 h 2036"/>
              <a:gd name="T98" fmla="*/ 2147483646 w 826"/>
              <a:gd name="T99" fmla="*/ 2147483646 h 2036"/>
              <a:gd name="T100" fmla="*/ 2147483646 w 826"/>
              <a:gd name="T101" fmla="*/ 2147483646 h 2036"/>
              <a:gd name="T102" fmla="*/ 2147483646 w 826"/>
              <a:gd name="T103" fmla="*/ 2147483646 h 2036"/>
              <a:gd name="T104" fmla="*/ 2147483646 w 826"/>
              <a:gd name="T105" fmla="*/ 2147483646 h 2036"/>
              <a:gd name="T106" fmla="*/ 2147483646 w 826"/>
              <a:gd name="T107" fmla="*/ 2147483646 h 2036"/>
              <a:gd name="T108" fmla="*/ 2147483646 w 826"/>
              <a:gd name="T109" fmla="*/ 2147483646 h 2036"/>
              <a:gd name="T110" fmla="*/ 2147483646 w 826"/>
              <a:gd name="T111" fmla="*/ 2147483646 h 2036"/>
              <a:gd name="T112" fmla="*/ 2147483646 w 826"/>
              <a:gd name="T113" fmla="*/ 2147483646 h 2036"/>
              <a:gd name="T114" fmla="*/ 2147483646 w 826"/>
              <a:gd name="T115" fmla="*/ 2147483646 h 2036"/>
              <a:gd name="T116" fmla="*/ 2147483646 w 826"/>
              <a:gd name="T117" fmla="*/ 2147483646 h 2036"/>
              <a:gd name="T118" fmla="*/ 2147483646 w 826"/>
              <a:gd name="T119" fmla="*/ 2147483646 h 2036"/>
              <a:gd name="T120" fmla="*/ 2147483646 w 826"/>
              <a:gd name="T121" fmla="*/ 2147483646 h 2036"/>
              <a:gd name="T122" fmla="*/ 2147483646 w 826"/>
              <a:gd name="T123" fmla="*/ 2147483646 h 2036"/>
              <a:gd name="T124" fmla="*/ 2147483646 w 826"/>
              <a:gd name="T125" fmla="*/ 2147483646 h 20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26" h="2036">
                <a:moveTo>
                  <a:pt x="351" y="2035"/>
                </a:moveTo>
                <a:lnTo>
                  <a:pt x="294" y="2033"/>
                </a:lnTo>
                <a:lnTo>
                  <a:pt x="251" y="2032"/>
                </a:lnTo>
                <a:lnTo>
                  <a:pt x="218" y="2031"/>
                </a:lnTo>
                <a:lnTo>
                  <a:pt x="167" y="2031"/>
                </a:lnTo>
                <a:lnTo>
                  <a:pt x="160" y="2030"/>
                </a:lnTo>
                <a:lnTo>
                  <a:pt x="155" y="2028"/>
                </a:lnTo>
                <a:lnTo>
                  <a:pt x="150" y="2024"/>
                </a:lnTo>
                <a:lnTo>
                  <a:pt x="145" y="2019"/>
                </a:lnTo>
                <a:lnTo>
                  <a:pt x="137" y="2012"/>
                </a:lnTo>
                <a:lnTo>
                  <a:pt x="125" y="2002"/>
                </a:lnTo>
                <a:lnTo>
                  <a:pt x="107" y="1990"/>
                </a:lnTo>
                <a:lnTo>
                  <a:pt x="81" y="1974"/>
                </a:lnTo>
                <a:lnTo>
                  <a:pt x="45" y="1953"/>
                </a:lnTo>
                <a:lnTo>
                  <a:pt x="0" y="1929"/>
                </a:lnTo>
                <a:lnTo>
                  <a:pt x="41" y="1896"/>
                </a:lnTo>
                <a:lnTo>
                  <a:pt x="81" y="1850"/>
                </a:lnTo>
                <a:lnTo>
                  <a:pt x="119" y="1793"/>
                </a:lnTo>
                <a:lnTo>
                  <a:pt x="154" y="1727"/>
                </a:lnTo>
                <a:lnTo>
                  <a:pt x="187" y="1653"/>
                </a:lnTo>
                <a:lnTo>
                  <a:pt x="216" y="1572"/>
                </a:lnTo>
                <a:lnTo>
                  <a:pt x="243" y="1487"/>
                </a:lnTo>
                <a:lnTo>
                  <a:pt x="265" y="1399"/>
                </a:lnTo>
                <a:lnTo>
                  <a:pt x="283" y="1308"/>
                </a:lnTo>
                <a:lnTo>
                  <a:pt x="297" y="1219"/>
                </a:lnTo>
                <a:lnTo>
                  <a:pt x="307" y="1129"/>
                </a:lnTo>
                <a:lnTo>
                  <a:pt x="313" y="1043"/>
                </a:lnTo>
                <a:lnTo>
                  <a:pt x="313" y="963"/>
                </a:lnTo>
                <a:lnTo>
                  <a:pt x="307" y="888"/>
                </a:lnTo>
                <a:lnTo>
                  <a:pt x="296" y="820"/>
                </a:lnTo>
                <a:lnTo>
                  <a:pt x="280" y="761"/>
                </a:lnTo>
                <a:lnTo>
                  <a:pt x="297" y="745"/>
                </a:lnTo>
                <a:lnTo>
                  <a:pt x="313" y="724"/>
                </a:lnTo>
                <a:lnTo>
                  <a:pt x="324" y="697"/>
                </a:lnTo>
                <a:lnTo>
                  <a:pt x="332" y="665"/>
                </a:lnTo>
                <a:lnTo>
                  <a:pt x="337" y="631"/>
                </a:lnTo>
                <a:lnTo>
                  <a:pt x="339" y="593"/>
                </a:lnTo>
                <a:lnTo>
                  <a:pt x="338" y="553"/>
                </a:lnTo>
                <a:lnTo>
                  <a:pt x="336" y="512"/>
                </a:lnTo>
                <a:lnTo>
                  <a:pt x="330" y="469"/>
                </a:lnTo>
                <a:lnTo>
                  <a:pt x="323" y="426"/>
                </a:lnTo>
                <a:lnTo>
                  <a:pt x="314" y="382"/>
                </a:lnTo>
                <a:lnTo>
                  <a:pt x="302" y="341"/>
                </a:lnTo>
                <a:lnTo>
                  <a:pt x="290" y="301"/>
                </a:lnTo>
                <a:lnTo>
                  <a:pt x="276" y="262"/>
                </a:lnTo>
                <a:lnTo>
                  <a:pt x="261" y="227"/>
                </a:lnTo>
                <a:lnTo>
                  <a:pt x="246" y="195"/>
                </a:lnTo>
                <a:lnTo>
                  <a:pt x="266" y="191"/>
                </a:lnTo>
                <a:lnTo>
                  <a:pt x="289" y="185"/>
                </a:lnTo>
                <a:lnTo>
                  <a:pt x="314" y="178"/>
                </a:lnTo>
                <a:lnTo>
                  <a:pt x="340" y="167"/>
                </a:lnTo>
                <a:lnTo>
                  <a:pt x="367" y="157"/>
                </a:lnTo>
                <a:lnTo>
                  <a:pt x="396" y="145"/>
                </a:lnTo>
                <a:lnTo>
                  <a:pt x="423" y="132"/>
                </a:lnTo>
                <a:lnTo>
                  <a:pt x="451" y="118"/>
                </a:lnTo>
                <a:lnTo>
                  <a:pt x="480" y="104"/>
                </a:lnTo>
                <a:lnTo>
                  <a:pt x="532" y="74"/>
                </a:lnTo>
                <a:lnTo>
                  <a:pt x="557" y="58"/>
                </a:lnTo>
                <a:lnTo>
                  <a:pt x="579" y="44"/>
                </a:lnTo>
                <a:lnTo>
                  <a:pt x="599" y="29"/>
                </a:lnTo>
                <a:lnTo>
                  <a:pt x="617" y="15"/>
                </a:lnTo>
                <a:lnTo>
                  <a:pt x="633" y="0"/>
                </a:lnTo>
                <a:lnTo>
                  <a:pt x="646" y="37"/>
                </a:lnTo>
                <a:lnTo>
                  <a:pt x="660" y="78"/>
                </a:lnTo>
                <a:lnTo>
                  <a:pt x="674" y="122"/>
                </a:lnTo>
                <a:lnTo>
                  <a:pt x="689" y="171"/>
                </a:lnTo>
                <a:lnTo>
                  <a:pt x="705" y="223"/>
                </a:lnTo>
                <a:lnTo>
                  <a:pt x="720" y="276"/>
                </a:lnTo>
                <a:lnTo>
                  <a:pt x="734" y="330"/>
                </a:lnTo>
                <a:lnTo>
                  <a:pt x="748" y="385"/>
                </a:lnTo>
                <a:lnTo>
                  <a:pt x="762" y="439"/>
                </a:lnTo>
                <a:lnTo>
                  <a:pt x="774" y="493"/>
                </a:lnTo>
                <a:lnTo>
                  <a:pt x="787" y="544"/>
                </a:lnTo>
                <a:lnTo>
                  <a:pt x="798" y="592"/>
                </a:lnTo>
                <a:lnTo>
                  <a:pt x="807" y="638"/>
                </a:lnTo>
                <a:lnTo>
                  <a:pt x="815" y="678"/>
                </a:lnTo>
                <a:lnTo>
                  <a:pt x="821" y="713"/>
                </a:lnTo>
                <a:lnTo>
                  <a:pt x="826" y="743"/>
                </a:lnTo>
                <a:lnTo>
                  <a:pt x="826" y="769"/>
                </a:lnTo>
                <a:lnTo>
                  <a:pt x="823" y="798"/>
                </a:lnTo>
                <a:lnTo>
                  <a:pt x="816" y="832"/>
                </a:lnTo>
                <a:lnTo>
                  <a:pt x="805" y="867"/>
                </a:lnTo>
                <a:lnTo>
                  <a:pt x="791" y="905"/>
                </a:lnTo>
                <a:lnTo>
                  <a:pt x="772" y="945"/>
                </a:lnTo>
                <a:lnTo>
                  <a:pt x="752" y="985"/>
                </a:lnTo>
                <a:lnTo>
                  <a:pt x="729" y="1026"/>
                </a:lnTo>
                <a:lnTo>
                  <a:pt x="702" y="1068"/>
                </a:lnTo>
                <a:lnTo>
                  <a:pt x="674" y="1109"/>
                </a:lnTo>
                <a:lnTo>
                  <a:pt x="644" y="1148"/>
                </a:lnTo>
                <a:lnTo>
                  <a:pt x="612" y="1186"/>
                </a:lnTo>
                <a:lnTo>
                  <a:pt x="579" y="1222"/>
                </a:lnTo>
                <a:lnTo>
                  <a:pt x="544" y="1255"/>
                </a:lnTo>
                <a:lnTo>
                  <a:pt x="509" y="1284"/>
                </a:lnTo>
                <a:lnTo>
                  <a:pt x="474" y="1309"/>
                </a:lnTo>
                <a:lnTo>
                  <a:pt x="504" y="1323"/>
                </a:lnTo>
                <a:lnTo>
                  <a:pt x="534" y="1340"/>
                </a:lnTo>
                <a:lnTo>
                  <a:pt x="566" y="1360"/>
                </a:lnTo>
                <a:lnTo>
                  <a:pt x="596" y="1386"/>
                </a:lnTo>
                <a:lnTo>
                  <a:pt x="625" y="1412"/>
                </a:lnTo>
                <a:lnTo>
                  <a:pt x="650" y="1442"/>
                </a:lnTo>
                <a:lnTo>
                  <a:pt x="671" y="1471"/>
                </a:lnTo>
                <a:lnTo>
                  <a:pt x="689" y="1502"/>
                </a:lnTo>
                <a:lnTo>
                  <a:pt x="700" y="1532"/>
                </a:lnTo>
                <a:lnTo>
                  <a:pt x="707" y="1562"/>
                </a:lnTo>
                <a:lnTo>
                  <a:pt x="706" y="1590"/>
                </a:lnTo>
                <a:lnTo>
                  <a:pt x="695" y="1616"/>
                </a:lnTo>
                <a:lnTo>
                  <a:pt x="677" y="1638"/>
                </a:lnTo>
                <a:lnTo>
                  <a:pt x="650" y="1658"/>
                </a:lnTo>
                <a:lnTo>
                  <a:pt x="611" y="1672"/>
                </a:lnTo>
                <a:lnTo>
                  <a:pt x="562" y="1681"/>
                </a:lnTo>
                <a:lnTo>
                  <a:pt x="574" y="1704"/>
                </a:lnTo>
                <a:lnTo>
                  <a:pt x="584" y="1728"/>
                </a:lnTo>
                <a:lnTo>
                  <a:pt x="592" y="1756"/>
                </a:lnTo>
                <a:lnTo>
                  <a:pt x="598" y="1784"/>
                </a:lnTo>
                <a:lnTo>
                  <a:pt x="600" y="1814"/>
                </a:lnTo>
                <a:lnTo>
                  <a:pt x="600" y="1844"/>
                </a:lnTo>
                <a:lnTo>
                  <a:pt x="596" y="1875"/>
                </a:lnTo>
                <a:lnTo>
                  <a:pt x="588" y="1904"/>
                </a:lnTo>
                <a:lnTo>
                  <a:pt x="576" y="1933"/>
                </a:lnTo>
                <a:lnTo>
                  <a:pt x="560" y="1959"/>
                </a:lnTo>
                <a:lnTo>
                  <a:pt x="538" y="1983"/>
                </a:lnTo>
                <a:lnTo>
                  <a:pt x="512" y="2002"/>
                </a:lnTo>
                <a:lnTo>
                  <a:pt x="481" y="2018"/>
                </a:lnTo>
                <a:lnTo>
                  <a:pt x="443" y="2030"/>
                </a:lnTo>
                <a:lnTo>
                  <a:pt x="400" y="2036"/>
                </a:lnTo>
                <a:lnTo>
                  <a:pt x="351" y="2035"/>
                </a:lnTo>
                <a:close/>
              </a:path>
            </a:pathLst>
          </a:custGeom>
          <a:solidFill>
            <a:srgbClr val="B27F3F"/>
          </a:solidFill>
          <a:ln w="15875">
            <a:solidFill>
              <a:srgbClr val="000000"/>
            </a:solidFill>
            <a:prstDash val="solid"/>
            <a:round/>
            <a:headEnd/>
            <a:tailEnd/>
          </a:ln>
        </p:spPr>
        <p:txBody>
          <a:bodyPr/>
          <a:lstStyle/>
          <a:p>
            <a:endParaRPr lang="en-GB"/>
          </a:p>
        </p:txBody>
      </p:sp>
      <p:sp>
        <p:nvSpPr>
          <p:cNvPr id="102412" name="Freeform 89"/>
          <p:cNvSpPr>
            <a:spLocks/>
          </p:cNvSpPr>
          <p:nvPr/>
        </p:nvSpPr>
        <p:spPr bwMode="auto">
          <a:xfrm>
            <a:off x="1184275" y="4629150"/>
            <a:ext cx="92075" cy="125413"/>
          </a:xfrm>
          <a:custGeom>
            <a:avLst/>
            <a:gdLst>
              <a:gd name="T0" fmla="*/ 2147483646 w 581"/>
              <a:gd name="T1" fmla="*/ 2147483646 h 867"/>
              <a:gd name="T2" fmla="*/ 2147483646 w 581"/>
              <a:gd name="T3" fmla="*/ 2147483646 h 867"/>
              <a:gd name="T4" fmla="*/ 2147483646 w 581"/>
              <a:gd name="T5" fmla="*/ 2147483646 h 867"/>
              <a:gd name="T6" fmla="*/ 2147483646 w 581"/>
              <a:gd name="T7" fmla="*/ 2147483646 h 867"/>
              <a:gd name="T8" fmla="*/ 2147483646 w 581"/>
              <a:gd name="T9" fmla="*/ 2147483646 h 867"/>
              <a:gd name="T10" fmla="*/ 2147483646 w 581"/>
              <a:gd name="T11" fmla="*/ 2147483646 h 867"/>
              <a:gd name="T12" fmla="*/ 2147483646 w 581"/>
              <a:gd name="T13" fmla="*/ 2147483646 h 867"/>
              <a:gd name="T14" fmla="*/ 2147483646 w 581"/>
              <a:gd name="T15" fmla="*/ 2147483646 h 867"/>
              <a:gd name="T16" fmla="*/ 2147483646 w 581"/>
              <a:gd name="T17" fmla="*/ 2147483646 h 867"/>
              <a:gd name="T18" fmla="*/ 2147483646 w 581"/>
              <a:gd name="T19" fmla="*/ 2147483646 h 867"/>
              <a:gd name="T20" fmla="*/ 2147483646 w 581"/>
              <a:gd name="T21" fmla="*/ 2147483646 h 867"/>
              <a:gd name="T22" fmla="*/ 2147483646 w 581"/>
              <a:gd name="T23" fmla="*/ 2147483646 h 867"/>
              <a:gd name="T24" fmla="*/ 2147483646 w 581"/>
              <a:gd name="T25" fmla="*/ 2147483646 h 867"/>
              <a:gd name="T26" fmla="*/ 2147483646 w 581"/>
              <a:gd name="T27" fmla="*/ 2147483646 h 867"/>
              <a:gd name="T28" fmla="*/ 2147483646 w 581"/>
              <a:gd name="T29" fmla="*/ 2147483646 h 867"/>
              <a:gd name="T30" fmla="*/ 2147483646 w 581"/>
              <a:gd name="T31" fmla="*/ 2147483646 h 867"/>
              <a:gd name="T32" fmla="*/ 2147483646 w 581"/>
              <a:gd name="T33" fmla="*/ 2147483646 h 867"/>
              <a:gd name="T34" fmla="*/ 2147483646 w 581"/>
              <a:gd name="T35" fmla="*/ 2147483646 h 867"/>
              <a:gd name="T36" fmla="*/ 2147483646 w 581"/>
              <a:gd name="T37" fmla="*/ 2147483646 h 867"/>
              <a:gd name="T38" fmla="*/ 2147483646 w 581"/>
              <a:gd name="T39" fmla="*/ 2147483646 h 867"/>
              <a:gd name="T40" fmla="*/ 2147483646 w 581"/>
              <a:gd name="T41" fmla="*/ 2147483646 h 867"/>
              <a:gd name="T42" fmla="*/ 2147483646 w 581"/>
              <a:gd name="T43" fmla="*/ 2147483646 h 867"/>
              <a:gd name="T44" fmla="*/ 2147483646 w 581"/>
              <a:gd name="T45" fmla="*/ 2147483646 h 867"/>
              <a:gd name="T46" fmla="*/ 2147483646 w 581"/>
              <a:gd name="T47" fmla="*/ 2147483646 h 867"/>
              <a:gd name="T48" fmla="*/ 2147483646 w 581"/>
              <a:gd name="T49" fmla="*/ 2147483646 h 867"/>
              <a:gd name="T50" fmla="*/ 2147483646 w 581"/>
              <a:gd name="T51" fmla="*/ 2147483646 h 867"/>
              <a:gd name="T52" fmla="*/ 2147483646 w 581"/>
              <a:gd name="T53" fmla="*/ 2147483646 h 867"/>
              <a:gd name="T54" fmla="*/ 2147483646 w 581"/>
              <a:gd name="T55" fmla="*/ 2147483646 h 867"/>
              <a:gd name="T56" fmla="*/ 2147483646 w 581"/>
              <a:gd name="T57" fmla="*/ 2147483646 h 867"/>
              <a:gd name="T58" fmla="*/ 2147483646 w 581"/>
              <a:gd name="T59" fmla="*/ 2147483646 h 867"/>
              <a:gd name="T60" fmla="*/ 2147483646 w 581"/>
              <a:gd name="T61" fmla="*/ 2147483646 h 867"/>
              <a:gd name="T62" fmla="*/ 2147483646 w 581"/>
              <a:gd name="T63" fmla="*/ 2147483646 h 8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1" h="867">
                <a:moveTo>
                  <a:pt x="299" y="867"/>
                </a:moveTo>
                <a:lnTo>
                  <a:pt x="328" y="865"/>
                </a:lnTo>
                <a:lnTo>
                  <a:pt x="356" y="859"/>
                </a:lnTo>
                <a:lnTo>
                  <a:pt x="383" y="848"/>
                </a:lnTo>
                <a:lnTo>
                  <a:pt x="410" y="833"/>
                </a:lnTo>
                <a:lnTo>
                  <a:pt x="434" y="815"/>
                </a:lnTo>
                <a:lnTo>
                  <a:pt x="457" y="794"/>
                </a:lnTo>
                <a:lnTo>
                  <a:pt x="478" y="769"/>
                </a:lnTo>
                <a:lnTo>
                  <a:pt x="499" y="742"/>
                </a:lnTo>
                <a:lnTo>
                  <a:pt x="517" y="711"/>
                </a:lnTo>
                <a:lnTo>
                  <a:pt x="533" y="678"/>
                </a:lnTo>
                <a:lnTo>
                  <a:pt x="546" y="643"/>
                </a:lnTo>
                <a:lnTo>
                  <a:pt x="558" y="606"/>
                </a:lnTo>
                <a:lnTo>
                  <a:pt x="568" y="567"/>
                </a:lnTo>
                <a:lnTo>
                  <a:pt x="575" y="527"/>
                </a:lnTo>
                <a:lnTo>
                  <a:pt x="579" y="485"/>
                </a:lnTo>
                <a:lnTo>
                  <a:pt x="581" y="442"/>
                </a:lnTo>
                <a:lnTo>
                  <a:pt x="579" y="397"/>
                </a:lnTo>
                <a:lnTo>
                  <a:pt x="575" y="352"/>
                </a:lnTo>
                <a:lnTo>
                  <a:pt x="568" y="310"/>
                </a:lnTo>
                <a:lnTo>
                  <a:pt x="558" y="269"/>
                </a:lnTo>
                <a:lnTo>
                  <a:pt x="546" y="230"/>
                </a:lnTo>
                <a:lnTo>
                  <a:pt x="533" y="194"/>
                </a:lnTo>
                <a:lnTo>
                  <a:pt x="517" y="160"/>
                </a:lnTo>
                <a:lnTo>
                  <a:pt x="499" y="128"/>
                </a:lnTo>
                <a:lnTo>
                  <a:pt x="478" y="101"/>
                </a:lnTo>
                <a:lnTo>
                  <a:pt x="457" y="75"/>
                </a:lnTo>
                <a:lnTo>
                  <a:pt x="434" y="53"/>
                </a:lnTo>
                <a:lnTo>
                  <a:pt x="410" y="35"/>
                </a:lnTo>
                <a:lnTo>
                  <a:pt x="383" y="20"/>
                </a:lnTo>
                <a:lnTo>
                  <a:pt x="356" y="9"/>
                </a:lnTo>
                <a:lnTo>
                  <a:pt x="328" y="3"/>
                </a:lnTo>
                <a:lnTo>
                  <a:pt x="299" y="0"/>
                </a:lnTo>
                <a:lnTo>
                  <a:pt x="267" y="3"/>
                </a:lnTo>
                <a:lnTo>
                  <a:pt x="235" y="9"/>
                </a:lnTo>
                <a:lnTo>
                  <a:pt x="206" y="20"/>
                </a:lnTo>
                <a:lnTo>
                  <a:pt x="178" y="35"/>
                </a:lnTo>
                <a:lnTo>
                  <a:pt x="151" y="53"/>
                </a:lnTo>
                <a:lnTo>
                  <a:pt x="127" y="75"/>
                </a:lnTo>
                <a:lnTo>
                  <a:pt x="104" y="101"/>
                </a:lnTo>
                <a:lnTo>
                  <a:pt x="83" y="128"/>
                </a:lnTo>
                <a:lnTo>
                  <a:pt x="64" y="160"/>
                </a:lnTo>
                <a:lnTo>
                  <a:pt x="48" y="194"/>
                </a:lnTo>
                <a:lnTo>
                  <a:pt x="34" y="230"/>
                </a:lnTo>
                <a:lnTo>
                  <a:pt x="22" y="269"/>
                </a:lnTo>
                <a:lnTo>
                  <a:pt x="13" y="310"/>
                </a:lnTo>
                <a:lnTo>
                  <a:pt x="5" y="352"/>
                </a:lnTo>
                <a:lnTo>
                  <a:pt x="1" y="397"/>
                </a:lnTo>
                <a:lnTo>
                  <a:pt x="0" y="442"/>
                </a:lnTo>
                <a:lnTo>
                  <a:pt x="1" y="485"/>
                </a:lnTo>
                <a:lnTo>
                  <a:pt x="5" y="527"/>
                </a:lnTo>
                <a:lnTo>
                  <a:pt x="13" y="567"/>
                </a:lnTo>
                <a:lnTo>
                  <a:pt x="22" y="606"/>
                </a:lnTo>
                <a:lnTo>
                  <a:pt x="34" y="643"/>
                </a:lnTo>
                <a:lnTo>
                  <a:pt x="48" y="678"/>
                </a:lnTo>
                <a:lnTo>
                  <a:pt x="64" y="711"/>
                </a:lnTo>
                <a:lnTo>
                  <a:pt x="83" y="742"/>
                </a:lnTo>
                <a:lnTo>
                  <a:pt x="104" y="769"/>
                </a:lnTo>
                <a:lnTo>
                  <a:pt x="127" y="794"/>
                </a:lnTo>
                <a:lnTo>
                  <a:pt x="151" y="815"/>
                </a:lnTo>
                <a:lnTo>
                  <a:pt x="178" y="833"/>
                </a:lnTo>
                <a:lnTo>
                  <a:pt x="206" y="848"/>
                </a:lnTo>
                <a:lnTo>
                  <a:pt x="235" y="859"/>
                </a:lnTo>
                <a:lnTo>
                  <a:pt x="267" y="865"/>
                </a:lnTo>
                <a:lnTo>
                  <a:pt x="299" y="867"/>
                </a:lnTo>
                <a:close/>
              </a:path>
            </a:pathLst>
          </a:custGeom>
          <a:solidFill>
            <a:srgbClr val="B27F3F"/>
          </a:solidFill>
          <a:ln w="15875">
            <a:solidFill>
              <a:srgbClr val="000000"/>
            </a:solidFill>
            <a:prstDash val="solid"/>
            <a:round/>
            <a:headEnd/>
            <a:tailEnd/>
          </a:ln>
        </p:spPr>
        <p:txBody>
          <a:bodyPr/>
          <a:lstStyle/>
          <a:p>
            <a:endParaRPr lang="en-GB"/>
          </a:p>
        </p:txBody>
      </p:sp>
      <p:sp>
        <p:nvSpPr>
          <p:cNvPr id="102413" name="Freeform 90"/>
          <p:cNvSpPr>
            <a:spLocks/>
          </p:cNvSpPr>
          <p:nvPr/>
        </p:nvSpPr>
        <p:spPr bwMode="auto">
          <a:xfrm>
            <a:off x="1296988" y="4557713"/>
            <a:ext cx="250825" cy="306387"/>
          </a:xfrm>
          <a:custGeom>
            <a:avLst/>
            <a:gdLst>
              <a:gd name="T0" fmla="*/ 2147483646 w 1576"/>
              <a:gd name="T1" fmla="*/ 2147483646 h 2122"/>
              <a:gd name="T2" fmla="*/ 2147483646 w 1576"/>
              <a:gd name="T3" fmla="*/ 2147483646 h 2122"/>
              <a:gd name="T4" fmla="*/ 2147483646 w 1576"/>
              <a:gd name="T5" fmla="*/ 2147483646 h 2122"/>
              <a:gd name="T6" fmla="*/ 2147483646 w 1576"/>
              <a:gd name="T7" fmla="*/ 2147483646 h 2122"/>
              <a:gd name="T8" fmla="*/ 2147483646 w 1576"/>
              <a:gd name="T9" fmla="*/ 2147483646 h 2122"/>
              <a:gd name="T10" fmla="*/ 2147483646 w 1576"/>
              <a:gd name="T11" fmla="*/ 2147483646 h 2122"/>
              <a:gd name="T12" fmla="*/ 2147483646 w 1576"/>
              <a:gd name="T13" fmla="*/ 2147483646 h 2122"/>
              <a:gd name="T14" fmla="*/ 2147483646 w 1576"/>
              <a:gd name="T15" fmla="*/ 2147483646 h 2122"/>
              <a:gd name="T16" fmla="*/ 2147483646 w 1576"/>
              <a:gd name="T17" fmla="*/ 2147483646 h 2122"/>
              <a:gd name="T18" fmla="*/ 2147483646 w 1576"/>
              <a:gd name="T19" fmla="*/ 2147483646 h 2122"/>
              <a:gd name="T20" fmla="*/ 2147483646 w 1576"/>
              <a:gd name="T21" fmla="*/ 2147483646 h 2122"/>
              <a:gd name="T22" fmla="*/ 2147483646 w 1576"/>
              <a:gd name="T23" fmla="*/ 2147483646 h 2122"/>
              <a:gd name="T24" fmla="*/ 2147483646 w 1576"/>
              <a:gd name="T25" fmla="*/ 2147483646 h 2122"/>
              <a:gd name="T26" fmla="*/ 2147483646 w 1576"/>
              <a:gd name="T27" fmla="*/ 2147483646 h 2122"/>
              <a:gd name="T28" fmla="*/ 2147483646 w 1576"/>
              <a:gd name="T29" fmla="*/ 2147483646 h 2122"/>
              <a:gd name="T30" fmla="*/ 2147483646 w 1576"/>
              <a:gd name="T31" fmla="*/ 2147483646 h 2122"/>
              <a:gd name="T32" fmla="*/ 2147483646 w 1576"/>
              <a:gd name="T33" fmla="*/ 2147483646 h 2122"/>
              <a:gd name="T34" fmla="*/ 2147483646 w 1576"/>
              <a:gd name="T35" fmla="*/ 2147483646 h 2122"/>
              <a:gd name="T36" fmla="*/ 2147483646 w 1576"/>
              <a:gd name="T37" fmla="*/ 2147483646 h 2122"/>
              <a:gd name="T38" fmla="*/ 2147483646 w 1576"/>
              <a:gd name="T39" fmla="*/ 2147483646 h 2122"/>
              <a:gd name="T40" fmla="*/ 2147483646 w 1576"/>
              <a:gd name="T41" fmla="*/ 2147483646 h 2122"/>
              <a:gd name="T42" fmla="*/ 2147483646 w 1576"/>
              <a:gd name="T43" fmla="*/ 2147483646 h 2122"/>
              <a:gd name="T44" fmla="*/ 2147483646 w 1576"/>
              <a:gd name="T45" fmla="*/ 2147483646 h 2122"/>
              <a:gd name="T46" fmla="*/ 2147483646 w 1576"/>
              <a:gd name="T47" fmla="*/ 2147483646 h 2122"/>
              <a:gd name="T48" fmla="*/ 2147483646 w 1576"/>
              <a:gd name="T49" fmla="*/ 2147483646 h 2122"/>
              <a:gd name="T50" fmla="*/ 2147483646 w 1576"/>
              <a:gd name="T51" fmla="*/ 2147483646 h 2122"/>
              <a:gd name="T52" fmla="*/ 2147483646 w 1576"/>
              <a:gd name="T53" fmla="*/ 2147483646 h 2122"/>
              <a:gd name="T54" fmla="*/ 2147483646 w 1576"/>
              <a:gd name="T55" fmla="*/ 2147483646 h 2122"/>
              <a:gd name="T56" fmla="*/ 2147483646 w 1576"/>
              <a:gd name="T57" fmla="*/ 2147483646 h 2122"/>
              <a:gd name="T58" fmla="*/ 2147483646 w 1576"/>
              <a:gd name="T59" fmla="*/ 2147483646 h 2122"/>
              <a:gd name="T60" fmla="*/ 2147483646 w 1576"/>
              <a:gd name="T61" fmla="*/ 2147483646 h 2122"/>
              <a:gd name="T62" fmla="*/ 2147483646 w 1576"/>
              <a:gd name="T63" fmla="*/ 2147483646 h 2122"/>
              <a:gd name="T64" fmla="*/ 2147483646 w 1576"/>
              <a:gd name="T65" fmla="*/ 2147483646 h 2122"/>
              <a:gd name="T66" fmla="*/ 2147483646 w 1576"/>
              <a:gd name="T67" fmla="*/ 2147483646 h 2122"/>
              <a:gd name="T68" fmla="*/ 2147483646 w 1576"/>
              <a:gd name="T69" fmla="*/ 2147483646 h 2122"/>
              <a:gd name="T70" fmla="*/ 2147483646 w 1576"/>
              <a:gd name="T71" fmla="*/ 2147483646 h 2122"/>
              <a:gd name="T72" fmla="*/ 2147483646 w 1576"/>
              <a:gd name="T73" fmla="*/ 2147483646 h 2122"/>
              <a:gd name="T74" fmla="*/ 2147483646 w 1576"/>
              <a:gd name="T75" fmla="*/ 0 h 2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76" h="2122">
                <a:moveTo>
                  <a:pt x="56" y="0"/>
                </a:moveTo>
                <a:lnTo>
                  <a:pt x="83" y="12"/>
                </a:lnTo>
                <a:lnTo>
                  <a:pt x="133" y="25"/>
                </a:lnTo>
                <a:lnTo>
                  <a:pt x="206" y="40"/>
                </a:lnTo>
                <a:lnTo>
                  <a:pt x="296" y="56"/>
                </a:lnTo>
                <a:lnTo>
                  <a:pt x="401" y="71"/>
                </a:lnTo>
                <a:lnTo>
                  <a:pt x="516" y="87"/>
                </a:lnTo>
                <a:lnTo>
                  <a:pt x="639" y="100"/>
                </a:lnTo>
                <a:lnTo>
                  <a:pt x="765" y="111"/>
                </a:lnTo>
                <a:lnTo>
                  <a:pt x="893" y="119"/>
                </a:lnTo>
                <a:lnTo>
                  <a:pt x="1017" y="124"/>
                </a:lnTo>
                <a:lnTo>
                  <a:pt x="1136" y="124"/>
                </a:lnTo>
                <a:lnTo>
                  <a:pt x="1245" y="120"/>
                </a:lnTo>
                <a:lnTo>
                  <a:pt x="1341" y="110"/>
                </a:lnTo>
                <a:lnTo>
                  <a:pt x="1420" y="93"/>
                </a:lnTo>
                <a:lnTo>
                  <a:pt x="1479" y="68"/>
                </a:lnTo>
                <a:lnTo>
                  <a:pt x="1516" y="36"/>
                </a:lnTo>
                <a:lnTo>
                  <a:pt x="1527" y="59"/>
                </a:lnTo>
                <a:lnTo>
                  <a:pt x="1538" y="92"/>
                </a:lnTo>
                <a:lnTo>
                  <a:pt x="1546" y="134"/>
                </a:lnTo>
                <a:lnTo>
                  <a:pt x="1553" y="185"/>
                </a:lnTo>
                <a:lnTo>
                  <a:pt x="1558" y="243"/>
                </a:lnTo>
                <a:lnTo>
                  <a:pt x="1562" y="308"/>
                </a:lnTo>
                <a:lnTo>
                  <a:pt x="1565" y="376"/>
                </a:lnTo>
                <a:lnTo>
                  <a:pt x="1567" y="447"/>
                </a:lnTo>
                <a:lnTo>
                  <a:pt x="1569" y="522"/>
                </a:lnTo>
                <a:lnTo>
                  <a:pt x="1569" y="812"/>
                </a:lnTo>
                <a:lnTo>
                  <a:pt x="1568" y="877"/>
                </a:lnTo>
                <a:lnTo>
                  <a:pt x="1568" y="990"/>
                </a:lnTo>
                <a:lnTo>
                  <a:pt x="1569" y="1047"/>
                </a:lnTo>
                <a:lnTo>
                  <a:pt x="1572" y="1115"/>
                </a:lnTo>
                <a:lnTo>
                  <a:pt x="1575" y="1194"/>
                </a:lnTo>
                <a:lnTo>
                  <a:pt x="1576" y="1279"/>
                </a:lnTo>
                <a:lnTo>
                  <a:pt x="1573" y="1371"/>
                </a:lnTo>
                <a:lnTo>
                  <a:pt x="1565" y="1466"/>
                </a:lnTo>
                <a:lnTo>
                  <a:pt x="1550" y="1562"/>
                </a:lnTo>
                <a:lnTo>
                  <a:pt x="1526" y="1656"/>
                </a:lnTo>
                <a:lnTo>
                  <a:pt x="1491" y="1748"/>
                </a:lnTo>
                <a:lnTo>
                  <a:pt x="1445" y="1835"/>
                </a:lnTo>
                <a:lnTo>
                  <a:pt x="1384" y="1913"/>
                </a:lnTo>
                <a:lnTo>
                  <a:pt x="1308" y="1983"/>
                </a:lnTo>
                <a:lnTo>
                  <a:pt x="1214" y="2040"/>
                </a:lnTo>
                <a:lnTo>
                  <a:pt x="1101" y="2084"/>
                </a:lnTo>
                <a:lnTo>
                  <a:pt x="968" y="2113"/>
                </a:lnTo>
                <a:lnTo>
                  <a:pt x="812" y="2122"/>
                </a:lnTo>
                <a:lnTo>
                  <a:pt x="652" y="2112"/>
                </a:lnTo>
                <a:lnTo>
                  <a:pt x="514" y="2082"/>
                </a:lnTo>
                <a:lnTo>
                  <a:pt x="396" y="2034"/>
                </a:lnTo>
                <a:lnTo>
                  <a:pt x="297" y="1972"/>
                </a:lnTo>
                <a:lnTo>
                  <a:pt x="216" y="1899"/>
                </a:lnTo>
                <a:lnTo>
                  <a:pt x="150" y="1814"/>
                </a:lnTo>
                <a:lnTo>
                  <a:pt x="99" y="1724"/>
                </a:lnTo>
                <a:lnTo>
                  <a:pt x="60" y="1627"/>
                </a:lnTo>
                <a:lnTo>
                  <a:pt x="32" y="1529"/>
                </a:lnTo>
                <a:lnTo>
                  <a:pt x="14" y="1430"/>
                </a:lnTo>
                <a:lnTo>
                  <a:pt x="4" y="1333"/>
                </a:lnTo>
                <a:lnTo>
                  <a:pt x="0" y="1242"/>
                </a:lnTo>
                <a:lnTo>
                  <a:pt x="2" y="1158"/>
                </a:lnTo>
                <a:lnTo>
                  <a:pt x="7" y="1084"/>
                </a:lnTo>
                <a:lnTo>
                  <a:pt x="14" y="1021"/>
                </a:lnTo>
                <a:lnTo>
                  <a:pt x="21" y="973"/>
                </a:lnTo>
                <a:lnTo>
                  <a:pt x="24" y="928"/>
                </a:lnTo>
                <a:lnTo>
                  <a:pt x="28" y="874"/>
                </a:lnTo>
                <a:lnTo>
                  <a:pt x="31" y="813"/>
                </a:lnTo>
                <a:lnTo>
                  <a:pt x="36" y="745"/>
                </a:lnTo>
                <a:lnTo>
                  <a:pt x="40" y="671"/>
                </a:lnTo>
                <a:lnTo>
                  <a:pt x="44" y="596"/>
                </a:lnTo>
                <a:lnTo>
                  <a:pt x="47" y="518"/>
                </a:lnTo>
                <a:lnTo>
                  <a:pt x="51" y="441"/>
                </a:lnTo>
                <a:lnTo>
                  <a:pt x="54" y="365"/>
                </a:lnTo>
                <a:lnTo>
                  <a:pt x="56" y="291"/>
                </a:lnTo>
                <a:lnTo>
                  <a:pt x="58" y="223"/>
                </a:lnTo>
                <a:lnTo>
                  <a:pt x="60" y="160"/>
                </a:lnTo>
                <a:lnTo>
                  <a:pt x="60" y="59"/>
                </a:lnTo>
                <a:lnTo>
                  <a:pt x="58" y="23"/>
                </a:lnTo>
                <a:lnTo>
                  <a:pt x="56" y="0"/>
                </a:lnTo>
                <a:close/>
              </a:path>
            </a:pathLst>
          </a:custGeom>
          <a:solidFill>
            <a:srgbClr val="B27F3F"/>
          </a:solidFill>
          <a:ln w="15875">
            <a:solidFill>
              <a:srgbClr val="000000"/>
            </a:solidFill>
            <a:prstDash val="solid"/>
            <a:round/>
            <a:headEnd/>
            <a:tailEnd/>
          </a:ln>
        </p:spPr>
        <p:txBody>
          <a:bodyPr/>
          <a:lstStyle/>
          <a:p>
            <a:endParaRPr lang="en-GB"/>
          </a:p>
        </p:txBody>
      </p:sp>
      <p:sp>
        <p:nvSpPr>
          <p:cNvPr id="102414" name="Freeform 91"/>
          <p:cNvSpPr>
            <a:spLocks/>
          </p:cNvSpPr>
          <p:nvPr/>
        </p:nvSpPr>
        <p:spPr bwMode="auto">
          <a:xfrm>
            <a:off x="1579563" y="4768850"/>
            <a:ext cx="298450" cy="317500"/>
          </a:xfrm>
          <a:custGeom>
            <a:avLst/>
            <a:gdLst>
              <a:gd name="T0" fmla="*/ 2147483646 w 1877"/>
              <a:gd name="T1" fmla="*/ 2147483646 h 2193"/>
              <a:gd name="T2" fmla="*/ 2147483646 w 1877"/>
              <a:gd name="T3" fmla="*/ 2147483646 h 2193"/>
              <a:gd name="T4" fmla="*/ 2147483646 w 1877"/>
              <a:gd name="T5" fmla="*/ 2147483646 h 2193"/>
              <a:gd name="T6" fmla="*/ 2147483646 w 1877"/>
              <a:gd name="T7" fmla="*/ 2147483646 h 2193"/>
              <a:gd name="T8" fmla="*/ 2147483646 w 1877"/>
              <a:gd name="T9" fmla="*/ 2147483646 h 2193"/>
              <a:gd name="T10" fmla="*/ 2147483646 w 1877"/>
              <a:gd name="T11" fmla="*/ 2147483646 h 2193"/>
              <a:gd name="T12" fmla="*/ 2147483646 w 1877"/>
              <a:gd name="T13" fmla="*/ 2147483646 h 2193"/>
              <a:gd name="T14" fmla="*/ 2147483646 w 1877"/>
              <a:gd name="T15" fmla="*/ 2147483646 h 2193"/>
              <a:gd name="T16" fmla="*/ 2147483646 w 1877"/>
              <a:gd name="T17" fmla="*/ 2147483646 h 2193"/>
              <a:gd name="T18" fmla="*/ 2147483646 w 1877"/>
              <a:gd name="T19" fmla="*/ 2147483646 h 2193"/>
              <a:gd name="T20" fmla="*/ 2147483646 w 1877"/>
              <a:gd name="T21" fmla="*/ 2147483646 h 2193"/>
              <a:gd name="T22" fmla="*/ 2147483646 w 1877"/>
              <a:gd name="T23" fmla="*/ 2147483646 h 2193"/>
              <a:gd name="T24" fmla="*/ 2147483646 w 1877"/>
              <a:gd name="T25" fmla="*/ 2147483646 h 2193"/>
              <a:gd name="T26" fmla="*/ 2147483646 w 1877"/>
              <a:gd name="T27" fmla="*/ 2147483646 h 2193"/>
              <a:gd name="T28" fmla="*/ 2147483646 w 1877"/>
              <a:gd name="T29" fmla="*/ 2147483646 h 2193"/>
              <a:gd name="T30" fmla="*/ 0 w 1877"/>
              <a:gd name="T31" fmla="*/ 2147483646 h 2193"/>
              <a:gd name="T32" fmla="*/ 2147483646 w 1877"/>
              <a:gd name="T33" fmla="*/ 2147483646 h 2193"/>
              <a:gd name="T34" fmla="*/ 2147483646 w 1877"/>
              <a:gd name="T35" fmla="*/ 2147483646 h 2193"/>
              <a:gd name="T36" fmla="*/ 2147483646 w 1877"/>
              <a:gd name="T37" fmla="*/ 2147483646 h 2193"/>
              <a:gd name="T38" fmla="*/ 2147483646 w 1877"/>
              <a:gd name="T39" fmla="*/ 2147483646 h 2193"/>
              <a:gd name="T40" fmla="*/ 2147483646 w 1877"/>
              <a:gd name="T41" fmla="*/ 2147483646 h 2193"/>
              <a:gd name="T42" fmla="*/ 2147483646 w 1877"/>
              <a:gd name="T43" fmla="*/ 2147483646 h 2193"/>
              <a:gd name="T44" fmla="*/ 2147483646 w 1877"/>
              <a:gd name="T45" fmla="*/ 2147483646 h 2193"/>
              <a:gd name="T46" fmla="*/ 2147483646 w 1877"/>
              <a:gd name="T47" fmla="*/ 0 h 2193"/>
              <a:gd name="T48" fmla="*/ 2147483646 w 1877"/>
              <a:gd name="T49" fmla="*/ 2147483646 h 2193"/>
              <a:gd name="T50" fmla="*/ 2147483646 w 1877"/>
              <a:gd name="T51" fmla="*/ 2147483646 h 2193"/>
              <a:gd name="T52" fmla="*/ 2147483646 w 1877"/>
              <a:gd name="T53" fmla="*/ 2147483646 h 2193"/>
              <a:gd name="T54" fmla="*/ 2147483646 w 1877"/>
              <a:gd name="T55" fmla="*/ 2147483646 h 2193"/>
              <a:gd name="T56" fmla="*/ 2147483646 w 1877"/>
              <a:gd name="T57" fmla="*/ 2147483646 h 2193"/>
              <a:gd name="T58" fmla="*/ 2147483646 w 1877"/>
              <a:gd name="T59" fmla="*/ 2147483646 h 2193"/>
              <a:gd name="T60" fmla="*/ 2147483646 w 1877"/>
              <a:gd name="T61" fmla="*/ 2147483646 h 2193"/>
              <a:gd name="T62" fmla="*/ 2147483646 w 1877"/>
              <a:gd name="T63" fmla="*/ 2147483646 h 2193"/>
              <a:gd name="T64" fmla="*/ 2147483646 w 1877"/>
              <a:gd name="T65" fmla="*/ 2147483646 h 2193"/>
              <a:gd name="T66" fmla="*/ 2147483646 w 1877"/>
              <a:gd name="T67" fmla="*/ 2147483646 h 2193"/>
              <a:gd name="T68" fmla="*/ 2147483646 w 1877"/>
              <a:gd name="T69" fmla="*/ 2147483646 h 2193"/>
              <a:gd name="T70" fmla="*/ 2147483646 w 1877"/>
              <a:gd name="T71" fmla="*/ 2147483646 h 2193"/>
              <a:gd name="T72" fmla="*/ 2147483646 w 1877"/>
              <a:gd name="T73" fmla="*/ 2147483646 h 2193"/>
              <a:gd name="T74" fmla="*/ 2147483646 w 1877"/>
              <a:gd name="T75" fmla="*/ 2147483646 h 2193"/>
              <a:gd name="T76" fmla="*/ 2147483646 w 1877"/>
              <a:gd name="T77" fmla="*/ 2147483646 h 2193"/>
              <a:gd name="T78" fmla="*/ 2147483646 w 1877"/>
              <a:gd name="T79" fmla="*/ 2147483646 h 2193"/>
              <a:gd name="T80" fmla="*/ 2147483646 w 1877"/>
              <a:gd name="T81" fmla="*/ 2147483646 h 2193"/>
              <a:gd name="T82" fmla="*/ 2147483646 w 1877"/>
              <a:gd name="T83" fmla="*/ 2147483646 h 2193"/>
              <a:gd name="T84" fmla="*/ 2147483646 w 1877"/>
              <a:gd name="T85" fmla="*/ 2147483646 h 2193"/>
              <a:gd name="T86" fmla="*/ 2147483646 w 1877"/>
              <a:gd name="T87" fmla="*/ 2147483646 h 2193"/>
              <a:gd name="T88" fmla="*/ 2147483646 w 1877"/>
              <a:gd name="T89" fmla="*/ 2147483646 h 2193"/>
              <a:gd name="T90" fmla="*/ 2147483646 w 1877"/>
              <a:gd name="T91" fmla="*/ 2147483646 h 2193"/>
              <a:gd name="T92" fmla="*/ 2147483646 w 1877"/>
              <a:gd name="T93" fmla="*/ 2147483646 h 2193"/>
              <a:gd name="T94" fmla="*/ 2147483646 w 1877"/>
              <a:gd name="T95" fmla="*/ 2147483646 h 2193"/>
              <a:gd name="T96" fmla="*/ 2147483646 w 1877"/>
              <a:gd name="T97" fmla="*/ 2147483646 h 2193"/>
              <a:gd name="T98" fmla="*/ 2147483646 w 1877"/>
              <a:gd name="T99" fmla="*/ 2147483646 h 2193"/>
              <a:gd name="T100" fmla="*/ 2147483646 w 1877"/>
              <a:gd name="T101" fmla="*/ 2147483646 h 2193"/>
              <a:gd name="T102" fmla="*/ 2147483646 w 1877"/>
              <a:gd name="T103" fmla="*/ 2147483646 h 2193"/>
              <a:gd name="T104" fmla="*/ 2147483646 w 1877"/>
              <a:gd name="T105" fmla="*/ 2147483646 h 2193"/>
              <a:gd name="T106" fmla="*/ 2147483646 w 1877"/>
              <a:gd name="T107" fmla="*/ 2147483646 h 21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77" h="2193">
                <a:moveTo>
                  <a:pt x="158" y="2193"/>
                </a:moveTo>
                <a:lnTo>
                  <a:pt x="175" y="2177"/>
                </a:lnTo>
                <a:lnTo>
                  <a:pt x="191" y="2156"/>
                </a:lnTo>
                <a:lnTo>
                  <a:pt x="202" y="2129"/>
                </a:lnTo>
                <a:lnTo>
                  <a:pt x="210" y="2097"/>
                </a:lnTo>
                <a:lnTo>
                  <a:pt x="215" y="2063"/>
                </a:lnTo>
                <a:lnTo>
                  <a:pt x="217" y="2025"/>
                </a:lnTo>
                <a:lnTo>
                  <a:pt x="216" y="1985"/>
                </a:lnTo>
                <a:lnTo>
                  <a:pt x="214" y="1944"/>
                </a:lnTo>
                <a:lnTo>
                  <a:pt x="208" y="1901"/>
                </a:lnTo>
                <a:lnTo>
                  <a:pt x="201" y="1858"/>
                </a:lnTo>
                <a:lnTo>
                  <a:pt x="192" y="1814"/>
                </a:lnTo>
                <a:lnTo>
                  <a:pt x="180" y="1773"/>
                </a:lnTo>
                <a:lnTo>
                  <a:pt x="168" y="1733"/>
                </a:lnTo>
                <a:lnTo>
                  <a:pt x="154" y="1694"/>
                </a:lnTo>
                <a:lnTo>
                  <a:pt x="139" y="1659"/>
                </a:lnTo>
                <a:lnTo>
                  <a:pt x="124" y="1627"/>
                </a:lnTo>
                <a:lnTo>
                  <a:pt x="116" y="1617"/>
                </a:lnTo>
                <a:lnTo>
                  <a:pt x="107" y="1604"/>
                </a:lnTo>
                <a:lnTo>
                  <a:pt x="89" y="1578"/>
                </a:lnTo>
                <a:lnTo>
                  <a:pt x="79" y="1563"/>
                </a:lnTo>
                <a:lnTo>
                  <a:pt x="69" y="1548"/>
                </a:lnTo>
                <a:lnTo>
                  <a:pt x="58" y="1534"/>
                </a:lnTo>
                <a:lnTo>
                  <a:pt x="48" y="1519"/>
                </a:lnTo>
                <a:lnTo>
                  <a:pt x="39" y="1506"/>
                </a:lnTo>
                <a:lnTo>
                  <a:pt x="29" y="1493"/>
                </a:lnTo>
                <a:lnTo>
                  <a:pt x="21" y="1481"/>
                </a:lnTo>
                <a:lnTo>
                  <a:pt x="14" y="1471"/>
                </a:lnTo>
                <a:lnTo>
                  <a:pt x="8" y="1463"/>
                </a:lnTo>
                <a:lnTo>
                  <a:pt x="3" y="1457"/>
                </a:lnTo>
                <a:lnTo>
                  <a:pt x="0" y="1453"/>
                </a:lnTo>
                <a:lnTo>
                  <a:pt x="0" y="1451"/>
                </a:lnTo>
                <a:lnTo>
                  <a:pt x="32" y="1409"/>
                </a:lnTo>
                <a:lnTo>
                  <a:pt x="80" y="1343"/>
                </a:lnTo>
                <a:lnTo>
                  <a:pt x="143" y="1258"/>
                </a:lnTo>
                <a:lnTo>
                  <a:pt x="217" y="1157"/>
                </a:lnTo>
                <a:lnTo>
                  <a:pt x="299" y="1044"/>
                </a:lnTo>
                <a:lnTo>
                  <a:pt x="388" y="922"/>
                </a:lnTo>
                <a:lnTo>
                  <a:pt x="480" y="795"/>
                </a:lnTo>
                <a:lnTo>
                  <a:pt x="573" y="666"/>
                </a:lnTo>
                <a:lnTo>
                  <a:pt x="666" y="539"/>
                </a:lnTo>
                <a:lnTo>
                  <a:pt x="754" y="418"/>
                </a:lnTo>
                <a:lnTo>
                  <a:pt x="835" y="305"/>
                </a:lnTo>
                <a:lnTo>
                  <a:pt x="908" y="205"/>
                </a:lnTo>
                <a:lnTo>
                  <a:pt x="968" y="120"/>
                </a:lnTo>
                <a:lnTo>
                  <a:pt x="1015" y="56"/>
                </a:lnTo>
                <a:lnTo>
                  <a:pt x="1044" y="15"/>
                </a:lnTo>
                <a:lnTo>
                  <a:pt x="1056" y="0"/>
                </a:lnTo>
                <a:lnTo>
                  <a:pt x="1042" y="41"/>
                </a:lnTo>
                <a:lnTo>
                  <a:pt x="1031" y="83"/>
                </a:lnTo>
                <a:lnTo>
                  <a:pt x="1022" y="126"/>
                </a:lnTo>
                <a:lnTo>
                  <a:pt x="1014" y="170"/>
                </a:lnTo>
                <a:lnTo>
                  <a:pt x="1007" y="213"/>
                </a:lnTo>
                <a:lnTo>
                  <a:pt x="1002" y="256"/>
                </a:lnTo>
                <a:lnTo>
                  <a:pt x="997" y="296"/>
                </a:lnTo>
                <a:lnTo>
                  <a:pt x="993" y="336"/>
                </a:lnTo>
                <a:lnTo>
                  <a:pt x="990" y="373"/>
                </a:lnTo>
                <a:lnTo>
                  <a:pt x="988" y="406"/>
                </a:lnTo>
                <a:lnTo>
                  <a:pt x="987" y="437"/>
                </a:lnTo>
                <a:lnTo>
                  <a:pt x="986" y="462"/>
                </a:lnTo>
                <a:lnTo>
                  <a:pt x="985" y="484"/>
                </a:lnTo>
                <a:lnTo>
                  <a:pt x="985" y="512"/>
                </a:lnTo>
                <a:lnTo>
                  <a:pt x="1023" y="475"/>
                </a:lnTo>
                <a:lnTo>
                  <a:pt x="1068" y="432"/>
                </a:lnTo>
                <a:lnTo>
                  <a:pt x="1117" y="389"/>
                </a:lnTo>
                <a:lnTo>
                  <a:pt x="1171" y="345"/>
                </a:lnTo>
                <a:lnTo>
                  <a:pt x="1227" y="305"/>
                </a:lnTo>
                <a:lnTo>
                  <a:pt x="1285" y="267"/>
                </a:lnTo>
                <a:lnTo>
                  <a:pt x="1345" y="235"/>
                </a:lnTo>
                <a:lnTo>
                  <a:pt x="1407" y="210"/>
                </a:lnTo>
                <a:lnTo>
                  <a:pt x="1468" y="194"/>
                </a:lnTo>
                <a:lnTo>
                  <a:pt x="1528" y="189"/>
                </a:lnTo>
                <a:lnTo>
                  <a:pt x="1586" y="197"/>
                </a:lnTo>
                <a:lnTo>
                  <a:pt x="1642" y="217"/>
                </a:lnTo>
                <a:lnTo>
                  <a:pt x="1696" y="255"/>
                </a:lnTo>
                <a:lnTo>
                  <a:pt x="1745" y="309"/>
                </a:lnTo>
                <a:lnTo>
                  <a:pt x="1790" y="383"/>
                </a:lnTo>
                <a:lnTo>
                  <a:pt x="1829" y="478"/>
                </a:lnTo>
                <a:lnTo>
                  <a:pt x="1858" y="579"/>
                </a:lnTo>
                <a:lnTo>
                  <a:pt x="1873" y="674"/>
                </a:lnTo>
                <a:lnTo>
                  <a:pt x="1877" y="766"/>
                </a:lnTo>
                <a:lnTo>
                  <a:pt x="1869" y="852"/>
                </a:lnTo>
                <a:lnTo>
                  <a:pt x="1851" y="933"/>
                </a:lnTo>
                <a:lnTo>
                  <a:pt x="1825" y="1009"/>
                </a:lnTo>
                <a:lnTo>
                  <a:pt x="1791" y="1080"/>
                </a:lnTo>
                <a:lnTo>
                  <a:pt x="1752" y="1146"/>
                </a:lnTo>
                <a:lnTo>
                  <a:pt x="1708" y="1206"/>
                </a:lnTo>
                <a:lnTo>
                  <a:pt x="1660" y="1261"/>
                </a:lnTo>
                <a:lnTo>
                  <a:pt x="1610" y="1310"/>
                </a:lnTo>
                <a:lnTo>
                  <a:pt x="1559" y="1354"/>
                </a:lnTo>
                <a:lnTo>
                  <a:pt x="1508" y="1391"/>
                </a:lnTo>
                <a:lnTo>
                  <a:pt x="1460" y="1423"/>
                </a:lnTo>
                <a:lnTo>
                  <a:pt x="1413" y="1449"/>
                </a:lnTo>
                <a:lnTo>
                  <a:pt x="1372" y="1468"/>
                </a:lnTo>
                <a:lnTo>
                  <a:pt x="1326" y="1488"/>
                </a:lnTo>
                <a:lnTo>
                  <a:pt x="1263" y="1520"/>
                </a:lnTo>
                <a:lnTo>
                  <a:pt x="1187" y="1562"/>
                </a:lnTo>
                <a:lnTo>
                  <a:pt x="1100" y="1612"/>
                </a:lnTo>
                <a:lnTo>
                  <a:pt x="1004" y="1668"/>
                </a:lnTo>
                <a:lnTo>
                  <a:pt x="903" y="1729"/>
                </a:lnTo>
                <a:lnTo>
                  <a:pt x="692" y="1857"/>
                </a:lnTo>
                <a:lnTo>
                  <a:pt x="589" y="1921"/>
                </a:lnTo>
                <a:lnTo>
                  <a:pt x="490" y="1982"/>
                </a:lnTo>
                <a:lnTo>
                  <a:pt x="400" y="2039"/>
                </a:lnTo>
                <a:lnTo>
                  <a:pt x="320" y="2090"/>
                </a:lnTo>
                <a:lnTo>
                  <a:pt x="253" y="2133"/>
                </a:lnTo>
                <a:lnTo>
                  <a:pt x="202" y="2166"/>
                </a:lnTo>
                <a:lnTo>
                  <a:pt x="169" y="2186"/>
                </a:lnTo>
                <a:lnTo>
                  <a:pt x="158" y="2193"/>
                </a:lnTo>
                <a:close/>
              </a:path>
            </a:pathLst>
          </a:custGeom>
          <a:solidFill>
            <a:srgbClr val="BFE5E5"/>
          </a:solidFill>
          <a:ln w="15875">
            <a:solidFill>
              <a:srgbClr val="000000"/>
            </a:solidFill>
            <a:prstDash val="solid"/>
            <a:round/>
            <a:headEnd/>
            <a:tailEnd/>
          </a:ln>
        </p:spPr>
        <p:txBody>
          <a:bodyPr/>
          <a:lstStyle/>
          <a:p>
            <a:endParaRPr lang="en-GB"/>
          </a:p>
        </p:txBody>
      </p:sp>
      <p:sp>
        <p:nvSpPr>
          <p:cNvPr id="102415" name="Freeform 92"/>
          <p:cNvSpPr>
            <a:spLocks/>
          </p:cNvSpPr>
          <p:nvPr/>
        </p:nvSpPr>
        <p:spPr bwMode="auto">
          <a:xfrm>
            <a:off x="1728788" y="4843463"/>
            <a:ext cx="115887" cy="123825"/>
          </a:xfrm>
          <a:custGeom>
            <a:avLst/>
            <a:gdLst>
              <a:gd name="T0" fmla="*/ 2147483646 w 737"/>
              <a:gd name="T1" fmla="*/ 0 h 857"/>
              <a:gd name="T2" fmla="*/ 2147483646 w 737"/>
              <a:gd name="T3" fmla="*/ 2147483646 h 857"/>
              <a:gd name="T4" fmla="*/ 2147483646 w 737"/>
              <a:gd name="T5" fmla="*/ 2147483646 h 857"/>
              <a:gd name="T6" fmla="*/ 0 w 737"/>
              <a:gd name="T7" fmla="*/ 2147483646 h 857"/>
              <a:gd name="T8" fmla="*/ 2147483646 w 737"/>
              <a:gd name="T9" fmla="*/ 2147483646 h 857"/>
              <a:gd name="T10" fmla="*/ 2147483646 w 737"/>
              <a:gd name="T11" fmla="*/ 2147483646 h 857"/>
              <a:gd name="T12" fmla="*/ 2147483646 w 737"/>
              <a:gd name="T13" fmla="*/ 2147483646 h 857"/>
              <a:gd name="T14" fmla="*/ 2147483646 w 737"/>
              <a:gd name="T15" fmla="*/ 2147483646 h 857"/>
              <a:gd name="T16" fmla="*/ 2147483646 w 737"/>
              <a:gd name="T17" fmla="*/ 2147483646 h 857"/>
              <a:gd name="T18" fmla="*/ 2147483646 w 737"/>
              <a:gd name="T19" fmla="*/ 2147483646 h 857"/>
              <a:gd name="T20" fmla="*/ 2147483646 w 737"/>
              <a:gd name="T21" fmla="*/ 2147483646 h 857"/>
              <a:gd name="T22" fmla="*/ 2147483646 w 737"/>
              <a:gd name="T23" fmla="*/ 2147483646 h 857"/>
              <a:gd name="T24" fmla="*/ 2147483646 w 737"/>
              <a:gd name="T25" fmla="*/ 2147483646 h 857"/>
              <a:gd name="T26" fmla="*/ 2147483646 w 737"/>
              <a:gd name="T27" fmla="*/ 2147483646 h 857"/>
              <a:gd name="T28" fmla="*/ 2147483646 w 737"/>
              <a:gd name="T29" fmla="*/ 2147483646 h 857"/>
              <a:gd name="T30" fmla="*/ 2147483646 w 737"/>
              <a:gd name="T31" fmla="*/ 2147483646 h 857"/>
              <a:gd name="T32" fmla="*/ 2147483646 w 737"/>
              <a:gd name="T33" fmla="*/ 2147483646 h 857"/>
              <a:gd name="T34" fmla="*/ 2147483646 w 737"/>
              <a:gd name="T35" fmla="*/ 0 h 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37" h="857">
                <a:moveTo>
                  <a:pt x="51" y="0"/>
                </a:moveTo>
                <a:lnTo>
                  <a:pt x="22" y="78"/>
                </a:lnTo>
                <a:lnTo>
                  <a:pt x="6" y="162"/>
                </a:lnTo>
                <a:lnTo>
                  <a:pt x="0" y="250"/>
                </a:lnTo>
                <a:lnTo>
                  <a:pt x="4" y="341"/>
                </a:lnTo>
                <a:lnTo>
                  <a:pt x="18" y="430"/>
                </a:lnTo>
                <a:lnTo>
                  <a:pt x="42" y="518"/>
                </a:lnTo>
                <a:lnTo>
                  <a:pt x="75" y="600"/>
                </a:lnTo>
                <a:lnTo>
                  <a:pt x="116" y="675"/>
                </a:lnTo>
                <a:lnTo>
                  <a:pt x="167" y="741"/>
                </a:lnTo>
                <a:lnTo>
                  <a:pt x="226" y="794"/>
                </a:lnTo>
                <a:lnTo>
                  <a:pt x="293" y="833"/>
                </a:lnTo>
                <a:lnTo>
                  <a:pt x="368" y="854"/>
                </a:lnTo>
                <a:lnTo>
                  <a:pt x="450" y="857"/>
                </a:lnTo>
                <a:lnTo>
                  <a:pt x="539" y="838"/>
                </a:lnTo>
                <a:lnTo>
                  <a:pt x="634" y="795"/>
                </a:lnTo>
                <a:lnTo>
                  <a:pt x="737" y="726"/>
                </a:lnTo>
                <a:lnTo>
                  <a:pt x="51" y="0"/>
                </a:lnTo>
                <a:close/>
              </a:path>
            </a:pathLst>
          </a:custGeom>
          <a:solidFill>
            <a:srgbClr val="BF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416" name="Freeform 93"/>
          <p:cNvSpPr>
            <a:spLocks/>
          </p:cNvSpPr>
          <p:nvPr/>
        </p:nvSpPr>
        <p:spPr bwMode="auto">
          <a:xfrm>
            <a:off x="1728788" y="4843463"/>
            <a:ext cx="115887" cy="123825"/>
          </a:xfrm>
          <a:custGeom>
            <a:avLst/>
            <a:gdLst>
              <a:gd name="T0" fmla="*/ 2147483646 w 737"/>
              <a:gd name="T1" fmla="*/ 0 h 857"/>
              <a:gd name="T2" fmla="*/ 2147483646 w 737"/>
              <a:gd name="T3" fmla="*/ 2147483646 h 857"/>
              <a:gd name="T4" fmla="*/ 2147483646 w 737"/>
              <a:gd name="T5" fmla="*/ 2147483646 h 857"/>
              <a:gd name="T6" fmla="*/ 0 w 737"/>
              <a:gd name="T7" fmla="*/ 2147483646 h 857"/>
              <a:gd name="T8" fmla="*/ 2147483646 w 737"/>
              <a:gd name="T9" fmla="*/ 2147483646 h 857"/>
              <a:gd name="T10" fmla="*/ 2147483646 w 737"/>
              <a:gd name="T11" fmla="*/ 2147483646 h 857"/>
              <a:gd name="T12" fmla="*/ 2147483646 w 737"/>
              <a:gd name="T13" fmla="*/ 2147483646 h 857"/>
              <a:gd name="T14" fmla="*/ 2147483646 w 737"/>
              <a:gd name="T15" fmla="*/ 2147483646 h 857"/>
              <a:gd name="T16" fmla="*/ 2147483646 w 737"/>
              <a:gd name="T17" fmla="*/ 2147483646 h 857"/>
              <a:gd name="T18" fmla="*/ 2147483646 w 737"/>
              <a:gd name="T19" fmla="*/ 2147483646 h 857"/>
              <a:gd name="T20" fmla="*/ 2147483646 w 737"/>
              <a:gd name="T21" fmla="*/ 2147483646 h 857"/>
              <a:gd name="T22" fmla="*/ 2147483646 w 737"/>
              <a:gd name="T23" fmla="*/ 2147483646 h 857"/>
              <a:gd name="T24" fmla="*/ 2147483646 w 737"/>
              <a:gd name="T25" fmla="*/ 2147483646 h 857"/>
              <a:gd name="T26" fmla="*/ 2147483646 w 737"/>
              <a:gd name="T27" fmla="*/ 2147483646 h 857"/>
              <a:gd name="T28" fmla="*/ 2147483646 w 737"/>
              <a:gd name="T29" fmla="*/ 2147483646 h 857"/>
              <a:gd name="T30" fmla="*/ 2147483646 w 737"/>
              <a:gd name="T31" fmla="*/ 2147483646 h 857"/>
              <a:gd name="T32" fmla="*/ 2147483646 w 737"/>
              <a:gd name="T33" fmla="*/ 2147483646 h 8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7" h="857">
                <a:moveTo>
                  <a:pt x="51" y="0"/>
                </a:moveTo>
                <a:lnTo>
                  <a:pt x="22" y="78"/>
                </a:lnTo>
                <a:lnTo>
                  <a:pt x="6" y="162"/>
                </a:lnTo>
                <a:lnTo>
                  <a:pt x="0" y="250"/>
                </a:lnTo>
                <a:lnTo>
                  <a:pt x="4" y="341"/>
                </a:lnTo>
                <a:lnTo>
                  <a:pt x="18" y="430"/>
                </a:lnTo>
                <a:lnTo>
                  <a:pt x="42" y="518"/>
                </a:lnTo>
                <a:lnTo>
                  <a:pt x="75" y="600"/>
                </a:lnTo>
                <a:lnTo>
                  <a:pt x="116" y="675"/>
                </a:lnTo>
                <a:lnTo>
                  <a:pt x="167" y="741"/>
                </a:lnTo>
                <a:lnTo>
                  <a:pt x="226" y="794"/>
                </a:lnTo>
                <a:lnTo>
                  <a:pt x="293" y="833"/>
                </a:lnTo>
                <a:lnTo>
                  <a:pt x="368" y="854"/>
                </a:lnTo>
                <a:lnTo>
                  <a:pt x="450" y="857"/>
                </a:lnTo>
                <a:lnTo>
                  <a:pt x="539" y="838"/>
                </a:lnTo>
                <a:lnTo>
                  <a:pt x="634" y="795"/>
                </a:lnTo>
                <a:lnTo>
                  <a:pt x="737" y="726"/>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17" name="Freeform 94"/>
          <p:cNvSpPr>
            <a:spLocks/>
          </p:cNvSpPr>
          <p:nvPr/>
        </p:nvSpPr>
        <p:spPr bwMode="auto">
          <a:xfrm>
            <a:off x="1765300" y="4800600"/>
            <a:ext cx="63500" cy="114300"/>
          </a:xfrm>
          <a:custGeom>
            <a:avLst/>
            <a:gdLst>
              <a:gd name="T0" fmla="*/ 2147483646 w 400"/>
              <a:gd name="T1" fmla="*/ 0 h 800"/>
              <a:gd name="T2" fmla="*/ 2147483646 w 400"/>
              <a:gd name="T3" fmla="*/ 2147483646 h 800"/>
              <a:gd name="T4" fmla="*/ 2147483646 w 400"/>
              <a:gd name="T5" fmla="*/ 2147483646 h 800"/>
              <a:gd name="T6" fmla="*/ 2147483646 w 400"/>
              <a:gd name="T7" fmla="*/ 2147483646 h 800"/>
              <a:gd name="T8" fmla="*/ 2147483646 w 400"/>
              <a:gd name="T9" fmla="*/ 2147483646 h 800"/>
              <a:gd name="T10" fmla="*/ 2147483646 w 400"/>
              <a:gd name="T11" fmla="*/ 2147483646 h 800"/>
              <a:gd name="T12" fmla="*/ 2147483646 w 400"/>
              <a:gd name="T13" fmla="*/ 2147483646 h 800"/>
              <a:gd name="T14" fmla="*/ 2147483646 w 400"/>
              <a:gd name="T15" fmla="*/ 2147483646 h 800"/>
              <a:gd name="T16" fmla="*/ 2147483646 w 400"/>
              <a:gd name="T17" fmla="*/ 2147483646 h 800"/>
              <a:gd name="T18" fmla="*/ 2147483646 w 400"/>
              <a:gd name="T19" fmla="*/ 2147483646 h 800"/>
              <a:gd name="T20" fmla="*/ 2147483646 w 400"/>
              <a:gd name="T21" fmla="*/ 2147483646 h 800"/>
              <a:gd name="T22" fmla="*/ 0 w 400"/>
              <a:gd name="T23" fmla="*/ 2147483646 h 800"/>
              <a:gd name="T24" fmla="*/ 0 w 400"/>
              <a:gd name="T25" fmla="*/ 2147483646 h 800"/>
              <a:gd name="T26" fmla="*/ 2147483646 w 400"/>
              <a:gd name="T27" fmla="*/ 2147483646 h 800"/>
              <a:gd name="T28" fmla="*/ 2147483646 w 400"/>
              <a:gd name="T29" fmla="*/ 2147483646 h 800"/>
              <a:gd name="T30" fmla="*/ 2147483646 w 400"/>
              <a:gd name="T31" fmla="*/ 2147483646 h 800"/>
              <a:gd name="T32" fmla="*/ 2147483646 w 400"/>
              <a:gd name="T33" fmla="*/ 2147483646 h 800"/>
              <a:gd name="T34" fmla="*/ 2147483646 w 400"/>
              <a:gd name="T35" fmla="*/ 2147483646 h 800"/>
              <a:gd name="T36" fmla="*/ 2147483646 w 400"/>
              <a:gd name="T37" fmla="*/ 2147483646 h 800"/>
              <a:gd name="T38" fmla="*/ 2147483646 w 400"/>
              <a:gd name="T39" fmla="*/ 2147483646 h 800"/>
              <a:gd name="T40" fmla="*/ 2147483646 w 400"/>
              <a:gd name="T41" fmla="*/ 2147483646 h 800"/>
              <a:gd name="T42" fmla="*/ 2147483646 w 400"/>
              <a:gd name="T43" fmla="*/ 2147483646 h 800"/>
              <a:gd name="T44" fmla="*/ 2147483646 w 400"/>
              <a:gd name="T45" fmla="*/ 2147483646 h 800"/>
              <a:gd name="T46" fmla="*/ 2147483646 w 400"/>
              <a:gd name="T47" fmla="*/ 2147483646 h 800"/>
              <a:gd name="T48" fmla="*/ 2147483646 w 400"/>
              <a:gd name="T49" fmla="*/ 2147483646 h 800"/>
              <a:gd name="T50" fmla="*/ 2147483646 w 400"/>
              <a:gd name="T51" fmla="*/ 2147483646 h 800"/>
              <a:gd name="T52" fmla="*/ 2147483646 w 400"/>
              <a:gd name="T53" fmla="*/ 2147483646 h 800"/>
              <a:gd name="T54" fmla="*/ 2147483646 w 400"/>
              <a:gd name="T55" fmla="*/ 2147483646 h 800"/>
              <a:gd name="T56" fmla="*/ 2147483646 w 400"/>
              <a:gd name="T57" fmla="*/ 2147483646 h 800"/>
              <a:gd name="T58" fmla="*/ 2147483646 w 400"/>
              <a:gd name="T59" fmla="*/ 2147483646 h 800"/>
              <a:gd name="T60" fmla="*/ 2147483646 w 400"/>
              <a:gd name="T61" fmla="*/ 2147483646 h 800"/>
              <a:gd name="T62" fmla="*/ 2147483646 w 400"/>
              <a:gd name="T63" fmla="*/ 2147483646 h 800"/>
              <a:gd name="T64" fmla="*/ 2147483646 w 400"/>
              <a:gd name="T65" fmla="*/ 2147483646 h 800"/>
              <a:gd name="T66" fmla="*/ 2147483646 w 400"/>
              <a:gd name="T67" fmla="*/ 2147483646 h 800"/>
              <a:gd name="T68" fmla="*/ 2147483646 w 400"/>
              <a:gd name="T69" fmla="*/ 2147483646 h 800"/>
              <a:gd name="T70" fmla="*/ 2147483646 w 400"/>
              <a:gd name="T71" fmla="*/ 2147483646 h 800"/>
              <a:gd name="T72" fmla="*/ 2147483646 w 400"/>
              <a:gd name="T73" fmla="*/ 2147483646 h 800"/>
              <a:gd name="T74" fmla="*/ 2147483646 w 400"/>
              <a:gd name="T75" fmla="*/ 2147483646 h 800"/>
              <a:gd name="T76" fmla="*/ 2147483646 w 400"/>
              <a:gd name="T77" fmla="*/ 2147483646 h 800"/>
              <a:gd name="T78" fmla="*/ 2147483646 w 400"/>
              <a:gd name="T79" fmla="*/ 2147483646 h 800"/>
              <a:gd name="T80" fmla="*/ 2147483646 w 400"/>
              <a:gd name="T81" fmla="*/ 2147483646 h 800"/>
              <a:gd name="T82" fmla="*/ 2147483646 w 400"/>
              <a:gd name="T83" fmla="*/ 2147483646 h 800"/>
              <a:gd name="T84" fmla="*/ 2147483646 w 400"/>
              <a:gd name="T85" fmla="*/ 2147483646 h 800"/>
              <a:gd name="T86" fmla="*/ 2147483646 w 400"/>
              <a:gd name="T87" fmla="*/ 2147483646 h 800"/>
              <a:gd name="T88" fmla="*/ 2147483646 w 400"/>
              <a:gd name="T89" fmla="*/ 2147483646 h 800"/>
              <a:gd name="T90" fmla="*/ 2147483646 w 400"/>
              <a:gd name="T91" fmla="*/ 2147483646 h 800"/>
              <a:gd name="T92" fmla="*/ 2147483646 w 400"/>
              <a:gd name="T93" fmla="*/ 2147483646 h 800"/>
              <a:gd name="T94" fmla="*/ 2147483646 w 400"/>
              <a:gd name="T95" fmla="*/ 2147483646 h 800"/>
              <a:gd name="T96" fmla="*/ 2147483646 w 400"/>
              <a:gd name="T97" fmla="*/ 0 h 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0" h="800">
                <a:moveTo>
                  <a:pt x="221" y="0"/>
                </a:moveTo>
                <a:lnTo>
                  <a:pt x="177" y="14"/>
                </a:lnTo>
                <a:lnTo>
                  <a:pt x="140" y="34"/>
                </a:lnTo>
                <a:lnTo>
                  <a:pt x="108" y="60"/>
                </a:lnTo>
                <a:lnTo>
                  <a:pt x="81" y="90"/>
                </a:lnTo>
                <a:lnTo>
                  <a:pt x="59" y="126"/>
                </a:lnTo>
                <a:lnTo>
                  <a:pt x="40" y="165"/>
                </a:lnTo>
                <a:lnTo>
                  <a:pt x="26" y="206"/>
                </a:lnTo>
                <a:lnTo>
                  <a:pt x="16" y="248"/>
                </a:lnTo>
                <a:lnTo>
                  <a:pt x="8" y="291"/>
                </a:lnTo>
                <a:lnTo>
                  <a:pt x="3" y="335"/>
                </a:lnTo>
                <a:lnTo>
                  <a:pt x="0" y="378"/>
                </a:lnTo>
                <a:lnTo>
                  <a:pt x="0" y="419"/>
                </a:lnTo>
                <a:lnTo>
                  <a:pt x="1" y="456"/>
                </a:lnTo>
                <a:lnTo>
                  <a:pt x="3" y="492"/>
                </a:lnTo>
                <a:lnTo>
                  <a:pt x="5" y="522"/>
                </a:lnTo>
                <a:lnTo>
                  <a:pt x="9" y="548"/>
                </a:lnTo>
                <a:lnTo>
                  <a:pt x="20" y="616"/>
                </a:lnTo>
                <a:lnTo>
                  <a:pt x="43" y="673"/>
                </a:lnTo>
                <a:lnTo>
                  <a:pt x="72" y="719"/>
                </a:lnTo>
                <a:lnTo>
                  <a:pt x="108" y="755"/>
                </a:lnTo>
                <a:lnTo>
                  <a:pt x="148" y="780"/>
                </a:lnTo>
                <a:lnTo>
                  <a:pt x="190" y="795"/>
                </a:lnTo>
                <a:lnTo>
                  <a:pt x="233" y="800"/>
                </a:lnTo>
                <a:lnTo>
                  <a:pt x="274" y="794"/>
                </a:lnTo>
                <a:lnTo>
                  <a:pt x="313" y="778"/>
                </a:lnTo>
                <a:lnTo>
                  <a:pt x="347" y="753"/>
                </a:lnTo>
                <a:lnTo>
                  <a:pt x="374" y="716"/>
                </a:lnTo>
                <a:lnTo>
                  <a:pt x="392" y="670"/>
                </a:lnTo>
                <a:lnTo>
                  <a:pt x="400" y="615"/>
                </a:lnTo>
                <a:lnTo>
                  <a:pt x="396" y="550"/>
                </a:lnTo>
                <a:lnTo>
                  <a:pt x="377" y="475"/>
                </a:lnTo>
                <a:lnTo>
                  <a:pt x="343" y="389"/>
                </a:lnTo>
                <a:lnTo>
                  <a:pt x="319" y="407"/>
                </a:lnTo>
                <a:lnTo>
                  <a:pt x="294" y="426"/>
                </a:lnTo>
                <a:lnTo>
                  <a:pt x="268" y="445"/>
                </a:lnTo>
                <a:lnTo>
                  <a:pt x="216" y="486"/>
                </a:lnTo>
                <a:lnTo>
                  <a:pt x="189" y="507"/>
                </a:lnTo>
                <a:lnTo>
                  <a:pt x="163" y="526"/>
                </a:lnTo>
                <a:lnTo>
                  <a:pt x="139" y="547"/>
                </a:lnTo>
                <a:lnTo>
                  <a:pt x="115" y="565"/>
                </a:lnTo>
                <a:lnTo>
                  <a:pt x="94" y="583"/>
                </a:lnTo>
                <a:lnTo>
                  <a:pt x="75" y="598"/>
                </a:lnTo>
                <a:lnTo>
                  <a:pt x="59" y="611"/>
                </a:lnTo>
                <a:lnTo>
                  <a:pt x="46" y="622"/>
                </a:lnTo>
                <a:lnTo>
                  <a:pt x="35" y="630"/>
                </a:lnTo>
                <a:lnTo>
                  <a:pt x="29" y="635"/>
                </a:lnTo>
                <a:lnTo>
                  <a:pt x="27" y="637"/>
                </a:lnTo>
                <a:lnTo>
                  <a:pt x="221" y="0"/>
                </a:lnTo>
                <a:close/>
              </a:path>
            </a:pathLst>
          </a:custGeom>
          <a:solidFill>
            <a:srgbClr val="BF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418" name="Freeform 95"/>
          <p:cNvSpPr>
            <a:spLocks/>
          </p:cNvSpPr>
          <p:nvPr/>
        </p:nvSpPr>
        <p:spPr bwMode="auto">
          <a:xfrm>
            <a:off x="1765300" y="4800600"/>
            <a:ext cx="63500" cy="114300"/>
          </a:xfrm>
          <a:custGeom>
            <a:avLst/>
            <a:gdLst>
              <a:gd name="T0" fmla="*/ 2147483646 w 400"/>
              <a:gd name="T1" fmla="*/ 0 h 800"/>
              <a:gd name="T2" fmla="*/ 2147483646 w 400"/>
              <a:gd name="T3" fmla="*/ 2147483646 h 800"/>
              <a:gd name="T4" fmla="*/ 2147483646 w 400"/>
              <a:gd name="T5" fmla="*/ 2147483646 h 800"/>
              <a:gd name="T6" fmla="*/ 2147483646 w 400"/>
              <a:gd name="T7" fmla="*/ 2147483646 h 800"/>
              <a:gd name="T8" fmla="*/ 2147483646 w 400"/>
              <a:gd name="T9" fmla="*/ 2147483646 h 800"/>
              <a:gd name="T10" fmla="*/ 2147483646 w 400"/>
              <a:gd name="T11" fmla="*/ 2147483646 h 800"/>
              <a:gd name="T12" fmla="*/ 2147483646 w 400"/>
              <a:gd name="T13" fmla="*/ 2147483646 h 800"/>
              <a:gd name="T14" fmla="*/ 2147483646 w 400"/>
              <a:gd name="T15" fmla="*/ 2147483646 h 800"/>
              <a:gd name="T16" fmla="*/ 2147483646 w 400"/>
              <a:gd name="T17" fmla="*/ 2147483646 h 800"/>
              <a:gd name="T18" fmla="*/ 2147483646 w 400"/>
              <a:gd name="T19" fmla="*/ 2147483646 h 800"/>
              <a:gd name="T20" fmla="*/ 2147483646 w 400"/>
              <a:gd name="T21" fmla="*/ 2147483646 h 800"/>
              <a:gd name="T22" fmla="*/ 0 w 400"/>
              <a:gd name="T23" fmla="*/ 2147483646 h 800"/>
              <a:gd name="T24" fmla="*/ 0 w 400"/>
              <a:gd name="T25" fmla="*/ 2147483646 h 800"/>
              <a:gd name="T26" fmla="*/ 2147483646 w 400"/>
              <a:gd name="T27" fmla="*/ 2147483646 h 800"/>
              <a:gd name="T28" fmla="*/ 2147483646 w 400"/>
              <a:gd name="T29" fmla="*/ 2147483646 h 800"/>
              <a:gd name="T30" fmla="*/ 2147483646 w 400"/>
              <a:gd name="T31" fmla="*/ 2147483646 h 800"/>
              <a:gd name="T32" fmla="*/ 2147483646 w 400"/>
              <a:gd name="T33" fmla="*/ 2147483646 h 800"/>
              <a:gd name="T34" fmla="*/ 2147483646 w 400"/>
              <a:gd name="T35" fmla="*/ 2147483646 h 800"/>
              <a:gd name="T36" fmla="*/ 2147483646 w 400"/>
              <a:gd name="T37" fmla="*/ 2147483646 h 800"/>
              <a:gd name="T38" fmla="*/ 2147483646 w 400"/>
              <a:gd name="T39" fmla="*/ 2147483646 h 800"/>
              <a:gd name="T40" fmla="*/ 2147483646 w 400"/>
              <a:gd name="T41" fmla="*/ 2147483646 h 800"/>
              <a:gd name="T42" fmla="*/ 2147483646 w 400"/>
              <a:gd name="T43" fmla="*/ 2147483646 h 800"/>
              <a:gd name="T44" fmla="*/ 2147483646 w 400"/>
              <a:gd name="T45" fmla="*/ 2147483646 h 800"/>
              <a:gd name="T46" fmla="*/ 2147483646 w 400"/>
              <a:gd name="T47" fmla="*/ 2147483646 h 800"/>
              <a:gd name="T48" fmla="*/ 2147483646 w 400"/>
              <a:gd name="T49" fmla="*/ 2147483646 h 800"/>
              <a:gd name="T50" fmla="*/ 2147483646 w 400"/>
              <a:gd name="T51" fmla="*/ 2147483646 h 800"/>
              <a:gd name="T52" fmla="*/ 2147483646 w 400"/>
              <a:gd name="T53" fmla="*/ 2147483646 h 800"/>
              <a:gd name="T54" fmla="*/ 2147483646 w 400"/>
              <a:gd name="T55" fmla="*/ 2147483646 h 800"/>
              <a:gd name="T56" fmla="*/ 2147483646 w 400"/>
              <a:gd name="T57" fmla="*/ 2147483646 h 800"/>
              <a:gd name="T58" fmla="*/ 2147483646 w 400"/>
              <a:gd name="T59" fmla="*/ 2147483646 h 800"/>
              <a:gd name="T60" fmla="*/ 2147483646 w 400"/>
              <a:gd name="T61" fmla="*/ 2147483646 h 800"/>
              <a:gd name="T62" fmla="*/ 2147483646 w 400"/>
              <a:gd name="T63" fmla="*/ 2147483646 h 800"/>
              <a:gd name="T64" fmla="*/ 2147483646 w 400"/>
              <a:gd name="T65" fmla="*/ 2147483646 h 800"/>
              <a:gd name="T66" fmla="*/ 2147483646 w 400"/>
              <a:gd name="T67" fmla="*/ 2147483646 h 800"/>
              <a:gd name="T68" fmla="*/ 2147483646 w 400"/>
              <a:gd name="T69" fmla="*/ 2147483646 h 800"/>
              <a:gd name="T70" fmla="*/ 2147483646 w 400"/>
              <a:gd name="T71" fmla="*/ 2147483646 h 800"/>
              <a:gd name="T72" fmla="*/ 2147483646 w 400"/>
              <a:gd name="T73" fmla="*/ 2147483646 h 800"/>
              <a:gd name="T74" fmla="*/ 2147483646 w 400"/>
              <a:gd name="T75" fmla="*/ 2147483646 h 800"/>
              <a:gd name="T76" fmla="*/ 2147483646 w 400"/>
              <a:gd name="T77" fmla="*/ 2147483646 h 800"/>
              <a:gd name="T78" fmla="*/ 2147483646 w 400"/>
              <a:gd name="T79" fmla="*/ 2147483646 h 800"/>
              <a:gd name="T80" fmla="*/ 2147483646 w 400"/>
              <a:gd name="T81" fmla="*/ 2147483646 h 800"/>
              <a:gd name="T82" fmla="*/ 2147483646 w 400"/>
              <a:gd name="T83" fmla="*/ 2147483646 h 800"/>
              <a:gd name="T84" fmla="*/ 2147483646 w 400"/>
              <a:gd name="T85" fmla="*/ 2147483646 h 800"/>
              <a:gd name="T86" fmla="*/ 2147483646 w 400"/>
              <a:gd name="T87" fmla="*/ 2147483646 h 800"/>
              <a:gd name="T88" fmla="*/ 2147483646 w 400"/>
              <a:gd name="T89" fmla="*/ 2147483646 h 800"/>
              <a:gd name="T90" fmla="*/ 2147483646 w 400"/>
              <a:gd name="T91" fmla="*/ 2147483646 h 800"/>
              <a:gd name="T92" fmla="*/ 2147483646 w 400"/>
              <a:gd name="T93" fmla="*/ 2147483646 h 800"/>
              <a:gd name="T94" fmla="*/ 2147483646 w 400"/>
              <a:gd name="T95" fmla="*/ 2147483646 h 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0" h="800">
                <a:moveTo>
                  <a:pt x="221" y="0"/>
                </a:moveTo>
                <a:lnTo>
                  <a:pt x="177" y="14"/>
                </a:lnTo>
                <a:lnTo>
                  <a:pt x="140" y="34"/>
                </a:lnTo>
                <a:lnTo>
                  <a:pt x="108" y="60"/>
                </a:lnTo>
                <a:lnTo>
                  <a:pt x="81" y="90"/>
                </a:lnTo>
                <a:lnTo>
                  <a:pt x="59" y="126"/>
                </a:lnTo>
                <a:lnTo>
                  <a:pt x="40" y="165"/>
                </a:lnTo>
                <a:lnTo>
                  <a:pt x="26" y="206"/>
                </a:lnTo>
                <a:lnTo>
                  <a:pt x="16" y="248"/>
                </a:lnTo>
                <a:lnTo>
                  <a:pt x="8" y="291"/>
                </a:lnTo>
                <a:lnTo>
                  <a:pt x="3" y="335"/>
                </a:lnTo>
                <a:lnTo>
                  <a:pt x="0" y="378"/>
                </a:lnTo>
                <a:lnTo>
                  <a:pt x="0" y="419"/>
                </a:lnTo>
                <a:lnTo>
                  <a:pt x="1" y="456"/>
                </a:lnTo>
                <a:lnTo>
                  <a:pt x="3" y="492"/>
                </a:lnTo>
                <a:lnTo>
                  <a:pt x="5" y="522"/>
                </a:lnTo>
                <a:lnTo>
                  <a:pt x="9" y="548"/>
                </a:lnTo>
                <a:lnTo>
                  <a:pt x="20" y="616"/>
                </a:lnTo>
                <a:lnTo>
                  <a:pt x="43" y="673"/>
                </a:lnTo>
                <a:lnTo>
                  <a:pt x="72" y="719"/>
                </a:lnTo>
                <a:lnTo>
                  <a:pt x="108" y="755"/>
                </a:lnTo>
                <a:lnTo>
                  <a:pt x="148" y="780"/>
                </a:lnTo>
                <a:lnTo>
                  <a:pt x="190" y="795"/>
                </a:lnTo>
                <a:lnTo>
                  <a:pt x="233" y="800"/>
                </a:lnTo>
                <a:lnTo>
                  <a:pt x="274" y="794"/>
                </a:lnTo>
                <a:lnTo>
                  <a:pt x="313" y="778"/>
                </a:lnTo>
                <a:lnTo>
                  <a:pt x="347" y="753"/>
                </a:lnTo>
                <a:lnTo>
                  <a:pt x="374" y="716"/>
                </a:lnTo>
                <a:lnTo>
                  <a:pt x="392" y="670"/>
                </a:lnTo>
                <a:lnTo>
                  <a:pt x="400" y="615"/>
                </a:lnTo>
                <a:lnTo>
                  <a:pt x="396" y="550"/>
                </a:lnTo>
                <a:lnTo>
                  <a:pt x="377" y="475"/>
                </a:lnTo>
                <a:lnTo>
                  <a:pt x="343" y="389"/>
                </a:lnTo>
                <a:lnTo>
                  <a:pt x="319" y="407"/>
                </a:lnTo>
                <a:lnTo>
                  <a:pt x="294" y="426"/>
                </a:lnTo>
                <a:lnTo>
                  <a:pt x="268" y="445"/>
                </a:lnTo>
                <a:lnTo>
                  <a:pt x="216" y="486"/>
                </a:lnTo>
                <a:lnTo>
                  <a:pt x="189" y="507"/>
                </a:lnTo>
                <a:lnTo>
                  <a:pt x="163" y="526"/>
                </a:lnTo>
                <a:lnTo>
                  <a:pt x="139" y="547"/>
                </a:lnTo>
                <a:lnTo>
                  <a:pt x="115" y="565"/>
                </a:lnTo>
                <a:lnTo>
                  <a:pt x="94" y="583"/>
                </a:lnTo>
                <a:lnTo>
                  <a:pt x="75" y="598"/>
                </a:lnTo>
                <a:lnTo>
                  <a:pt x="59" y="611"/>
                </a:lnTo>
                <a:lnTo>
                  <a:pt x="46" y="622"/>
                </a:lnTo>
                <a:lnTo>
                  <a:pt x="35" y="630"/>
                </a:lnTo>
                <a:lnTo>
                  <a:pt x="29" y="635"/>
                </a:lnTo>
                <a:lnTo>
                  <a:pt x="27" y="637"/>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19" name="Freeform 96"/>
          <p:cNvSpPr>
            <a:spLocks/>
          </p:cNvSpPr>
          <p:nvPr/>
        </p:nvSpPr>
        <p:spPr bwMode="auto">
          <a:xfrm>
            <a:off x="1755775" y="4899025"/>
            <a:ext cx="73025" cy="53975"/>
          </a:xfrm>
          <a:custGeom>
            <a:avLst/>
            <a:gdLst>
              <a:gd name="T0" fmla="*/ 2147483646 w 457"/>
              <a:gd name="T1" fmla="*/ 0 h 372"/>
              <a:gd name="T2" fmla="*/ 0 w 457"/>
              <a:gd name="T3" fmla="*/ 2147483646 h 372"/>
              <a:gd name="T4" fmla="*/ 2147483646 w 457"/>
              <a:gd name="T5" fmla="*/ 0 h 372"/>
              <a:gd name="T6" fmla="*/ 0 60000 65536"/>
              <a:gd name="T7" fmla="*/ 0 60000 65536"/>
              <a:gd name="T8" fmla="*/ 0 60000 65536"/>
            </a:gdLst>
            <a:ahLst/>
            <a:cxnLst>
              <a:cxn ang="T6">
                <a:pos x="T0" y="T1"/>
              </a:cxn>
              <a:cxn ang="T7">
                <a:pos x="T2" y="T3"/>
              </a:cxn>
              <a:cxn ang="T8">
                <a:pos x="T4" y="T5"/>
              </a:cxn>
            </a:cxnLst>
            <a:rect l="0" t="0" r="r" b="b"/>
            <a:pathLst>
              <a:path w="457" h="372">
                <a:moveTo>
                  <a:pt x="457" y="0"/>
                </a:moveTo>
                <a:lnTo>
                  <a:pt x="0" y="372"/>
                </a:lnTo>
                <a:lnTo>
                  <a:pt x="457" y="0"/>
                </a:lnTo>
                <a:close/>
              </a:path>
            </a:pathLst>
          </a:custGeom>
          <a:solidFill>
            <a:srgbClr val="BFE5E5"/>
          </a:solidFill>
          <a:ln w="15875">
            <a:solidFill>
              <a:srgbClr val="000000"/>
            </a:solidFill>
            <a:prstDash val="solid"/>
            <a:round/>
            <a:headEnd/>
            <a:tailEnd/>
          </a:ln>
        </p:spPr>
        <p:txBody>
          <a:bodyPr/>
          <a:lstStyle/>
          <a:p>
            <a:endParaRPr lang="en-GB"/>
          </a:p>
        </p:txBody>
      </p:sp>
      <p:sp>
        <p:nvSpPr>
          <p:cNvPr id="102420" name="Freeform 97"/>
          <p:cNvSpPr>
            <a:spLocks/>
          </p:cNvSpPr>
          <p:nvPr/>
        </p:nvSpPr>
        <p:spPr bwMode="auto">
          <a:xfrm>
            <a:off x="1206500" y="4965700"/>
            <a:ext cx="47625" cy="100013"/>
          </a:xfrm>
          <a:custGeom>
            <a:avLst/>
            <a:gdLst>
              <a:gd name="T0" fmla="*/ 0 w 303"/>
              <a:gd name="T1" fmla="*/ 2147483646 h 690"/>
              <a:gd name="T2" fmla="*/ 2147483646 w 303"/>
              <a:gd name="T3" fmla="*/ 2147483646 h 690"/>
              <a:gd name="T4" fmla="*/ 2147483646 w 303"/>
              <a:gd name="T5" fmla="*/ 2147483646 h 690"/>
              <a:gd name="T6" fmla="*/ 2147483646 w 303"/>
              <a:gd name="T7" fmla="*/ 2147483646 h 690"/>
              <a:gd name="T8" fmla="*/ 2147483646 w 303"/>
              <a:gd name="T9" fmla="*/ 2147483646 h 690"/>
              <a:gd name="T10" fmla="*/ 2147483646 w 303"/>
              <a:gd name="T11" fmla="*/ 2147483646 h 690"/>
              <a:gd name="T12" fmla="*/ 2147483646 w 303"/>
              <a:gd name="T13" fmla="*/ 2147483646 h 690"/>
              <a:gd name="T14" fmla="*/ 2147483646 w 303"/>
              <a:gd name="T15" fmla="*/ 2147483646 h 690"/>
              <a:gd name="T16" fmla="*/ 2147483646 w 303"/>
              <a:gd name="T17" fmla="*/ 2147483646 h 690"/>
              <a:gd name="T18" fmla="*/ 2147483646 w 303"/>
              <a:gd name="T19" fmla="*/ 2147483646 h 690"/>
              <a:gd name="T20" fmla="*/ 2147483646 w 303"/>
              <a:gd name="T21" fmla="*/ 2147483646 h 690"/>
              <a:gd name="T22" fmla="*/ 2147483646 w 303"/>
              <a:gd name="T23" fmla="*/ 2147483646 h 690"/>
              <a:gd name="T24" fmla="*/ 2147483646 w 303"/>
              <a:gd name="T25" fmla="*/ 2147483646 h 690"/>
              <a:gd name="T26" fmla="*/ 2147483646 w 303"/>
              <a:gd name="T27" fmla="*/ 2147483646 h 690"/>
              <a:gd name="T28" fmla="*/ 2147483646 w 303"/>
              <a:gd name="T29" fmla="*/ 2147483646 h 690"/>
              <a:gd name="T30" fmla="*/ 2147483646 w 303"/>
              <a:gd name="T31" fmla="*/ 2147483646 h 690"/>
              <a:gd name="T32" fmla="*/ 2147483646 w 303"/>
              <a:gd name="T33" fmla="*/ 0 h 6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3" h="690">
                <a:moveTo>
                  <a:pt x="0" y="690"/>
                </a:moveTo>
                <a:lnTo>
                  <a:pt x="16" y="671"/>
                </a:lnTo>
                <a:lnTo>
                  <a:pt x="38" y="649"/>
                </a:lnTo>
                <a:lnTo>
                  <a:pt x="63" y="622"/>
                </a:lnTo>
                <a:lnTo>
                  <a:pt x="92" y="592"/>
                </a:lnTo>
                <a:lnTo>
                  <a:pt x="124" y="558"/>
                </a:lnTo>
                <a:lnTo>
                  <a:pt x="155" y="522"/>
                </a:lnTo>
                <a:lnTo>
                  <a:pt x="187" y="482"/>
                </a:lnTo>
                <a:lnTo>
                  <a:pt x="217" y="438"/>
                </a:lnTo>
                <a:lnTo>
                  <a:pt x="244" y="392"/>
                </a:lnTo>
                <a:lnTo>
                  <a:pt x="268" y="343"/>
                </a:lnTo>
                <a:lnTo>
                  <a:pt x="286" y="291"/>
                </a:lnTo>
                <a:lnTo>
                  <a:pt x="298" y="237"/>
                </a:lnTo>
                <a:lnTo>
                  <a:pt x="303" y="181"/>
                </a:lnTo>
                <a:lnTo>
                  <a:pt x="300" y="123"/>
                </a:lnTo>
                <a:lnTo>
                  <a:pt x="287" y="63"/>
                </a:lnTo>
                <a:lnTo>
                  <a:pt x="26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21" name="Freeform 98"/>
          <p:cNvSpPr>
            <a:spLocks/>
          </p:cNvSpPr>
          <p:nvPr/>
        </p:nvSpPr>
        <p:spPr bwMode="auto">
          <a:xfrm>
            <a:off x="1350963" y="4981575"/>
            <a:ext cx="122237" cy="100013"/>
          </a:xfrm>
          <a:custGeom>
            <a:avLst/>
            <a:gdLst>
              <a:gd name="T0" fmla="*/ 2147483646 w 767"/>
              <a:gd name="T1" fmla="*/ 0 h 699"/>
              <a:gd name="T2" fmla="*/ 2147483646 w 767"/>
              <a:gd name="T3" fmla="*/ 2147483646 h 699"/>
              <a:gd name="T4" fmla="*/ 2147483646 w 767"/>
              <a:gd name="T5" fmla="*/ 2147483646 h 699"/>
              <a:gd name="T6" fmla="*/ 2147483646 w 767"/>
              <a:gd name="T7" fmla="*/ 2147483646 h 699"/>
              <a:gd name="T8" fmla="*/ 2147483646 w 767"/>
              <a:gd name="T9" fmla="*/ 2147483646 h 699"/>
              <a:gd name="T10" fmla="*/ 2147483646 w 767"/>
              <a:gd name="T11" fmla="*/ 2147483646 h 699"/>
              <a:gd name="T12" fmla="*/ 2147483646 w 767"/>
              <a:gd name="T13" fmla="*/ 2147483646 h 699"/>
              <a:gd name="T14" fmla="*/ 2147483646 w 767"/>
              <a:gd name="T15" fmla="*/ 2147483646 h 699"/>
              <a:gd name="T16" fmla="*/ 2147483646 w 767"/>
              <a:gd name="T17" fmla="*/ 2147483646 h 699"/>
              <a:gd name="T18" fmla="*/ 2147483646 w 767"/>
              <a:gd name="T19" fmla="*/ 2147483646 h 699"/>
              <a:gd name="T20" fmla="*/ 2147483646 w 767"/>
              <a:gd name="T21" fmla="*/ 2147483646 h 699"/>
              <a:gd name="T22" fmla="*/ 2147483646 w 767"/>
              <a:gd name="T23" fmla="*/ 2147483646 h 699"/>
              <a:gd name="T24" fmla="*/ 2147483646 w 767"/>
              <a:gd name="T25" fmla="*/ 2147483646 h 699"/>
              <a:gd name="T26" fmla="*/ 2147483646 w 767"/>
              <a:gd name="T27" fmla="*/ 2147483646 h 699"/>
              <a:gd name="T28" fmla="*/ 2147483646 w 767"/>
              <a:gd name="T29" fmla="*/ 2147483646 h 699"/>
              <a:gd name="T30" fmla="*/ 2147483646 w 767"/>
              <a:gd name="T31" fmla="*/ 2147483646 h 699"/>
              <a:gd name="T32" fmla="*/ 2147483646 w 767"/>
              <a:gd name="T33" fmla="*/ 2147483646 h 699"/>
              <a:gd name="T34" fmla="*/ 2147483646 w 767"/>
              <a:gd name="T35" fmla="*/ 2147483646 h 699"/>
              <a:gd name="T36" fmla="*/ 2147483646 w 767"/>
              <a:gd name="T37" fmla="*/ 2147483646 h 699"/>
              <a:gd name="T38" fmla="*/ 2147483646 w 767"/>
              <a:gd name="T39" fmla="*/ 2147483646 h 699"/>
              <a:gd name="T40" fmla="*/ 2147483646 w 767"/>
              <a:gd name="T41" fmla="*/ 2147483646 h 699"/>
              <a:gd name="T42" fmla="*/ 2147483646 w 767"/>
              <a:gd name="T43" fmla="*/ 2147483646 h 699"/>
              <a:gd name="T44" fmla="*/ 2147483646 w 767"/>
              <a:gd name="T45" fmla="*/ 2147483646 h 699"/>
              <a:gd name="T46" fmla="*/ 2147483646 w 767"/>
              <a:gd name="T47" fmla="*/ 2147483646 h 699"/>
              <a:gd name="T48" fmla="*/ 2147483646 w 767"/>
              <a:gd name="T49" fmla="*/ 2147483646 h 699"/>
              <a:gd name="T50" fmla="*/ 2147483646 w 767"/>
              <a:gd name="T51" fmla="*/ 2147483646 h 699"/>
              <a:gd name="T52" fmla="*/ 2147483646 w 767"/>
              <a:gd name="T53" fmla="*/ 2147483646 h 699"/>
              <a:gd name="T54" fmla="*/ 2147483646 w 767"/>
              <a:gd name="T55" fmla="*/ 2147483646 h 699"/>
              <a:gd name="T56" fmla="*/ 2147483646 w 767"/>
              <a:gd name="T57" fmla="*/ 2147483646 h 699"/>
              <a:gd name="T58" fmla="*/ 2147483646 w 767"/>
              <a:gd name="T59" fmla="*/ 2147483646 h 699"/>
              <a:gd name="T60" fmla="*/ 2147483646 w 767"/>
              <a:gd name="T61" fmla="*/ 2147483646 h 699"/>
              <a:gd name="T62" fmla="*/ 2147483646 w 767"/>
              <a:gd name="T63" fmla="*/ 2147483646 h 699"/>
              <a:gd name="T64" fmla="*/ 0 w 767"/>
              <a:gd name="T65" fmla="*/ 2147483646 h 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67" h="699">
                <a:moveTo>
                  <a:pt x="686" y="0"/>
                </a:moveTo>
                <a:lnTo>
                  <a:pt x="695" y="39"/>
                </a:lnTo>
                <a:lnTo>
                  <a:pt x="705" y="80"/>
                </a:lnTo>
                <a:lnTo>
                  <a:pt x="714" y="124"/>
                </a:lnTo>
                <a:lnTo>
                  <a:pt x="723" y="170"/>
                </a:lnTo>
                <a:lnTo>
                  <a:pt x="732" y="217"/>
                </a:lnTo>
                <a:lnTo>
                  <a:pt x="739" y="265"/>
                </a:lnTo>
                <a:lnTo>
                  <a:pt x="746" y="313"/>
                </a:lnTo>
                <a:lnTo>
                  <a:pt x="753" y="361"/>
                </a:lnTo>
                <a:lnTo>
                  <a:pt x="758" y="407"/>
                </a:lnTo>
                <a:lnTo>
                  <a:pt x="762" y="452"/>
                </a:lnTo>
                <a:lnTo>
                  <a:pt x="765" y="495"/>
                </a:lnTo>
                <a:lnTo>
                  <a:pt x="767" y="535"/>
                </a:lnTo>
                <a:lnTo>
                  <a:pt x="767" y="571"/>
                </a:lnTo>
                <a:lnTo>
                  <a:pt x="765" y="604"/>
                </a:lnTo>
                <a:lnTo>
                  <a:pt x="760" y="632"/>
                </a:lnTo>
                <a:lnTo>
                  <a:pt x="755" y="654"/>
                </a:lnTo>
                <a:lnTo>
                  <a:pt x="723" y="666"/>
                </a:lnTo>
                <a:lnTo>
                  <a:pt x="682" y="676"/>
                </a:lnTo>
                <a:lnTo>
                  <a:pt x="633" y="684"/>
                </a:lnTo>
                <a:lnTo>
                  <a:pt x="577" y="690"/>
                </a:lnTo>
                <a:lnTo>
                  <a:pt x="517" y="695"/>
                </a:lnTo>
                <a:lnTo>
                  <a:pt x="454" y="697"/>
                </a:lnTo>
                <a:lnTo>
                  <a:pt x="389" y="699"/>
                </a:lnTo>
                <a:lnTo>
                  <a:pt x="324" y="699"/>
                </a:lnTo>
                <a:lnTo>
                  <a:pt x="261" y="699"/>
                </a:lnTo>
                <a:lnTo>
                  <a:pt x="201" y="698"/>
                </a:lnTo>
                <a:lnTo>
                  <a:pt x="147" y="696"/>
                </a:lnTo>
                <a:lnTo>
                  <a:pt x="98" y="695"/>
                </a:lnTo>
                <a:lnTo>
                  <a:pt x="57" y="693"/>
                </a:lnTo>
                <a:lnTo>
                  <a:pt x="26" y="692"/>
                </a:lnTo>
                <a:lnTo>
                  <a:pt x="6" y="691"/>
                </a:lnTo>
                <a:lnTo>
                  <a:pt x="0" y="69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22" name="Freeform 99"/>
          <p:cNvSpPr>
            <a:spLocks/>
          </p:cNvSpPr>
          <p:nvPr/>
        </p:nvSpPr>
        <p:spPr bwMode="auto">
          <a:xfrm>
            <a:off x="1501775" y="5073650"/>
            <a:ext cx="52388" cy="1588"/>
          </a:xfrm>
          <a:custGeom>
            <a:avLst/>
            <a:gdLst>
              <a:gd name="T0" fmla="*/ 0 w 334"/>
              <a:gd name="T1" fmla="*/ 0 h 17"/>
              <a:gd name="T2" fmla="*/ 2147483646 w 334"/>
              <a:gd name="T3" fmla="*/ 2147483646 h 17"/>
              <a:gd name="T4" fmla="*/ 2147483646 w 334"/>
              <a:gd name="T5" fmla="*/ 2147483646 h 17"/>
              <a:gd name="T6" fmla="*/ 2147483646 w 334"/>
              <a:gd name="T7" fmla="*/ 2147483646 h 17"/>
              <a:gd name="T8" fmla="*/ 2147483646 w 334"/>
              <a:gd name="T9" fmla="*/ 2147483646 h 17"/>
              <a:gd name="T10" fmla="*/ 2147483646 w 334"/>
              <a:gd name="T11" fmla="*/ 2147483646 h 17"/>
              <a:gd name="T12" fmla="*/ 2147483646 w 334"/>
              <a:gd name="T13" fmla="*/ 2147483646 h 17"/>
              <a:gd name="T14" fmla="*/ 2147483646 w 334"/>
              <a:gd name="T15" fmla="*/ 2147483646 h 17"/>
              <a:gd name="T16" fmla="*/ 2147483646 w 334"/>
              <a:gd name="T17" fmla="*/ 2147483646 h 17"/>
              <a:gd name="T18" fmla="*/ 2147483646 w 334"/>
              <a:gd name="T19" fmla="*/ 2147483646 h 17"/>
              <a:gd name="T20" fmla="*/ 2147483646 w 334"/>
              <a:gd name="T21" fmla="*/ 2147483646 h 17"/>
              <a:gd name="T22" fmla="*/ 2147483646 w 334"/>
              <a:gd name="T23" fmla="*/ 2147483646 h 17"/>
              <a:gd name="T24" fmla="*/ 2147483646 w 334"/>
              <a:gd name="T25" fmla="*/ 2147483646 h 17"/>
              <a:gd name="T26" fmla="*/ 2147483646 w 334"/>
              <a:gd name="T27" fmla="*/ 2147483646 h 17"/>
              <a:gd name="T28" fmla="*/ 2147483646 w 334"/>
              <a:gd name="T29" fmla="*/ 2147483646 h 17"/>
              <a:gd name="T30" fmla="*/ 2147483646 w 334"/>
              <a:gd name="T31" fmla="*/ 2147483646 h 17"/>
              <a:gd name="T32" fmla="*/ 2147483646 w 334"/>
              <a:gd name="T33" fmla="*/ 2147483646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4" h="17">
                <a:moveTo>
                  <a:pt x="0" y="0"/>
                </a:moveTo>
                <a:lnTo>
                  <a:pt x="18" y="3"/>
                </a:lnTo>
                <a:lnTo>
                  <a:pt x="39" y="6"/>
                </a:lnTo>
                <a:lnTo>
                  <a:pt x="63" y="8"/>
                </a:lnTo>
                <a:lnTo>
                  <a:pt x="89" y="10"/>
                </a:lnTo>
                <a:lnTo>
                  <a:pt x="116" y="12"/>
                </a:lnTo>
                <a:lnTo>
                  <a:pt x="144" y="13"/>
                </a:lnTo>
                <a:lnTo>
                  <a:pt x="172" y="14"/>
                </a:lnTo>
                <a:lnTo>
                  <a:pt x="199" y="15"/>
                </a:lnTo>
                <a:lnTo>
                  <a:pt x="226" y="16"/>
                </a:lnTo>
                <a:lnTo>
                  <a:pt x="251" y="17"/>
                </a:lnTo>
                <a:lnTo>
                  <a:pt x="273" y="17"/>
                </a:lnTo>
                <a:lnTo>
                  <a:pt x="294" y="17"/>
                </a:lnTo>
                <a:lnTo>
                  <a:pt x="310" y="17"/>
                </a:lnTo>
                <a:lnTo>
                  <a:pt x="323" y="17"/>
                </a:lnTo>
                <a:lnTo>
                  <a:pt x="331" y="17"/>
                </a:lnTo>
                <a:lnTo>
                  <a:pt x="334" y="17"/>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23" name="Freeform 100"/>
          <p:cNvSpPr>
            <a:spLocks/>
          </p:cNvSpPr>
          <p:nvPr/>
        </p:nvSpPr>
        <p:spPr bwMode="auto">
          <a:xfrm>
            <a:off x="1425575" y="5368925"/>
            <a:ext cx="6350" cy="319088"/>
          </a:xfrm>
          <a:custGeom>
            <a:avLst/>
            <a:gdLst>
              <a:gd name="T0" fmla="*/ 2147483646 w 35"/>
              <a:gd name="T1" fmla="*/ 2147483646 h 2211"/>
              <a:gd name="T2" fmla="*/ 2147483646 w 35"/>
              <a:gd name="T3" fmla="*/ 2147483646 h 2211"/>
              <a:gd name="T4" fmla="*/ 2147483646 w 35"/>
              <a:gd name="T5" fmla="*/ 2147483646 h 2211"/>
              <a:gd name="T6" fmla="*/ 2147483646 w 35"/>
              <a:gd name="T7" fmla="*/ 2147483646 h 2211"/>
              <a:gd name="T8" fmla="*/ 2147483646 w 35"/>
              <a:gd name="T9" fmla="*/ 2147483646 h 2211"/>
              <a:gd name="T10" fmla="*/ 2147483646 w 35"/>
              <a:gd name="T11" fmla="*/ 2147483646 h 2211"/>
              <a:gd name="T12" fmla="*/ 2147483646 w 35"/>
              <a:gd name="T13" fmla="*/ 2147483646 h 2211"/>
              <a:gd name="T14" fmla="*/ 2147483646 w 35"/>
              <a:gd name="T15" fmla="*/ 2147483646 h 2211"/>
              <a:gd name="T16" fmla="*/ 2147483646 w 35"/>
              <a:gd name="T17" fmla="*/ 2147483646 h 2211"/>
              <a:gd name="T18" fmla="*/ 2147483646 w 35"/>
              <a:gd name="T19" fmla="*/ 2147483646 h 2211"/>
              <a:gd name="T20" fmla="*/ 2147483646 w 35"/>
              <a:gd name="T21" fmla="*/ 2147483646 h 2211"/>
              <a:gd name="T22" fmla="*/ 2147483646 w 35"/>
              <a:gd name="T23" fmla="*/ 2147483646 h 2211"/>
              <a:gd name="T24" fmla="*/ 2147483646 w 35"/>
              <a:gd name="T25" fmla="*/ 2147483646 h 2211"/>
              <a:gd name="T26" fmla="*/ 2147483646 w 35"/>
              <a:gd name="T27" fmla="*/ 2147483646 h 2211"/>
              <a:gd name="T28" fmla="*/ 2147483646 w 35"/>
              <a:gd name="T29" fmla="*/ 2147483646 h 2211"/>
              <a:gd name="T30" fmla="*/ 0 w 35"/>
              <a:gd name="T31" fmla="*/ 2147483646 h 2211"/>
              <a:gd name="T32" fmla="*/ 0 w 35"/>
              <a:gd name="T33" fmla="*/ 2147483646 h 2211"/>
              <a:gd name="T34" fmla="*/ 0 w 35"/>
              <a:gd name="T35" fmla="*/ 2147483646 h 2211"/>
              <a:gd name="T36" fmla="*/ 0 w 35"/>
              <a:gd name="T37" fmla="*/ 2147483646 h 2211"/>
              <a:gd name="T38" fmla="*/ 0 w 35"/>
              <a:gd name="T39" fmla="*/ 2147483646 h 2211"/>
              <a:gd name="T40" fmla="*/ 0 w 35"/>
              <a:gd name="T41" fmla="*/ 2147483646 h 2211"/>
              <a:gd name="T42" fmla="*/ 0 w 35"/>
              <a:gd name="T43" fmla="*/ 2147483646 h 2211"/>
              <a:gd name="T44" fmla="*/ 0 w 35"/>
              <a:gd name="T45" fmla="*/ 2147483646 h 2211"/>
              <a:gd name="T46" fmla="*/ 0 w 35"/>
              <a:gd name="T47" fmla="*/ 2147483646 h 2211"/>
              <a:gd name="T48" fmla="*/ 0 w 35"/>
              <a:gd name="T49" fmla="*/ 2147483646 h 2211"/>
              <a:gd name="T50" fmla="*/ 0 w 35"/>
              <a:gd name="T51" fmla="*/ 2147483646 h 2211"/>
              <a:gd name="T52" fmla="*/ 0 w 35"/>
              <a:gd name="T53" fmla="*/ 2147483646 h 2211"/>
              <a:gd name="T54" fmla="*/ 0 w 35"/>
              <a:gd name="T55" fmla="*/ 2147483646 h 2211"/>
              <a:gd name="T56" fmla="*/ 0 w 35"/>
              <a:gd name="T57" fmla="*/ 2147483646 h 2211"/>
              <a:gd name="T58" fmla="*/ 0 w 35"/>
              <a:gd name="T59" fmla="*/ 2147483646 h 2211"/>
              <a:gd name="T60" fmla="*/ 0 w 35"/>
              <a:gd name="T61" fmla="*/ 2147483646 h 2211"/>
              <a:gd name="T62" fmla="*/ 0 w 35"/>
              <a:gd name="T63" fmla="*/ 2147483646 h 2211"/>
              <a:gd name="T64" fmla="*/ 0 w 35"/>
              <a:gd name="T65" fmla="*/ 0 h 22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2211">
                <a:moveTo>
                  <a:pt x="35" y="2211"/>
                </a:moveTo>
                <a:lnTo>
                  <a:pt x="34" y="2174"/>
                </a:lnTo>
                <a:lnTo>
                  <a:pt x="33" y="2131"/>
                </a:lnTo>
                <a:lnTo>
                  <a:pt x="31" y="2082"/>
                </a:lnTo>
                <a:lnTo>
                  <a:pt x="29" y="2028"/>
                </a:lnTo>
                <a:lnTo>
                  <a:pt x="26" y="1971"/>
                </a:lnTo>
                <a:lnTo>
                  <a:pt x="23" y="1911"/>
                </a:lnTo>
                <a:lnTo>
                  <a:pt x="20" y="1851"/>
                </a:lnTo>
                <a:lnTo>
                  <a:pt x="17" y="1791"/>
                </a:lnTo>
                <a:lnTo>
                  <a:pt x="14" y="1732"/>
                </a:lnTo>
                <a:lnTo>
                  <a:pt x="11" y="1676"/>
                </a:lnTo>
                <a:lnTo>
                  <a:pt x="8" y="1623"/>
                </a:lnTo>
                <a:lnTo>
                  <a:pt x="5" y="1574"/>
                </a:lnTo>
                <a:lnTo>
                  <a:pt x="3" y="1533"/>
                </a:lnTo>
                <a:lnTo>
                  <a:pt x="1" y="1497"/>
                </a:lnTo>
                <a:lnTo>
                  <a:pt x="0" y="1469"/>
                </a:lnTo>
                <a:lnTo>
                  <a:pt x="0" y="1450"/>
                </a:lnTo>
                <a:lnTo>
                  <a:pt x="0" y="1419"/>
                </a:lnTo>
                <a:lnTo>
                  <a:pt x="0" y="1363"/>
                </a:lnTo>
                <a:lnTo>
                  <a:pt x="0" y="1284"/>
                </a:lnTo>
                <a:lnTo>
                  <a:pt x="0" y="1187"/>
                </a:lnTo>
                <a:lnTo>
                  <a:pt x="0" y="1075"/>
                </a:lnTo>
                <a:lnTo>
                  <a:pt x="0" y="953"/>
                </a:lnTo>
                <a:lnTo>
                  <a:pt x="0" y="824"/>
                </a:lnTo>
                <a:lnTo>
                  <a:pt x="0" y="693"/>
                </a:lnTo>
                <a:lnTo>
                  <a:pt x="0" y="563"/>
                </a:lnTo>
                <a:lnTo>
                  <a:pt x="0" y="436"/>
                </a:lnTo>
                <a:lnTo>
                  <a:pt x="0" y="319"/>
                </a:lnTo>
                <a:lnTo>
                  <a:pt x="0" y="215"/>
                </a:lnTo>
                <a:lnTo>
                  <a:pt x="0" y="127"/>
                </a:lnTo>
                <a:lnTo>
                  <a:pt x="0" y="59"/>
                </a:lnTo>
                <a:lnTo>
                  <a:pt x="0" y="17"/>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24" name="Freeform 101"/>
          <p:cNvSpPr>
            <a:spLocks/>
          </p:cNvSpPr>
          <p:nvPr/>
        </p:nvSpPr>
        <p:spPr bwMode="auto">
          <a:xfrm>
            <a:off x="1395413" y="5359400"/>
            <a:ext cx="66675" cy="9525"/>
          </a:xfrm>
          <a:custGeom>
            <a:avLst/>
            <a:gdLst>
              <a:gd name="T0" fmla="*/ 0 w 423"/>
              <a:gd name="T1" fmla="*/ 0 h 67"/>
              <a:gd name="T2" fmla="*/ 2147483646 w 423"/>
              <a:gd name="T3" fmla="*/ 2147483646 h 67"/>
              <a:gd name="T4" fmla="*/ 2147483646 w 423"/>
              <a:gd name="T5" fmla="*/ 2147483646 h 67"/>
              <a:gd name="T6" fmla="*/ 2147483646 w 423"/>
              <a:gd name="T7" fmla="*/ 2147483646 h 67"/>
              <a:gd name="T8" fmla="*/ 2147483646 w 423"/>
              <a:gd name="T9" fmla="*/ 2147483646 h 67"/>
              <a:gd name="T10" fmla="*/ 2147483646 w 423"/>
              <a:gd name="T11" fmla="*/ 2147483646 h 67"/>
              <a:gd name="T12" fmla="*/ 2147483646 w 423"/>
              <a:gd name="T13" fmla="*/ 2147483646 h 67"/>
              <a:gd name="T14" fmla="*/ 2147483646 w 423"/>
              <a:gd name="T15" fmla="*/ 2147483646 h 67"/>
              <a:gd name="T16" fmla="*/ 2147483646 w 423"/>
              <a:gd name="T17" fmla="*/ 2147483646 h 67"/>
              <a:gd name="T18" fmla="*/ 2147483646 w 423"/>
              <a:gd name="T19" fmla="*/ 2147483646 h 67"/>
              <a:gd name="T20" fmla="*/ 2147483646 w 423"/>
              <a:gd name="T21" fmla="*/ 2147483646 h 67"/>
              <a:gd name="T22" fmla="*/ 2147483646 w 423"/>
              <a:gd name="T23" fmla="*/ 2147483646 h 67"/>
              <a:gd name="T24" fmla="*/ 2147483646 w 423"/>
              <a:gd name="T25" fmla="*/ 2147483646 h 67"/>
              <a:gd name="T26" fmla="*/ 2147483646 w 423"/>
              <a:gd name="T27" fmla="*/ 2147483646 h 67"/>
              <a:gd name="T28" fmla="*/ 2147483646 w 423"/>
              <a:gd name="T29" fmla="*/ 2147483646 h 67"/>
              <a:gd name="T30" fmla="*/ 2147483646 w 423"/>
              <a:gd name="T31" fmla="*/ 2147483646 h 67"/>
              <a:gd name="T32" fmla="*/ 2147483646 w 42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3" h="67">
                <a:moveTo>
                  <a:pt x="0" y="0"/>
                </a:moveTo>
                <a:lnTo>
                  <a:pt x="13" y="16"/>
                </a:lnTo>
                <a:lnTo>
                  <a:pt x="30" y="30"/>
                </a:lnTo>
                <a:lnTo>
                  <a:pt x="51" y="41"/>
                </a:lnTo>
                <a:lnTo>
                  <a:pt x="75" y="50"/>
                </a:lnTo>
                <a:lnTo>
                  <a:pt x="104" y="58"/>
                </a:lnTo>
                <a:lnTo>
                  <a:pt x="133" y="63"/>
                </a:lnTo>
                <a:lnTo>
                  <a:pt x="165" y="66"/>
                </a:lnTo>
                <a:lnTo>
                  <a:pt x="198" y="67"/>
                </a:lnTo>
                <a:lnTo>
                  <a:pt x="231" y="66"/>
                </a:lnTo>
                <a:lnTo>
                  <a:pt x="264" y="63"/>
                </a:lnTo>
                <a:lnTo>
                  <a:pt x="296" y="58"/>
                </a:lnTo>
                <a:lnTo>
                  <a:pt x="326" y="50"/>
                </a:lnTo>
                <a:lnTo>
                  <a:pt x="355" y="41"/>
                </a:lnTo>
                <a:lnTo>
                  <a:pt x="381" y="30"/>
                </a:lnTo>
                <a:lnTo>
                  <a:pt x="403" y="16"/>
                </a:lnTo>
                <a:lnTo>
                  <a:pt x="42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25" name="Freeform 102"/>
          <p:cNvSpPr>
            <a:spLocks/>
          </p:cNvSpPr>
          <p:nvPr/>
        </p:nvSpPr>
        <p:spPr bwMode="auto">
          <a:xfrm>
            <a:off x="1460500" y="4679950"/>
            <a:ext cx="36513" cy="63500"/>
          </a:xfrm>
          <a:custGeom>
            <a:avLst/>
            <a:gdLst>
              <a:gd name="T0" fmla="*/ 2147483646 w 231"/>
              <a:gd name="T1" fmla="*/ 2147483646 h 442"/>
              <a:gd name="T2" fmla="*/ 2147483646 w 231"/>
              <a:gd name="T3" fmla="*/ 2147483646 h 442"/>
              <a:gd name="T4" fmla="*/ 2147483646 w 231"/>
              <a:gd name="T5" fmla="*/ 2147483646 h 442"/>
              <a:gd name="T6" fmla="*/ 2147483646 w 231"/>
              <a:gd name="T7" fmla="*/ 2147483646 h 442"/>
              <a:gd name="T8" fmla="*/ 2147483646 w 231"/>
              <a:gd name="T9" fmla="*/ 2147483646 h 442"/>
              <a:gd name="T10" fmla="*/ 2147483646 w 231"/>
              <a:gd name="T11" fmla="*/ 2147483646 h 442"/>
              <a:gd name="T12" fmla="*/ 2147483646 w 231"/>
              <a:gd name="T13" fmla="*/ 2147483646 h 442"/>
              <a:gd name="T14" fmla="*/ 2147483646 w 231"/>
              <a:gd name="T15" fmla="*/ 2147483646 h 442"/>
              <a:gd name="T16" fmla="*/ 2147483646 w 231"/>
              <a:gd name="T17" fmla="*/ 2147483646 h 442"/>
              <a:gd name="T18" fmla="*/ 2147483646 w 231"/>
              <a:gd name="T19" fmla="*/ 2147483646 h 442"/>
              <a:gd name="T20" fmla="*/ 2147483646 w 231"/>
              <a:gd name="T21" fmla="*/ 2147483646 h 442"/>
              <a:gd name="T22" fmla="*/ 2147483646 w 231"/>
              <a:gd name="T23" fmla="*/ 2147483646 h 442"/>
              <a:gd name="T24" fmla="*/ 2147483646 w 231"/>
              <a:gd name="T25" fmla="*/ 2147483646 h 442"/>
              <a:gd name="T26" fmla="*/ 2147483646 w 231"/>
              <a:gd name="T27" fmla="*/ 2147483646 h 442"/>
              <a:gd name="T28" fmla="*/ 2147483646 w 231"/>
              <a:gd name="T29" fmla="*/ 2147483646 h 442"/>
              <a:gd name="T30" fmla="*/ 2147483646 w 231"/>
              <a:gd name="T31" fmla="*/ 2147483646 h 442"/>
              <a:gd name="T32" fmla="*/ 0 w 231"/>
              <a:gd name="T33" fmla="*/ 0 h 4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1" h="442">
                <a:moveTo>
                  <a:pt x="122" y="442"/>
                </a:moveTo>
                <a:lnTo>
                  <a:pt x="141" y="432"/>
                </a:lnTo>
                <a:lnTo>
                  <a:pt x="161" y="416"/>
                </a:lnTo>
                <a:lnTo>
                  <a:pt x="180" y="395"/>
                </a:lnTo>
                <a:lnTo>
                  <a:pt x="196" y="368"/>
                </a:lnTo>
                <a:lnTo>
                  <a:pt x="210" y="339"/>
                </a:lnTo>
                <a:lnTo>
                  <a:pt x="221" y="306"/>
                </a:lnTo>
                <a:lnTo>
                  <a:pt x="229" y="271"/>
                </a:lnTo>
                <a:lnTo>
                  <a:pt x="231" y="235"/>
                </a:lnTo>
                <a:lnTo>
                  <a:pt x="228" y="198"/>
                </a:lnTo>
                <a:lnTo>
                  <a:pt x="220" y="163"/>
                </a:lnTo>
                <a:lnTo>
                  <a:pt x="204" y="127"/>
                </a:lnTo>
                <a:lnTo>
                  <a:pt x="181" y="94"/>
                </a:lnTo>
                <a:lnTo>
                  <a:pt x="149" y="65"/>
                </a:lnTo>
                <a:lnTo>
                  <a:pt x="110" y="38"/>
                </a:lnTo>
                <a:lnTo>
                  <a:pt x="59" y="17"/>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2426" name="Freeform 103"/>
          <p:cNvSpPr>
            <a:spLocks/>
          </p:cNvSpPr>
          <p:nvPr/>
        </p:nvSpPr>
        <p:spPr bwMode="auto">
          <a:xfrm>
            <a:off x="1358900" y="4641850"/>
            <a:ext cx="25400" cy="30163"/>
          </a:xfrm>
          <a:custGeom>
            <a:avLst/>
            <a:gdLst>
              <a:gd name="T0" fmla="*/ 2147483646 w 158"/>
              <a:gd name="T1" fmla="*/ 2147483646 h 212"/>
              <a:gd name="T2" fmla="*/ 2147483646 w 158"/>
              <a:gd name="T3" fmla="*/ 2147483646 h 212"/>
              <a:gd name="T4" fmla="*/ 2147483646 w 158"/>
              <a:gd name="T5" fmla="*/ 2147483646 h 212"/>
              <a:gd name="T6" fmla="*/ 2147483646 w 158"/>
              <a:gd name="T7" fmla="*/ 2147483646 h 212"/>
              <a:gd name="T8" fmla="*/ 2147483646 w 158"/>
              <a:gd name="T9" fmla="*/ 2147483646 h 212"/>
              <a:gd name="T10" fmla="*/ 2147483646 w 158"/>
              <a:gd name="T11" fmla="*/ 2147483646 h 212"/>
              <a:gd name="T12" fmla="*/ 2147483646 w 158"/>
              <a:gd name="T13" fmla="*/ 2147483646 h 212"/>
              <a:gd name="T14" fmla="*/ 2147483646 w 158"/>
              <a:gd name="T15" fmla="*/ 2147483646 h 212"/>
              <a:gd name="T16" fmla="*/ 2147483646 w 158"/>
              <a:gd name="T17" fmla="*/ 2147483646 h 212"/>
              <a:gd name="T18" fmla="*/ 2147483646 w 158"/>
              <a:gd name="T19" fmla="*/ 2147483646 h 212"/>
              <a:gd name="T20" fmla="*/ 2147483646 w 158"/>
              <a:gd name="T21" fmla="*/ 2147483646 h 212"/>
              <a:gd name="T22" fmla="*/ 2147483646 w 158"/>
              <a:gd name="T23" fmla="*/ 2147483646 h 212"/>
              <a:gd name="T24" fmla="*/ 2147483646 w 158"/>
              <a:gd name="T25" fmla="*/ 2147483646 h 212"/>
              <a:gd name="T26" fmla="*/ 2147483646 w 158"/>
              <a:gd name="T27" fmla="*/ 2147483646 h 212"/>
              <a:gd name="T28" fmla="*/ 2147483646 w 158"/>
              <a:gd name="T29" fmla="*/ 2147483646 h 212"/>
              <a:gd name="T30" fmla="*/ 2147483646 w 158"/>
              <a:gd name="T31" fmla="*/ 2147483646 h 212"/>
              <a:gd name="T32" fmla="*/ 2147483646 w 158"/>
              <a:gd name="T33" fmla="*/ 2147483646 h 212"/>
              <a:gd name="T34" fmla="*/ 2147483646 w 158"/>
              <a:gd name="T35" fmla="*/ 2147483646 h 212"/>
              <a:gd name="T36" fmla="*/ 2147483646 w 158"/>
              <a:gd name="T37" fmla="*/ 2147483646 h 212"/>
              <a:gd name="T38" fmla="*/ 2147483646 w 158"/>
              <a:gd name="T39" fmla="*/ 2147483646 h 212"/>
              <a:gd name="T40" fmla="*/ 2147483646 w 158"/>
              <a:gd name="T41" fmla="*/ 2147483646 h 212"/>
              <a:gd name="T42" fmla="*/ 2147483646 w 158"/>
              <a:gd name="T43" fmla="*/ 2147483646 h 212"/>
              <a:gd name="T44" fmla="*/ 2147483646 w 158"/>
              <a:gd name="T45" fmla="*/ 2147483646 h 212"/>
              <a:gd name="T46" fmla="*/ 2147483646 w 158"/>
              <a:gd name="T47" fmla="*/ 2147483646 h 212"/>
              <a:gd name="T48" fmla="*/ 2147483646 w 158"/>
              <a:gd name="T49" fmla="*/ 2147483646 h 212"/>
              <a:gd name="T50" fmla="*/ 2147483646 w 158"/>
              <a:gd name="T51" fmla="*/ 2147483646 h 212"/>
              <a:gd name="T52" fmla="*/ 2147483646 w 158"/>
              <a:gd name="T53" fmla="*/ 2147483646 h 212"/>
              <a:gd name="T54" fmla="*/ 2147483646 w 158"/>
              <a:gd name="T55" fmla="*/ 0 h 212"/>
              <a:gd name="T56" fmla="*/ 2147483646 w 158"/>
              <a:gd name="T57" fmla="*/ 2147483646 h 212"/>
              <a:gd name="T58" fmla="*/ 2147483646 w 158"/>
              <a:gd name="T59" fmla="*/ 2147483646 h 212"/>
              <a:gd name="T60" fmla="*/ 2147483646 w 158"/>
              <a:gd name="T61" fmla="*/ 2147483646 h 212"/>
              <a:gd name="T62" fmla="*/ 2147483646 w 158"/>
              <a:gd name="T63" fmla="*/ 2147483646 h 212"/>
              <a:gd name="T64" fmla="*/ 2147483646 w 158"/>
              <a:gd name="T65" fmla="*/ 2147483646 h 212"/>
              <a:gd name="T66" fmla="*/ 2147483646 w 158"/>
              <a:gd name="T67" fmla="*/ 2147483646 h 212"/>
              <a:gd name="T68" fmla="*/ 2147483646 w 158"/>
              <a:gd name="T69" fmla="*/ 2147483646 h 212"/>
              <a:gd name="T70" fmla="*/ 2147483646 w 158"/>
              <a:gd name="T71" fmla="*/ 2147483646 h 212"/>
              <a:gd name="T72" fmla="*/ 2147483646 w 158"/>
              <a:gd name="T73" fmla="*/ 2147483646 h 212"/>
              <a:gd name="T74" fmla="*/ 2147483646 w 158"/>
              <a:gd name="T75" fmla="*/ 2147483646 h 212"/>
              <a:gd name="T76" fmla="*/ 2147483646 w 158"/>
              <a:gd name="T77" fmla="*/ 2147483646 h 212"/>
              <a:gd name="T78" fmla="*/ 2147483646 w 158"/>
              <a:gd name="T79" fmla="*/ 2147483646 h 212"/>
              <a:gd name="T80" fmla="*/ 2147483646 w 158"/>
              <a:gd name="T81" fmla="*/ 2147483646 h 212"/>
              <a:gd name="T82" fmla="*/ 0 w 158"/>
              <a:gd name="T83" fmla="*/ 2147483646 h 212"/>
              <a:gd name="T84" fmla="*/ 0 w 158"/>
              <a:gd name="T85" fmla="*/ 2147483646 h 212"/>
              <a:gd name="T86" fmla="*/ 2147483646 w 158"/>
              <a:gd name="T87" fmla="*/ 2147483646 h 212"/>
              <a:gd name="T88" fmla="*/ 2147483646 w 158"/>
              <a:gd name="T89" fmla="*/ 2147483646 h 212"/>
              <a:gd name="T90" fmla="*/ 2147483646 w 158"/>
              <a:gd name="T91" fmla="*/ 2147483646 h 212"/>
              <a:gd name="T92" fmla="*/ 2147483646 w 158"/>
              <a:gd name="T93" fmla="*/ 2147483646 h 212"/>
              <a:gd name="T94" fmla="*/ 2147483646 w 158"/>
              <a:gd name="T95" fmla="*/ 2147483646 h 212"/>
              <a:gd name="T96" fmla="*/ 2147483646 w 158"/>
              <a:gd name="T97" fmla="*/ 2147483646 h 212"/>
              <a:gd name="T98" fmla="*/ 2147483646 w 158"/>
              <a:gd name="T99" fmla="*/ 2147483646 h 212"/>
              <a:gd name="T100" fmla="*/ 2147483646 w 158"/>
              <a:gd name="T101" fmla="*/ 2147483646 h 212"/>
              <a:gd name="T102" fmla="*/ 2147483646 w 158"/>
              <a:gd name="T103" fmla="*/ 2147483646 h 212"/>
              <a:gd name="T104" fmla="*/ 2147483646 w 158"/>
              <a:gd name="T105" fmla="*/ 2147483646 h 212"/>
              <a:gd name="T106" fmla="*/ 2147483646 w 158"/>
              <a:gd name="T107" fmla="*/ 2147483646 h 212"/>
              <a:gd name="T108" fmla="*/ 2147483646 w 158"/>
              <a:gd name="T109" fmla="*/ 2147483646 h 212"/>
              <a:gd name="T110" fmla="*/ 2147483646 w 158"/>
              <a:gd name="T111" fmla="*/ 2147483646 h 212"/>
              <a:gd name="T112" fmla="*/ 2147483646 w 158"/>
              <a:gd name="T113" fmla="*/ 2147483646 h 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8" h="212">
                <a:moveTo>
                  <a:pt x="88" y="212"/>
                </a:moveTo>
                <a:lnTo>
                  <a:pt x="94" y="212"/>
                </a:lnTo>
                <a:lnTo>
                  <a:pt x="101" y="210"/>
                </a:lnTo>
                <a:lnTo>
                  <a:pt x="113" y="203"/>
                </a:lnTo>
                <a:lnTo>
                  <a:pt x="119" y="198"/>
                </a:lnTo>
                <a:lnTo>
                  <a:pt x="131" y="186"/>
                </a:lnTo>
                <a:lnTo>
                  <a:pt x="136" y="179"/>
                </a:lnTo>
                <a:lnTo>
                  <a:pt x="140" y="171"/>
                </a:lnTo>
                <a:lnTo>
                  <a:pt x="145" y="163"/>
                </a:lnTo>
                <a:lnTo>
                  <a:pt x="148" y="154"/>
                </a:lnTo>
                <a:lnTo>
                  <a:pt x="151" y="145"/>
                </a:lnTo>
                <a:lnTo>
                  <a:pt x="154" y="135"/>
                </a:lnTo>
                <a:lnTo>
                  <a:pt x="156" y="126"/>
                </a:lnTo>
                <a:lnTo>
                  <a:pt x="158" y="106"/>
                </a:lnTo>
                <a:lnTo>
                  <a:pt x="157" y="96"/>
                </a:lnTo>
                <a:lnTo>
                  <a:pt x="156" y="86"/>
                </a:lnTo>
                <a:lnTo>
                  <a:pt x="154" y="77"/>
                </a:lnTo>
                <a:lnTo>
                  <a:pt x="151" y="67"/>
                </a:lnTo>
                <a:lnTo>
                  <a:pt x="148" y="58"/>
                </a:lnTo>
                <a:lnTo>
                  <a:pt x="145" y="50"/>
                </a:lnTo>
                <a:lnTo>
                  <a:pt x="140" y="41"/>
                </a:lnTo>
                <a:lnTo>
                  <a:pt x="136" y="33"/>
                </a:lnTo>
                <a:lnTo>
                  <a:pt x="131" y="26"/>
                </a:lnTo>
                <a:lnTo>
                  <a:pt x="119" y="14"/>
                </a:lnTo>
                <a:lnTo>
                  <a:pt x="113" y="9"/>
                </a:lnTo>
                <a:lnTo>
                  <a:pt x="101" y="3"/>
                </a:lnTo>
                <a:lnTo>
                  <a:pt x="94" y="1"/>
                </a:lnTo>
                <a:lnTo>
                  <a:pt x="88" y="0"/>
                </a:lnTo>
                <a:lnTo>
                  <a:pt x="77" y="1"/>
                </a:lnTo>
                <a:lnTo>
                  <a:pt x="68" y="3"/>
                </a:lnTo>
                <a:lnTo>
                  <a:pt x="59" y="6"/>
                </a:lnTo>
                <a:lnTo>
                  <a:pt x="51" y="9"/>
                </a:lnTo>
                <a:lnTo>
                  <a:pt x="44" y="14"/>
                </a:lnTo>
                <a:lnTo>
                  <a:pt x="36" y="20"/>
                </a:lnTo>
                <a:lnTo>
                  <a:pt x="30" y="26"/>
                </a:lnTo>
                <a:lnTo>
                  <a:pt x="24" y="33"/>
                </a:lnTo>
                <a:lnTo>
                  <a:pt x="14" y="50"/>
                </a:lnTo>
                <a:lnTo>
                  <a:pt x="10" y="58"/>
                </a:lnTo>
                <a:lnTo>
                  <a:pt x="7" y="67"/>
                </a:lnTo>
                <a:lnTo>
                  <a:pt x="3" y="77"/>
                </a:lnTo>
                <a:lnTo>
                  <a:pt x="1" y="86"/>
                </a:lnTo>
                <a:lnTo>
                  <a:pt x="0" y="96"/>
                </a:lnTo>
                <a:lnTo>
                  <a:pt x="0" y="116"/>
                </a:lnTo>
                <a:lnTo>
                  <a:pt x="1" y="126"/>
                </a:lnTo>
                <a:lnTo>
                  <a:pt x="3" y="135"/>
                </a:lnTo>
                <a:lnTo>
                  <a:pt x="7" y="145"/>
                </a:lnTo>
                <a:lnTo>
                  <a:pt x="10" y="154"/>
                </a:lnTo>
                <a:lnTo>
                  <a:pt x="14" y="163"/>
                </a:lnTo>
                <a:lnTo>
                  <a:pt x="24" y="179"/>
                </a:lnTo>
                <a:lnTo>
                  <a:pt x="30" y="186"/>
                </a:lnTo>
                <a:lnTo>
                  <a:pt x="36" y="192"/>
                </a:lnTo>
                <a:lnTo>
                  <a:pt x="44" y="198"/>
                </a:lnTo>
                <a:lnTo>
                  <a:pt x="51" y="203"/>
                </a:lnTo>
                <a:lnTo>
                  <a:pt x="59" y="206"/>
                </a:lnTo>
                <a:lnTo>
                  <a:pt x="68" y="210"/>
                </a:lnTo>
                <a:lnTo>
                  <a:pt x="77" y="212"/>
                </a:lnTo>
                <a:lnTo>
                  <a:pt x="88" y="212"/>
                </a:lnTo>
                <a:close/>
              </a:path>
            </a:pathLst>
          </a:custGeom>
          <a:solidFill>
            <a:srgbClr val="000000"/>
          </a:solidFill>
          <a:ln w="9525">
            <a:solidFill>
              <a:srgbClr val="000000"/>
            </a:solidFill>
            <a:prstDash val="solid"/>
            <a:round/>
            <a:headEnd/>
            <a:tailEnd/>
          </a:ln>
        </p:spPr>
        <p:txBody>
          <a:bodyPr/>
          <a:lstStyle/>
          <a:p>
            <a:endParaRPr lang="en-GB"/>
          </a:p>
        </p:txBody>
      </p:sp>
      <p:sp>
        <p:nvSpPr>
          <p:cNvPr id="102427" name="Freeform 104"/>
          <p:cNvSpPr>
            <a:spLocks/>
          </p:cNvSpPr>
          <p:nvPr/>
        </p:nvSpPr>
        <p:spPr bwMode="auto">
          <a:xfrm>
            <a:off x="1484313" y="4641850"/>
            <a:ext cx="25400" cy="30163"/>
          </a:xfrm>
          <a:custGeom>
            <a:avLst/>
            <a:gdLst>
              <a:gd name="T0" fmla="*/ 2147483646 w 158"/>
              <a:gd name="T1" fmla="*/ 2147483646 h 212"/>
              <a:gd name="T2" fmla="*/ 2147483646 w 158"/>
              <a:gd name="T3" fmla="*/ 2147483646 h 212"/>
              <a:gd name="T4" fmla="*/ 2147483646 w 158"/>
              <a:gd name="T5" fmla="*/ 2147483646 h 212"/>
              <a:gd name="T6" fmla="*/ 2147483646 w 158"/>
              <a:gd name="T7" fmla="*/ 2147483646 h 212"/>
              <a:gd name="T8" fmla="*/ 2147483646 w 158"/>
              <a:gd name="T9" fmla="*/ 2147483646 h 212"/>
              <a:gd name="T10" fmla="*/ 2147483646 w 158"/>
              <a:gd name="T11" fmla="*/ 2147483646 h 212"/>
              <a:gd name="T12" fmla="*/ 2147483646 w 158"/>
              <a:gd name="T13" fmla="*/ 2147483646 h 212"/>
              <a:gd name="T14" fmla="*/ 2147483646 w 158"/>
              <a:gd name="T15" fmla="*/ 2147483646 h 212"/>
              <a:gd name="T16" fmla="*/ 2147483646 w 158"/>
              <a:gd name="T17" fmla="*/ 2147483646 h 212"/>
              <a:gd name="T18" fmla="*/ 2147483646 w 158"/>
              <a:gd name="T19" fmla="*/ 2147483646 h 212"/>
              <a:gd name="T20" fmla="*/ 2147483646 w 158"/>
              <a:gd name="T21" fmla="*/ 2147483646 h 212"/>
              <a:gd name="T22" fmla="*/ 2147483646 w 158"/>
              <a:gd name="T23" fmla="*/ 2147483646 h 212"/>
              <a:gd name="T24" fmla="*/ 2147483646 w 158"/>
              <a:gd name="T25" fmla="*/ 2147483646 h 212"/>
              <a:gd name="T26" fmla="*/ 2147483646 w 158"/>
              <a:gd name="T27" fmla="*/ 2147483646 h 212"/>
              <a:gd name="T28" fmla="*/ 2147483646 w 158"/>
              <a:gd name="T29" fmla="*/ 2147483646 h 212"/>
              <a:gd name="T30" fmla="*/ 0 w 158"/>
              <a:gd name="T31" fmla="*/ 2147483646 h 212"/>
              <a:gd name="T32" fmla="*/ 0 w 158"/>
              <a:gd name="T33" fmla="*/ 2147483646 h 212"/>
              <a:gd name="T34" fmla="*/ 2147483646 w 158"/>
              <a:gd name="T35" fmla="*/ 2147483646 h 212"/>
              <a:gd name="T36" fmla="*/ 2147483646 w 158"/>
              <a:gd name="T37" fmla="*/ 2147483646 h 212"/>
              <a:gd name="T38" fmla="*/ 2147483646 w 158"/>
              <a:gd name="T39" fmla="*/ 2147483646 h 212"/>
              <a:gd name="T40" fmla="*/ 2147483646 w 158"/>
              <a:gd name="T41" fmla="*/ 2147483646 h 212"/>
              <a:gd name="T42" fmla="*/ 2147483646 w 158"/>
              <a:gd name="T43" fmla="*/ 2147483646 h 212"/>
              <a:gd name="T44" fmla="*/ 2147483646 w 158"/>
              <a:gd name="T45" fmla="*/ 2147483646 h 212"/>
              <a:gd name="T46" fmla="*/ 2147483646 w 158"/>
              <a:gd name="T47" fmla="*/ 2147483646 h 212"/>
              <a:gd name="T48" fmla="*/ 2147483646 w 158"/>
              <a:gd name="T49" fmla="*/ 2147483646 h 212"/>
              <a:gd name="T50" fmla="*/ 2147483646 w 158"/>
              <a:gd name="T51" fmla="*/ 2147483646 h 212"/>
              <a:gd name="T52" fmla="*/ 2147483646 w 158"/>
              <a:gd name="T53" fmla="*/ 2147483646 h 212"/>
              <a:gd name="T54" fmla="*/ 2147483646 w 158"/>
              <a:gd name="T55" fmla="*/ 2147483646 h 212"/>
              <a:gd name="T56" fmla="*/ 2147483646 w 158"/>
              <a:gd name="T57" fmla="*/ 2147483646 h 212"/>
              <a:gd name="T58" fmla="*/ 2147483646 w 158"/>
              <a:gd name="T59" fmla="*/ 2147483646 h 212"/>
              <a:gd name="T60" fmla="*/ 2147483646 w 158"/>
              <a:gd name="T61" fmla="*/ 2147483646 h 212"/>
              <a:gd name="T62" fmla="*/ 2147483646 w 158"/>
              <a:gd name="T63" fmla="*/ 0 h 212"/>
              <a:gd name="T64" fmla="*/ 2147483646 w 158"/>
              <a:gd name="T65" fmla="*/ 2147483646 h 212"/>
              <a:gd name="T66" fmla="*/ 2147483646 w 158"/>
              <a:gd name="T67" fmla="*/ 2147483646 h 212"/>
              <a:gd name="T68" fmla="*/ 2147483646 w 158"/>
              <a:gd name="T69" fmla="*/ 2147483646 h 212"/>
              <a:gd name="T70" fmla="*/ 2147483646 w 158"/>
              <a:gd name="T71" fmla="*/ 2147483646 h 212"/>
              <a:gd name="T72" fmla="*/ 2147483646 w 158"/>
              <a:gd name="T73" fmla="*/ 2147483646 h 212"/>
              <a:gd name="T74" fmla="*/ 2147483646 w 158"/>
              <a:gd name="T75" fmla="*/ 2147483646 h 212"/>
              <a:gd name="T76" fmla="*/ 2147483646 w 158"/>
              <a:gd name="T77" fmla="*/ 2147483646 h 212"/>
              <a:gd name="T78" fmla="*/ 2147483646 w 158"/>
              <a:gd name="T79" fmla="*/ 2147483646 h 212"/>
              <a:gd name="T80" fmla="*/ 2147483646 w 158"/>
              <a:gd name="T81" fmla="*/ 2147483646 h 212"/>
              <a:gd name="T82" fmla="*/ 2147483646 w 158"/>
              <a:gd name="T83" fmla="*/ 2147483646 h 212"/>
              <a:gd name="T84" fmla="*/ 2147483646 w 158"/>
              <a:gd name="T85" fmla="*/ 2147483646 h 212"/>
              <a:gd name="T86" fmla="*/ 2147483646 w 158"/>
              <a:gd name="T87" fmla="*/ 2147483646 h 212"/>
              <a:gd name="T88" fmla="*/ 2147483646 w 158"/>
              <a:gd name="T89" fmla="*/ 2147483646 h 212"/>
              <a:gd name="T90" fmla="*/ 2147483646 w 158"/>
              <a:gd name="T91" fmla="*/ 2147483646 h 212"/>
              <a:gd name="T92" fmla="*/ 2147483646 w 158"/>
              <a:gd name="T93" fmla="*/ 2147483646 h 212"/>
              <a:gd name="T94" fmla="*/ 2147483646 w 158"/>
              <a:gd name="T95" fmla="*/ 2147483646 h 212"/>
              <a:gd name="T96" fmla="*/ 2147483646 w 158"/>
              <a:gd name="T97" fmla="*/ 2147483646 h 212"/>
              <a:gd name="T98" fmla="*/ 2147483646 w 158"/>
              <a:gd name="T99" fmla="*/ 2147483646 h 212"/>
              <a:gd name="T100" fmla="*/ 2147483646 w 158"/>
              <a:gd name="T101" fmla="*/ 2147483646 h 212"/>
              <a:gd name="T102" fmla="*/ 2147483646 w 158"/>
              <a:gd name="T103" fmla="*/ 2147483646 h 212"/>
              <a:gd name="T104" fmla="*/ 2147483646 w 158"/>
              <a:gd name="T105" fmla="*/ 2147483646 h 212"/>
              <a:gd name="T106" fmla="*/ 2147483646 w 158"/>
              <a:gd name="T107" fmla="*/ 2147483646 h 212"/>
              <a:gd name="T108" fmla="*/ 2147483646 w 158"/>
              <a:gd name="T109" fmla="*/ 2147483646 h 212"/>
              <a:gd name="T110" fmla="*/ 2147483646 w 158"/>
              <a:gd name="T111" fmla="*/ 2147483646 h 212"/>
              <a:gd name="T112" fmla="*/ 2147483646 w 158"/>
              <a:gd name="T113" fmla="*/ 2147483646 h 212"/>
              <a:gd name="T114" fmla="*/ 2147483646 w 158"/>
              <a:gd name="T115" fmla="*/ 2147483646 h 212"/>
              <a:gd name="T116" fmla="*/ 2147483646 w 158"/>
              <a:gd name="T117" fmla="*/ 2147483646 h 212"/>
              <a:gd name="T118" fmla="*/ 2147483646 w 158"/>
              <a:gd name="T119" fmla="*/ 2147483646 h 212"/>
              <a:gd name="T120" fmla="*/ 2147483646 w 158"/>
              <a:gd name="T121" fmla="*/ 2147483646 h 212"/>
              <a:gd name="T122" fmla="*/ 2147483646 w 158"/>
              <a:gd name="T123" fmla="*/ 2147483646 h 212"/>
              <a:gd name="T124" fmla="*/ 2147483646 w 158"/>
              <a:gd name="T125" fmla="*/ 2147483646 h 2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8" h="212">
                <a:moveTo>
                  <a:pt x="88" y="212"/>
                </a:moveTo>
                <a:lnTo>
                  <a:pt x="78" y="212"/>
                </a:lnTo>
                <a:lnTo>
                  <a:pt x="68" y="210"/>
                </a:lnTo>
                <a:lnTo>
                  <a:pt x="59" y="206"/>
                </a:lnTo>
                <a:lnTo>
                  <a:pt x="51" y="203"/>
                </a:lnTo>
                <a:lnTo>
                  <a:pt x="43" y="198"/>
                </a:lnTo>
                <a:lnTo>
                  <a:pt x="36" y="192"/>
                </a:lnTo>
                <a:lnTo>
                  <a:pt x="30" y="186"/>
                </a:lnTo>
                <a:lnTo>
                  <a:pt x="24" y="179"/>
                </a:lnTo>
                <a:lnTo>
                  <a:pt x="18" y="171"/>
                </a:lnTo>
                <a:lnTo>
                  <a:pt x="13" y="163"/>
                </a:lnTo>
                <a:lnTo>
                  <a:pt x="9" y="154"/>
                </a:lnTo>
                <a:lnTo>
                  <a:pt x="6" y="145"/>
                </a:lnTo>
                <a:lnTo>
                  <a:pt x="3" y="135"/>
                </a:lnTo>
                <a:lnTo>
                  <a:pt x="1" y="126"/>
                </a:lnTo>
                <a:lnTo>
                  <a:pt x="0" y="116"/>
                </a:lnTo>
                <a:lnTo>
                  <a:pt x="0" y="96"/>
                </a:lnTo>
                <a:lnTo>
                  <a:pt x="1" y="86"/>
                </a:lnTo>
                <a:lnTo>
                  <a:pt x="3" y="77"/>
                </a:lnTo>
                <a:lnTo>
                  <a:pt x="6" y="67"/>
                </a:lnTo>
                <a:lnTo>
                  <a:pt x="9" y="58"/>
                </a:lnTo>
                <a:lnTo>
                  <a:pt x="13" y="50"/>
                </a:lnTo>
                <a:lnTo>
                  <a:pt x="18" y="41"/>
                </a:lnTo>
                <a:lnTo>
                  <a:pt x="24" y="33"/>
                </a:lnTo>
                <a:lnTo>
                  <a:pt x="30" y="26"/>
                </a:lnTo>
                <a:lnTo>
                  <a:pt x="36" y="20"/>
                </a:lnTo>
                <a:lnTo>
                  <a:pt x="43" y="14"/>
                </a:lnTo>
                <a:lnTo>
                  <a:pt x="51" y="9"/>
                </a:lnTo>
                <a:lnTo>
                  <a:pt x="59" y="6"/>
                </a:lnTo>
                <a:lnTo>
                  <a:pt x="68" y="3"/>
                </a:lnTo>
                <a:lnTo>
                  <a:pt x="78" y="1"/>
                </a:lnTo>
                <a:lnTo>
                  <a:pt x="88" y="0"/>
                </a:lnTo>
                <a:lnTo>
                  <a:pt x="94" y="1"/>
                </a:lnTo>
                <a:lnTo>
                  <a:pt x="100" y="3"/>
                </a:lnTo>
                <a:lnTo>
                  <a:pt x="106" y="6"/>
                </a:lnTo>
                <a:lnTo>
                  <a:pt x="113" y="9"/>
                </a:lnTo>
                <a:lnTo>
                  <a:pt x="119" y="14"/>
                </a:lnTo>
                <a:lnTo>
                  <a:pt x="124" y="20"/>
                </a:lnTo>
                <a:lnTo>
                  <a:pt x="130" y="26"/>
                </a:lnTo>
                <a:lnTo>
                  <a:pt x="135" y="33"/>
                </a:lnTo>
                <a:lnTo>
                  <a:pt x="139" y="41"/>
                </a:lnTo>
                <a:lnTo>
                  <a:pt x="144" y="50"/>
                </a:lnTo>
                <a:lnTo>
                  <a:pt x="147" y="58"/>
                </a:lnTo>
                <a:lnTo>
                  <a:pt x="151" y="67"/>
                </a:lnTo>
                <a:lnTo>
                  <a:pt x="153" y="77"/>
                </a:lnTo>
                <a:lnTo>
                  <a:pt x="155" y="86"/>
                </a:lnTo>
                <a:lnTo>
                  <a:pt x="157" y="96"/>
                </a:lnTo>
                <a:lnTo>
                  <a:pt x="158" y="106"/>
                </a:lnTo>
                <a:lnTo>
                  <a:pt x="155" y="126"/>
                </a:lnTo>
                <a:lnTo>
                  <a:pt x="153" y="135"/>
                </a:lnTo>
                <a:lnTo>
                  <a:pt x="151" y="145"/>
                </a:lnTo>
                <a:lnTo>
                  <a:pt x="147" y="154"/>
                </a:lnTo>
                <a:lnTo>
                  <a:pt x="144" y="163"/>
                </a:lnTo>
                <a:lnTo>
                  <a:pt x="139" y="171"/>
                </a:lnTo>
                <a:lnTo>
                  <a:pt x="135" y="179"/>
                </a:lnTo>
                <a:lnTo>
                  <a:pt x="130" y="186"/>
                </a:lnTo>
                <a:lnTo>
                  <a:pt x="124" y="192"/>
                </a:lnTo>
                <a:lnTo>
                  <a:pt x="119" y="198"/>
                </a:lnTo>
                <a:lnTo>
                  <a:pt x="113" y="203"/>
                </a:lnTo>
                <a:lnTo>
                  <a:pt x="106" y="206"/>
                </a:lnTo>
                <a:lnTo>
                  <a:pt x="100" y="210"/>
                </a:lnTo>
                <a:lnTo>
                  <a:pt x="94" y="212"/>
                </a:lnTo>
                <a:lnTo>
                  <a:pt x="88" y="212"/>
                </a:lnTo>
                <a:close/>
              </a:path>
            </a:pathLst>
          </a:custGeom>
          <a:solidFill>
            <a:srgbClr val="000000"/>
          </a:solidFill>
          <a:ln w="9525">
            <a:solidFill>
              <a:srgbClr val="000000"/>
            </a:solidFill>
            <a:prstDash val="solid"/>
            <a:round/>
            <a:headEnd/>
            <a:tailEnd/>
          </a:ln>
        </p:spPr>
        <p:txBody>
          <a:bodyPr/>
          <a:lstStyle/>
          <a:p>
            <a:endParaRPr lang="en-GB"/>
          </a:p>
        </p:txBody>
      </p:sp>
      <p:sp>
        <p:nvSpPr>
          <p:cNvPr id="102428" name="Freeform 105"/>
          <p:cNvSpPr>
            <a:spLocks/>
          </p:cNvSpPr>
          <p:nvPr/>
        </p:nvSpPr>
        <p:spPr bwMode="auto">
          <a:xfrm>
            <a:off x="1330325" y="4743450"/>
            <a:ext cx="198438" cy="71438"/>
          </a:xfrm>
          <a:custGeom>
            <a:avLst/>
            <a:gdLst>
              <a:gd name="T0" fmla="*/ 2147483646 w 1254"/>
              <a:gd name="T1" fmla="*/ 2147483646 h 487"/>
              <a:gd name="T2" fmla="*/ 2147483646 w 1254"/>
              <a:gd name="T3" fmla="*/ 2147483646 h 487"/>
              <a:gd name="T4" fmla="*/ 2147483646 w 1254"/>
              <a:gd name="T5" fmla="*/ 2147483646 h 487"/>
              <a:gd name="T6" fmla="*/ 2147483646 w 1254"/>
              <a:gd name="T7" fmla="*/ 2147483646 h 487"/>
              <a:gd name="T8" fmla="*/ 2147483646 w 1254"/>
              <a:gd name="T9" fmla="*/ 2147483646 h 487"/>
              <a:gd name="T10" fmla="*/ 2147483646 w 1254"/>
              <a:gd name="T11" fmla="*/ 2147483646 h 487"/>
              <a:gd name="T12" fmla="*/ 2147483646 w 1254"/>
              <a:gd name="T13" fmla="*/ 2147483646 h 487"/>
              <a:gd name="T14" fmla="*/ 2147483646 w 1254"/>
              <a:gd name="T15" fmla="*/ 0 h 487"/>
              <a:gd name="T16" fmla="*/ 2147483646 w 1254"/>
              <a:gd name="T17" fmla="*/ 2147483646 h 487"/>
              <a:gd name="T18" fmla="*/ 2147483646 w 1254"/>
              <a:gd name="T19" fmla="*/ 2147483646 h 487"/>
              <a:gd name="T20" fmla="*/ 2147483646 w 1254"/>
              <a:gd name="T21" fmla="*/ 2147483646 h 487"/>
              <a:gd name="T22" fmla="*/ 2147483646 w 1254"/>
              <a:gd name="T23" fmla="*/ 2147483646 h 487"/>
              <a:gd name="T24" fmla="*/ 2147483646 w 1254"/>
              <a:gd name="T25" fmla="*/ 2147483646 h 487"/>
              <a:gd name="T26" fmla="*/ 2147483646 w 1254"/>
              <a:gd name="T27" fmla="*/ 2147483646 h 487"/>
              <a:gd name="T28" fmla="*/ 0 w 1254"/>
              <a:gd name="T29" fmla="*/ 2147483646 h 487"/>
              <a:gd name="T30" fmla="*/ 2147483646 w 1254"/>
              <a:gd name="T31" fmla="*/ 2147483646 h 487"/>
              <a:gd name="T32" fmla="*/ 2147483646 w 1254"/>
              <a:gd name="T33" fmla="*/ 2147483646 h 487"/>
              <a:gd name="T34" fmla="*/ 2147483646 w 1254"/>
              <a:gd name="T35" fmla="*/ 2147483646 h 487"/>
              <a:gd name="T36" fmla="*/ 2147483646 w 1254"/>
              <a:gd name="T37" fmla="*/ 2147483646 h 487"/>
              <a:gd name="T38" fmla="*/ 2147483646 w 1254"/>
              <a:gd name="T39" fmla="*/ 2147483646 h 487"/>
              <a:gd name="T40" fmla="*/ 2147483646 w 1254"/>
              <a:gd name="T41" fmla="*/ 2147483646 h 487"/>
              <a:gd name="T42" fmla="*/ 2147483646 w 1254"/>
              <a:gd name="T43" fmla="*/ 2147483646 h 487"/>
              <a:gd name="T44" fmla="*/ 2147483646 w 1254"/>
              <a:gd name="T45" fmla="*/ 2147483646 h 487"/>
              <a:gd name="T46" fmla="*/ 2147483646 w 1254"/>
              <a:gd name="T47" fmla="*/ 2147483646 h 487"/>
              <a:gd name="T48" fmla="*/ 2147483646 w 1254"/>
              <a:gd name="T49" fmla="*/ 2147483646 h 487"/>
              <a:gd name="T50" fmla="*/ 2147483646 w 1254"/>
              <a:gd name="T51" fmla="*/ 2147483646 h 487"/>
              <a:gd name="T52" fmla="*/ 2147483646 w 1254"/>
              <a:gd name="T53" fmla="*/ 2147483646 h 487"/>
              <a:gd name="T54" fmla="*/ 2147483646 w 1254"/>
              <a:gd name="T55" fmla="*/ 2147483646 h 487"/>
              <a:gd name="T56" fmla="*/ 2147483646 w 1254"/>
              <a:gd name="T57" fmla="*/ 2147483646 h 487"/>
              <a:gd name="T58" fmla="*/ 2147483646 w 1254"/>
              <a:gd name="T59" fmla="*/ 2147483646 h 487"/>
              <a:gd name="T60" fmla="*/ 2147483646 w 1254"/>
              <a:gd name="T61" fmla="*/ 2147483646 h 487"/>
              <a:gd name="T62" fmla="*/ 2147483646 w 1254"/>
              <a:gd name="T63" fmla="*/ 2147483646 h 487"/>
              <a:gd name="T64" fmla="*/ 2147483646 w 1254"/>
              <a:gd name="T65" fmla="*/ 2147483646 h 487"/>
              <a:gd name="T66" fmla="*/ 2147483646 w 1254"/>
              <a:gd name="T67" fmla="*/ 2147483646 h 487"/>
              <a:gd name="T68" fmla="*/ 2147483646 w 1254"/>
              <a:gd name="T69" fmla="*/ 2147483646 h 487"/>
              <a:gd name="T70" fmla="*/ 2147483646 w 1254"/>
              <a:gd name="T71" fmla="*/ 2147483646 h 487"/>
              <a:gd name="T72" fmla="*/ 2147483646 w 1254"/>
              <a:gd name="T73" fmla="*/ 2147483646 h 487"/>
              <a:gd name="T74" fmla="*/ 2147483646 w 1254"/>
              <a:gd name="T75" fmla="*/ 2147483646 h 487"/>
              <a:gd name="T76" fmla="*/ 2147483646 w 1254"/>
              <a:gd name="T77" fmla="*/ 2147483646 h 487"/>
              <a:gd name="T78" fmla="*/ 2147483646 w 1254"/>
              <a:gd name="T79" fmla="*/ 0 h 4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54" h="487">
                <a:moveTo>
                  <a:pt x="942" y="0"/>
                </a:moveTo>
                <a:lnTo>
                  <a:pt x="922" y="7"/>
                </a:lnTo>
                <a:lnTo>
                  <a:pt x="897" y="12"/>
                </a:lnTo>
                <a:lnTo>
                  <a:pt x="869" y="16"/>
                </a:lnTo>
                <a:lnTo>
                  <a:pt x="837" y="20"/>
                </a:lnTo>
                <a:lnTo>
                  <a:pt x="801" y="23"/>
                </a:lnTo>
                <a:lnTo>
                  <a:pt x="764" y="25"/>
                </a:lnTo>
                <a:lnTo>
                  <a:pt x="685" y="27"/>
                </a:lnTo>
                <a:lnTo>
                  <a:pt x="644" y="26"/>
                </a:lnTo>
                <a:lnTo>
                  <a:pt x="605" y="25"/>
                </a:lnTo>
                <a:lnTo>
                  <a:pt x="565" y="23"/>
                </a:lnTo>
                <a:lnTo>
                  <a:pt x="529" y="20"/>
                </a:lnTo>
                <a:lnTo>
                  <a:pt x="494" y="16"/>
                </a:lnTo>
                <a:lnTo>
                  <a:pt x="463" y="12"/>
                </a:lnTo>
                <a:lnTo>
                  <a:pt x="437" y="7"/>
                </a:lnTo>
                <a:lnTo>
                  <a:pt x="414" y="0"/>
                </a:lnTo>
                <a:lnTo>
                  <a:pt x="360" y="16"/>
                </a:lnTo>
                <a:lnTo>
                  <a:pt x="309" y="35"/>
                </a:lnTo>
                <a:lnTo>
                  <a:pt x="261" y="59"/>
                </a:lnTo>
                <a:lnTo>
                  <a:pt x="217" y="84"/>
                </a:lnTo>
                <a:lnTo>
                  <a:pt x="177" y="113"/>
                </a:lnTo>
                <a:lnTo>
                  <a:pt x="141" y="143"/>
                </a:lnTo>
                <a:lnTo>
                  <a:pt x="108" y="176"/>
                </a:lnTo>
                <a:lnTo>
                  <a:pt x="80" y="208"/>
                </a:lnTo>
                <a:lnTo>
                  <a:pt x="56" y="241"/>
                </a:lnTo>
                <a:lnTo>
                  <a:pt x="36" y="275"/>
                </a:lnTo>
                <a:lnTo>
                  <a:pt x="20" y="307"/>
                </a:lnTo>
                <a:lnTo>
                  <a:pt x="8" y="339"/>
                </a:lnTo>
                <a:lnTo>
                  <a:pt x="2" y="368"/>
                </a:lnTo>
                <a:lnTo>
                  <a:pt x="0" y="396"/>
                </a:lnTo>
                <a:lnTo>
                  <a:pt x="2" y="420"/>
                </a:lnTo>
                <a:lnTo>
                  <a:pt x="10" y="442"/>
                </a:lnTo>
                <a:lnTo>
                  <a:pt x="27" y="457"/>
                </a:lnTo>
                <a:lnTo>
                  <a:pt x="55" y="469"/>
                </a:lnTo>
                <a:lnTo>
                  <a:pt x="88" y="478"/>
                </a:lnTo>
                <a:lnTo>
                  <a:pt x="129" y="485"/>
                </a:lnTo>
                <a:lnTo>
                  <a:pt x="174" y="487"/>
                </a:lnTo>
                <a:lnTo>
                  <a:pt x="223" y="486"/>
                </a:lnTo>
                <a:lnTo>
                  <a:pt x="274" y="482"/>
                </a:lnTo>
                <a:lnTo>
                  <a:pt x="326" y="473"/>
                </a:lnTo>
                <a:lnTo>
                  <a:pt x="379" y="461"/>
                </a:lnTo>
                <a:lnTo>
                  <a:pt x="431" y="446"/>
                </a:lnTo>
                <a:lnTo>
                  <a:pt x="479" y="426"/>
                </a:lnTo>
                <a:lnTo>
                  <a:pt x="525" y="403"/>
                </a:lnTo>
                <a:lnTo>
                  <a:pt x="564" y="375"/>
                </a:lnTo>
                <a:lnTo>
                  <a:pt x="599" y="343"/>
                </a:lnTo>
                <a:lnTo>
                  <a:pt x="625" y="306"/>
                </a:lnTo>
                <a:lnTo>
                  <a:pt x="643" y="266"/>
                </a:lnTo>
                <a:lnTo>
                  <a:pt x="663" y="290"/>
                </a:lnTo>
                <a:lnTo>
                  <a:pt x="690" y="314"/>
                </a:lnTo>
                <a:lnTo>
                  <a:pt x="721" y="339"/>
                </a:lnTo>
                <a:lnTo>
                  <a:pt x="759" y="362"/>
                </a:lnTo>
                <a:lnTo>
                  <a:pt x="799" y="385"/>
                </a:lnTo>
                <a:lnTo>
                  <a:pt x="843" y="406"/>
                </a:lnTo>
                <a:lnTo>
                  <a:pt x="888" y="424"/>
                </a:lnTo>
                <a:lnTo>
                  <a:pt x="935" y="441"/>
                </a:lnTo>
                <a:lnTo>
                  <a:pt x="982" y="453"/>
                </a:lnTo>
                <a:lnTo>
                  <a:pt x="1028" y="461"/>
                </a:lnTo>
                <a:lnTo>
                  <a:pt x="1073" y="464"/>
                </a:lnTo>
                <a:lnTo>
                  <a:pt x="1115" y="462"/>
                </a:lnTo>
                <a:lnTo>
                  <a:pt x="1154" y="454"/>
                </a:lnTo>
                <a:lnTo>
                  <a:pt x="1188" y="440"/>
                </a:lnTo>
                <a:lnTo>
                  <a:pt x="1218" y="418"/>
                </a:lnTo>
                <a:lnTo>
                  <a:pt x="1241" y="389"/>
                </a:lnTo>
                <a:lnTo>
                  <a:pt x="1250" y="367"/>
                </a:lnTo>
                <a:lnTo>
                  <a:pt x="1254" y="344"/>
                </a:lnTo>
                <a:lnTo>
                  <a:pt x="1253" y="317"/>
                </a:lnTo>
                <a:lnTo>
                  <a:pt x="1246" y="289"/>
                </a:lnTo>
                <a:lnTo>
                  <a:pt x="1235" y="259"/>
                </a:lnTo>
                <a:lnTo>
                  <a:pt x="1219" y="229"/>
                </a:lnTo>
                <a:lnTo>
                  <a:pt x="1199" y="198"/>
                </a:lnTo>
                <a:lnTo>
                  <a:pt x="1177" y="169"/>
                </a:lnTo>
                <a:lnTo>
                  <a:pt x="1152" y="139"/>
                </a:lnTo>
                <a:lnTo>
                  <a:pt x="1124" y="111"/>
                </a:lnTo>
                <a:lnTo>
                  <a:pt x="1095" y="85"/>
                </a:lnTo>
                <a:lnTo>
                  <a:pt x="1065" y="61"/>
                </a:lnTo>
                <a:lnTo>
                  <a:pt x="1034" y="40"/>
                </a:lnTo>
                <a:lnTo>
                  <a:pt x="1003" y="23"/>
                </a:lnTo>
                <a:lnTo>
                  <a:pt x="971" y="9"/>
                </a:lnTo>
                <a:lnTo>
                  <a:pt x="942" y="0"/>
                </a:lnTo>
                <a:close/>
              </a:path>
            </a:pathLst>
          </a:custGeom>
          <a:solidFill>
            <a:srgbClr val="000000"/>
          </a:solidFill>
          <a:ln w="15875">
            <a:solidFill>
              <a:srgbClr val="000000"/>
            </a:solidFill>
            <a:prstDash val="solid"/>
            <a:round/>
            <a:headEnd/>
            <a:tailEnd/>
          </a:ln>
        </p:spPr>
        <p:txBody>
          <a:bodyPr/>
          <a:lstStyle/>
          <a:p>
            <a:endParaRPr lang="en-GB"/>
          </a:p>
        </p:txBody>
      </p:sp>
      <p:sp>
        <p:nvSpPr>
          <p:cNvPr id="102429" name="Freeform 106"/>
          <p:cNvSpPr>
            <a:spLocks/>
          </p:cNvSpPr>
          <p:nvPr/>
        </p:nvSpPr>
        <p:spPr bwMode="auto">
          <a:xfrm>
            <a:off x="1208088" y="4322763"/>
            <a:ext cx="449262" cy="280987"/>
          </a:xfrm>
          <a:custGeom>
            <a:avLst/>
            <a:gdLst>
              <a:gd name="T0" fmla="*/ 2147483646 w 2837"/>
              <a:gd name="T1" fmla="*/ 2147483646 h 1945"/>
              <a:gd name="T2" fmla="*/ 2147483646 w 2837"/>
              <a:gd name="T3" fmla="*/ 2147483646 h 1945"/>
              <a:gd name="T4" fmla="*/ 2147483646 w 2837"/>
              <a:gd name="T5" fmla="*/ 2147483646 h 1945"/>
              <a:gd name="T6" fmla="*/ 2147483646 w 2837"/>
              <a:gd name="T7" fmla="*/ 2147483646 h 1945"/>
              <a:gd name="T8" fmla="*/ 2147483646 w 2837"/>
              <a:gd name="T9" fmla="*/ 2147483646 h 1945"/>
              <a:gd name="T10" fmla="*/ 2147483646 w 2837"/>
              <a:gd name="T11" fmla="*/ 2147483646 h 1945"/>
              <a:gd name="T12" fmla="*/ 2147483646 w 2837"/>
              <a:gd name="T13" fmla="*/ 2147483646 h 1945"/>
              <a:gd name="T14" fmla="*/ 2147483646 w 2837"/>
              <a:gd name="T15" fmla="*/ 2147483646 h 1945"/>
              <a:gd name="T16" fmla="*/ 2147483646 w 2837"/>
              <a:gd name="T17" fmla="*/ 2147483646 h 1945"/>
              <a:gd name="T18" fmla="*/ 2147483646 w 2837"/>
              <a:gd name="T19" fmla="*/ 2147483646 h 1945"/>
              <a:gd name="T20" fmla="*/ 2147483646 w 2837"/>
              <a:gd name="T21" fmla="*/ 2147483646 h 1945"/>
              <a:gd name="T22" fmla="*/ 2147483646 w 2837"/>
              <a:gd name="T23" fmla="*/ 2147483646 h 1945"/>
              <a:gd name="T24" fmla="*/ 2147483646 w 2837"/>
              <a:gd name="T25" fmla="*/ 2147483646 h 1945"/>
              <a:gd name="T26" fmla="*/ 0 w 2837"/>
              <a:gd name="T27" fmla="*/ 2147483646 h 1945"/>
              <a:gd name="T28" fmla="*/ 2147483646 w 2837"/>
              <a:gd name="T29" fmla="*/ 2147483646 h 1945"/>
              <a:gd name="T30" fmla="*/ 2147483646 w 2837"/>
              <a:gd name="T31" fmla="*/ 2147483646 h 1945"/>
              <a:gd name="T32" fmla="*/ 2147483646 w 2837"/>
              <a:gd name="T33" fmla="*/ 2147483646 h 1945"/>
              <a:gd name="T34" fmla="*/ 2147483646 w 2837"/>
              <a:gd name="T35" fmla="*/ 2147483646 h 1945"/>
              <a:gd name="T36" fmla="*/ 2147483646 w 2837"/>
              <a:gd name="T37" fmla="*/ 2147483646 h 1945"/>
              <a:gd name="T38" fmla="*/ 2147483646 w 2837"/>
              <a:gd name="T39" fmla="*/ 2147483646 h 1945"/>
              <a:gd name="T40" fmla="*/ 2147483646 w 2837"/>
              <a:gd name="T41" fmla="*/ 2147483646 h 1945"/>
              <a:gd name="T42" fmla="*/ 2147483646 w 2837"/>
              <a:gd name="T43" fmla="*/ 2147483646 h 1945"/>
              <a:gd name="T44" fmla="*/ 2147483646 w 2837"/>
              <a:gd name="T45" fmla="*/ 2147483646 h 1945"/>
              <a:gd name="T46" fmla="*/ 2147483646 w 2837"/>
              <a:gd name="T47" fmla="*/ 2147483646 h 1945"/>
              <a:gd name="T48" fmla="*/ 2147483646 w 2837"/>
              <a:gd name="T49" fmla="*/ 2147483646 h 1945"/>
              <a:gd name="T50" fmla="*/ 2147483646 w 2837"/>
              <a:gd name="T51" fmla="*/ 2147483646 h 1945"/>
              <a:gd name="T52" fmla="*/ 2147483646 w 2837"/>
              <a:gd name="T53" fmla="*/ 2147483646 h 1945"/>
              <a:gd name="T54" fmla="*/ 2147483646 w 2837"/>
              <a:gd name="T55" fmla="*/ 2147483646 h 1945"/>
              <a:gd name="T56" fmla="*/ 2147483646 w 2837"/>
              <a:gd name="T57" fmla="*/ 2147483646 h 1945"/>
              <a:gd name="T58" fmla="*/ 2147483646 w 2837"/>
              <a:gd name="T59" fmla="*/ 2147483646 h 1945"/>
              <a:gd name="T60" fmla="*/ 2147483646 w 2837"/>
              <a:gd name="T61" fmla="*/ 2147483646 h 1945"/>
              <a:gd name="T62" fmla="*/ 2147483646 w 2837"/>
              <a:gd name="T63" fmla="*/ 2147483646 h 1945"/>
              <a:gd name="T64" fmla="*/ 2147483646 w 2837"/>
              <a:gd name="T65" fmla="*/ 2147483646 h 1945"/>
              <a:gd name="T66" fmla="*/ 2147483646 w 2837"/>
              <a:gd name="T67" fmla="*/ 2147483646 h 1945"/>
              <a:gd name="T68" fmla="*/ 2147483646 w 2837"/>
              <a:gd name="T69" fmla="*/ 2147483646 h 1945"/>
              <a:gd name="T70" fmla="*/ 2147483646 w 2837"/>
              <a:gd name="T71" fmla="*/ 2147483646 h 1945"/>
              <a:gd name="T72" fmla="*/ 2147483646 w 2837"/>
              <a:gd name="T73" fmla="*/ 2147483646 h 1945"/>
              <a:gd name="T74" fmla="*/ 2147483646 w 2837"/>
              <a:gd name="T75" fmla="*/ 2147483646 h 1945"/>
              <a:gd name="T76" fmla="*/ 2147483646 w 2837"/>
              <a:gd name="T77" fmla="*/ 2147483646 h 1945"/>
              <a:gd name="T78" fmla="*/ 2147483646 w 2837"/>
              <a:gd name="T79" fmla="*/ 2147483646 h 1945"/>
              <a:gd name="T80" fmla="*/ 2147483646 w 2837"/>
              <a:gd name="T81" fmla="*/ 2147483646 h 1945"/>
              <a:gd name="T82" fmla="*/ 2147483646 w 2837"/>
              <a:gd name="T83" fmla="*/ 2147483646 h 1945"/>
              <a:gd name="T84" fmla="*/ 2147483646 w 2837"/>
              <a:gd name="T85" fmla="*/ 2147483646 h 1945"/>
              <a:gd name="T86" fmla="*/ 2147483646 w 2837"/>
              <a:gd name="T87" fmla="*/ 2147483646 h 1945"/>
              <a:gd name="T88" fmla="*/ 2147483646 w 2837"/>
              <a:gd name="T89" fmla="*/ 2147483646 h 1945"/>
              <a:gd name="T90" fmla="*/ 2147483646 w 2837"/>
              <a:gd name="T91" fmla="*/ 2147483646 h 1945"/>
              <a:gd name="T92" fmla="*/ 2147483646 w 2837"/>
              <a:gd name="T93" fmla="*/ 2147483646 h 1945"/>
              <a:gd name="T94" fmla="*/ 2147483646 w 2837"/>
              <a:gd name="T95" fmla="*/ 2147483646 h 19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37" h="1945">
                <a:moveTo>
                  <a:pt x="2699" y="1945"/>
                </a:moveTo>
                <a:lnTo>
                  <a:pt x="2642" y="1945"/>
                </a:lnTo>
                <a:lnTo>
                  <a:pt x="2543" y="1944"/>
                </a:lnTo>
                <a:lnTo>
                  <a:pt x="2407" y="1942"/>
                </a:lnTo>
                <a:lnTo>
                  <a:pt x="2241" y="1940"/>
                </a:lnTo>
                <a:lnTo>
                  <a:pt x="2049" y="1938"/>
                </a:lnTo>
                <a:lnTo>
                  <a:pt x="1842" y="1935"/>
                </a:lnTo>
                <a:lnTo>
                  <a:pt x="1621" y="1932"/>
                </a:lnTo>
                <a:lnTo>
                  <a:pt x="1395" y="1927"/>
                </a:lnTo>
                <a:lnTo>
                  <a:pt x="1170" y="1924"/>
                </a:lnTo>
                <a:lnTo>
                  <a:pt x="951" y="1921"/>
                </a:lnTo>
                <a:lnTo>
                  <a:pt x="746" y="1918"/>
                </a:lnTo>
                <a:lnTo>
                  <a:pt x="559" y="1916"/>
                </a:lnTo>
                <a:lnTo>
                  <a:pt x="398" y="1914"/>
                </a:lnTo>
                <a:lnTo>
                  <a:pt x="270" y="1912"/>
                </a:lnTo>
                <a:lnTo>
                  <a:pt x="179" y="1911"/>
                </a:lnTo>
                <a:lnTo>
                  <a:pt x="132" y="1910"/>
                </a:lnTo>
                <a:lnTo>
                  <a:pt x="107" y="1908"/>
                </a:lnTo>
                <a:lnTo>
                  <a:pt x="85" y="1900"/>
                </a:lnTo>
                <a:lnTo>
                  <a:pt x="66" y="1888"/>
                </a:lnTo>
                <a:lnTo>
                  <a:pt x="50" y="1870"/>
                </a:lnTo>
                <a:lnTo>
                  <a:pt x="37" y="1850"/>
                </a:lnTo>
                <a:lnTo>
                  <a:pt x="26" y="1828"/>
                </a:lnTo>
                <a:lnTo>
                  <a:pt x="17" y="1802"/>
                </a:lnTo>
                <a:lnTo>
                  <a:pt x="10" y="1776"/>
                </a:lnTo>
                <a:lnTo>
                  <a:pt x="5" y="1748"/>
                </a:lnTo>
                <a:lnTo>
                  <a:pt x="2" y="1720"/>
                </a:lnTo>
                <a:lnTo>
                  <a:pt x="0" y="1692"/>
                </a:lnTo>
                <a:lnTo>
                  <a:pt x="0" y="1665"/>
                </a:lnTo>
                <a:lnTo>
                  <a:pt x="1" y="1638"/>
                </a:lnTo>
                <a:lnTo>
                  <a:pt x="2" y="1615"/>
                </a:lnTo>
                <a:lnTo>
                  <a:pt x="5" y="1593"/>
                </a:lnTo>
                <a:lnTo>
                  <a:pt x="8" y="1574"/>
                </a:lnTo>
                <a:lnTo>
                  <a:pt x="10" y="1542"/>
                </a:lnTo>
                <a:lnTo>
                  <a:pt x="11" y="1481"/>
                </a:lnTo>
                <a:lnTo>
                  <a:pt x="14" y="1397"/>
                </a:lnTo>
                <a:lnTo>
                  <a:pt x="21" y="1291"/>
                </a:lnTo>
                <a:lnTo>
                  <a:pt x="33" y="1171"/>
                </a:lnTo>
                <a:lnTo>
                  <a:pt x="52" y="1037"/>
                </a:lnTo>
                <a:lnTo>
                  <a:pt x="81" y="898"/>
                </a:lnTo>
                <a:lnTo>
                  <a:pt x="123" y="754"/>
                </a:lnTo>
                <a:lnTo>
                  <a:pt x="178" y="612"/>
                </a:lnTo>
                <a:lnTo>
                  <a:pt x="248" y="475"/>
                </a:lnTo>
                <a:lnTo>
                  <a:pt x="339" y="347"/>
                </a:lnTo>
                <a:lnTo>
                  <a:pt x="448" y="234"/>
                </a:lnTo>
                <a:lnTo>
                  <a:pt x="581" y="139"/>
                </a:lnTo>
                <a:lnTo>
                  <a:pt x="738" y="64"/>
                </a:lnTo>
                <a:lnTo>
                  <a:pt x="921" y="17"/>
                </a:lnTo>
                <a:lnTo>
                  <a:pt x="1134" y="0"/>
                </a:lnTo>
                <a:lnTo>
                  <a:pt x="1344" y="13"/>
                </a:lnTo>
                <a:lnTo>
                  <a:pt x="1529" y="49"/>
                </a:lnTo>
                <a:lnTo>
                  <a:pt x="1690" y="104"/>
                </a:lnTo>
                <a:lnTo>
                  <a:pt x="1828" y="176"/>
                </a:lnTo>
                <a:lnTo>
                  <a:pt x="1945" y="263"/>
                </a:lnTo>
                <a:lnTo>
                  <a:pt x="2043" y="360"/>
                </a:lnTo>
                <a:lnTo>
                  <a:pt x="2123" y="465"/>
                </a:lnTo>
                <a:lnTo>
                  <a:pt x="2188" y="574"/>
                </a:lnTo>
                <a:lnTo>
                  <a:pt x="2240" y="684"/>
                </a:lnTo>
                <a:lnTo>
                  <a:pt x="2278" y="793"/>
                </a:lnTo>
                <a:lnTo>
                  <a:pt x="2307" y="896"/>
                </a:lnTo>
                <a:lnTo>
                  <a:pt x="2325" y="993"/>
                </a:lnTo>
                <a:lnTo>
                  <a:pt x="2337" y="1078"/>
                </a:lnTo>
                <a:lnTo>
                  <a:pt x="2343" y="1150"/>
                </a:lnTo>
                <a:lnTo>
                  <a:pt x="2346" y="1204"/>
                </a:lnTo>
                <a:lnTo>
                  <a:pt x="2347" y="1238"/>
                </a:lnTo>
                <a:lnTo>
                  <a:pt x="2350" y="1264"/>
                </a:lnTo>
                <a:lnTo>
                  <a:pt x="2359" y="1294"/>
                </a:lnTo>
                <a:lnTo>
                  <a:pt x="2375" y="1327"/>
                </a:lnTo>
                <a:lnTo>
                  <a:pt x="2396" y="1364"/>
                </a:lnTo>
                <a:lnTo>
                  <a:pt x="2420" y="1403"/>
                </a:lnTo>
                <a:lnTo>
                  <a:pt x="2447" y="1443"/>
                </a:lnTo>
                <a:lnTo>
                  <a:pt x="2479" y="1484"/>
                </a:lnTo>
                <a:lnTo>
                  <a:pt x="2511" y="1526"/>
                </a:lnTo>
                <a:lnTo>
                  <a:pt x="2546" y="1567"/>
                </a:lnTo>
                <a:lnTo>
                  <a:pt x="2581" y="1607"/>
                </a:lnTo>
                <a:lnTo>
                  <a:pt x="2617" y="1645"/>
                </a:lnTo>
                <a:lnTo>
                  <a:pt x="2651" y="1681"/>
                </a:lnTo>
                <a:lnTo>
                  <a:pt x="2684" y="1714"/>
                </a:lnTo>
                <a:lnTo>
                  <a:pt x="2716" y="1742"/>
                </a:lnTo>
                <a:lnTo>
                  <a:pt x="2744" y="1766"/>
                </a:lnTo>
                <a:lnTo>
                  <a:pt x="2769" y="1786"/>
                </a:lnTo>
                <a:lnTo>
                  <a:pt x="2790" y="1800"/>
                </a:lnTo>
                <a:lnTo>
                  <a:pt x="2807" y="1813"/>
                </a:lnTo>
                <a:lnTo>
                  <a:pt x="2820" y="1828"/>
                </a:lnTo>
                <a:lnTo>
                  <a:pt x="2829" y="1841"/>
                </a:lnTo>
                <a:lnTo>
                  <a:pt x="2835" y="1855"/>
                </a:lnTo>
                <a:lnTo>
                  <a:pt x="2837" y="1868"/>
                </a:lnTo>
                <a:lnTo>
                  <a:pt x="2836" y="1881"/>
                </a:lnTo>
                <a:lnTo>
                  <a:pt x="2832" y="1893"/>
                </a:lnTo>
                <a:lnTo>
                  <a:pt x="2825" y="1904"/>
                </a:lnTo>
                <a:lnTo>
                  <a:pt x="2815" y="1914"/>
                </a:lnTo>
                <a:lnTo>
                  <a:pt x="2802" y="1922"/>
                </a:lnTo>
                <a:lnTo>
                  <a:pt x="2786" y="1930"/>
                </a:lnTo>
                <a:lnTo>
                  <a:pt x="2767" y="1937"/>
                </a:lnTo>
                <a:lnTo>
                  <a:pt x="2746" y="1942"/>
                </a:lnTo>
                <a:lnTo>
                  <a:pt x="2724" y="1945"/>
                </a:lnTo>
                <a:lnTo>
                  <a:pt x="2699" y="1945"/>
                </a:lnTo>
                <a:close/>
              </a:path>
            </a:pathLst>
          </a:custGeom>
          <a:solidFill>
            <a:srgbClr val="FFBF00"/>
          </a:solidFill>
          <a:ln w="15875">
            <a:solidFill>
              <a:srgbClr val="000000"/>
            </a:solidFill>
            <a:prstDash val="solid"/>
            <a:round/>
            <a:headEnd/>
            <a:tailEnd/>
          </a:ln>
        </p:spPr>
        <p:txBody>
          <a:bodyPr/>
          <a:lstStyle/>
          <a:p>
            <a:endParaRPr lang="en-GB"/>
          </a:p>
        </p:txBody>
      </p:sp>
      <p:sp>
        <p:nvSpPr>
          <p:cNvPr id="69641" name="Text Box 9"/>
          <p:cNvSpPr txBox="1">
            <a:spLocks noChangeArrowheads="1"/>
          </p:cNvSpPr>
          <p:nvPr/>
        </p:nvSpPr>
        <p:spPr bwMode="auto">
          <a:xfrm>
            <a:off x="2265363" y="5505450"/>
            <a:ext cx="65373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Char char="•"/>
            </a:pPr>
            <a:r>
              <a:rPr lang="en-GB" altLang="en-US" sz="2400">
                <a:latin typeface="Lucida Sans Unicode" panose="020B0602030504020204" pitchFamily="34" charset="0"/>
              </a:rPr>
              <a:t> Ad-hoc - not repeatable, not predictable</a:t>
            </a:r>
          </a:p>
          <a:p>
            <a:pPr>
              <a:spcBef>
                <a:spcPct val="0"/>
              </a:spcBef>
              <a:buSzTx/>
              <a:buFontTx/>
              <a:buChar char="•"/>
            </a:pPr>
            <a:r>
              <a:rPr lang="en-GB" altLang="en-US" sz="2400">
                <a:latin typeface="Lucida Sans Unicode" panose="020B0602030504020204" pitchFamily="34" charset="0"/>
              </a:rPr>
              <a:t> Requires Magic (Wizards/Gurus)</a:t>
            </a:r>
          </a:p>
          <a:p>
            <a:pPr>
              <a:spcBef>
                <a:spcPct val="0"/>
              </a:spcBef>
              <a:buSzTx/>
              <a:buFontTx/>
              <a:buChar char="•"/>
            </a:pPr>
            <a:r>
              <a:rPr lang="en-GB" altLang="en-US" sz="2400">
                <a:latin typeface="Lucida Sans Unicode" panose="020B0602030504020204" pitchFamily="34" charset="0"/>
              </a:rPr>
              <a:t> Costly</a:t>
            </a:r>
          </a:p>
        </p:txBody>
      </p:sp>
      <p:sp>
        <p:nvSpPr>
          <p:cNvPr id="102431" name="Rectangle 10"/>
          <p:cNvSpPr>
            <a:spLocks noChangeArrowheads="1"/>
          </p:cNvSpPr>
          <p:nvPr/>
        </p:nvSpPr>
        <p:spPr bwMode="auto">
          <a:xfrm>
            <a:off x="6551613" y="1808163"/>
            <a:ext cx="2211387" cy="1928812"/>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a:latin typeface="Lucida Sans Unicode" panose="020B0602030504020204" pitchFamily="34" charset="0"/>
              </a:rPr>
              <a:t>HOW?</a:t>
            </a:r>
            <a:endParaRPr lang="en-US" altLang="en-US" sz="2400" b="1">
              <a:latin typeface="Lucida Sans Unicode" panose="020B0602030504020204" pitchFamily="34" charset="0"/>
            </a:endParaRPr>
          </a:p>
          <a:p>
            <a:pPr algn="ctr">
              <a:spcBef>
                <a:spcPct val="30000"/>
              </a:spcBef>
              <a:buSzTx/>
              <a:buFontTx/>
              <a:buNone/>
            </a:pPr>
            <a:r>
              <a:rPr lang="en-US" altLang="en-US" b="1">
                <a:latin typeface="Lucida Sans Unicode" panose="020B0602030504020204" pitchFamily="34" charset="0"/>
              </a:rPr>
              <a:t>Implementation</a:t>
            </a:r>
            <a:endParaRPr lang="en-US" altLang="en-US">
              <a:latin typeface="Lucida Sans Unicode" panose="020B0602030504020204" pitchFamily="34" charset="0"/>
            </a:endParaRPr>
          </a:p>
        </p:txBody>
      </p:sp>
      <p:grpSp>
        <p:nvGrpSpPr>
          <p:cNvPr id="69712" name="Group 80"/>
          <p:cNvGrpSpPr>
            <a:grpSpLocks/>
          </p:cNvGrpSpPr>
          <p:nvPr/>
        </p:nvGrpSpPr>
        <p:grpSpPr bwMode="auto">
          <a:xfrm>
            <a:off x="1165225" y="1655763"/>
            <a:ext cx="5387975" cy="2957512"/>
            <a:chOff x="734" y="651"/>
            <a:chExt cx="3394" cy="1863"/>
          </a:xfrm>
        </p:grpSpPr>
        <p:sp>
          <p:nvSpPr>
            <p:cNvPr id="102433" name="AutoShape 5"/>
            <p:cNvSpPr>
              <a:spLocks noChangeArrowheads="1"/>
            </p:cNvSpPr>
            <p:nvPr/>
          </p:nvSpPr>
          <p:spPr bwMode="auto">
            <a:xfrm>
              <a:off x="1968" y="987"/>
              <a:ext cx="2016" cy="72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2434" name="Group 11"/>
            <p:cNvGrpSpPr>
              <a:grpSpLocks/>
            </p:cNvGrpSpPr>
            <p:nvPr/>
          </p:nvGrpSpPr>
          <p:grpSpPr bwMode="auto">
            <a:xfrm>
              <a:off x="1680" y="651"/>
              <a:ext cx="2448" cy="1824"/>
              <a:chOff x="1680" y="651"/>
              <a:chExt cx="2448" cy="1824"/>
            </a:xfrm>
          </p:grpSpPr>
          <p:sp>
            <p:nvSpPr>
              <p:cNvPr id="102457" name="AutoShape 6"/>
              <p:cNvSpPr>
                <a:spLocks noChangeArrowheads="1"/>
              </p:cNvSpPr>
              <p:nvPr/>
            </p:nvSpPr>
            <p:spPr bwMode="auto">
              <a:xfrm>
                <a:off x="1680" y="651"/>
                <a:ext cx="2448" cy="1824"/>
              </a:xfrm>
              <a:prstGeom prst="cloudCallout">
                <a:avLst>
                  <a:gd name="adj1" fmla="val -70505"/>
                  <a:gd name="adj2" fmla="val 44625"/>
                </a:avLst>
              </a:prstGeom>
              <a:solidFill>
                <a:srgbClr val="CCEC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a:latin typeface="Lucida Sans Unicode" panose="020B0602030504020204" pitchFamily="34" charset="0"/>
                </a:endParaRPr>
              </a:p>
            </p:txBody>
          </p:sp>
          <p:sp>
            <p:nvSpPr>
              <p:cNvPr id="102458" name="Text Box 8"/>
              <p:cNvSpPr txBox="1">
                <a:spLocks noChangeArrowheads="1"/>
              </p:cNvSpPr>
              <p:nvPr/>
            </p:nvSpPr>
            <p:spPr bwMode="auto">
              <a:xfrm>
                <a:off x="2208" y="1105"/>
                <a:ext cx="1700" cy="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GB" altLang="en-US" sz="4800" b="1">
                    <a:latin typeface="Lucida Sans Unicode" panose="020B0602030504020204" pitchFamily="34" charset="0"/>
                  </a:rPr>
                  <a:t>Miracle</a:t>
                </a:r>
              </a:p>
              <a:p>
                <a:pPr>
                  <a:spcBef>
                    <a:spcPct val="0"/>
                  </a:spcBef>
                  <a:buSzTx/>
                  <a:buFontTx/>
                  <a:buNone/>
                </a:pPr>
                <a:r>
                  <a:rPr lang="en-GB" altLang="en-US" sz="4800" b="1">
                    <a:latin typeface="Lucida Sans Unicode" panose="020B0602030504020204" pitchFamily="34" charset="0"/>
                  </a:rPr>
                  <a:t>happens</a:t>
                </a:r>
              </a:p>
            </p:txBody>
          </p:sp>
        </p:grpSp>
        <p:sp>
          <p:nvSpPr>
            <p:cNvPr id="102435" name="Freeform 19"/>
            <p:cNvSpPr>
              <a:spLocks/>
            </p:cNvSpPr>
            <p:nvPr/>
          </p:nvSpPr>
          <p:spPr bwMode="auto">
            <a:xfrm>
              <a:off x="1200" y="2208"/>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36" name="Freeform 66"/>
            <p:cNvSpPr>
              <a:spLocks/>
            </p:cNvSpPr>
            <p:nvPr/>
          </p:nvSpPr>
          <p:spPr bwMode="auto">
            <a:xfrm>
              <a:off x="1056" y="2304"/>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37" name="Freeform 67"/>
            <p:cNvSpPr>
              <a:spLocks/>
            </p:cNvSpPr>
            <p:nvPr/>
          </p:nvSpPr>
          <p:spPr bwMode="auto">
            <a:xfrm>
              <a:off x="1488" y="2112"/>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38" name="Freeform 68"/>
            <p:cNvSpPr>
              <a:spLocks/>
            </p:cNvSpPr>
            <p:nvPr/>
          </p:nvSpPr>
          <p:spPr bwMode="auto">
            <a:xfrm>
              <a:off x="1680" y="1824"/>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39" name="Freeform 69"/>
            <p:cNvSpPr>
              <a:spLocks/>
            </p:cNvSpPr>
            <p:nvPr/>
          </p:nvSpPr>
          <p:spPr bwMode="auto">
            <a:xfrm>
              <a:off x="2064" y="2064"/>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40" name="Freeform 70"/>
            <p:cNvSpPr>
              <a:spLocks/>
            </p:cNvSpPr>
            <p:nvPr/>
          </p:nvSpPr>
          <p:spPr bwMode="auto">
            <a:xfrm>
              <a:off x="2352" y="768"/>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41" name="Freeform 71"/>
            <p:cNvSpPr>
              <a:spLocks/>
            </p:cNvSpPr>
            <p:nvPr/>
          </p:nvSpPr>
          <p:spPr bwMode="auto">
            <a:xfrm>
              <a:off x="3072" y="816"/>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42" name="Freeform 72"/>
            <p:cNvSpPr>
              <a:spLocks/>
            </p:cNvSpPr>
            <p:nvPr/>
          </p:nvSpPr>
          <p:spPr bwMode="auto">
            <a:xfrm>
              <a:off x="3696" y="1296"/>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43" name="Freeform 73"/>
            <p:cNvSpPr>
              <a:spLocks/>
            </p:cNvSpPr>
            <p:nvPr/>
          </p:nvSpPr>
          <p:spPr bwMode="auto">
            <a:xfrm>
              <a:off x="3600" y="768"/>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44" name="Freeform 74"/>
            <p:cNvSpPr>
              <a:spLocks/>
            </p:cNvSpPr>
            <p:nvPr/>
          </p:nvSpPr>
          <p:spPr bwMode="auto">
            <a:xfrm>
              <a:off x="2880" y="2112"/>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sp>
          <p:nvSpPr>
            <p:cNvPr id="102445" name="Freeform 75"/>
            <p:cNvSpPr>
              <a:spLocks/>
            </p:cNvSpPr>
            <p:nvPr/>
          </p:nvSpPr>
          <p:spPr bwMode="auto">
            <a:xfrm>
              <a:off x="1872" y="1104"/>
              <a:ext cx="144" cy="148"/>
            </a:xfrm>
            <a:custGeom>
              <a:avLst/>
              <a:gdLst>
                <a:gd name="T0" fmla="*/ 40 w 163"/>
                <a:gd name="T1" fmla="*/ 6 h 201"/>
                <a:gd name="T2" fmla="*/ 60 w 163"/>
                <a:gd name="T3" fmla="*/ 7 h 201"/>
                <a:gd name="T4" fmla="*/ 49 w 163"/>
                <a:gd name="T5" fmla="*/ 10 h 201"/>
                <a:gd name="T6" fmla="*/ 59 w 163"/>
                <a:gd name="T7" fmla="*/ 15 h 201"/>
                <a:gd name="T8" fmla="*/ 39 w 163"/>
                <a:gd name="T9" fmla="*/ 13 h 201"/>
                <a:gd name="T10" fmla="*/ 21 w 163"/>
                <a:gd name="T11" fmla="*/ 18 h 201"/>
                <a:gd name="T12" fmla="*/ 22 w 163"/>
                <a:gd name="T13" fmla="*/ 11 h 201"/>
                <a:gd name="T14" fmla="*/ 0 w 163"/>
                <a:gd name="T15" fmla="*/ 8 h 201"/>
                <a:gd name="T16" fmla="*/ 22 w 163"/>
                <a:gd name="T17" fmla="*/ 6 h 201"/>
                <a:gd name="T18" fmla="*/ 27 w 163"/>
                <a:gd name="T19" fmla="*/ 0 h 201"/>
                <a:gd name="T20" fmla="*/ 40 w 163"/>
                <a:gd name="T21" fmla="*/ 6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201">
                  <a:moveTo>
                    <a:pt x="109" y="71"/>
                  </a:moveTo>
                  <a:lnTo>
                    <a:pt x="163" y="86"/>
                  </a:lnTo>
                  <a:lnTo>
                    <a:pt x="131" y="115"/>
                  </a:lnTo>
                  <a:lnTo>
                    <a:pt x="161" y="186"/>
                  </a:lnTo>
                  <a:lnTo>
                    <a:pt x="106" y="149"/>
                  </a:lnTo>
                  <a:lnTo>
                    <a:pt x="55" y="201"/>
                  </a:lnTo>
                  <a:lnTo>
                    <a:pt x="59" y="123"/>
                  </a:lnTo>
                  <a:lnTo>
                    <a:pt x="0" y="89"/>
                  </a:lnTo>
                  <a:lnTo>
                    <a:pt x="59" y="68"/>
                  </a:lnTo>
                  <a:lnTo>
                    <a:pt x="70" y="0"/>
                  </a:lnTo>
                  <a:lnTo>
                    <a:pt x="109" y="71"/>
                  </a:lnTo>
                  <a:close/>
                </a:path>
              </a:pathLst>
            </a:custGeom>
            <a:solidFill>
              <a:srgbClr val="FFFF99"/>
            </a:solidFill>
            <a:ln w="9525">
              <a:solidFill>
                <a:schemeClr val="tx1"/>
              </a:solidFill>
              <a:round/>
              <a:headEnd/>
              <a:tailEnd/>
            </a:ln>
          </p:spPr>
          <p:txBody>
            <a:bodyPr/>
            <a:lstStyle/>
            <a:p>
              <a:endParaRPr lang="en-GB"/>
            </a:p>
          </p:txBody>
        </p:sp>
        <p:grpSp>
          <p:nvGrpSpPr>
            <p:cNvPr id="102446" name="Group 79"/>
            <p:cNvGrpSpPr>
              <a:grpSpLocks/>
            </p:cNvGrpSpPr>
            <p:nvPr/>
          </p:nvGrpSpPr>
          <p:grpSpPr bwMode="auto">
            <a:xfrm rot="2077698">
              <a:off x="734" y="2082"/>
              <a:ext cx="334" cy="432"/>
              <a:chOff x="960" y="3456"/>
              <a:chExt cx="216" cy="432"/>
            </a:xfrm>
          </p:grpSpPr>
          <p:sp>
            <p:nvSpPr>
              <p:cNvPr id="102447" name="AutoShape 63"/>
              <p:cNvSpPr>
                <a:spLocks noChangeArrowheads="1"/>
              </p:cNvSpPr>
              <p:nvPr/>
            </p:nvSpPr>
            <p:spPr bwMode="auto">
              <a:xfrm rot="-2238682">
                <a:off x="960" y="3456"/>
                <a:ext cx="192" cy="432"/>
              </a:xfrm>
              <a:prstGeom prst="triangle">
                <a:avLst>
                  <a:gd name="adj" fmla="val 5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grpSp>
            <p:nvGrpSpPr>
              <p:cNvPr id="102448" name="Group 64"/>
              <p:cNvGrpSpPr>
                <a:grpSpLocks/>
              </p:cNvGrpSpPr>
              <p:nvPr/>
            </p:nvGrpSpPr>
            <p:grpSpPr bwMode="auto">
              <a:xfrm>
                <a:off x="992" y="3598"/>
                <a:ext cx="96" cy="96"/>
                <a:chOff x="4562" y="2994"/>
                <a:chExt cx="128" cy="122"/>
              </a:xfrm>
            </p:grpSpPr>
            <p:sp>
              <p:nvSpPr>
                <p:cNvPr id="102455" name="Freeform 14"/>
                <p:cNvSpPr>
                  <a:spLocks/>
                </p:cNvSpPr>
                <p:nvPr/>
              </p:nvSpPr>
              <p:spPr bwMode="auto">
                <a:xfrm>
                  <a:off x="4562" y="2994"/>
                  <a:ext cx="128" cy="122"/>
                </a:xfrm>
                <a:custGeom>
                  <a:avLst/>
                  <a:gdLst>
                    <a:gd name="T0" fmla="*/ 0 w 257"/>
                    <a:gd name="T1" fmla="*/ 1 h 244"/>
                    <a:gd name="T2" fmla="*/ 0 w 257"/>
                    <a:gd name="T3" fmla="*/ 1 h 244"/>
                    <a:gd name="T4" fmla="*/ 0 w 257"/>
                    <a:gd name="T5" fmla="*/ 1 h 244"/>
                    <a:gd name="T6" fmla="*/ 1 w 257"/>
                    <a:gd name="T7" fmla="*/ 1 h 244"/>
                    <a:gd name="T8" fmla="*/ 0 w 257"/>
                    <a:gd name="T9" fmla="*/ 1 h 244"/>
                    <a:gd name="T10" fmla="*/ 0 w 257"/>
                    <a:gd name="T11" fmla="*/ 1 h 244"/>
                    <a:gd name="T12" fmla="*/ 0 w 257"/>
                    <a:gd name="T13" fmla="*/ 1 h 244"/>
                    <a:gd name="T14" fmla="*/ 0 w 257"/>
                    <a:gd name="T15" fmla="*/ 1 h 244"/>
                    <a:gd name="T16" fmla="*/ 0 w 257"/>
                    <a:gd name="T17" fmla="*/ 1 h 244"/>
                    <a:gd name="T18" fmla="*/ 0 w 257"/>
                    <a:gd name="T19" fmla="*/ 0 h 244"/>
                    <a:gd name="T20" fmla="*/ 0 w 257"/>
                    <a:gd name="T21" fmla="*/ 1 h 2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7" h="244">
                      <a:moveTo>
                        <a:pt x="137" y="48"/>
                      </a:moveTo>
                      <a:lnTo>
                        <a:pt x="212" y="7"/>
                      </a:lnTo>
                      <a:lnTo>
                        <a:pt x="196" y="105"/>
                      </a:lnTo>
                      <a:lnTo>
                        <a:pt x="257" y="158"/>
                      </a:lnTo>
                      <a:lnTo>
                        <a:pt x="157" y="160"/>
                      </a:lnTo>
                      <a:lnTo>
                        <a:pt x="110" y="244"/>
                      </a:lnTo>
                      <a:lnTo>
                        <a:pt x="80" y="163"/>
                      </a:lnTo>
                      <a:lnTo>
                        <a:pt x="0" y="148"/>
                      </a:lnTo>
                      <a:lnTo>
                        <a:pt x="59" y="94"/>
                      </a:lnTo>
                      <a:lnTo>
                        <a:pt x="55" y="0"/>
                      </a:lnTo>
                      <a:lnTo>
                        <a:pt x="137" y="48"/>
                      </a:lnTo>
                      <a:close/>
                    </a:path>
                  </a:pathLst>
                </a:custGeom>
                <a:solidFill>
                  <a:srgbClr val="7F2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456" name="Freeform 17"/>
                <p:cNvSpPr>
                  <a:spLocks/>
                </p:cNvSpPr>
                <p:nvPr/>
              </p:nvSpPr>
              <p:spPr bwMode="auto">
                <a:xfrm>
                  <a:off x="4583" y="3013"/>
                  <a:ext cx="79" cy="75"/>
                </a:xfrm>
                <a:custGeom>
                  <a:avLst/>
                  <a:gdLst>
                    <a:gd name="T0" fmla="*/ 1 w 158"/>
                    <a:gd name="T1" fmla="*/ 1 h 150"/>
                    <a:gd name="T2" fmla="*/ 1 w 158"/>
                    <a:gd name="T3" fmla="*/ 1 h 150"/>
                    <a:gd name="T4" fmla="*/ 1 w 158"/>
                    <a:gd name="T5" fmla="*/ 1 h 150"/>
                    <a:gd name="T6" fmla="*/ 1 w 158"/>
                    <a:gd name="T7" fmla="*/ 1 h 150"/>
                    <a:gd name="T8" fmla="*/ 1 w 158"/>
                    <a:gd name="T9" fmla="*/ 1 h 150"/>
                    <a:gd name="T10" fmla="*/ 1 w 158"/>
                    <a:gd name="T11" fmla="*/ 1 h 150"/>
                    <a:gd name="T12" fmla="*/ 0 w 158"/>
                    <a:gd name="T13" fmla="*/ 1 h 150"/>
                    <a:gd name="T14" fmla="*/ 1 w 158"/>
                    <a:gd name="T15" fmla="*/ 1 h 150"/>
                    <a:gd name="T16" fmla="*/ 1 w 158"/>
                    <a:gd name="T17" fmla="*/ 0 h 150"/>
                    <a:gd name="T18" fmla="*/ 1 w 158"/>
                    <a:gd name="T19" fmla="*/ 1 h 150"/>
                    <a:gd name="T20" fmla="*/ 1 w 158"/>
                    <a:gd name="T21" fmla="*/ 1 h 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50">
                      <a:moveTo>
                        <a:pt x="141" y="8"/>
                      </a:moveTo>
                      <a:lnTo>
                        <a:pt x="124" y="64"/>
                      </a:lnTo>
                      <a:lnTo>
                        <a:pt x="158" y="100"/>
                      </a:lnTo>
                      <a:lnTo>
                        <a:pt x="100" y="102"/>
                      </a:lnTo>
                      <a:lnTo>
                        <a:pt x="69" y="150"/>
                      </a:lnTo>
                      <a:lnTo>
                        <a:pt x="61" y="100"/>
                      </a:lnTo>
                      <a:lnTo>
                        <a:pt x="0" y="95"/>
                      </a:lnTo>
                      <a:lnTo>
                        <a:pt x="46" y="62"/>
                      </a:lnTo>
                      <a:lnTo>
                        <a:pt x="37" y="0"/>
                      </a:lnTo>
                      <a:lnTo>
                        <a:pt x="92" y="40"/>
                      </a:lnTo>
                      <a:lnTo>
                        <a:pt x="141" y="8"/>
                      </a:lnTo>
                      <a:close/>
                    </a:path>
                  </a:pathLst>
                </a:custGeom>
                <a:solidFill>
                  <a:srgbClr val="F2E8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102449" name="Group 65"/>
              <p:cNvGrpSpPr>
                <a:grpSpLocks/>
              </p:cNvGrpSpPr>
              <p:nvPr/>
            </p:nvGrpSpPr>
            <p:grpSpPr bwMode="auto">
              <a:xfrm>
                <a:off x="1056" y="3696"/>
                <a:ext cx="120" cy="124"/>
                <a:chOff x="4042" y="3104"/>
                <a:chExt cx="168" cy="172"/>
              </a:xfrm>
            </p:grpSpPr>
            <p:sp>
              <p:nvSpPr>
                <p:cNvPr id="102453" name="Freeform 21"/>
                <p:cNvSpPr>
                  <a:spLocks/>
                </p:cNvSpPr>
                <p:nvPr/>
              </p:nvSpPr>
              <p:spPr bwMode="auto">
                <a:xfrm>
                  <a:off x="4042" y="3104"/>
                  <a:ext cx="168" cy="172"/>
                </a:xfrm>
                <a:custGeom>
                  <a:avLst/>
                  <a:gdLst>
                    <a:gd name="T0" fmla="*/ 1 w 335"/>
                    <a:gd name="T1" fmla="*/ 1 h 342"/>
                    <a:gd name="T2" fmla="*/ 1 w 335"/>
                    <a:gd name="T3" fmla="*/ 1 h 342"/>
                    <a:gd name="T4" fmla="*/ 1 w 335"/>
                    <a:gd name="T5" fmla="*/ 1 h 342"/>
                    <a:gd name="T6" fmla="*/ 1 w 335"/>
                    <a:gd name="T7" fmla="*/ 1 h 342"/>
                    <a:gd name="T8" fmla="*/ 1 w 335"/>
                    <a:gd name="T9" fmla="*/ 1 h 342"/>
                    <a:gd name="T10" fmla="*/ 1 w 335"/>
                    <a:gd name="T11" fmla="*/ 1 h 342"/>
                    <a:gd name="T12" fmla="*/ 1 w 335"/>
                    <a:gd name="T13" fmla="*/ 1 h 342"/>
                    <a:gd name="T14" fmla="*/ 1 w 335"/>
                    <a:gd name="T15" fmla="*/ 1 h 342"/>
                    <a:gd name="T16" fmla="*/ 1 w 335"/>
                    <a:gd name="T17" fmla="*/ 1 h 342"/>
                    <a:gd name="T18" fmla="*/ 1 w 335"/>
                    <a:gd name="T19" fmla="*/ 1 h 342"/>
                    <a:gd name="T20" fmla="*/ 1 w 335"/>
                    <a:gd name="T21" fmla="*/ 1 h 342"/>
                    <a:gd name="T22" fmla="*/ 1 w 335"/>
                    <a:gd name="T23" fmla="*/ 1 h 342"/>
                    <a:gd name="T24" fmla="*/ 1 w 335"/>
                    <a:gd name="T25" fmla="*/ 1 h 342"/>
                    <a:gd name="T26" fmla="*/ 1 w 335"/>
                    <a:gd name="T27" fmla="*/ 1 h 342"/>
                    <a:gd name="T28" fmla="*/ 1 w 335"/>
                    <a:gd name="T29" fmla="*/ 1 h 342"/>
                    <a:gd name="T30" fmla="*/ 1 w 335"/>
                    <a:gd name="T31" fmla="*/ 1 h 342"/>
                    <a:gd name="T32" fmla="*/ 2 w 335"/>
                    <a:gd name="T33" fmla="*/ 1 h 342"/>
                    <a:gd name="T34" fmla="*/ 2 w 335"/>
                    <a:gd name="T35" fmla="*/ 1 h 342"/>
                    <a:gd name="T36" fmla="*/ 2 w 335"/>
                    <a:gd name="T37" fmla="*/ 1 h 342"/>
                    <a:gd name="T38" fmla="*/ 2 w 335"/>
                    <a:gd name="T39" fmla="*/ 1 h 342"/>
                    <a:gd name="T40" fmla="*/ 2 w 335"/>
                    <a:gd name="T41" fmla="*/ 1 h 342"/>
                    <a:gd name="T42" fmla="*/ 2 w 335"/>
                    <a:gd name="T43" fmla="*/ 1 h 342"/>
                    <a:gd name="T44" fmla="*/ 2 w 335"/>
                    <a:gd name="T45" fmla="*/ 1 h 342"/>
                    <a:gd name="T46" fmla="*/ 2 w 335"/>
                    <a:gd name="T47" fmla="*/ 2 h 342"/>
                    <a:gd name="T48" fmla="*/ 2 w 335"/>
                    <a:gd name="T49" fmla="*/ 2 h 342"/>
                    <a:gd name="T50" fmla="*/ 2 w 335"/>
                    <a:gd name="T51" fmla="*/ 2 h 342"/>
                    <a:gd name="T52" fmla="*/ 2 w 335"/>
                    <a:gd name="T53" fmla="*/ 2 h 342"/>
                    <a:gd name="T54" fmla="*/ 1 w 335"/>
                    <a:gd name="T55" fmla="*/ 2 h 342"/>
                    <a:gd name="T56" fmla="*/ 1 w 335"/>
                    <a:gd name="T57" fmla="*/ 2 h 342"/>
                    <a:gd name="T58" fmla="*/ 1 w 335"/>
                    <a:gd name="T59" fmla="*/ 2 h 342"/>
                    <a:gd name="T60" fmla="*/ 1 w 335"/>
                    <a:gd name="T61" fmla="*/ 2 h 342"/>
                    <a:gd name="T62" fmla="*/ 1 w 335"/>
                    <a:gd name="T63" fmla="*/ 2 h 342"/>
                    <a:gd name="T64" fmla="*/ 1 w 335"/>
                    <a:gd name="T65" fmla="*/ 2 h 342"/>
                    <a:gd name="T66" fmla="*/ 1 w 335"/>
                    <a:gd name="T67" fmla="*/ 2 h 342"/>
                    <a:gd name="T68" fmla="*/ 1 w 335"/>
                    <a:gd name="T69" fmla="*/ 2 h 342"/>
                    <a:gd name="T70" fmla="*/ 1 w 335"/>
                    <a:gd name="T71" fmla="*/ 2 h 342"/>
                    <a:gd name="T72" fmla="*/ 1 w 335"/>
                    <a:gd name="T73" fmla="*/ 1 h 342"/>
                    <a:gd name="T74" fmla="*/ 1 w 335"/>
                    <a:gd name="T75" fmla="*/ 1 h 342"/>
                    <a:gd name="T76" fmla="*/ 1 w 335"/>
                    <a:gd name="T77" fmla="*/ 1 h 342"/>
                    <a:gd name="T78" fmla="*/ 0 w 335"/>
                    <a:gd name="T79" fmla="*/ 1 h 342"/>
                    <a:gd name="T80" fmla="*/ 0 w 335"/>
                    <a:gd name="T81" fmla="*/ 1 h 342"/>
                    <a:gd name="T82" fmla="*/ 1 w 335"/>
                    <a:gd name="T83" fmla="*/ 1 h 342"/>
                    <a:gd name="T84" fmla="*/ 1 w 335"/>
                    <a:gd name="T85" fmla="*/ 1 h 342"/>
                    <a:gd name="T86" fmla="*/ 1 w 335"/>
                    <a:gd name="T87" fmla="*/ 1 h 342"/>
                    <a:gd name="T88" fmla="*/ 1 w 335"/>
                    <a:gd name="T89" fmla="*/ 1 h 342"/>
                    <a:gd name="T90" fmla="*/ 1 w 335"/>
                    <a:gd name="T91" fmla="*/ 1 h 342"/>
                    <a:gd name="T92" fmla="*/ 1 w 335"/>
                    <a:gd name="T93" fmla="*/ 1 h 342"/>
                    <a:gd name="T94" fmla="*/ 1 w 335"/>
                    <a:gd name="T95" fmla="*/ 1 h 342"/>
                    <a:gd name="T96" fmla="*/ 1 w 335"/>
                    <a:gd name="T97" fmla="*/ 1 h 342"/>
                    <a:gd name="T98" fmla="*/ 1 w 335"/>
                    <a:gd name="T99" fmla="*/ 1 h 342"/>
                    <a:gd name="T100" fmla="*/ 1 w 335"/>
                    <a:gd name="T101" fmla="*/ 1 h 342"/>
                    <a:gd name="T102" fmla="*/ 1 w 335"/>
                    <a:gd name="T103" fmla="*/ 1 h 342"/>
                    <a:gd name="T104" fmla="*/ 1 w 335"/>
                    <a:gd name="T105" fmla="*/ 0 h 342"/>
                    <a:gd name="T106" fmla="*/ 1 w 335"/>
                    <a:gd name="T107" fmla="*/ 1 h 3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5" h="342">
                      <a:moveTo>
                        <a:pt x="94" y="2"/>
                      </a:moveTo>
                      <a:lnTo>
                        <a:pt x="81" y="31"/>
                      </a:lnTo>
                      <a:lnTo>
                        <a:pt x="73" y="61"/>
                      </a:lnTo>
                      <a:lnTo>
                        <a:pt x="70" y="93"/>
                      </a:lnTo>
                      <a:lnTo>
                        <a:pt x="76" y="127"/>
                      </a:lnTo>
                      <a:lnTo>
                        <a:pt x="84" y="147"/>
                      </a:lnTo>
                      <a:lnTo>
                        <a:pt x="95" y="168"/>
                      </a:lnTo>
                      <a:lnTo>
                        <a:pt x="108" y="187"/>
                      </a:lnTo>
                      <a:lnTo>
                        <a:pt x="124" y="204"/>
                      </a:lnTo>
                      <a:lnTo>
                        <a:pt x="141" y="220"/>
                      </a:lnTo>
                      <a:lnTo>
                        <a:pt x="160" y="233"/>
                      </a:lnTo>
                      <a:lnTo>
                        <a:pt x="181" y="243"/>
                      </a:lnTo>
                      <a:lnTo>
                        <a:pt x="202" y="250"/>
                      </a:lnTo>
                      <a:lnTo>
                        <a:pt x="217" y="251"/>
                      </a:lnTo>
                      <a:lnTo>
                        <a:pt x="233" y="252"/>
                      </a:lnTo>
                      <a:lnTo>
                        <a:pt x="250" y="251"/>
                      </a:lnTo>
                      <a:lnTo>
                        <a:pt x="266" y="250"/>
                      </a:lnTo>
                      <a:lnTo>
                        <a:pt x="281" y="247"/>
                      </a:lnTo>
                      <a:lnTo>
                        <a:pt x="295" y="242"/>
                      </a:lnTo>
                      <a:lnTo>
                        <a:pt x="308" y="236"/>
                      </a:lnTo>
                      <a:lnTo>
                        <a:pt x="321" y="228"/>
                      </a:lnTo>
                      <a:lnTo>
                        <a:pt x="335" y="232"/>
                      </a:lnTo>
                      <a:lnTo>
                        <a:pt x="326" y="253"/>
                      </a:lnTo>
                      <a:lnTo>
                        <a:pt x="313" y="273"/>
                      </a:lnTo>
                      <a:lnTo>
                        <a:pt x="297" y="290"/>
                      </a:lnTo>
                      <a:lnTo>
                        <a:pt x="277" y="305"/>
                      </a:lnTo>
                      <a:lnTo>
                        <a:pt x="257" y="318"/>
                      </a:lnTo>
                      <a:lnTo>
                        <a:pt x="235" y="328"/>
                      </a:lnTo>
                      <a:lnTo>
                        <a:pt x="210" y="336"/>
                      </a:lnTo>
                      <a:lnTo>
                        <a:pt x="187" y="341"/>
                      </a:lnTo>
                      <a:lnTo>
                        <a:pt x="164" y="342"/>
                      </a:lnTo>
                      <a:lnTo>
                        <a:pt x="138" y="338"/>
                      </a:lnTo>
                      <a:lnTo>
                        <a:pt x="110" y="328"/>
                      </a:lnTo>
                      <a:lnTo>
                        <a:pt x="83" y="316"/>
                      </a:lnTo>
                      <a:lnTo>
                        <a:pt x="57" y="297"/>
                      </a:lnTo>
                      <a:lnTo>
                        <a:pt x="34" y="274"/>
                      </a:lnTo>
                      <a:lnTo>
                        <a:pt x="17" y="247"/>
                      </a:lnTo>
                      <a:lnTo>
                        <a:pt x="4" y="214"/>
                      </a:lnTo>
                      <a:lnTo>
                        <a:pt x="1" y="198"/>
                      </a:lnTo>
                      <a:lnTo>
                        <a:pt x="0" y="181"/>
                      </a:lnTo>
                      <a:lnTo>
                        <a:pt x="0" y="162"/>
                      </a:lnTo>
                      <a:lnTo>
                        <a:pt x="2" y="143"/>
                      </a:lnTo>
                      <a:lnTo>
                        <a:pt x="7" y="123"/>
                      </a:lnTo>
                      <a:lnTo>
                        <a:pt x="14" y="103"/>
                      </a:lnTo>
                      <a:lnTo>
                        <a:pt x="22" y="81"/>
                      </a:lnTo>
                      <a:lnTo>
                        <a:pt x="33" y="58"/>
                      </a:lnTo>
                      <a:lnTo>
                        <a:pt x="38" y="48"/>
                      </a:lnTo>
                      <a:lnTo>
                        <a:pt x="43" y="38"/>
                      </a:lnTo>
                      <a:lnTo>
                        <a:pt x="49" y="26"/>
                      </a:lnTo>
                      <a:lnTo>
                        <a:pt x="57" y="17"/>
                      </a:lnTo>
                      <a:lnTo>
                        <a:pt x="64" y="9"/>
                      </a:lnTo>
                      <a:lnTo>
                        <a:pt x="73" y="2"/>
                      </a:lnTo>
                      <a:lnTo>
                        <a:pt x="84" y="0"/>
                      </a:lnTo>
                      <a:lnTo>
                        <a:pt x="94" y="2"/>
                      </a:lnTo>
                      <a:close/>
                    </a:path>
                  </a:pathLst>
                </a:custGeom>
                <a:solidFill>
                  <a:srgbClr val="7F2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454" name="Freeform 23"/>
                <p:cNvSpPr>
                  <a:spLocks/>
                </p:cNvSpPr>
                <p:nvPr/>
              </p:nvSpPr>
              <p:spPr bwMode="auto">
                <a:xfrm>
                  <a:off x="4055" y="3144"/>
                  <a:ext cx="124" cy="117"/>
                </a:xfrm>
                <a:custGeom>
                  <a:avLst/>
                  <a:gdLst>
                    <a:gd name="T0" fmla="*/ 0 w 249"/>
                    <a:gd name="T1" fmla="*/ 0 h 235"/>
                    <a:gd name="T2" fmla="*/ 0 w 249"/>
                    <a:gd name="T3" fmla="*/ 0 h 235"/>
                    <a:gd name="T4" fmla="*/ 0 w 249"/>
                    <a:gd name="T5" fmla="*/ 0 h 235"/>
                    <a:gd name="T6" fmla="*/ 0 w 249"/>
                    <a:gd name="T7" fmla="*/ 0 h 235"/>
                    <a:gd name="T8" fmla="*/ 0 w 249"/>
                    <a:gd name="T9" fmla="*/ 0 h 235"/>
                    <a:gd name="T10" fmla="*/ 0 w 249"/>
                    <a:gd name="T11" fmla="*/ 0 h 235"/>
                    <a:gd name="T12" fmla="*/ 0 w 249"/>
                    <a:gd name="T13" fmla="*/ 0 h 235"/>
                    <a:gd name="T14" fmla="*/ 0 w 249"/>
                    <a:gd name="T15" fmla="*/ 0 h 235"/>
                    <a:gd name="T16" fmla="*/ 0 w 249"/>
                    <a:gd name="T17" fmla="*/ 0 h 235"/>
                    <a:gd name="T18" fmla="*/ 0 w 249"/>
                    <a:gd name="T19" fmla="*/ 0 h 235"/>
                    <a:gd name="T20" fmla="*/ 0 w 249"/>
                    <a:gd name="T21" fmla="*/ 0 h 235"/>
                    <a:gd name="T22" fmla="*/ 0 w 249"/>
                    <a:gd name="T23" fmla="*/ 0 h 235"/>
                    <a:gd name="T24" fmla="*/ 0 w 249"/>
                    <a:gd name="T25" fmla="*/ 0 h 235"/>
                    <a:gd name="T26" fmla="*/ 0 w 249"/>
                    <a:gd name="T27" fmla="*/ 0 h 235"/>
                    <a:gd name="T28" fmla="*/ 0 w 249"/>
                    <a:gd name="T29" fmla="*/ 0 h 235"/>
                    <a:gd name="T30" fmla="*/ 0 w 249"/>
                    <a:gd name="T31" fmla="*/ 0 h 235"/>
                    <a:gd name="T32" fmla="*/ 0 w 249"/>
                    <a:gd name="T33" fmla="*/ 0 h 235"/>
                    <a:gd name="T34" fmla="*/ 0 w 249"/>
                    <a:gd name="T35" fmla="*/ 0 h 235"/>
                    <a:gd name="T36" fmla="*/ 0 w 249"/>
                    <a:gd name="T37" fmla="*/ 0 h 235"/>
                    <a:gd name="T38" fmla="*/ 0 w 249"/>
                    <a:gd name="T39" fmla="*/ 0 h 235"/>
                    <a:gd name="T40" fmla="*/ 0 w 249"/>
                    <a:gd name="T41" fmla="*/ 0 h 235"/>
                    <a:gd name="T42" fmla="*/ 0 w 249"/>
                    <a:gd name="T43" fmla="*/ 0 h 235"/>
                    <a:gd name="T44" fmla="*/ 0 w 249"/>
                    <a:gd name="T45" fmla="*/ 0 h 235"/>
                    <a:gd name="T46" fmla="*/ 0 w 249"/>
                    <a:gd name="T47" fmla="*/ 0 h 235"/>
                    <a:gd name="T48" fmla="*/ 0 w 249"/>
                    <a:gd name="T49" fmla="*/ 0 h 235"/>
                    <a:gd name="T50" fmla="*/ 0 w 249"/>
                    <a:gd name="T51" fmla="*/ 0 h 235"/>
                    <a:gd name="T52" fmla="*/ 0 w 249"/>
                    <a:gd name="T53" fmla="*/ 0 h 235"/>
                    <a:gd name="T54" fmla="*/ 0 w 249"/>
                    <a:gd name="T55" fmla="*/ 0 h 235"/>
                    <a:gd name="T56" fmla="*/ 0 w 249"/>
                    <a:gd name="T57" fmla="*/ 0 h 235"/>
                    <a:gd name="T58" fmla="*/ 0 w 249"/>
                    <a:gd name="T59" fmla="*/ 0 h 235"/>
                    <a:gd name="T60" fmla="*/ 0 w 249"/>
                    <a:gd name="T61" fmla="*/ 0 h 235"/>
                    <a:gd name="T62" fmla="*/ 0 w 249"/>
                    <a:gd name="T63" fmla="*/ 0 h 235"/>
                    <a:gd name="T64" fmla="*/ 0 w 249"/>
                    <a:gd name="T65" fmla="*/ 0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9" h="235">
                      <a:moveTo>
                        <a:pt x="249" y="203"/>
                      </a:moveTo>
                      <a:lnTo>
                        <a:pt x="233" y="212"/>
                      </a:lnTo>
                      <a:lnTo>
                        <a:pt x="215" y="222"/>
                      </a:lnTo>
                      <a:lnTo>
                        <a:pt x="196" y="228"/>
                      </a:lnTo>
                      <a:lnTo>
                        <a:pt x="174" y="233"/>
                      </a:lnTo>
                      <a:lnTo>
                        <a:pt x="152" y="235"/>
                      </a:lnTo>
                      <a:lnTo>
                        <a:pt x="130" y="235"/>
                      </a:lnTo>
                      <a:lnTo>
                        <a:pt x="107" y="232"/>
                      </a:lnTo>
                      <a:lnTo>
                        <a:pt x="84" y="225"/>
                      </a:lnTo>
                      <a:lnTo>
                        <a:pt x="68" y="215"/>
                      </a:lnTo>
                      <a:lnTo>
                        <a:pt x="48" y="200"/>
                      </a:lnTo>
                      <a:lnTo>
                        <a:pt x="30" y="180"/>
                      </a:lnTo>
                      <a:lnTo>
                        <a:pt x="14" y="156"/>
                      </a:lnTo>
                      <a:lnTo>
                        <a:pt x="2" y="127"/>
                      </a:lnTo>
                      <a:lnTo>
                        <a:pt x="0" y="91"/>
                      </a:lnTo>
                      <a:lnTo>
                        <a:pt x="7" y="50"/>
                      </a:lnTo>
                      <a:lnTo>
                        <a:pt x="27" y="0"/>
                      </a:lnTo>
                      <a:lnTo>
                        <a:pt x="25" y="18"/>
                      </a:lnTo>
                      <a:lnTo>
                        <a:pt x="27" y="35"/>
                      </a:lnTo>
                      <a:lnTo>
                        <a:pt x="30" y="53"/>
                      </a:lnTo>
                      <a:lnTo>
                        <a:pt x="35" y="71"/>
                      </a:lnTo>
                      <a:lnTo>
                        <a:pt x="42" y="89"/>
                      </a:lnTo>
                      <a:lnTo>
                        <a:pt x="51" y="106"/>
                      </a:lnTo>
                      <a:lnTo>
                        <a:pt x="62" y="124"/>
                      </a:lnTo>
                      <a:lnTo>
                        <a:pt x="75" y="140"/>
                      </a:lnTo>
                      <a:lnTo>
                        <a:pt x="90" y="154"/>
                      </a:lnTo>
                      <a:lnTo>
                        <a:pt x="106" y="167"/>
                      </a:lnTo>
                      <a:lnTo>
                        <a:pt x="124" y="179"/>
                      </a:lnTo>
                      <a:lnTo>
                        <a:pt x="146" y="189"/>
                      </a:lnTo>
                      <a:lnTo>
                        <a:pt x="168" y="196"/>
                      </a:lnTo>
                      <a:lnTo>
                        <a:pt x="194" y="201"/>
                      </a:lnTo>
                      <a:lnTo>
                        <a:pt x="220" y="204"/>
                      </a:lnTo>
                      <a:lnTo>
                        <a:pt x="249" y="203"/>
                      </a:lnTo>
                      <a:close/>
                    </a:path>
                  </a:pathLst>
                </a:custGeom>
                <a:solidFill>
                  <a:srgbClr val="F2E8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102450" name="Group 76"/>
              <p:cNvGrpSpPr>
                <a:grpSpLocks/>
              </p:cNvGrpSpPr>
              <p:nvPr/>
            </p:nvGrpSpPr>
            <p:grpSpPr bwMode="auto">
              <a:xfrm>
                <a:off x="1104" y="3696"/>
                <a:ext cx="48" cy="48"/>
                <a:chOff x="4562" y="2994"/>
                <a:chExt cx="128" cy="122"/>
              </a:xfrm>
            </p:grpSpPr>
            <p:sp>
              <p:nvSpPr>
                <p:cNvPr id="102451" name="Freeform 77"/>
                <p:cNvSpPr>
                  <a:spLocks/>
                </p:cNvSpPr>
                <p:nvPr/>
              </p:nvSpPr>
              <p:spPr bwMode="auto">
                <a:xfrm>
                  <a:off x="4562" y="2994"/>
                  <a:ext cx="128" cy="122"/>
                </a:xfrm>
                <a:custGeom>
                  <a:avLst/>
                  <a:gdLst>
                    <a:gd name="T0" fmla="*/ 0 w 257"/>
                    <a:gd name="T1" fmla="*/ 1 h 244"/>
                    <a:gd name="T2" fmla="*/ 0 w 257"/>
                    <a:gd name="T3" fmla="*/ 1 h 244"/>
                    <a:gd name="T4" fmla="*/ 0 w 257"/>
                    <a:gd name="T5" fmla="*/ 1 h 244"/>
                    <a:gd name="T6" fmla="*/ 1 w 257"/>
                    <a:gd name="T7" fmla="*/ 1 h 244"/>
                    <a:gd name="T8" fmla="*/ 0 w 257"/>
                    <a:gd name="T9" fmla="*/ 1 h 244"/>
                    <a:gd name="T10" fmla="*/ 0 w 257"/>
                    <a:gd name="T11" fmla="*/ 1 h 244"/>
                    <a:gd name="T12" fmla="*/ 0 w 257"/>
                    <a:gd name="T13" fmla="*/ 1 h 244"/>
                    <a:gd name="T14" fmla="*/ 0 w 257"/>
                    <a:gd name="T15" fmla="*/ 1 h 244"/>
                    <a:gd name="T16" fmla="*/ 0 w 257"/>
                    <a:gd name="T17" fmla="*/ 1 h 244"/>
                    <a:gd name="T18" fmla="*/ 0 w 257"/>
                    <a:gd name="T19" fmla="*/ 0 h 244"/>
                    <a:gd name="T20" fmla="*/ 0 w 257"/>
                    <a:gd name="T21" fmla="*/ 1 h 2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7" h="244">
                      <a:moveTo>
                        <a:pt x="137" y="48"/>
                      </a:moveTo>
                      <a:lnTo>
                        <a:pt x="212" y="7"/>
                      </a:lnTo>
                      <a:lnTo>
                        <a:pt x="196" y="105"/>
                      </a:lnTo>
                      <a:lnTo>
                        <a:pt x="257" y="158"/>
                      </a:lnTo>
                      <a:lnTo>
                        <a:pt x="157" y="160"/>
                      </a:lnTo>
                      <a:lnTo>
                        <a:pt x="110" y="244"/>
                      </a:lnTo>
                      <a:lnTo>
                        <a:pt x="80" y="163"/>
                      </a:lnTo>
                      <a:lnTo>
                        <a:pt x="0" y="148"/>
                      </a:lnTo>
                      <a:lnTo>
                        <a:pt x="59" y="94"/>
                      </a:lnTo>
                      <a:lnTo>
                        <a:pt x="55" y="0"/>
                      </a:lnTo>
                      <a:lnTo>
                        <a:pt x="137" y="48"/>
                      </a:lnTo>
                      <a:close/>
                    </a:path>
                  </a:pathLst>
                </a:custGeom>
                <a:solidFill>
                  <a:srgbClr val="7F2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452" name="Freeform 78"/>
                <p:cNvSpPr>
                  <a:spLocks/>
                </p:cNvSpPr>
                <p:nvPr/>
              </p:nvSpPr>
              <p:spPr bwMode="auto">
                <a:xfrm>
                  <a:off x="4583" y="3013"/>
                  <a:ext cx="79" cy="75"/>
                </a:xfrm>
                <a:custGeom>
                  <a:avLst/>
                  <a:gdLst>
                    <a:gd name="T0" fmla="*/ 1 w 158"/>
                    <a:gd name="T1" fmla="*/ 1 h 150"/>
                    <a:gd name="T2" fmla="*/ 1 w 158"/>
                    <a:gd name="T3" fmla="*/ 1 h 150"/>
                    <a:gd name="T4" fmla="*/ 1 w 158"/>
                    <a:gd name="T5" fmla="*/ 1 h 150"/>
                    <a:gd name="T6" fmla="*/ 1 w 158"/>
                    <a:gd name="T7" fmla="*/ 1 h 150"/>
                    <a:gd name="T8" fmla="*/ 1 w 158"/>
                    <a:gd name="T9" fmla="*/ 1 h 150"/>
                    <a:gd name="T10" fmla="*/ 1 w 158"/>
                    <a:gd name="T11" fmla="*/ 1 h 150"/>
                    <a:gd name="T12" fmla="*/ 0 w 158"/>
                    <a:gd name="T13" fmla="*/ 1 h 150"/>
                    <a:gd name="T14" fmla="*/ 1 w 158"/>
                    <a:gd name="T15" fmla="*/ 1 h 150"/>
                    <a:gd name="T16" fmla="*/ 1 w 158"/>
                    <a:gd name="T17" fmla="*/ 0 h 150"/>
                    <a:gd name="T18" fmla="*/ 1 w 158"/>
                    <a:gd name="T19" fmla="*/ 1 h 150"/>
                    <a:gd name="T20" fmla="*/ 1 w 158"/>
                    <a:gd name="T21" fmla="*/ 1 h 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50">
                      <a:moveTo>
                        <a:pt x="141" y="8"/>
                      </a:moveTo>
                      <a:lnTo>
                        <a:pt x="124" y="64"/>
                      </a:lnTo>
                      <a:lnTo>
                        <a:pt x="158" y="100"/>
                      </a:lnTo>
                      <a:lnTo>
                        <a:pt x="100" y="102"/>
                      </a:lnTo>
                      <a:lnTo>
                        <a:pt x="69" y="150"/>
                      </a:lnTo>
                      <a:lnTo>
                        <a:pt x="61" y="100"/>
                      </a:lnTo>
                      <a:lnTo>
                        <a:pt x="0" y="95"/>
                      </a:lnTo>
                      <a:lnTo>
                        <a:pt x="46" y="62"/>
                      </a:lnTo>
                      <a:lnTo>
                        <a:pt x="37" y="0"/>
                      </a:lnTo>
                      <a:lnTo>
                        <a:pt x="92" y="40"/>
                      </a:lnTo>
                      <a:lnTo>
                        <a:pt x="141" y="8"/>
                      </a:lnTo>
                      <a:close/>
                    </a:path>
                  </a:pathLst>
                </a:custGeom>
                <a:solidFill>
                  <a:srgbClr val="F2E8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9712"/>
                                        </p:tgtEl>
                                        <p:attrNameLst>
                                          <p:attrName>style.visibility</p:attrName>
                                        </p:attrNameLst>
                                      </p:cBhvr>
                                      <p:to>
                                        <p:strVal val="visible"/>
                                      </p:to>
                                    </p:set>
                                    <p:anim calcmode="lin" valueType="num">
                                      <p:cBhvr>
                                        <p:cTn id="7" dur="500" fill="hold"/>
                                        <p:tgtEl>
                                          <p:spTgt spid="69712"/>
                                        </p:tgtEl>
                                        <p:attrNameLst>
                                          <p:attrName>ppt_w</p:attrName>
                                        </p:attrNameLst>
                                      </p:cBhvr>
                                      <p:tavLst>
                                        <p:tav tm="0">
                                          <p:val>
                                            <p:fltVal val="0"/>
                                          </p:val>
                                        </p:tav>
                                        <p:tav tm="100000">
                                          <p:val>
                                            <p:strVal val="#ppt_w"/>
                                          </p:val>
                                        </p:tav>
                                      </p:tavLst>
                                    </p:anim>
                                    <p:anim calcmode="lin" valueType="num">
                                      <p:cBhvr>
                                        <p:cTn id="8" dur="500" fill="hold"/>
                                        <p:tgtEl>
                                          <p:spTgt spid="697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nodeType="afterGroup">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69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1"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4450" name="Rectangle 3"/>
          <p:cNvSpPr>
            <a:spLocks noGrp="1" noChangeArrowheads="1"/>
          </p:cNvSpPr>
          <p:nvPr>
            <p:ph type="title" idx="4294967295"/>
          </p:nvPr>
        </p:nvSpPr>
        <p:spPr>
          <a:xfrm>
            <a:off x="0" y="765175"/>
            <a:ext cx="8229600" cy="777875"/>
          </a:xfrm>
        </p:spPr>
        <p:txBody>
          <a:bodyPr/>
          <a:lstStyle/>
          <a:p>
            <a:r>
              <a:rPr lang="en-US" altLang="en-US" smtClean="0">
                <a:cs typeface="Akzidenz-Bd for Chalmers" pitchFamily="2"/>
              </a:rPr>
              <a:t>Architecting</a:t>
            </a:r>
            <a:endParaRPr lang="en-GB" altLang="en-US" smtClean="0">
              <a:cs typeface="Akzidenz-Bd for Chalmers" pitchFamily="2"/>
            </a:endParaRPr>
          </a:p>
        </p:txBody>
      </p:sp>
      <p:sp>
        <p:nvSpPr>
          <p:cNvPr id="104451" name="Slide Number Placeholder 1"/>
          <p:cNvSpPr>
            <a:spLocks noGrp="1"/>
          </p:cNvSpPr>
          <p:nvPr>
            <p:ph type="sldNum" sz="quarter" idx="4294967295"/>
          </p:nvPr>
        </p:nvSpPr>
        <p:spPr bwMode="auto">
          <a:xfrm>
            <a:off x="7239000" y="6500813"/>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45369568-AC20-4D45-91BB-A57D08244B4B}" type="slidenum">
              <a:rPr lang="en-GB" altLang="en-US">
                <a:latin typeface="Times New Roman" panose="02020603050405020304" pitchFamily="18" charset="0"/>
              </a:rPr>
              <a:pPr algn="r" eaLnBrk="1" hangingPunct="1">
                <a:spcBef>
                  <a:spcPct val="0"/>
                </a:spcBef>
                <a:buSzTx/>
                <a:buFontTx/>
                <a:buNone/>
              </a:pPr>
              <a:t>75</a:t>
            </a:fld>
            <a:endParaRPr lang="en-GB" altLang="en-US">
              <a:latin typeface="Times New Roman" panose="02020603050405020304" pitchFamily="18" charset="0"/>
            </a:endParaRPr>
          </a:p>
        </p:txBody>
      </p:sp>
      <p:sp>
        <p:nvSpPr>
          <p:cNvPr id="104452" name="Oval 2"/>
          <p:cNvSpPr>
            <a:spLocks noChangeArrowheads="1"/>
          </p:cNvSpPr>
          <p:nvPr/>
        </p:nvSpPr>
        <p:spPr bwMode="auto">
          <a:xfrm>
            <a:off x="265113" y="2033588"/>
            <a:ext cx="8612187" cy="2547937"/>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b="1">
              <a:latin typeface="Times New Roman" panose="02020603050405020304" pitchFamily="18" charset="0"/>
            </a:endParaRPr>
          </a:p>
        </p:txBody>
      </p:sp>
      <p:sp>
        <p:nvSpPr>
          <p:cNvPr id="104453" name="Rectangle 4"/>
          <p:cNvSpPr>
            <a:spLocks noChangeArrowheads="1"/>
          </p:cNvSpPr>
          <p:nvPr/>
        </p:nvSpPr>
        <p:spPr bwMode="auto">
          <a:xfrm>
            <a:off x="496888" y="1882775"/>
            <a:ext cx="2127250" cy="19288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b="1">
                <a:latin typeface="Lucida Sans Unicode" panose="020B0602030504020204" pitchFamily="34" charset="0"/>
              </a:rPr>
              <a:t>WHAT?</a:t>
            </a:r>
          </a:p>
          <a:p>
            <a:pPr algn="ctr">
              <a:spcBef>
                <a:spcPct val="30000"/>
              </a:spcBef>
              <a:buSzTx/>
              <a:buFontTx/>
              <a:buNone/>
            </a:pPr>
            <a:r>
              <a:rPr lang="en-US" altLang="en-US" b="1">
                <a:latin typeface="Lucida Sans Unicode" panose="020B0602030504020204" pitchFamily="34" charset="0"/>
              </a:rPr>
              <a:t>Requirements</a:t>
            </a:r>
          </a:p>
        </p:txBody>
      </p:sp>
      <p:sp>
        <p:nvSpPr>
          <p:cNvPr id="104454" name="AutoShape 5"/>
          <p:cNvSpPr>
            <a:spLocks noChangeArrowheads="1"/>
          </p:cNvSpPr>
          <p:nvPr/>
        </p:nvSpPr>
        <p:spPr bwMode="auto">
          <a:xfrm>
            <a:off x="3124200" y="2262188"/>
            <a:ext cx="3200400" cy="1143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04455" name="Picture 7" descr="bd16580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514725"/>
            <a:ext cx="81121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 Box 9"/>
          <p:cNvSpPr txBox="1">
            <a:spLocks noChangeArrowheads="1"/>
          </p:cNvSpPr>
          <p:nvPr/>
        </p:nvSpPr>
        <p:spPr bwMode="auto">
          <a:xfrm>
            <a:off x="304800" y="4868863"/>
            <a:ext cx="8610600"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110000"/>
              </a:lnSpc>
              <a:spcBef>
                <a:spcPct val="0"/>
              </a:spcBef>
              <a:buSzTx/>
              <a:buFontTx/>
              <a:buNone/>
            </a:pPr>
            <a:r>
              <a:rPr lang="en-GB" altLang="en-US" sz="2400">
                <a:latin typeface="Lucida Sans Unicode" panose="020B0602030504020204" pitchFamily="34" charset="0"/>
              </a:rPr>
              <a:t>Gross decomposition of a system in components and their interrelations, taking into account</a:t>
            </a:r>
          </a:p>
          <a:p>
            <a:pPr lvl="1">
              <a:lnSpc>
                <a:spcPct val="110000"/>
              </a:lnSpc>
              <a:spcBef>
                <a:spcPct val="0"/>
              </a:spcBef>
              <a:buSzTx/>
              <a:buFontTx/>
              <a:buChar char="•"/>
            </a:pPr>
            <a:r>
              <a:rPr lang="en-GB" altLang="en-US" sz="2400">
                <a:latin typeface="Lucida Sans Unicode" panose="020B0602030504020204" pitchFamily="34" charset="0"/>
              </a:rPr>
              <a:t> non-functional dimensions</a:t>
            </a:r>
          </a:p>
          <a:p>
            <a:pPr lvl="1">
              <a:lnSpc>
                <a:spcPct val="110000"/>
              </a:lnSpc>
              <a:spcBef>
                <a:spcPct val="0"/>
              </a:spcBef>
              <a:buSzTx/>
              <a:buFontTx/>
              <a:buChar char="•"/>
            </a:pPr>
            <a:r>
              <a:rPr lang="en-GB" altLang="en-US" sz="2400">
                <a:latin typeface="Lucida Sans Unicode" panose="020B0602030504020204" pitchFamily="34" charset="0"/>
              </a:rPr>
              <a:t> rationale of design and future change</a:t>
            </a:r>
          </a:p>
        </p:txBody>
      </p:sp>
      <p:sp>
        <p:nvSpPr>
          <p:cNvPr id="104457" name="Rectangle 10"/>
          <p:cNvSpPr>
            <a:spLocks noChangeArrowheads="1"/>
          </p:cNvSpPr>
          <p:nvPr/>
        </p:nvSpPr>
        <p:spPr bwMode="auto">
          <a:xfrm>
            <a:off x="6551613" y="1881188"/>
            <a:ext cx="2211387" cy="1928812"/>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b="1">
                <a:latin typeface="Lucida Sans Unicode" panose="020B0602030504020204" pitchFamily="34" charset="0"/>
              </a:rPr>
              <a:t>HOW!</a:t>
            </a:r>
          </a:p>
          <a:p>
            <a:pPr algn="ctr">
              <a:spcBef>
                <a:spcPct val="30000"/>
              </a:spcBef>
              <a:buSzTx/>
              <a:buFontTx/>
              <a:buNone/>
            </a:pPr>
            <a:r>
              <a:rPr lang="en-US" altLang="en-US" b="1">
                <a:latin typeface="Lucida Sans Unicode" panose="020B0602030504020204" pitchFamily="34" charset="0"/>
              </a:rPr>
              <a:t>Implementation</a:t>
            </a:r>
          </a:p>
        </p:txBody>
      </p:sp>
      <p:grpSp>
        <p:nvGrpSpPr>
          <p:cNvPr id="71692" name="Group 12"/>
          <p:cNvGrpSpPr>
            <a:grpSpLocks/>
          </p:cNvGrpSpPr>
          <p:nvPr/>
        </p:nvGrpSpPr>
        <p:grpSpPr bwMode="auto">
          <a:xfrm>
            <a:off x="2667000" y="1881188"/>
            <a:ext cx="3886200" cy="1862137"/>
            <a:chOff x="1680" y="747"/>
            <a:chExt cx="2448" cy="1173"/>
          </a:xfrm>
        </p:grpSpPr>
        <p:sp>
          <p:nvSpPr>
            <p:cNvPr id="104459" name="AutoShape 6"/>
            <p:cNvSpPr>
              <a:spLocks noChangeArrowheads="1"/>
            </p:cNvSpPr>
            <p:nvPr/>
          </p:nvSpPr>
          <p:spPr bwMode="auto">
            <a:xfrm>
              <a:off x="1680" y="747"/>
              <a:ext cx="2448" cy="1173"/>
            </a:xfrm>
            <a:prstGeom prst="cloudCallout">
              <a:avLst>
                <a:gd name="adj1" fmla="val -41014"/>
                <a:gd name="adj2" fmla="val 53495"/>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nl-NL" altLang="en-US" sz="2400" b="1">
                <a:latin typeface="Lucida Sans Unicode" panose="020B0602030504020204" pitchFamily="34" charset="0"/>
              </a:endParaRPr>
            </a:p>
          </p:txBody>
        </p:sp>
        <p:sp>
          <p:nvSpPr>
            <p:cNvPr id="104460" name="Text Box 8"/>
            <p:cNvSpPr txBox="1">
              <a:spLocks noChangeArrowheads="1"/>
            </p:cNvSpPr>
            <p:nvPr/>
          </p:nvSpPr>
          <p:spPr bwMode="auto">
            <a:xfrm>
              <a:off x="2386" y="1177"/>
              <a:ext cx="1434" cy="327"/>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sz="2800" b="1">
                  <a:latin typeface="Lucida Sans Unicode" panose="020B0602030504020204" pitchFamily="34" charset="0"/>
                </a:rPr>
                <a:t>Architecting</a:t>
              </a:r>
              <a:endParaRPr lang="en-GB" altLang="en-US" sz="2800" b="1">
                <a:latin typeface="Lucida Sans Unicode" panose="020B0602030504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69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52413" y="547688"/>
            <a:ext cx="8640762" cy="936625"/>
          </a:xfrm>
        </p:spPr>
        <p:txBody>
          <a:bodyPr/>
          <a:lstStyle/>
          <a:p>
            <a:r>
              <a:rPr lang="en-GB" altLang="en-US" sz="3600" smtClean="0">
                <a:cs typeface="Akzidenz-Bd for Chalmers" pitchFamily="2"/>
              </a:rPr>
              <a:t>Software Architecture Design Process</a:t>
            </a:r>
          </a:p>
        </p:txBody>
      </p:sp>
      <p:sp>
        <p:nvSpPr>
          <p:cNvPr id="106499"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8044D597-3154-4CD9-9F4A-880B91799250}" type="slidenum">
              <a:rPr lang="en-GB" altLang="en-US" sz="2400">
                <a:latin typeface="Times New Roman" panose="02020603050405020304" pitchFamily="18" charset="0"/>
              </a:rPr>
              <a:pPr eaLnBrk="1" hangingPunct="1">
                <a:spcBef>
                  <a:spcPct val="0"/>
                </a:spcBef>
                <a:buSzTx/>
                <a:buFontTx/>
                <a:buNone/>
              </a:pPr>
              <a:t>76</a:t>
            </a:fld>
            <a:endParaRPr lang="en-GB" altLang="en-US" sz="2400">
              <a:latin typeface="Times New Roman" panose="02020603050405020304" pitchFamily="18" charset="0"/>
            </a:endParaRPr>
          </a:p>
        </p:txBody>
      </p:sp>
      <p:sp>
        <p:nvSpPr>
          <p:cNvPr id="106500" name="Rectangle 25"/>
          <p:cNvSpPr>
            <a:spLocks noChangeArrowheads="1"/>
          </p:cNvSpPr>
          <p:nvPr/>
        </p:nvSpPr>
        <p:spPr bwMode="auto">
          <a:xfrm>
            <a:off x="395288" y="1412875"/>
            <a:ext cx="2305050" cy="2303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b="1">
                <a:latin typeface="Lucida Sans Unicode" panose="020B0602030504020204" pitchFamily="34" charset="0"/>
              </a:rPr>
              <a:t>Requirements</a:t>
            </a:r>
          </a:p>
        </p:txBody>
      </p:sp>
      <p:sp>
        <p:nvSpPr>
          <p:cNvPr id="106501" name="Text Box 4"/>
          <p:cNvSpPr txBox="1">
            <a:spLocks noChangeArrowheads="1"/>
          </p:cNvSpPr>
          <p:nvPr/>
        </p:nvSpPr>
        <p:spPr bwMode="auto">
          <a:xfrm>
            <a:off x="3003550" y="1939925"/>
            <a:ext cx="265113"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DF2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 </a:t>
            </a:r>
          </a:p>
        </p:txBody>
      </p:sp>
      <p:sp>
        <p:nvSpPr>
          <p:cNvPr id="106502" name="Text Box 5"/>
          <p:cNvSpPr txBox="1">
            <a:spLocks noChangeArrowheads="1"/>
          </p:cNvSpPr>
          <p:nvPr/>
        </p:nvSpPr>
        <p:spPr bwMode="auto">
          <a:xfrm>
            <a:off x="536575" y="2901950"/>
            <a:ext cx="1881188" cy="7016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Functional</a:t>
            </a:r>
            <a:br>
              <a:rPr lang="en-GB" altLang="en-US">
                <a:latin typeface="Lucida Sans Unicode" panose="020B0602030504020204" pitchFamily="34" charset="0"/>
              </a:rPr>
            </a:br>
            <a:r>
              <a:rPr lang="en-GB" altLang="en-US">
                <a:latin typeface="Lucida Sans Unicode" panose="020B0602030504020204" pitchFamily="34" charset="0"/>
              </a:rPr>
              <a:t>Requirements</a:t>
            </a:r>
          </a:p>
        </p:txBody>
      </p:sp>
      <p:sp>
        <p:nvSpPr>
          <p:cNvPr id="106503" name="Text Box 6"/>
          <p:cNvSpPr txBox="1">
            <a:spLocks noChangeArrowheads="1"/>
          </p:cNvSpPr>
          <p:nvPr/>
        </p:nvSpPr>
        <p:spPr bwMode="auto">
          <a:xfrm>
            <a:off x="3603625" y="2897188"/>
            <a:ext cx="2238375" cy="7016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Extra-Functional</a:t>
            </a:r>
            <a:br>
              <a:rPr lang="en-GB" altLang="en-US">
                <a:latin typeface="Lucida Sans Unicode" panose="020B0602030504020204" pitchFamily="34" charset="0"/>
              </a:rPr>
            </a:br>
            <a:r>
              <a:rPr lang="en-GB" altLang="en-US">
                <a:latin typeface="Lucida Sans Unicode" panose="020B0602030504020204" pitchFamily="34" charset="0"/>
              </a:rPr>
              <a:t>Requirements</a:t>
            </a:r>
          </a:p>
        </p:txBody>
      </p:sp>
      <p:cxnSp>
        <p:nvCxnSpPr>
          <p:cNvPr id="106504" name="AutoShape 7"/>
          <p:cNvCxnSpPr>
            <a:cxnSpLocks noChangeShapeType="1"/>
            <a:stCxn id="106501" idx="2"/>
            <a:endCxn id="106502" idx="0"/>
          </p:cNvCxnSpPr>
          <p:nvPr/>
        </p:nvCxnSpPr>
        <p:spPr bwMode="auto">
          <a:xfrm flipH="1">
            <a:off x="1477963" y="2336800"/>
            <a:ext cx="1658937" cy="5651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05" name="AutoShape 8"/>
          <p:cNvCxnSpPr>
            <a:cxnSpLocks noChangeShapeType="1"/>
            <a:stCxn id="106501" idx="2"/>
            <a:endCxn id="106503" idx="0"/>
          </p:cNvCxnSpPr>
          <p:nvPr/>
        </p:nvCxnSpPr>
        <p:spPr bwMode="auto">
          <a:xfrm>
            <a:off x="3136900" y="2336800"/>
            <a:ext cx="1585913" cy="5603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506" name="Text Box 9"/>
          <p:cNvSpPr txBox="1">
            <a:spLocks noChangeArrowheads="1"/>
          </p:cNvSpPr>
          <p:nvPr/>
        </p:nvSpPr>
        <p:spPr bwMode="auto">
          <a:xfrm>
            <a:off x="3162300" y="1528763"/>
            <a:ext cx="1881188" cy="7016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Domain</a:t>
            </a:r>
            <a:br>
              <a:rPr lang="en-GB" altLang="en-US">
                <a:latin typeface="Lucida Sans Unicode" panose="020B0602030504020204" pitchFamily="34" charset="0"/>
              </a:rPr>
            </a:br>
            <a:r>
              <a:rPr lang="en-GB" altLang="en-US">
                <a:latin typeface="Lucida Sans Unicode" panose="020B0602030504020204" pitchFamily="34" charset="0"/>
              </a:rPr>
              <a:t>Requirements</a:t>
            </a:r>
          </a:p>
        </p:txBody>
      </p:sp>
      <p:sp>
        <p:nvSpPr>
          <p:cNvPr id="106507" name="Text Box 10"/>
          <p:cNvSpPr txBox="1">
            <a:spLocks noChangeArrowheads="1"/>
          </p:cNvSpPr>
          <p:nvPr/>
        </p:nvSpPr>
        <p:spPr bwMode="auto">
          <a:xfrm>
            <a:off x="1177925" y="1557338"/>
            <a:ext cx="1881188" cy="7016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User</a:t>
            </a:r>
            <a:br>
              <a:rPr lang="en-GB" altLang="en-US">
                <a:latin typeface="Lucida Sans Unicode" panose="020B0602030504020204" pitchFamily="34" charset="0"/>
              </a:rPr>
            </a:br>
            <a:r>
              <a:rPr lang="en-GB" altLang="en-US">
                <a:latin typeface="Lucida Sans Unicode" panose="020B0602030504020204" pitchFamily="34" charset="0"/>
              </a:rPr>
              <a:t>Requirements</a:t>
            </a:r>
          </a:p>
        </p:txBody>
      </p:sp>
      <p:sp>
        <p:nvSpPr>
          <p:cNvPr id="106508" name="Text Box 11"/>
          <p:cNvSpPr txBox="1">
            <a:spLocks noChangeArrowheads="1"/>
          </p:cNvSpPr>
          <p:nvPr/>
        </p:nvSpPr>
        <p:spPr bwMode="auto">
          <a:xfrm>
            <a:off x="179388" y="4149725"/>
            <a:ext cx="2601912" cy="7016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Group Functionality</a:t>
            </a:r>
            <a:br>
              <a:rPr lang="en-GB" altLang="en-US">
                <a:latin typeface="Lucida Sans Unicode" panose="020B0602030504020204" pitchFamily="34" charset="0"/>
              </a:rPr>
            </a:br>
            <a:r>
              <a:rPr lang="en-GB" altLang="en-US">
                <a:latin typeface="Lucida Sans Unicode" panose="020B0602030504020204" pitchFamily="34" charset="0"/>
              </a:rPr>
              <a:t>in subsystems</a:t>
            </a:r>
          </a:p>
        </p:txBody>
      </p:sp>
      <p:sp>
        <p:nvSpPr>
          <p:cNvPr id="106509" name="Text Box 12"/>
          <p:cNvSpPr txBox="1">
            <a:spLocks noChangeArrowheads="1"/>
          </p:cNvSpPr>
          <p:nvPr/>
        </p:nvSpPr>
        <p:spPr bwMode="auto">
          <a:xfrm>
            <a:off x="2986088" y="4005263"/>
            <a:ext cx="3457575" cy="10064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Design approach for</a:t>
            </a:r>
            <a:br>
              <a:rPr lang="en-GB" altLang="en-US">
                <a:latin typeface="Lucida Sans Unicode" panose="020B0602030504020204" pitchFamily="34" charset="0"/>
              </a:rPr>
            </a:br>
            <a:r>
              <a:rPr lang="en-GB" altLang="en-US">
                <a:latin typeface="Lucida Sans Unicode" panose="020B0602030504020204" pitchFamily="34" charset="0"/>
              </a:rPr>
              <a:t> realizing extra-functional quality properties</a:t>
            </a:r>
          </a:p>
        </p:txBody>
      </p:sp>
      <p:cxnSp>
        <p:nvCxnSpPr>
          <p:cNvPr id="106510" name="AutoShape 13"/>
          <p:cNvCxnSpPr>
            <a:cxnSpLocks noChangeShapeType="1"/>
            <a:stCxn id="106502" idx="2"/>
            <a:endCxn id="106508" idx="0"/>
          </p:cNvCxnSpPr>
          <p:nvPr/>
        </p:nvCxnSpPr>
        <p:spPr bwMode="auto">
          <a:xfrm>
            <a:off x="1477963" y="3603625"/>
            <a:ext cx="3175" cy="5461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11" name="AutoShape 14"/>
          <p:cNvCxnSpPr>
            <a:cxnSpLocks noChangeShapeType="1"/>
            <a:stCxn id="106503" idx="2"/>
            <a:endCxn id="106509" idx="0"/>
          </p:cNvCxnSpPr>
          <p:nvPr/>
        </p:nvCxnSpPr>
        <p:spPr bwMode="auto">
          <a:xfrm flipH="1">
            <a:off x="4714875" y="3598863"/>
            <a:ext cx="7938" cy="406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512" name="Text Box 15"/>
          <p:cNvSpPr txBox="1">
            <a:spLocks noChangeArrowheads="1"/>
          </p:cNvSpPr>
          <p:nvPr/>
        </p:nvSpPr>
        <p:spPr bwMode="auto">
          <a:xfrm>
            <a:off x="6084888" y="4724400"/>
            <a:ext cx="2546350" cy="1069975"/>
          </a:xfrm>
          <a:prstGeom prst="rect">
            <a:avLst/>
          </a:prstGeom>
          <a:solidFill>
            <a:srgbClr val="CDF2FF"/>
          </a:solidFill>
          <a:ln>
            <a:noFill/>
          </a:ln>
          <a:effectLst>
            <a:outerShdw dist="35921" dir="81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GB" altLang="en-US" sz="1600">
                <a:latin typeface="Lucida Sans Unicode" panose="020B0602030504020204" pitchFamily="34" charset="0"/>
              </a:rPr>
              <a:t>Select </a:t>
            </a:r>
          </a:p>
          <a:p>
            <a:pPr eaLnBrk="1" hangingPunct="1">
              <a:spcBef>
                <a:spcPct val="0"/>
              </a:spcBef>
              <a:buSzTx/>
              <a:buFontTx/>
              <a:buChar char="•"/>
            </a:pPr>
            <a:r>
              <a:rPr lang="en-GB" altLang="en-US" sz="1600">
                <a:latin typeface="Lucida Sans Unicode" panose="020B0602030504020204" pitchFamily="34" charset="0"/>
              </a:rPr>
              <a:t>Architectural Style</a:t>
            </a:r>
          </a:p>
          <a:p>
            <a:pPr eaLnBrk="1" hangingPunct="1">
              <a:spcBef>
                <a:spcPct val="0"/>
              </a:spcBef>
              <a:buSzTx/>
              <a:buFontTx/>
              <a:buChar char="•"/>
            </a:pPr>
            <a:r>
              <a:rPr lang="en-GB" altLang="en-US" sz="1600">
                <a:latin typeface="Lucida Sans Unicode" panose="020B0602030504020204" pitchFamily="34" charset="0"/>
              </a:rPr>
              <a:t>Reference Architecture</a:t>
            </a:r>
          </a:p>
          <a:p>
            <a:pPr eaLnBrk="1" hangingPunct="1">
              <a:spcBef>
                <a:spcPct val="0"/>
              </a:spcBef>
              <a:buSzTx/>
              <a:buFontTx/>
              <a:buChar char="•"/>
            </a:pPr>
            <a:r>
              <a:rPr lang="en-GB" altLang="en-US" sz="1600">
                <a:latin typeface="Lucida Sans Unicode" panose="020B0602030504020204" pitchFamily="34" charset="0"/>
              </a:rPr>
              <a:t>Architecture Tactics</a:t>
            </a:r>
          </a:p>
        </p:txBody>
      </p:sp>
      <p:sp>
        <p:nvSpPr>
          <p:cNvPr id="106513" name="Text Box 16"/>
          <p:cNvSpPr txBox="1">
            <a:spLocks noChangeArrowheads="1"/>
          </p:cNvSpPr>
          <p:nvPr/>
        </p:nvSpPr>
        <p:spPr bwMode="auto">
          <a:xfrm>
            <a:off x="2454275" y="5535613"/>
            <a:ext cx="1495425" cy="3968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Synthesize</a:t>
            </a:r>
          </a:p>
        </p:txBody>
      </p:sp>
      <p:sp>
        <p:nvSpPr>
          <p:cNvPr id="106514" name="Text Box 17"/>
          <p:cNvSpPr txBox="1">
            <a:spLocks noChangeArrowheads="1"/>
          </p:cNvSpPr>
          <p:nvPr/>
        </p:nvSpPr>
        <p:spPr bwMode="auto">
          <a:xfrm>
            <a:off x="2468563" y="6200775"/>
            <a:ext cx="1473200" cy="396875"/>
          </a:xfrm>
          <a:prstGeom prst="rect">
            <a:avLst/>
          </a:prstGeom>
          <a:solidFill>
            <a:srgbClr val="CDF2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a:latin typeface="Lucida Sans Unicode" panose="020B0602030504020204" pitchFamily="34" charset="0"/>
              </a:rPr>
              <a:t>  Analyze  </a:t>
            </a:r>
          </a:p>
        </p:txBody>
      </p:sp>
      <p:cxnSp>
        <p:nvCxnSpPr>
          <p:cNvPr id="106515" name="AutoShape 18"/>
          <p:cNvCxnSpPr>
            <a:cxnSpLocks noChangeShapeType="1"/>
            <a:stCxn id="106508" idx="2"/>
            <a:endCxn id="106513" idx="0"/>
          </p:cNvCxnSpPr>
          <p:nvPr/>
        </p:nvCxnSpPr>
        <p:spPr bwMode="auto">
          <a:xfrm>
            <a:off x="1481138" y="4851400"/>
            <a:ext cx="1720850" cy="6842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16" name="AutoShape 19"/>
          <p:cNvCxnSpPr>
            <a:cxnSpLocks noChangeShapeType="1"/>
            <a:stCxn id="106509" idx="2"/>
            <a:endCxn id="106513" idx="0"/>
          </p:cNvCxnSpPr>
          <p:nvPr/>
        </p:nvCxnSpPr>
        <p:spPr bwMode="auto">
          <a:xfrm flipH="1">
            <a:off x="3201988" y="5011738"/>
            <a:ext cx="1512887" cy="5238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17" name="AutoShape 20"/>
          <p:cNvCxnSpPr>
            <a:cxnSpLocks noChangeShapeType="1"/>
            <a:stCxn id="106513" idx="2"/>
            <a:endCxn id="106514" idx="0"/>
          </p:cNvCxnSpPr>
          <p:nvPr/>
        </p:nvCxnSpPr>
        <p:spPr bwMode="auto">
          <a:xfrm>
            <a:off x="3201988" y="5932488"/>
            <a:ext cx="3175" cy="268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18" name="AutoShape 21"/>
          <p:cNvCxnSpPr>
            <a:cxnSpLocks noChangeShapeType="1"/>
            <a:stCxn id="106514" idx="3"/>
          </p:cNvCxnSpPr>
          <p:nvPr/>
        </p:nvCxnSpPr>
        <p:spPr bwMode="auto">
          <a:xfrm flipV="1">
            <a:off x="3941763" y="5011738"/>
            <a:ext cx="971550" cy="1387475"/>
          </a:xfrm>
          <a:prstGeom prst="bentConnector2">
            <a:avLst/>
          </a:prstGeom>
          <a:noFill/>
          <a:ln w="9525">
            <a:solidFill>
              <a:schemeClr val="tx1"/>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519" name="Rectangle 23"/>
          <p:cNvSpPr>
            <a:spLocks noChangeArrowheads="1"/>
          </p:cNvSpPr>
          <p:nvPr/>
        </p:nvSpPr>
        <p:spPr bwMode="auto">
          <a:xfrm>
            <a:off x="5006975" y="5516563"/>
            <a:ext cx="893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GB" altLang="en-US">
                <a:latin typeface="Lucida Sans Unicode" panose="020B0602030504020204" pitchFamily="34" charset="0"/>
              </a:rPr>
              <a:t>refine</a:t>
            </a:r>
          </a:p>
        </p:txBody>
      </p:sp>
      <p:pic>
        <p:nvPicPr>
          <p:cNvPr id="106520" name="Picture 24" descr="bd1658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3" y="2565400"/>
            <a:ext cx="811212"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21" name="Rectangle 26"/>
          <p:cNvSpPr>
            <a:spLocks noChangeArrowheads="1"/>
          </p:cNvSpPr>
          <p:nvPr/>
        </p:nvSpPr>
        <p:spPr bwMode="auto">
          <a:xfrm>
            <a:off x="6084888" y="5905500"/>
            <a:ext cx="2570162" cy="836613"/>
          </a:xfrm>
          <a:prstGeom prst="rect">
            <a:avLst/>
          </a:prstGeom>
          <a:solidFill>
            <a:srgbClr val="FF9933"/>
          </a:solidFill>
          <a:ln w="9525">
            <a:solidFill>
              <a:schemeClr val="tx1"/>
            </a:solidFill>
            <a:miter lim="800000"/>
            <a:headEnd/>
            <a:tailEnd/>
          </a:ln>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latin typeface="Lucida Sans Unicode" panose="020B0602030504020204" pitchFamily="34" charset="0"/>
              </a:rPr>
              <a:t>Guide &amp; Monitor</a:t>
            </a:r>
          </a:p>
          <a:p>
            <a:pPr algn="ctr">
              <a:spcBef>
                <a:spcPct val="0"/>
              </a:spcBef>
              <a:buSzTx/>
              <a:buFontTx/>
              <a:buNone/>
            </a:pPr>
            <a:r>
              <a:rPr lang="en-US" altLang="en-US">
                <a:latin typeface="Lucida Sans Unicode" panose="020B0602030504020204" pitchFamily="34" charset="0"/>
              </a:rPr>
              <a:t>Implementation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876300" y="701675"/>
            <a:ext cx="7772400" cy="685800"/>
          </a:xfrm>
        </p:spPr>
        <p:txBody>
          <a:bodyPr/>
          <a:lstStyle/>
          <a:p>
            <a:r>
              <a:rPr lang="en-US" altLang="en-US" smtClean="0">
                <a:latin typeface="Calibri" panose="020F0502020204030204" pitchFamily="34" charset="0"/>
                <a:cs typeface="Akzidenz-Bd for Chalmers" pitchFamily="2"/>
              </a:rPr>
              <a:t>Twin Peaks Process</a:t>
            </a:r>
            <a:endParaRPr lang="en-GB" altLang="en-US" smtClean="0">
              <a:latin typeface="Calibri" panose="020F0502020204030204" pitchFamily="34" charset="0"/>
              <a:cs typeface="Akzidenz-Bd for Chalmers" pitchFamily="2"/>
            </a:endParaRPr>
          </a:p>
        </p:txBody>
      </p:sp>
      <p:sp>
        <p:nvSpPr>
          <p:cNvPr id="108547" name="Slide Number Placeholder 2"/>
          <p:cNvSpPr>
            <a:spLocks noGrp="1"/>
          </p:cNvSpPr>
          <p:nvPr>
            <p:ph type="sldNum" sz="quarter" idx="4294967295"/>
          </p:nvPr>
        </p:nvSpPr>
        <p:spPr bwMode="auto">
          <a:xfrm>
            <a:off x="7239000" y="6524625"/>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D793D3BB-0995-43A3-BD03-64E53FD39E4E}" type="slidenum">
              <a:rPr lang="en-GB" altLang="en-US" sz="1600">
                <a:latin typeface="Calibri" panose="020F0502020204030204" pitchFamily="34" charset="0"/>
              </a:rPr>
              <a:pPr algn="r" eaLnBrk="1" hangingPunct="1">
                <a:spcBef>
                  <a:spcPct val="0"/>
                </a:spcBef>
                <a:buSzTx/>
                <a:buFontTx/>
                <a:buNone/>
              </a:pPr>
              <a:t>77</a:t>
            </a:fld>
            <a:endParaRPr lang="en-GB" altLang="en-US" sz="1600">
              <a:latin typeface="Calibri" panose="020F0502020204030204" pitchFamily="34" charset="0"/>
            </a:endParaRPr>
          </a:p>
        </p:txBody>
      </p:sp>
      <p:pic>
        <p:nvPicPr>
          <p:cNvPr id="108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205038"/>
            <a:ext cx="43434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Text Box 4"/>
          <p:cNvSpPr txBox="1">
            <a:spLocks noChangeArrowheads="1"/>
          </p:cNvSpPr>
          <p:nvPr/>
        </p:nvSpPr>
        <p:spPr bwMode="auto">
          <a:xfrm>
            <a:off x="152400" y="4797425"/>
            <a:ext cx="8839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2400">
                <a:latin typeface="Calibri" panose="020F0502020204030204" pitchFamily="34" charset="0"/>
              </a:rPr>
              <a:t>Progressing understanding of </a:t>
            </a:r>
            <a:r>
              <a:rPr lang="nl-NL" altLang="en-US" sz="2400" i="1">
                <a:latin typeface="Calibri" panose="020F0502020204030204" pitchFamily="34" charset="0"/>
              </a:rPr>
              <a:t>architecture &amp; design</a:t>
            </a:r>
            <a:r>
              <a:rPr lang="nl-NL" altLang="en-US" sz="2400">
                <a:latin typeface="Calibri" panose="020F0502020204030204" pitchFamily="34" charset="0"/>
              </a:rPr>
              <a:t> provides a basis for discovering further </a:t>
            </a:r>
            <a:r>
              <a:rPr lang="nl-NL" altLang="en-US" sz="2400" i="1">
                <a:latin typeface="Calibri" panose="020F0502020204030204" pitchFamily="34" charset="0"/>
              </a:rPr>
              <a:t>problem space &amp; requirements</a:t>
            </a:r>
            <a:r>
              <a:rPr lang="nl-NL" altLang="en-US" sz="2400">
                <a:latin typeface="Calibri" panose="020F0502020204030204" pitchFamily="34" charset="0"/>
              </a:rPr>
              <a:t> and vice versa.</a:t>
            </a:r>
          </a:p>
        </p:txBody>
      </p:sp>
      <p:sp>
        <p:nvSpPr>
          <p:cNvPr id="108550" name="Text Box 5"/>
          <p:cNvSpPr txBox="1">
            <a:spLocks noChangeArrowheads="1"/>
          </p:cNvSpPr>
          <p:nvPr/>
        </p:nvSpPr>
        <p:spPr bwMode="auto">
          <a:xfrm>
            <a:off x="395288" y="2928938"/>
            <a:ext cx="211931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50000"/>
              </a:lnSpc>
              <a:spcBef>
                <a:spcPct val="0"/>
              </a:spcBef>
              <a:buSzTx/>
              <a:buFontTx/>
              <a:buNone/>
            </a:pPr>
            <a:r>
              <a:rPr lang="nl-NL" altLang="en-US" sz="2400">
                <a:latin typeface="Calibri" panose="020F0502020204030204" pitchFamily="34" charset="0"/>
              </a:rPr>
              <a:t>WHAT: </a:t>
            </a:r>
          </a:p>
          <a:p>
            <a:pPr eaLnBrk="1" hangingPunct="1">
              <a:spcBef>
                <a:spcPct val="0"/>
              </a:spcBef>
              <a:buSzTx/>
              <a:buFontTx/>
              <a:buNone/>
            </a:pPr>
            <a:r>
              <a:rPr lang="nl-NL" altLang="en-US" sz="2400">
                <a:latin typeface="Calibri" panose="020F0502020204030204" pitchFamily="34" charset="0"/>
              </a:rPr>
              <a:t>  problem </a:t>
            </a:r>
          </a:p>
          <a:p>
            <a:pPr eaLnBrk="1" hangingPunct="1">
              <a:spcBef>
                <a:spcPct val="0"/>
              </a:spcBef>
              <a:buSzTx/>
              <a:buFontTx/>
              <a:buNone/>
            </a:pPr>
            <a:r>
              <a:rPr lang="nl-NL" altLang="en-US" sz="2400">
                <a:latin typeface="Calibri" panose="020F0502020204030204" pitchFamily="34" charset="0"/>
              </a:rPr>
              <a:t>  structuring  </a:t>
            </a:r>
          </a:p>
        </p:txBody>
      </p:sp>
      <p:sp>
        <p:nvSpPr>
          <p:cNvPr id="108551" name="Text Box 6"/>
          <p:cNvSpPr txBox="1">
            <a:spLocks noChangeArrowheads="1"/>
          </p:cNvSpPr>
          <p:nvPr/>
        </p:nvSpPr>
        <p:spPr bwMode="auto">
          <a:xfrm>
            <a:off x="152400" y="6021388"/>
            <a:ext cx="94599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2400">
                <a:latin typeface="Calibri" panose="020F0502020204030204" pitchFamily="34" charset="0"/>
              </a:rPr>
              <a:t>There is interaction between available solutions and requirements</a:t>
            </a:r>
          </a:p>
        </p:txBody>
      </p:sp>
      <p:sp>
        <p:nvSpPr>
          <p:cNvPr id="108552" name="Rectangle 7"/>
          <p:cNvSpPr>
            <a:spLocks noChangeArrowheads="1"/>
          </p:cNvSpPr>
          <p:nvPr/>
        </p:nvSpPr>
        <p:spPr bwMode="auto">
          <a:xfrm>
            <a:off x="381000" y="1381125"/>
            <a:ext cx="53435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2400">
                <a:latin typeface="Calibri" panose="020F0502020204030204" pitchFamily="34" charset="0"/>
              </a:rPr>
              <a:t>Separate but concurrent development of </a:t>
            </a:r>
          </a:p>
          <a:p>
            <a:pPr eaLnBrk="1" hangingPunct="1">
              <a:spcBef>
                <a:spcPct val="0"/>
              </a:spcBef>
              <a:buSzTx/>
              <a:buFontTx/>
              <a:buNone/>
            </a:pPr>
            <a:r>
              <a:rPr lang="nl-NL" altLang="en-US" sz="2400">
                <a:latin typeface="Calibri" panose="020F0502020204030204" pitchFamily="34" charset="0"/>
              </a:rPr>
              <a:t>requirements &amp; architecture</a:t>
            </a:r>
          </a:p>
        </p:txBody>
      </p:sp>
      <p:sp>
        <p:nvSpPr>
          <p:cNvPr id="108553" name="Text Box 8"/>
          <p:cNvSpPr txBox="1">
            <a:spLocks noChangeArrowheads="1"/>
          </p:cNvSpPr>
          <p:nvPr/>
        </p:nvSpPr>
        <p:spPr bwMode="auto">
          <a:xfrm>
            <a:off x="7010400" y="2928938"/>
            <a:ext cx="2133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50000"/>
              </a:lnSpc>
              <a:spcBef>
                <a:spcPct val="0"/>
              </a:spcBef>
              <a:buSzTx/>
              <a:buFontTx/>
              <a:buNone/>
            </a:pPr>
            <a:r>
              <a:rPr lang="nl-NL" altLang="en-US" sz="2400">
                <a:latin typeface="Calibri" panose="020F0502020204030204" pitchFamily="34" charset="0"/>
              </a:rPr>
              <a:t>HOW: </a:t>
            </a:r>
          </a:p>
          <a:p>
            <a:pPr eaLnBrk="1" hangingPunct="1">
              <a:spcBef>
                <a:spcPct val="0"/>
              </a:spcBef>
              <a:buSzTx/>
              <a:buFontTx/>
              <a:buNone/>
            </a:pPr>
            <a:r>
              <a:rPr lang="nl-NL" altLang="en-US" sz="2400">
                <a:latin typeface="Calibri" panose="020F0502020204030204" pitchFamily="34" charset="0"/>
              </a:rPr>
              <a:t>  solution </a:t>
            </a:r>
          </a:p>
          <a:p>
            <a:pPr eaLnBrk="1" hangingPunct="1">
              <a:spcBef>
                <a:spcPct val="0"/>
              </a:spcBef>
              <a:buSzTx/>
              <a:buFontTx/>
              <a:buNone/>
            </a:pPr>
            <a:r>
              <a:rPr lang="nl-NL" altLang="en-US" sz="2400">
                <a:latin typeface="Calibri" panose="020F0502020204030204" pitchFamily="34" charset="0"/>
              </a:rPr>
              <a:t>  structuring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333375"/>
            <a:ext cx="9144000" cy="762000"/>
          </a:xfrm>
        </p:spPr>
        <p:txBody>
          <a:bodyPr/>
          <a:lstStyle/>
          <a:p>
            <a:pPr eaLnBrk="1" hangingPunct="1"/>
            <a:r>
              <a:rPr lang="en-US" altLang="en-US" smtClean="0">
                <a:cs typeface="Akzidenz-Bd for Chalmers" pitchFamily="2"/>
              </a:rPr>
              <a:t>Focus over time</a:t>
            </a:r>
          </a:p>
        </p:txBody>
      </p:sp>
      <p:sp>
        <p:nvSpPr>
          <p:cNvPr id="110595" name="Line 3"/>
          <p:cNvSpPr>
            <a:spLocks noChangeShapeType="1"/>
          </p:cNvSpPr>
          <p:nvPr/>
        </p:nvSpPr>
        <p:spPr bwMode="auto">
          <a:xfrm flipV="1">
            <a:off x="1725613" y="1590675"/>
            <a:ext cx="0" cy="4157663"/>
          </a:xfrm>
          <a:prstGeom prst="line">
            <a:avLst/>
          </a:prstGeom>
          <a:noFill/>
          <a:ln w="12700">
            <a:solidFill>
              <a:srgbClr val="DDDDDD"/>
            </a:solidFill>
            <a:round/>
            <a:headEnd/>
            <a:tailEnd type="triangle" w="med" len="med"/>
          </a:ln>
          <a:effectLst>
            <a:prstShdw prst="shdw17" dist="17961" dir="2700000">
              <a:srgbClr val="858585"/>
            </a:prstShdw>
          </a:effectLst>
          <a:extLst>
            <a:ext uri="{909E8E84-426E-40DD-AFC4-6F175D3DCCD1}">
              <a14:hiddenFill xmlns:a14="http://schemas.microsoft.com/office/drawing/2010/main">
                <a:noFill/>
              </a14:hiddenFill>
            </a:ext>
          </a:extLst>
        </p:spPr>
        <p:txBody>
          <a:bodyPr wrap="none" anchor="ctr"/>
          <a:lstStyle/>
          <a:p>
            <a:endParaRPr lang="en-GB"/>
          </a:p>
        </p:txBody>
      </p:sp>
      <p:sp>
        <p:nvSpPr>
          <p:cNvPr id="110596" name="Line 4"/>
          <p:cNvSpPr>
            <a:spLocks noChangeShapeType="1"/>
          </p:cNvSpPr>
          <p:nvPr/>
        </p:nvSpPr>
        <p:spPr bwMode="auto">
          <a:xfrm>
            <a:off x="1727200" y="5756275"/>
            <a:ext cx="5965825" cy="0"/>
          </a:xfrm>
          <a:prstGeom prst="line">
            <a:avLst/>
          </a:prstGeom>
          <a:noFill/>
          <a:ln w="12700">
            <a:solidFill>
              <a:srgbClr val="DDDDDD"/>
            </a:solidFill>
            <a:round/>
            <a:headEnd/>
            <a:tailEnd type="triangle" w="med" len="med"/>
          </a:ln>
          <a:effectLst>
            <a:prstShdw prst="shdw17" dist="17961" dir="2700000">
              <a:srgbClr val="858585"/>
            </a:prstShdw>
          </a:effectLst>
          <a:extLst>
            <a:ext uri="{909E8E84-426E-40DD-AFC4-6F175D3DCCD1}">
              <a14:hiddenFill xmlns:a14="http://schemas.microsoft.com/office/drawing/2010/main">
                <a:noFill/>
              </a14:hiddenFill>
            </a:ext>
          </a:extLst>
        </p:spPr>
        <p:txBody>
          <a:bodyPr wrap="none" anchor="ctr"/>
          <a:lstStyle/>
          <a:p>
            <a:endParaRPr lang="en-GB"/>
          </a:p>
        </p:txBody>
      </p:sp>
      <p:sp>
        <p:nvSpPr>
          <p:cNvPr id="110598" name="Text Box 6"/>
          <p:cNvSpPr txBox="1">
            <a:spLocks noChangeArrowheads="1"/>
          </p:cNvSpPr>
          <p:nvPr/>
        </p:nvSpPr>
        <p:spPr bwMode="auto">
          <a:xfrm>
            <a:off x="3741738" y="1195388"/>
            <a:ext cx="1752600"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lnSpc>
                <a:spcPct val="89000"/>
              </a:lnSpc>
              <a:spcBef>
                <a:spcPct val="50000"/>
              </a:spcBef>
              <a:buSzTx/>
              <a:buFontTx/>
              <a:buNone/>
            </a:pPr>
            <a:r>
              <a:rPr lang="en-US" altLang="en-US" dirty="0" smtClean="0"/>
              <a:t>Invention</a:t>
            </a:r>
          </a:p>
          <a:p>
            <a:pPr algn="ctr" eaLnBrk="1" hangingPunct="1">
              <a:lnSpc>
                <a:spcPct val="89000"/>
              </a:lnSpc>
              <a:spcBef>
                <a:spcPct val="50000"/>
              </a:spcBef>
              <a:buSzTx/>
              <a:buFontTx/>
              <a:buNone/>
            </a:pPr>
            <a:r>
              <a:rPr lang="en-US" altLang="en-US" dirty="0" smtClean="0"/>
              <a:t>‘Ideation’</a:t>
            </a:r>
            <a:endParaRPr lang="en-US" altLang="en-US" dirty="0"/>
          </a:p>
        </p:txBody>
      </p:sp>
      <p:sp>
        <p:nvSpPr>
          <p:cNvPr id="110599" name="Text Box 7"/>
          <p:cNvSpPr txBox="1">
            <a:spLocks noChangeArrowheads="1"/>
          </p:cNvSpPr>
          <p:nvPr/>
        </p:nvSpPr>
        <p:spPr bwMode="auto">
          <a:xfrm>
            <a:off x="427038" y="3127375"/>
            <a:ext cx="1752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89000"/>
              </a:lnSpc>
              <a:spcBef>
                <a:spcPct val="50000"/>
              </a:spcBef>
              <a:buSzTx/>
              <a:buFontTx/>
              <a:buNone/>
            </a:pPr>
            <a:r>
              <a:rPr lang="en-US" altLang="en-US"/>
              <a:t>Focus</a:t>
            </a:r>
          </a:p>
        </p:txBody>
      </p:sp>
      <p:sp>
        <p:nvSpPr>
          <p:cNvPr id="110600" name="Freeform 8"/>
          <p:cNvSpPr>
            <a:spLocks/>
          </p:cNvSpPr>
          <p:nvPr/>
        </p:nvSpPr>
        <p:spPr bwMode="auto">
          <a:xfrm>
            <a:off x="1722438" y="1757363"/>
            <a:ext cx="6019800" cy="3797300"/>
          </a:xfrm>
          <a:custGeom>
            <a:avLst/>
            <a:gdLst>
              <a:gd name="T0" fmla="*/ 0 w 3792"/>
              <a:gd name="T1" fmla="*/ 0 h 2392"/>
              <a:gd name="T2" fmla="*/ 2147483646 w 3792"/>
              <a:gd name="T3" fmla="*/ 2147483646 h 2392"/>
              <a:gd name="T4" fmla="*/ 2147483646 w 3792"/>
              <a:gd name="T5" fmla="*/ 2147483646 h 2392"/>
              <a:gd name="T6" fmla="*/ 2147483646 w 3792"/>
              <a:gd name="T7" fmla="*/ 2147483646 h 2392"/>
              <a:gd name="T8" fmla="*/ 2147483646 w 3792"/>
              <a:gd name="T9" fmla="*/ 2147483646 h 2392"/>
              <a:gd name="T10" fmla="*/ 0 60000 65536"/>
              <a:gd name="T11" fmla="*/ 0 60000 65536"/>
              <a:gd name="T12" fmla="*/ 0 60000 65536"/>
              <a:gd name="T13" fmla="*/ 0 60000 65536"/>
              <a:gd name="T14" fmla="*/ 0 60000 65536"/>
              <a:gd name="T15" fmla="*/ 0 w 3792"/>
              <a:gd name="T16" fmla="*/ 0 h 2392"/>
              <a:gd name="T17" fmla="*/ 3792 w 3792"/>
              <a:gd name="T18" fmla="*/ 2392 h 2392"/>
            </a:gdLst>
            <a:ahLst/>
            <a:cxnLst>
              <a:cxn ang="T10">
                <a:pos x="T0" y="T1"/>
              </a:cxn>
              <a:cxn ang="T11">
                <a:pos x="T2" y="T3"/>
              </a:cxn>
              <a:cxn ang="T12">
                <a:pos x="T4" y="T5"/>
              </a:cxn>
              <a:cxn ang="T13">
                <a:pos x="T6" y="T7"/>
              </a:cxn>
              <a:cxn ang="T14">
                <a:pos x="T8" y="T9"/>
              </a:cxn>
            </a:cxnLst>
            <a:rect l="T15" t="T16" r="T17" b="T18"/>
            <a:pathLst>
              <a:path w="3792" h="2392">
                <a:moveTo>
                  <a:pt x="0" y="0"/>
                </a:moveTo>
                <a:cubicBezTo>
                  <a:pt x="196" y="20"/>
                  <a:pt x="392" y="40"/>
                  <a:pt x="624" y="240"/>
                </a:cubicBezTo>
                <a:cubicBezTo>
                  <a:pt x="856" y="440"/>
                  <a:pt x="1024" y="872"/>
                  <a:pt x="1392" y="1200"/>
                </a:cubicBezTo>
                <a:cubicBezTo>
                  <a:pt x="1760" y="1528"/>
                  <a:pt x="2432" y="2024"/>
                  <a:pt x="2832" y="2208"/>
                </a:cubicBezTo>
                <a:cubicBezTo>
                  <a:pt x="3232" y="2392"/>
                  <a:pt x="3512" y="2348"/>
                  <a:pt x="3792" y="230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10601" name="Freeform 9"/>
          <p:cNvSpPr>
            <a:spLocks/>
          </p:cNvSpPr>
          <p:nvPr/>
        </p:nvSpPr>
        <p:spPr bwMode="auto">
          <a:xfrm>
            <a:off x="1722438" y="1973263"/>
            <a:ext cx="6019800" cy="3594100"/>
          </a:xfrm>
          <a:custGeom>
            <a:avLst/>
            <a:gdLst>
              <a:gd name="T0" fmla="*/ 0 w 3792"/>
              <a:gd name="T1" fmla="*/ 2147483646 h 2264"/>
              <a:gd name="T2" fmla="*/ 2147483646 w 3792"/>
              <a:gd name="T3" fmla="*/ 2147483646 h 2264"/>
              <a:gd name="T4" fmla="*/ 2147483646 w 3792"/>
              <a:gd name="T5" fmla="*/ 2147483646 h 2264"/>
              <a:gd name="T6" fmla="*/ 2147483646 w 3792"/>
              <a:gd name="T7" fmla="*/ 2147483646 h 2264"/>
              <a:gd name="T8" fmla="*/ 2147483646 w 3792"/>
              <a:gd name="T9" fmla="*/ 2147483646 h 2264"/>
              <a:gd name="T10" fmla="*/ 2147483646 w 3792"/>
              <a:gd name="T11" fmla="*/ 2147483646 h 2264"/>
              <a:gd name="T12" fmla="*/ 2147483646 w 3792"/>
              <a:gd name="T13" fmla="*/ 2147483646 h 2264"/>
              <a:gd name="T14" fmla="*/ 0 60000 65536"/>
              <a:gd name="T15" fmla="*/ 0 60000 65536"/>
              <a:gd name="T16" fmla="*/ 0 60000 65536"/>
              <a:gd name="T17" fmla="*/ 0 60000 65536"/>
              <a:gd name="T18" fmla="*/ 0 60000 65536"/>
              <a:gd name="T19" fmla="*/ 0 60000 65536"/>
              <a:gd name="T20" fmla="*/ 0 60000 65536"/>
              <a:gd name="T21" fmla="*/ 0 w 3792"/>
              <a:gd name="T22" fmla="*/ 0 h 2264"/>
              <a:gd name="T23" fmla="*/ 3792 w 3792"/>
              <a:gd name="T24" fmla="*/ 2264 h 2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92" h="2264">
                <a:moveTo>
                  <a:pt x="0" y="2264"/>
                </a:moveTo>
                <a:cubicBezTo>
                  <a:pt x="204" y="2164"/>
                  <a:pt x="408" y="2064"/>
                  <a:pt x="624" y="1736"/>
                </a:cubicBezTo>
                <a:cubicBezTo>
                  <a:pt x="840" y="1408"/>
                  <a:pt x="1112" y="584"/>
                  <a:pt x="1296" y="296"/>
                </a:cubicBezTo>
                <a:cubicBezTo>
                  <a:pt x="1480" y="8"/>
                  <a:pt x="1584" y="0"/>
                  <a:pt x="1728" y="8"/>
                </a:cubicBezTo>
                <a:cubicBezTo>
                  <a:pt x="1872" y="16"/>
                  <a:pt x="2016" y="128"/>
                  <a:pt x="2160" y="344"/>
                </a:cubicBezTo>
                <a:cubicBezTo>
                  <a:pt x="2304" y="560"/>
                  <a:pt x="2320" y="1016"/>
                  <a:pt x="2592" y="1304"/>
                </a:cubicBezTo>
                <a:cubicBezTo>
                  <a:pt x="2864" y="1592"/>
                  <a:pt x="3328" y="1832"/>
                  <a:pt x="3792" y="2072"/>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10602" name="Freeform 10"/>
          <p:cNvSpPr>
            <a:spLocks/>
          </p:cNvSpPr>
          <p:nvPr/>
        </p:nvSpPr>
        <p:spPr bwMode="auto">
          <a:xfrm>
            <a:off x="1722438" y="1833563"/>
            <a:ext cx="6096000" cy="3733800"/>
          </a:xfrm>
          <a:custGeom>
            <a:avLst/>
            <a:gdLst>
              <a:gd name="T0" fmla="*/ 0 w 3840"/>
              <a:gd name="T1" fmla="*/ 2147483646 h 2352"/>
              <a:gd name="T2" fmla="*/ 2147483646 w 3840"/>
              <a:gd name="T3" fmla="*/ 2147483646 h 2352"/>
              <a:gd name="T4" fmla="*/ 2147483646 w 3840"/>
              <a:gd name="T5" fmla="*/ 2147483646 h 2352"/>
              <a:gd name="T6" fmla="*/ 2147483646 w 3840"/>
              <a:gd name="T7" fmla="*/ 0 h 2352"/>
              <a:gd name="T8" fmla="*/ 0 60000 65536"/>
              <a:gd name="T9" fmla="*/ 0 60000 65536"/>
              <a:gd name="T10" fmla="*/ 0 60000 65536"/>
              <a:gd name="T11" fmla="*/ 0 60000 65536"/>
              <a:gd name="T12" fmla="*/ 0 w 3840"/>
              <a:gd name="T13" fmla="*/ 0 h 2352"/>
              <a:gd name="T14" fmla="*/ 3840 w 3840"/>
              <a:gd name="T15" fmla="*/ 2352 h 2352"/>
            </a:gdLst>
            <a:ahLst/>
            <a:cxnLst>
              <a:cxn ang="T8">
                <a:pos x="T0" y="T1"/>
              </a:cxn>
              <a:cxn ang="T9">
                <a:pos x="T2" y="T3"/>
              </a:cxn>
              <a:cxn ang="T10">
                <a:pos x="T4" y="T5"/>
              </a:cxn>
              <a:cxn ang="T11">
                <a:pos x="T6" y="T7"/>
              </a:cxn>
            </a:cxnLst>
            <a:rect l="T12" t="T13" r="T14" b="T15"/>
            <a:pathLst>
              <a:path w="3840" h="2352">
                <a:moveTo>
                  <a:pt x="0" y="2352"/>
                </a:moveTo>
                <a:cubicBezTo>
                  <a:pt x="376" y="2344"/>
                  <a:pt x="752" y="2336"/>
                  <a:pt x="1200" y="2016"/>
                </a:cubicBezTo>
                <a:cubicBezTo>
                  <a:pt x="1648" y="1696"/>
                  <a:pt x="2248" y="768"/>
                  <a:pt x="2688" y="432"/>
                </a:cubicBezTo>
                <a:cubicBezTo>
                  <a:pt x="3128" y="96"/>
                  <a:pt x="3484" y="48"/>
                  <a:pt x="3840" y="0"/>
                </a:cubicBezTo>
              </a:path>
            </a:pathLst>
          </a:custGeom>
          <a:noFill/>
          <a:ln w="38100">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10603" name="Text Box 11"/>
          <p:cNvSpPr txBox="1">
            <a:spLocks noChangeArrowheads="1"/>
          </p:cNvSpPr>
          <p:nvPr/>
        </p:nvSpPr>
        <p:spPr bwMode="auto">
          <a:xfrm>
            <a:off x="6142038" y="1195388"/>
            <a:ext cx="2133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89000"/>
              </a:lnSpc>
              <a:spcBef>
                <a:spcPct val="50000"/>
              </a:spcBef>
              <a:buSzTx/>
              <a:buFontTx/>
              <a:buNone/>
            </a:pPr>
            <a:r>
              <a:rPr lang="en-US" altLang="en-US" dirty="0"/>
              <a:t>Implementation</a:t>
            </a:r>
          </a:p>
        </p:txBody>
      </p:sp>
      <p:sp>
        <p:nvSpPr>
          <p:cNvPr id="110604" name="Rectangle 3"/>
          <p:cNvSpPr>
            <a:spLocks noChangeArrowheads="1"/>
          </p:cNvSpPr>
          <p:nvPr/>
        </p:nvSpPr>
        <p:spPr bwMode="auto">
          <a:xfrm>
            <a:off x="3741738" y="6381750"/>
            <a:ext cx="1547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6038" tIns="46038" rIns="46038" bIns="46038"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sz="1400"/>
              <a:t>From : Bran Selic</a:t>
            </a:r>
          </a:p>
        </p:txBody>
      </p:sp>
      <p:sp>
        <p:nvSpPr>
          <p:cNvPr id="110605" name="Text Box 7"/>
          <p:cNvSpPr txBox="1">
            <a:spLocks noChangeArrowheads="1"/>
          </p:cNvSpPr>
          <p:nvPr/>
        </p:nvSpPr>
        <p:spPr bwMode="auto">
          <a:xfrm>
            <a:off x="6816725" y="5821363"/>
            <a:ext cx="1752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lnSpc>
                <a:spcPct val="89000"/>
              </a:lnSpc>
              <a:spcBef>
                <a:spcPct val="50000"/>
              </a:spcBef>
              <a:buSzTx/>
              <a:buFontTx/>
              <a:buNone/>
            </a:pPr>
            <a:r>
              <a:rPr lang="en-US" altLang="en-US"/>
              <a:t>Time</a:t>
            </a:r>
          </a:p>
        </p:txBody>
      </p:sp>
      <p:sp>
        <p:nvSpPr>
          <p:cNvPr id="110597" name="Text Box 5"/>
          <p:cNvSpPr txBox="1">
            <a:spLocks noChangeArrowheads="1"/>
          </p:cNvSpPr>
          <p:nvPr/>
        </p:nvSpPr>
        <p:spPr bwMode="auto">
          <a:xfrm>
            <a:off x="1331640" y="1195388"/>
            <a:ext cx="1990998"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squar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lnSpc>
                <a:spcPct val="89000"/>
              </a:lnSpc>
              <a:spcBef>
                <a:spcPct val="50000"/>
              </a:spcBef>
              <a:buSzTx/>
              <a:buFontTx/>
              <a:buNone/>
            </a:pPr>
            <a:r>
              <a:rPr lang="en-US" altLang="en-US" dirty="0" smtClean="0"/>
              <a:t>Discovery</a:t>
            </a:r>
          </a:p>
          <a:p>
            <a:pPr algn="ctr" eaLnBrk="1" hangingPunct="1">
              <a:lnSpc>
                <a:spcPct val="89000"/>
              </a:lnSpc>
              <a:spcBef>
                <a:spcPct val="50000"/>
              </a:spcBef>
              <a:buSzTx/>
              <a:buFontTx/>
              <a:buNone/>
            </a:pPr>
            <a:r>
              <a:rPr lang="en-US" altLang="en-US" dirty="0" smtClean="0"/>
              <a:t>‘Understanding’</a:t>
            </a:r>
            <a:endParaRPr lang="en-US" alt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Title 3"/>
          <p:cNvSpPr>
            <a:spLocks noGrp="1"/>
          </p:cNvSpPr>
          <p:nvPr>
            <p:ph type="title"/>
          </p:nvPr>
        </p:nvSpPr>
        <p:spPr/>
        <p:txBody>
          <a:bodyPr/>
          <a:lstStyle/>
          <a:p>
            <a:pPr eaLnBrk="1" hangingPunct="1"/>
            <a:r>
              <a:rPr lang="en-US" altLang="en-US" sz="3600" b="1" smtClean="0"/>
              <a:t>Paris Avgeriou Keynote at SEAA 2017</a:t>
            </a:r>
            <a:endParaRPr lang="en-GB" altLang="en-US" sz="3600" b="1" smtClean="0"/>
          </a:p>
        </p:txBody>
      </p:sp>
      <p:sp>
        <p:nvSpPr>
          <p:cNvPr id="112643" name="Content Placeholder 4"/>
          <p:cNvSpPr>
            <a:spLocks noGrp="1"/>
          </p:cNvSpPr>
          <p:nvPr>
            <p:ph idx="1"/>
          </p:nvPr>
        </p:nvSpPr>
        <p:spPr/>
        <p:txBody>
          <a:bodyPr/>
          <a:lstStyle/>
          <a:p>
            <a:pPr marL="0" indent="0" eaLnBrk="1" hangingPunct="1">
              <a:buFont typeface="Arial" panose="020B0604020202020204" pitchFamily="34" charset="0"/>
              <a:buNone/>
            </a:pPr>
            <a:r>
              <a:rPr lang="en-US" altLang="en-US" sz="3200" smtClean="0"/>
              <a:t>Architecting is not only about the solution space, but also about the problem space: identifying, scoping, understanding the problem space.</a:t>
            </a:r>
            <a:endParaRPr lang="en-GB" altLang="en-US" sz="3200" smtClean="0"/>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636588"/>
            <a:ext cx="8458200" cy="762000"/>
          </a:xfrm>
        </p:spPr>
        <p:txBody>
          <a:bodyPr/>
          <a:lstStyle/>
          <a:p>
            <a:pPr eaLnBrk="1" hangingPunct="1"/>
            <a:r>
              <a:rPr lang="en-US" altLang="en-US" smtClean="0">
                <a:cs typeface="Akzidenz-Bd for Chalmers" pitchFamily="2"/>
              </a:rPr>
              <a:t>The Importance of Architecture</a:t>
            </a:r>
            <a:endParaRPr lang="en-GB" altLang="en-US" smtClean="0">
              <a:cs typeface="Akzidenz-Bd for Chalmers" pitchFamily="2"/>
            </a:endParaRPr>
          </a:p>
        </p:txBody>
      </p:sp>
      <p:sp>
        <p:nvSpPr>
          <p:cNvPr id="36867" name="Text Box 11"/>
          <p:cNvSpPr txBox="1">
            <a:spLocks noChangeArrowheads="1"/>
          </p:cNvSpPr>
          <p:nvPr/>
        </p:nvSpPr>
        <p:spPr bwMode="auto">
          <a:xfrm rot="-5400000">
            <a:off x="3624262" y="2360613"/>
            <a:ext cx="2378075"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50000"/>
              </a:spcBef>
            </a:pPr>
            <a:r>
              <a:rPr lang="en-US" altLang="en-US" sz="1800" b="1">
                <a:solidFill>
                  <a:srgbClr val="000000"/>
                </a:solidFill>
                <a:latin typeface="Verdana" panose="020B0604030504040204" pitchFamily="34" charset="0"/>
              </a:rPr>
              <a:t>Requirements &amp; Architecting</a:t>
            </a:r>
          </a:p>
          <a:p>
            <a:pPr>
              <a:lnSpc>
                <a:spcPct val="160000"/>
              </a:lnSpc>
              <a:spcBef>
                <a:spcPct val="50000"/>
              </a:spcBef>
            </a:pPr>
            <a:endParaRPr lang="en-US" altLang="en-US" sz="1800" b="1">
              <a:solidFill>
                <a:srgbClr val="000000"/>
              </a:solidFill>
              <a:latin typeface="Verdana" panose="020B0604030504040204" pitchFamily="34" charset="0"/>
            </a:endParaRPr>
          </a:p>
          <a:p>
            <a:pPr>
              <a:lnSpc>
                <a:spcPct val="160000"/>
              </a:lnSpc>
            </a:pPr>
            <a:r>
              <a:rPr lang="en-US" altLang="en-US" sz="1800" b="1">
                <a:solidFill>
                  <a:srgbClr val="000000"/>
                </a:solidFill>
                <a:latin typeface="Verdana" panose="020B0604030504040204" pitchFamily="34" charset="0"/>
              </a:rPr>
              <a:t>Design</a:t>
            </a:r>
          </a:p>
          <a:p>
            <a:pPr>
              <a:lnSpc>
                <a:spcPct val="160000"/>
              </a:lnSpc>
              <a:spcBef>
                <a:spcPct val="50000"/>
              </a:spcBef>
            </a:pPr>
            <a:endParaRPr lang="en-US" altLang="en-US" sz="1800" b="1">
              <a:solidFill>
                <a:srgbClr val="000000"/>
              </a:solidFill>
              <a:latin typeface="Verdana" panose="020B0604030504040204" pitchFamily="34" charset="0"/>
            </a:endParaRPr>
          </a:p>
          <a:p>
            <a:pPr>
              <a:lnSpc>
                <a:spcPct val="160000"/>
              </a:lnSpc>
              <a:spcBef>
                <a:spcPct val="50000"/>
              </a:spcBef>
            </a:pPr>
            <a:r>
              <a:rPr lang="en-US" altLang="en-US" sz="1800" b="1">
                <a:solidFill>
                  <a:srgbClr val="000000"/>
                </a:solidFill>
                <a:latin typeface="Verdana" panose="020B0604030504040204" pitchFamily="34" charset="0"/>
              </a:rPr>
              <a:t>Implementation</a:t>
            </a:r>
          </a:p>
          <a:p>
            <a:pPr>
              <a:lnSpc>
                <a:spcPct val="160000"/>
              </a:lnSpc>
              <a:spcBef>
                <a:spcPct val="50000"/>
              </a:spcBef>
            </a:pPr>
            <a:endParaRPr lang="en-US" altLang="en-US" sz="1800" b="1">
              <a:solidFill>
                <a:srgbClr val="000000"/>
              </a:solidFill>
              <a:latin typeface="Verdana" panose="020B0604030504040204" pitchFamily="34" charset="0"/>
            </a:endParaRPr>
          </a:p>
          <a:p>
            <a:pPr>
              <a:lnSpc>
                <a:spcPct val="160000"/>
              </a:lnSpc>
              <a:spcBef>
                <a:spcPct val="50000"/>
              </a:spcBef>
            </a:pPr>
            <a:endParaRPr lang="en-US" altLang="en-US" sz="1800" b="1">
              <a:solidFill>
                <a:srgbClr val="000000"/>
              </a:solidFill>
              <a:latin typeface="Verdana" panose="020B0604030504040204" pitchFamily="34" charset="0"/>
            </a:endParaRPr>
          </a:p>
          <a:p>
            <a:pPr>
              <a:lnSpc>
                <a:spcPct val="160000"/>
              </a:lnSpc>
            </a:pPr>
            <a:r>
              <a:rPr lang="en-US" altLang="en-US" sz="1800" b="1">
                <a:solidFill>
                  <a:srgbClr val="000000"/>
                </a:solidFill>
                <a:latin typeface="Verdana" panose="020B0604030504040204" pitchFamily="34" charset="0"/>
              </a:rPr>
              <a:t>Testing</a:t>
            </a:r>
          </a:p>
          <a:p>
            <a:pPr>
              <a:lnSpc>
                <a:spcPct val="160000"/>
              </a:lnSpc>
              <a:spcBef>
                <a:spcPct val="50000"/>
              </a:spcBef>
            </a:pPr>
            <a:endParaRPr lang="en-US" altLang="en-US" sz="1800" b="1">
              <a:solidFill>
                <a:srgbClr val="000000"/>
              </a:solidFill>
              <a:latin typeface="Verdana" panose="020B0604030504040204" pitchFamily="34" charset="0"/>
            </a:endParaRPr>
          </a:p>
          <a:p>
            <a:pPr>
              <a:lnSpc>
                <a:spcPct val="160000"/>
              </a:lnSpc>
              <a:spcBef>
                <a:spcPct val="70000"/>
              </a:spcBef>
            </a:pPr>
            <a:r>
              <a:rPr lang="en-US" altLang="en-US" sz="1800" b="1">
                <a:solidFill>
                  <a:srgbClr val="000000"/>
                </a:solidFill>
                <a:latin typeface="Verdana" panose="020B0604030504040204" pitchFamily="34" charset="0"/>
              </a:rPr>
              <a:t>Deployment</a:t>
            </a:r>
          </a:p>
          <a:p>
            <a:pPr>
              <a:lnSpc>
                <a:spcPct val="160000"/>
              </a:lnSpc>
              <a:spcBef>
                <a:spcPct val="50000"/>
              </a:spcBef>
            </a:pPr>
            <a:r>
              <a:rPr lang="en-US" altLang="en-US" sz="1800" b="1">
                <a:solidFill>
                  <a:srgbClr val="000000"/>
                </a:solidFill>
                <a:latin typeface="Verdana" panose="020B0604030504040204" pitchFamily="34" charset="0"/>
              </a:rPr>
              <a:t>Operation</a:t>
            </a:r>
            <a:endParaRPr lang="en-GB" altLang="en-US" sz="1800" b="1">
              <a:solidFill>
                <a:srgbClr val="000000"/>
              </a:solidFill>
              <a:latin typeface="Verdana" panose="020B0604030504040204" pitchFamily="34" charset="0"/>
            </a:endParaRPr>
          </a:p>
        </p:txBody>
      </p:sp>
      <p:sp>
        <p:nvSpPr>
          <p:cNvPr id="36868" name="AutoShape 14"/>
          <p:cNvSpPr>
            <a:spLocks noChangeArrowheads="1"/>
          </p:cNvSpPr>
          <p:nvPr/>
        </p:nvSpPr>
        <p:spPr bwMode="auto">
          <a:xfrm>
            <a:off x="1547813" y="4481513"/>
            <a:ext cx="6553200" cy="171450"/>
          </a:xfrm>
          <a:prstGeom prst="homePlate">
            <a:avLst>
              <a:gd name="adj" fmla="val 98210"/>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solidFill>
                <a:srgbClr val="000000"/>
              </a:solidFill>
            </a:endParaRPr>
          </a:p>
        </p:txBody>
      </p:sp>
      <p:sp>
        <p:nvSpPr>
          <p:cNvPr id="36869" name="Text Box 23"/>
          <p:cNvSpPr txBox="1">
            <a:spLocks noChangeArrowheads="1"/>
          </p:cNvSpPr>
          <p:nvPr/>
        </p:nvSpPr>
        <p:spPr bwMode="auto">
          <a:xfrm rot="-5400000">
            <a:off x="-98424" y="2530475"/>
            <a:ext cx="3105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a:solidFill>
                  <a:srgbClr val="000000"/>
                </a:solidFill>
                <a:latin typeface="Verdana" panose="020B0604030504040204" pitchFamily="34" charset="0"/>
              </a:rPr>
              <a:t>SW fault repair costs</a:t>
            </a:r>
            <a:endParaRPr lang="en-GB" altLang="en-US">
              <a:solidFill>
                <a:srgbClr val="000000"/>
              </a:solidFill>
              <a:latin typeface="Verdana" panose="020B0604030504040204" pitchFamily="34" charset="0"/>
            </a:endParaRPr>
          </a:p>
        </p:txBody>
      </p:sp>
      <p:sp>
        <p:nvSpPr>
          <p:cNvPr id="36870" name="Line 26"/>
          <p:cNvSpPr>
            <a:spLocks noChangeShapeType="1"/>
          </p:cNvSpPr>
          <p:nvPr/>
        </p:nvSpPr>
        <p:spPr bwMode="auto">
          <a:xfrm flipV="1">
            <a:off x="7524750" y="1414463"/>
            <a:ext cx="209550" cy="1809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6871" name="Text Box 27"/>
          <p:cNvSpPr txBox="1">
            <a:spLocks noChangeArrowheads="1"/>
          </p:cNvSpPr>
          <p:nvPr/>
        </p:nvSpPr>
        <p:spPr bwMode="auto">
          <a:xfrm>
            <a:off x="6751638" y="2203450"/>
            <a:ext cx="1349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a:solidFill>
                  <a:srgbClr val="000000"/>
                </a:solidFill>
                <a:latin typeface="Verdana" panose="020B0604030504040204" pitchFamily="34" charset="0"/>
                <a:sym typeface="Symbol" panose="05050102010706020507" pitchFamily="18" charset="2"/>
              </a:rPr>
              <a:t></a:t>
            </a:r>
            <a:r>
              <a:rPr lang="en-US" altLang="en-US">
                <a:solidFill>
                  <a:srgbClr val="000000"/>
                </a:solidFill>
                <a:latin typeface="Verdana" panose="020B0604030504040204" pitchFamily="34" charset="0"/>
              </a:rPr>
              <a:t> 100x</a:t>
            </a:r>
            <a:endParaRPr lang="en-GB" altLang="en-US">
              <a:solidFill>
                <a:srgbClr val="000000"/>
              </a:solidFill>
              <a:latin typeface="Verdana" panose="020B0604030504040204" pitchFamily="34" charset="0"/>
            </a:endParaRPr>
          </a:p>
        </p:txBody>
      </p:sp>
      <p:sp>
        <p:nvSpPr>
          <p:cNvPr id="36872" name="Text Box 28"/>
          <p:cNvSpPr txBox="1">
            <a:spLocks noChangeArrowheads="1"/>
          </p:cNvSpPr>
          <p:nvPr/>
        </p:nvSpPr>
        <p:spPr bwMode="auto">
          <a:xfrm>
            <a:off x="6751638" y="403225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a:solidFill>
                  <a:srgbClr val="000000"/>
                </a:solidFill>
                <a:latin typeface="Verdana" panose="020B0604030504040204" pitchFamily="34" charset="0"/>
              </a:rPr>
              <a:t>1x</a:t>
            </a:r>
            <a:endParaRPr lang="en-GB" altLang="en-US">
              <a:solidFill>
                <a:srgbClr val="000000"/>
              </a:solidFill>
              <a:latin typeface="Verdana" panose="020B0604030504040204" pitchFamily="34" charset="0"/>
            </a:endParaRPr>
          </a:p>
        </p:txBody>
      </p:sp>
      <p:sp>
        <p:nvSpPr>
          <p:cNvPr id="36873" name="Rectangle 4"/>
          <p:cNvSpPr>
            <a:spLocks noChangeArrowheads="1"/>
          </p:cNvSpPr>
          <p:nvPr/>
        </p:nvSpPr>
        <p:spPr bwMode="auto">
          <a:xfrm>
            <a:off x="1546225" y="2144713"/>
            <a:ext cx="579438" cy="23399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solidFill>
                <a:srgbClr val="000000"/>
              </a:solidFill>
            </a:endParaRPr>
          </a:p>
        </p:txBody>
      </p:sp>
      <p:sp>
        <p:nvSpPr>
          <p:cNvPr id="36874" name="Rectangle 6"/>
          <p:cNvSpPr>
            <a:spLocks noChangeArrowheads="1"/>
          </p:cNvSpPr>
          <p:nvPr/>
        </p:nvSpPr>
        <p:spPr bwMode="auto">
          <a:xfrm>
            <a:off x="2125663" y="2143125"/>
            <a:ext cx="4678362" cy="2343150"/>
          </a:xfrm>
          <a:prstGeom prst="rect">
            <a:avLst/>
          </a:prstGeom>
          <a:solidFill>
            <a:srgbClr val="B9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solidFill>
                <a:srgbClr val="000000"/>
              </a:solidFill>
            </a:endParaRPr>
          </a:p>
        </p:txBody>
      </p:sp>
      <p:grpSp>
        <p:nvGrpSpPr>
          <p:cNvPr id="36875" name="Group 6"/>
          <p:cNvGrpSpPr>
            <a:grpSpLocks/>
          </p:cNvGrpSpPr>
          <p:nvPr/>
        </p:nvGrpSpPr>
        <p:grpSpPr bwMode="auto">
          <a:xfrm>
            <a:off x="2771775" y="4497388"/>
            <a:ext cx="5113338" cy="144462"/>
            <a:chOff x="1564" y="2840"/>
            <a:chExt cx="3221" cy="318"/>
          </a:xfrm>
        </p:grpSpPr>
        <p:sp>
          <p:nvSpPr>
            <p:cNvPr id="36879" name="Line 19"/>
            <p:cNvSpPr>
              <a:spLocks noChangeShapeType="1"/>
            </p:cNvSpPr>
            <p:nvPr/>
          </p:nvSpPr>
          <p:spPr bwMode="auto">
            <a:xfrm>
              <a:off x="4785" y="2840"/>
              <a:ext cx="0" cy="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6880" name="Line 15"/>
            <p:cNvSpPr>
              <a:spLocks noChangeShapeType="1"/>
            </p:cNvSpPr>
            <p:nvPr/>
          </p:nvSpPr>
          <p:spPr bwMode="auto">
            <a:xfrm>
              <a:off x="1564" y="2840"/>
              <a:ext cx="0"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6881" name="Line 16"/>
            <p:cNvSpPr>
              <a:spLocks noChangeShapeType="1"/>
            </p:cNvSpPr>
            <p:nvPr/>
          </p:nvSpPr>
          <p:spPr bwMode="auto">
            <a:xfrm>
              <a:off x="2335" y="2840"/>
              <a:ext cx="0" cy="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6882" name="Line 17"/>
            <p:cNvSpPr>
              <a:spLocks noChangeShapeType="1"/>
            </p:cNvSpPr>
            <p:nvPr/>
          </p:nvSpPr>
          <p:spPr bwMode="auto">
            <a:xfrm>
              <a:off x="3378" y="2840"/>
              <a:ext cx="0" cy="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6883" name="Line 18"/>
            <p:cNvSpPr>
              <a:spLocks noChangeShapeType="1"/>
            </p:cNvSpPr>
            <p:nvPr/>
          </p:nvSpPr>
          <p:spPr bwMode="auto">
            <a:xfrm>
              <a:off x="4431" y="2846"/>
              <a:ext cx="0" cy="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sp>
        <p:nvSpPr>
          <p:cNvPr id="36876" name="Freeform 25"/>
          <p:cNvSpPr>
            <a:spLocks/>
          </p:cNvSpPr>
          <p:nvPr/>
        </p:nvSpPr>
        <p:spPr bwMode="auto">
          <a:xfrm>
            <a:off x="1547813" y="1566863"/>
            <a:ext cx="6019800" cy="3086100"/>
          </a:xfrm>
          <a:custGeom>
            <a:avLst/>
            <a:gdLst>
              <a:gd name="T0" fmla="*/ 0 w 4140"/>
              <a:gd name="T1" fmla="*/ 2147483647 h 1500"/>
              <a:gd name="T2" fmla="*/ 2147483647 w 4140"/>
              <a:gd name="T3" fmla="*/ 2147483647 h 1500"/>
              <a:gd name="T4" fmla="*/ 2147483647 w 4140"/>
              <a:gd name="T5" fmla="*/ 2147483647 h 1500"/>
              <a:gd name="T6" fmla="*/ 2147483647 w 4140"/>
              <a:gd name="T7" fmla="*/ 2147483647 h 1500"/>
              <a:gd name="T8" fmla="*/ 2147483647 w 4140"/>
              <a:gd name="T9" fmla="*/ 0 h 1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40" h="1500">
                <a:moveTo>
                  <a:pt x="0" y="1500"/>
                </a:moveTo>
                <a:cubicBezTo>
                  <a:pt x="162" y="1472"/>
                  <a:pt x="672" y="1394"/>
                  <a:pt x="972" y="1332"/>
                </a:cubicBezTo>
                <a:cubicBezTo>
                  <a:pt x="1272" y="1270"/>
                  <a:pt x="1476" y="1232"/>
                  <a:pt x="1800" y="1128"/>
                </a:cubicBezTo>
                <a:cubicBezTo>
                  <a:pt x="2124" y="1024"/>
                  <a:pt x="2526" y="896"/>
                  <a:pt x="2916" y="708"/>
                </a:cubicBezTo>
                <a:cubicBezTo>
                  <a:pt x="3306" y="520"/>
                  <a:pt x="3885" y="148"/>
                  <a:pt x="4140"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6877" name="AutoShape 30"/>
          <p:cNvSpPr>
            <a:spLocks noChangeArrowheads="1"/>
          </p:cNvSpPr>
          <p:nvPr/>
        </p:nvSpPr>
        <p:spPr bwMode="auto">
          <a:xfrm>
            <a:off x="1835150" y="1747838"/>
            <a:ext cx="4537075" cy="1362075"/>
          </a:xfrm>
          <a:prstGeom prst="wedgeRoundRectCallout">
            <a:avLst>
              <a:gd name="adj1" fmla="val -33972"/>
              <a:gd name="adj2" fmla="val 119569"/>
              <a:gd name="adj3" fmla="val 16667"/>
            </a:avLst>
          </a:prstGeom>
          <a:gradFill rotWithShape="1">
            <a:gsLst>
              <a:gs pos="0">
                <a:srgbClr val="3399FF">
                  <a:alpha val="79999"/>
                </a:srgbClr>
              </a:gs>
              <a:gs pos="100000">
                <a:srgbClr val="2A7DD1"/>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a:solidFill>
                  <a:srgbClr val="000000"/>
                </a:solidFill>
                <a:latin typeface="Verdana" panose="020B0604030504040204" pitchFamily="34" charset="0"/>
              </a:rPr>
              <a:t>10% of the lifecycle determines</a:t>
            </a:r>
          </a:p>
          <a:p>
            <a:pPr algn="ctr"/>
            <a:r>
              <a:rPr lang="en-US" altLang="en-US">
                <a:solidFill>
                  <a:srgbClr val="000000"/>
                </a:solidFill>
                <a:latin typeface="Verdana" panose="020B0604030504040204" pitchFamily="34" charset="0"/>
              </a:rPr>
              <a:t>90% of the costs and risks</a:t>
            </a:r>
            <a:endParaRPr lang="en-GB" altLang="en-US">
              <a:solidFill>
                <a:srgbClr val="000000"/>
              </a:solidFill>
              <a:latin typeface="Verdana" panose="020B0604030504040204" pitchFamily="34" charset="0"/>
            </a:endParaRPr>
          </a:p>
        </p:txBody>
      </p:sp>
      <p:sp>
        <p:nvSpPr>
          <p:cNvPr id="36878" name="Line 22"/>
          <p:cNvSpPr>
            <a:spLocks noChangeShapeType="1"/>
          </p:cNvSpPr>
          <p:nvPr/>
        </p:nvSpPr>
        <p:spPr bwMode="auto">
          <a:xfrm flipV="1">
            <a:off x="1536700" y="1654175"/>
            <a:ext cx="0" cy="29908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Tree>
    <p:extLst>
      <p:ext uri="{BB962C8B-B14F-4D97-AF65-F5344CB8AC3E}">
        <p14:creationId xmlns:p14="http://schemas.microsoft.com/office/powerpoint/2010/main" val="309630571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Footer Placeholder 3"/>
          <p:cNvSpPr>
            <a:spLocks noGrp="1"/>
          </p:cNvSpPr>
          <p:nvPr>
            <p:ph type="ftr" sz="quarter" idx="4294967295"/>
          </p:nvPr>
        </p:nvSpPr>
        <p:spPr bwMode="auto">
          <a:xfrm>
            <a:off x="71438" y="6453188"/>
            <a:ext cx="8316912" cy="369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1800">
                <a:latin typeface="Calibri" panose="020F0502020204030204" pitchFamily="34" charset="0"/>
              </a:rPr>
              <a:t>SE, Software Architecture, Hans van Vliet,  ©2008</a:t>
            </a:r>
          </a:p>
        </p:txBody>
      </p:sp>
      <p:sp>
        <p:nvSpPr>
          <p:cNvPr id="113667" name="Slide Number Placeholder 4"/>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5E0CA6AF-9B9C-454B-9DD4-C3B988649389}" type="slidenum">
              <a:rPr lang="nl-NL" altLang="en-US">
                <a:latin typeface="Calibri" panose="020F0502020204030204" pitchFamily="34" charset="0"/>
              </a:rPr>
              <a:pPr algn="r" eaLnBrk="1" hangingPunct="1">
                <a:spcBef>
                  <a:spcPct val="0"/>
                </a:spcBef>
                <a:buSzTx/>
                <a:buFontTx/>
                <a:buNone/>
              </a:pPr>
              <a:t>80</a:t>
            </a:fld>
            <a:endParaRPr lang="nl-NL" altLang="en-US">
              <a:latin typeface="Calibri" panose="020F0502020204030204" pitchFamily="34" charset="0"/>
            </a:endParaRPr>
          </a:p>
        </p:txBody>
      </p:sp>
      <p:sp>
        <p:nvSpPr>
          <p:cNvPr id="113668" name="Rectangle 2"/>
          <p:cNvSpPr>
            <a:spLocks noGrp="1" noChangeArrowheads="1"/>
          </p:cNvSpPr>
          <p:nvPr>
            <p:ph type="title"/>
          </p:nvPr>
        </p:nvSpPr>
        <p:spPr>
          <a:xfrm>
            <a:off x="0" y="549275"/>
            <a:ext cx="9144000" cy="762000"/>
          </a:xfrm>
        </p:spPr>
        <p:txBody>
          <a:bodyPr lIns="90000" tIns="46800" rIns="90000" bIns="46800"/>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latin typeface="Calibri" panose="020F0502020204030204" pitchFamily="34" charset="0"/>
                <a:cs typeface="Akzidenz-Bd for Chalmers" pitchFamily="2"/>
              </a:rPr>
              <a:t>Architecture is not only IT/technology</a:t>
            </a:r>
          </a:p>
        </p:txBody>
      </p:sp>
      <p:sp>
        <p:nvSpPr>
          <p:cNvPr id="113669" name="Rectangle 3"/>
          <p:cNvSpPr>
            <a:spLocks noGrp="1" noChangeArrowheads="1"/>
          </p:cNvSpPr>
          <p:nvPr>
            <p:ph type="body" idx="1"/>
          </p:nvPr>
        </p:nvSpPr>
        <p:spPr>
          <a:xfrm>
            <a:off x="323850" y="1341438"/>
            <a:ext cx="8640763" cy="5256212"/>
          </a:xfrm>
        </p:spPr>
        <p:txBody>
          <a:bodyPr lIns="90000" tIns="46800" rIns="90000" bIns="46800"/>
          <a:lstStyle/>
          <a:p>
            <a:pPr marL="322263" indent="-322263"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Technical and non-techical issues and options are intertwined</a:t>
            </a:r>
          </a:p>
          <a:p>
            <a:pPr marL="722313" lvl="1" indent="-265113"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Architects deciding on the type of database</a:t>
            </a:r>
          </a:p>
          <a:p>
            <a:pPr marL="722313" lvl="1" indent="-265113" defTabSz="457200">
              <a:buFont typeface="Wingdings" panose="05000000000000000000"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versus</a:t>
            </a:r>
          </a:p>
          <a:p>
            <a:pPr marL="722313" lvl="1" indent="-265113"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Management deciding on new strategic partnership </a:t>
            </a:r>
          </a:p>
          <a:p>
            <a:pPr marL="722313" lvl="1" indent="-265113" defTabSz="457200">
              <a:buFont typeface="Wingdings" panose="05000000000000000000"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or</a:t>
            </a:r>
          </a:p>
          <a:p>
            <a:pPr marL="722313" lvl="1" indent="-265113"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Management deciding on budget</a:t>
            </a: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Footer Placeholder 3"/>
          <p:cNvSpPr>
            <a:spLocks noGrp="1"/>
          </p:cNvSpPr>
          <p:nvPr>
            <p:ph type="ftr" sz="quarter" idx="4294967295"/>
          </p:nvPr>
        </p:nvSpPr>
        <p:spPr bwMode="auto">
          <a:xfrm>
            <a:off x="142875" y="6559550"/>
            <a:ext cx="8316913" cy="25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1800">
                <a:latin typeface="Calibri" panose="020F0502020204030204" pitchFamily="34" charset="0"/>
              </a:rPr>
              <a:t>SE, Software Architecture, Hans van Vliet,  ©2008</a:t>
            </a:r>
          </a:p>
        </p:txBody>
      </p:sp>
      <p:sp>
        <p:nvSpPr>
          <p:cNvPr id="115715" name="Slide Number Placeholder 4"/>
          <p:cNvSpPr>
            <a:spLocks noGrp="1"/>
          </p:cNvSpPr>
          <p:nvPr>
            <p:ph type="sldNum" sz="quarter" idx="4294967295"/>
          </p:nvPr>
        </p:nvSpPr>
        <p:spPr bwMode="auto">
          <a:xfrm>
            <a:off x="8389938" y="6597650"/>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A98EF204-900B-475A-B39D-1F97AA8427D2}" type="slidenum">
              <a:rPr lang="nl-NL" altLang="en-US" sz="1800">
                <a:latin typeface="Calibri" panose="020F0502020204030204" pitchFamily="34" charset="0"/>
              </a:rPr>
              <a:pPr algn="r" eaLnBrk="1" hangingPunct="1">
                <a:spcBef>
                  <a:spcPct val="0"/>
                </a:spcBef>
                <a:buSzTx/>
                <a:buFontTx/>
                <a:buNone/>
              </a:pPr>
              <a:t>81</a:t>
            </a:fld>
            <a:endParaRPr lang="nl-NL" altLang="en-US" sz="1800">
              <a:latin typeface="Calibri" panose="020F0502020204030204" pitchFamily="34" charset="0"/>
            </a:endParaRPr>
          </a:p>
        </p:txBody>
      </p:sp>
      <p:sp>
        <p:nvSpPr>
          <p:cNvPr id="115716" name="Rectangle 2"/>
          <p:cNvSpPr>
            <a:spLocks noGrp="1" noChangeArrowheads="1"/>
          </p:cNvSpPr>
          <p:nvPr>
            <p:ph type="title"/>
          </p:nvPr>
        </p:nvSpPr>
        <p:spPr>
          <a:xfrm>
            <a:off x="0" y="795338"/>
            <a:ext cx="9144000" cy="762000"/>
          </a:xfrm>
        </p:spPr>
        <p:txBody>
          <a:bodyPr lIns="90000" tIns="46800" rIns="90000" bIns="46800"/>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latin typeface="Calibri" panose="020F0502020204030204" pitchFamily="34" charset="0"/>
                <a:cs typeface="Akzidenz-Bd for Chalmers" pitchFamily="2"/>
              </a:rPr>
              <a:t>Why is documenting design decisions important?</a:t>
            </a:r>
          </a:p>
        </p:txBody>
      </p:sp>
      <p:sp>
        <p:nvSpPr>
          <p:cNvPr id="115717" name="Rectangle 3"/>
          <p:cNvSpPr>
            <a:spLocks noGrp="1" noChangeArrowheads="1"/>
          </p:cNvSpPr>
          <p:nvPr>
            <p:ph type="body" idx="1"/>
          </p:nvPr>
        </p:nvSpPr>
        <p:spPr>
          <a:xfrm>
            <a:off x="395288" y="1412875"/>
            <a:ext cx="8424862" cy="5256213"/>
          </a:xfrm>
        </p:spPr>
        <p:txBody>
          <a:bodyPr lIns="90000" tIns="46800" rIns="90000" bIns="46800"/>
          <a:lstStyle/>
          <a:p>
            <a:pPr marL="322263" indent="-322263" defTabSz="457200">
              <a:spcBef>
                <a:spcPts val="1263"/>
              </a:spcBef>
              <a:spcAft>
                <a:spcPts val="575"/>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800" i="1" smtClean="0">
              <a:latin typeface="Calibri" panose="020F0502020204030204" pitchFamily="34" charset="0"/>
              <a:cs typeface="Akzidenz for Chalmers Regular" pitchFamily="2" charset="0"/>
            </a:endParaRPr>
          </a:p>
          <a:p>
            <a:pPr marL="322263" indent="-322263" defTabSz="457200">
              <a:spcBef>
                <a:spcPts val="1263"/>
              </a:spcBef>
              <a:spcAft>
                <a:spcPts val="575"/>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Explains why this is a good architecture</a:t>
            </a:r>
          </a:p>
          <a:p>
            <a:pPr marL="322263" indent="-322263" defTabSz="457200">
              <a:spcBef>
                <a:spcPts val="1263"/>
              </a:spcBef>
              <a:spcAft>
                <a:spcPts val="575"/>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Prevents repeating (expensive) past steps</a:t>
            </a:r>
          </a:p>
          <a:p>
            <a:pPr marL="322263" indent="-322263" defTabSz="457200">
              <a:spcBef>
                <a:spcPts val="1263"/>
              </a:spcBef>
              <a:spcAft>
                <a:spcPts val="575"/>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smtClean="0">
                <a:latin typeface="Calibri" panose="020F0502020204030204" pitchFamily="34" charset="0"/>
                <a:cs typeface="Akzidenz for Chalmers Regular" pitchFamily="2" charset="0"/>
              </a:rPr>
              <a:t>Provides context and background</a:t>
            </a:r>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Grp="1" noChangeArrowheads="1"/>
          </p:cNvSpPr>
          <p:nvPr>
            <p:ph type="title" idx="4294967295"/>
          </p:nvPr>
        </p:nvSpPr>
        <p:spPr>
          <a:xfrm>
            <a:off x="1371600" y="457200"/>
            <a:ext cx="7772400" cy="1111250"/>
          </a:xfrm>
        </p:spPr>
        <p:txBody>
          <a:bodyPr/>
          <a:lstStyle/>
          <a:p>
            <a:r>
              <a:rPr lang="en-US" altLang="en-US" smtClean="0">
                <a:cs typeface="Akzidenz-Bd for Chalmers" pitchFamily="2"/>
              </a:rPr>
              <a:t>Outline</a:t>
            </a:r>
            <a:endParaRPr lang="en-GB" altLang="en-US" smtClean="0">
              <a:cs typeface="Akzidenz-Bd for Chalmers" pitchFamily="2"/>
            </a:endParaRPr>
          </a:p>
        </p:txBody>
      </p:sp>
      <p:sp>
        <p:nvSpPr>
          <p:cNvPr id="117763"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B69C8222-4583-4C48-90B4-F6A9FD0021AB}" type="slidenum">
              <a:rPr lang="en-GB" altLang="en-US" sz="2400">
                <a:latin typeface="Times New Roman" panose="02020603050405020304" pitchFamily="18" charset="0"/>
              </a:rPr>
              <a:pPr algn="r" eaLnBrk="1" hangingPunct="1">
                <a:spcBef>
                  <a:spcPct val="0"/>
                </a:spcBef>
                <a:buSzTx/>
                <a:buFontTx/>
                <a:buNone/>
              </a:pPr>
              <a:t>82</a:t>
            </a:fld>
            <a:endParaRPr lang="en-GB" altLang="en-US" sz="2400">
              <a:latin typeface="Times New Roman" panose="02020603050405020304" pitchFamily="18" charset="0"/>
            </a:endParaRPr>
          </a:p>
        </p:txBody>
      </p:sp>
      <p:sp>
        <p:nvSpPr>
          <p:cNvPr id="117764" name="AutoShape 2"/>
          <p:cNvSpPr>
            <a:spLocks noChangeArrowheads="1"/>
          </p:cNvSpPr>
          <p:nvPr/>
        </p:nvSpPr>
        <p:spPr bwMode="auto">
          <a:xfrm>
            <a:off x="539750" y="3933825"/>
            <a:ext cx="7162800" cy="609600"/>
          </a:xfrm>
          <a:prstGeom prst="roundRect">
            <a:avLst>
              <a:gd name="adj" fmla="val 16667"/>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17765" name="Text Box 3"/>
          <p:cNvSpPr txBox="1">
            <a:spLocks noChangeArrowheads="1"/>
          </p:cNvSpPr>
          <p:nvPr/>
        </p:nvSpPr>
        <p:spPr bwMode="auto">
          <a:xfrm>
            <a:off x="684213" y="1714500"/>
            <a:ext cx="8153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50000"/>
              </a:spcBef>
              <a:buSzTx/>
              <a:buFontTx/>
              <a:buChar char="•"/>
            </a:pPr>
            <a:r>
              <a:rPr lang="en-US" altLang="en-US" sz="3200">
                <a:latin typeface="Times New Roman" panose="02020603050405020304" pitchFamily="18" charset="0"/>
              </a:rPr>
              <a:t>What is Software Architecture?</a:t>
            </a:r>
          </a:p>
          <a:p>
            <a:pPr>
              <a:spcBef>
                <a:spcPct val="50000"/>
              </a:spcBef>
              <a:buSzTx/>
              <a:buFontTx/>
              <a:buChar char="•"/>
            </a:pPr>
            <a:r>
              <a:rPr lang="en-US" altLang="en-US" sz="3200">
                <a:latin typeface="Times New Roman" panose="02020603050405020304" pitchFamily="18" charset="0"/>
              </a:rPr>
              <a:t>Stakeholders</a:t>
            </a:r>
          </a:p>
          <a:p>
            <a:pPr>
              <a:spcBef>
                <a:spcPct val="50000"/>
              </a:spcBef>
              <a:buSzTx/>
              <a:buFontTx/>
              <a:buChar char="•"/>
            </a:pPr>
            <a:r>
              <a:rPr lang="en-US" altLang="en-US" sz="3200">
                <a:latin typeface="Times New Roman" panose="02020603050405020304" pitchFamily="18" charset="0"/>
              </a:rPr>
              <a:t>How Software Architecting?</a:t>
            </a:r>
          </a:p>
          <a:p>
            <a:pPr>
              <a:spcBef>
                <a:spcPct val="50000"/>
              </a:spcBef>
              <a:buSzTx/>
              <a:buFontTx/>
              <a:buChar char="•"/>
            </a:pPr>
            <a:r>
              <a:rPr lang="en-US" altLang="en-US" sz="3200">
                <a:latin typeface="Times New Roman" panose="02020603050405020304" pitchFamily="18" charset="0"/>
              </a:rPr>
              <a:t>4+1 Views</a:t>
            </a:r>
          </a:p>
          <a:p>
            <a:pPr>
              <a:spcBef>
                <a:spcPct val="50000"/>
              </a:spcBef>
              <a:buSzTx/>
              <a:buFontTx/>
              <a:buChar char="•"/>
            </a:pPr>
            <a:r>
              <a:rPr lang="en-US" altLang="en-US" sz="3200">
                <a:latin typeface="Times New Roman" panose="02020603050405020304" pitchFamily="18" charset="0"/>
              </a:rPr>
              <a:t>Concluding Remarks &amp; References</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749300"/>
            <a:ext cx="7772400" cy="609600"/>
          </a:xfrm>
        </p:spPr>
        <p:txBody>
          <a:bodyPr/>
          <a:lstStyle/>
          <a:p>
            <a:pPr algn="l"/>
            <a:r>
              <a:rPr lang="en-US" altLang="en-US" sz="3600" smtClean="0">
                <a:cs typeface="Akzidenz-Bd for Chalmers" pitchFamily="2"/>
              </a:rPr>
              <a:t>Overview </a:t>
            </a:r>
            <a:r>
              <a:rPr lang="en-US" altLang="en-US" sz="2000" smtClean="0">
                <a:cs typeface="Akzidenz-Bd for Chalmers" pitchFamily="2"/>
              </a:rPr>
              <a:t>(According to</a:t>
            </a:r>
            <a:r>
              <a:rPr lang="en-US" altLang="en-US" sz="3600" smtClean="0">
                <a:cs typeface="Akzidenz-Bd for Chalmers" pitchFamily="2"/>
              </a:rPr>
              <a:t> </a:t>
            </a:r>
            <a:r>
              <a:rPr lang="en-US" altLang="en-US" sz="2000" smtClean="0">
                <a:cs typeface="Akzidenz-Bd for Chalmers" pitchFamily="2"/>
              </a:rPr>
              <a:t>IEEE 1471)</a:t>
            </a:r>
            <a:endParaRPr lang="en-GB" altLang="en-US" sz="2000" smtClean="0">
              <a:cs typeface="Akzidenz-Bd for Chalmers" pitchFamily="2"/>
            </a:endParaRPr>
          </a:p>
        </p:txBody>
      </p:sp>
      <p:sp>
        <p:nvSpPr>
          <p:cNvPr id="119811" name="Slide Number Placeholder 2"/>
          <p:cNvSpPr>
            <a:spLocks noGrp="1"/>
          </p:cNvSpPr>
          <p:nvPr>
            <p:ph type="sldNum" sz="quarter" idx="4294967295"/>
          </p:nvPr>
        </p:nvSpPr>
        <p:spPr bwMode="auto">
          <a:xfrm>
            <a:off x="7239000" y="6427788"/>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5913616A-0F1C-41FF-9A83-4BCE263E0D2F}" type="slidenum">
              <a:rPr lang="en-GB" altLang="en-US" sz="2400">
                <a:latin typeface="Times New Roman" panose="02020603050405020304" pitchFamily="18" charset="0"/>
              </a:rPr>
              <a:pPr algn="r" eaLnBrk="1" hangingPunct="1">
                <a:spcBef>
                  <a:spcPct val="0"/>
                </a:spcBef>
                <a:buSzTx/>
                <a:buFontTx/>
                <a:buNone/>
              </a:pPr>
              <a:t>83</a:t>
            </a:fld>
            <a:endParaRPr lang="en-GB" altLang="en-US" sz="2400">
              <a:latin typeface="Times New Roman" panose="02020603050405020304" pitchFamily="18" charset="0"/>
            </a:endParaRPr>
          </a:p>
        </p:txBody>
      </p:sp>
      <p:sp>
        <p:nvSpPr>
          <p:cNvPr id="119812" name="Text Box 3"/>
          <p:cNvSpPr txBox="1">
            <a:spLocks noChangeArrowheads="1"/>
          </p:cNvSpPr>
          <p:nvPr/>
        </p:nvSpPr>
        <p:spPr bwMode="auto">
          <a:xfrm>
            <a:off x="4951413" y="1708150"/>
            <a:ext cx="1639887"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stakeholder</a:t>
            </a:r>
            <a:endParaRPr lang="en-GB" altLang="en-US" b="1">
              <a:latin typeface="Lucida Sans Unicode" panose="020B0602030504020204" pitchFamily="34" charset="0"/>
            </a:endParaRPr>
          </a:p>
        </p:txBody>
      </p:sp>
      <p:sp>
        <p:nvSpPr>
          <p:cNvPr id="119813" name="Text Box 4"/>
          <p:cNvSpPr txBox="1">
            <a:spLocks noChangeArrowheads="1"/>
          </p:cNvSpPr>
          <p:nvPr/>
        </p:nvSpPr>
        <p:spPr bwMode="auto">
          <a:xfrm>
            <a:off x="5186363" y="2765425"/>
            <a:ext cx="11684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concern</a:t>
            </a:r>
            <a:endParaRPr lang="en-GB" altLang="en-US" b="1">
              <a:latin typeface="Lucida Sans Unicode" panose="020B0602030504020204" pitchFamily="34" charset="0"/>
            </a:endParaRPr>
          </a:p>
        </p:txBody>
      </p:sp>
      <p:sp>
        <p:nvSpPr>
          <p:cNvPr id="119814" name="Text Box 5"/>
          <p:cNvSpPr txBox="1">
            <a:spLocks noChangeArrowheads="1"/>
          </p:cNvSpPr>
          <p:nvPr/>
        </p:nvSpPr>
        <p:spPr bwMode="auto">
          <a:xfrm>
            <a:off x="5083175" y="3841750"/>
            <a:ext cx="1376363"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viewpoint</a:t>
            </a:r>
            <a:endParaRPr lang="en-GB" altLang="en-US" b="1">
              <a:latin typeface="Lucida Sans Unicode" panose="020B0602030504020204" pitchFamily="34" charset="0"/>
            </a:endParaRPr>
          </a:p>
        </p:txBody>
      </p:sp>
      <p:sp>
        <p:nvSpPr>
          <p:cNvPr id="119815" name="Text Box 6"/>
          <p:cNvSpPr txBox="1">
            <a:spLocks noChangeArrowheads="1"/>
          </p:cNvSpPr>
          <p:nvPr/>
        </p:nvSpPr>
        <p:spPr bwMode="auto">
          <a:xfrm>
            <a:off x="5403850" y="4960938"/>
            <a:ext cx="735013"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view</a:t>
            </a:r>
            <a:endParaRPr lang="en-GB" altLang="en-US" b="1">
              <a:latin typeface="Lucida Sans Unicode" panose="020B0602030504020204" pitchFamily="34" charset="0"/>
            </a:endParaRPr>
          </a:p>
        </p:txBody>
      </p:sp>
      <p:sp>
        <p:nvSpPr>
          <p:cNvPr id="119816" name="Text Box 7"/>
          <p:cNvSpPr txBox="1">
            <a:spLocks noChangeArrowheads="1"/>
          </p:cNvSpPr>
          <p:nvPr/>
        </p:nvSpPr>
        <p:spPr bwMode="auto">
          <a:xfrm>
            <a:off x="5291138" y="5975350"/>
            <a:ext cx="960437"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model</a:t>
            </a:r>
            <a:endParaRPr lang="en-GB" altLang="en-US" b="1">
              <a:latin typeface="Lucida Sans Unicode" panose="020B0602030504020204" pitchFamily="34" charset="0"/>
            </a:endParaRPr>
          </a:p>
        </p:txBody>
      </p:sp>
      <p:cxnSp>
        <p:nvCxnSpPr>
          <p:cNvPr id="119817" name="AutoShape 8"/>
          <p:cNvCxnSpPr>
            <a:cxnSpLocks noChangeShapeType="1"/>
            <a:stCxn id="119812" idx="2"/>
            <a:endCxn id="119813" idx="0"/>
          </p:cNvCxnSpPr>
          <p:nvPr/>
        </p:nvCxnSpPr>
        <p:spPr bwMode="auto">
          <a:xfrm flipH="1">
            <a:off x="5770563" y="2114550"/>
            <a:ext cx="1587" cy="6508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18" name="Text Box 9"/>
          <p:cNvSpPr txBox="1">
            <a:spLocks noChangeArrowheads="1"/>
          </p:cNvSpPr>
          <p:nvPr/>
        </p:nvSpPr>
        <p:spPr bwMode="auto">
          <a:xfrm>
            <a:off x="5437188" y="2205038"/>
            <a:ext cx="611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19819" name="AutoShape 10"/>
          <p:cNvCxnSpPr>
            <a:cxnSpLocks noChangeShapeType="1"/>
            <a:stCxn id="119814" idx="2"/>
            <a:endCxn id="119815" idx="0"/>
          </p:cNvCxnSpPr>
          <p:nvPr/>
        </p:nvCxnSpPr>
        <p:spPr bwMode="auto">
          <a:xfrm>
            <a:off x="5772150" y="4248150"/>
            <a:ext cx="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20" name="Text Box 11"/>
          <p:cNvSpPr txBox="1">
            <a:spLocks noChangeArrowheads="1"/>
          </p:cNvSpPr>
          <p:nvPr/>
        </p:nvSpPr>
        <p:spPr bwMode="auto">
          <a:xfrm>
            <a:off x="5148263" y="4365625"/>
            <a:ext cx="1677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conforms to</a:t>
            </a:r>
            <a:endParaRPr lang="en-GB" altLang="en-US" i="1">
              <a:latin typeface="Lucida Sans Unicode" panose="020B0602030504020204" pitchFamily="34" charset="0"/>
            </a:endParaRPr>
          </a:p>
        </p:txBody>
      </p:sp>
      <p:cxnSp>
        <p:nvCxnSpPr>
          <p:cNvPr id="119821" name="AutoShape 12"/>
          <p:cNvCxnSpPr>
            <a:cxnSpLocks noChangeShapeType="1"/>
            <a:stCxn id="119814" idx="3"/>
            <a:endCxn id="119816" idx="3"/>
          </p:cNvCxnSpPr>
          <p:nvPr/>
        </p:nvCxnSpPr>
        <p:spPr bwMode="auto">
          <a:xfrm flipH="1">
            <a:off x="6251575" y="4044950"/>
            <a:ext cx="207963" cy="2133600"/>
          </a:xfrm>
          <a:prstGeom prst="bentConnector3">
            <a:avLst>
              <a:gd name="adj1" fmla="val -406111"/>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22" name="Text Box 13"/>
          <p:cNvSpPr txBox="1">
            <a:spLocks noChangeArrowheads="1"/>
          </p:cNvSpPr>
          <p:nvPr/>
        </p:nvSpPr>
        <p:spPr bwMode="auto">
          <a:xfrm>
            <a:off x="6877050" y="4652963"/>
            <a:ext cx="1693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establishes</a:t>
            </a:r>
          </a:p>
          <a:p>
            <a:pPr eaLnBrk="1" hangingPunct="1">
              <a:spcBef>
                <a:spcPct val="0"/>
              </a:spcBef>
              <a:buSzTx/>
              <a:buFontTx/>
              <a:buNone/>
            </a:pPr>
            <a:r>
              <a:rPr lang="en-US" altLang="en-US" i="1">
                <a:latin typeface="Lucida Sans Unicode" panose="020B0602030504020204" pitchFamily="34" charset="0"/>
              </a:rPr>
              <a:t>methods for</a:t>
            </a:r>
            <a:endParaRPr lang="en-GB" altLang="en-US" i="1">
              <a:latin typeface="Lucida Sans Unicode" panose="020B0602030504020204" pitchFamily="34" charset="0"/>
            </a:endParaRPr>
          </a:p>
        </p:txBody>
      </p:sp>
      <p:sp>
        <p:nvSpPr>
          <p:cNvPr id="119823" name="Text Box 14"/>
          <p:cNvSpPr txBox="1">
            <a:spLocks noChangeArrowheads="1"/>
          </p:cNvSpPr>
          <p:nvPr/>
        </p:nvSpPr>
        <p:spPr bwMode="auto">
          <a:xfrm>
            <a:off x="5221288" y="5445125"/>
            <a:ext cx="1516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consists of</a:t>
            </a:r>
            <a:endParaRPr lang="en-GB" altLang="en-US" i="1">
              <a:latin typeface="Lucida Sans Unicode" panose="020B0602030504020204" pitchFamily="34" charset="0"/>
            </a:endParaRPr>
          </a:p>
        </p:txBody>
      </p:sp>
      <p:cxnSp>
        <p:nvCxnSpPr>
          <p:cNvPr id="119824" name="AutoShape 15"/>
          <p:cNvCxnSpPr>
            <a:cxnSpLocks noChangeShapeType="1"/>
            <a:stCxn id="119815" idx="2"/>
            <a:endCxn id="119816" idx="0"/>
          </p:cNvCxnSpPr>
          <p:nvPr/>
        </p:nvCxnSpPr>
        <p:spPr bwMode="auto">
          <a:xfrm>
            <a:off x="5772150" y="5367338"/>
            <a:ext cx="0" cy="6080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25" name="AutoShape 16"/>
          <p:cNvCxnSpPr>
            <a:cxnSpLocks noChangeShapeType="1"/>
            <a:stCxn id="119813" idx="2"/>
            <a:endCxn id="119814" idx="0"/>
          </p:cNvCxnSpPr>
          <p:nvPr/>
        </p:nvCxnSpPr>
        <p:spPr bwMode="auto">
          <a:xfrm>
            <a:off x="5770563" y="3171825"/>
            <a:ext cx="1587" cy="669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26" name="Text Box 17"/>
          <p:cNvSpPr txBox="1">
            <a:spLocks noChangeArrowheads="1"/>
          </p:cNvSpPr>
          <p:nvPr/>
        </p:nvSpPr>
        <p:spPr bwMode="auto">
          <a:xfrm>
            <a:off x="4932363" y="3284538"/>
            <a:ext cx="180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is covered by</a:t>
            </a:r>
            <a:endParaRPr lang="en-GB" altLang="en-US" i="1">
              <a:latin typeface="Lucida Sans Unicode" panose="020B0602030504020204" pitchFamily="34" charset="0"/>
            </a:endParaRPr>
          </a:p>
        </p:txBody>
      </p:sp>
      <p:sp>
        <p:nvSpPr>
          <p:cNvPr id="119827" name="Text Box 18"/>
          <p:cNvSpPr txBox="1">
            <a:spLocks noChangeArrowheads="1"/>
          </p:cNvSpPr>
          <p:nvPr/>
        </p:nvSpPr>
        <p:spPr bwMode="auto">
          <a:xfrm>
            <a:off x="1311275" y="4808538"/>
            <a:ext cx="1812925"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b="1">
                <a:latin typeface="Lucida Sans Unicode" panose="020B0602030504020204" pitchFamily="34" charset="0"/>
              </a:rPr>
              <a:t>architectural </a:t>
            </a:r>
          </a:p>
          <a:p>
            <a:pPr algn="ctr" eaLnBrk="1" hangingPunct="1">
              <a:spcBef>
                <a:spcPct val="0"/>
              </a:spcBef>
              <a:buSzTx/>
              <a:buFontTx/>
              <a:buNone/>
            </a:pPr>
            <a:r>
              <a:rPr lang="en-US" altLang="en-US" b="1">
                <a:latin typeface="Lucida Sans Unicode" panose="020B0602030504020204" pitchFamily="34" charset="0"/>
              </a:rPr>
              <a:t>description</a:t>
            </a:r>
            <a:endParaRPr lang="en-GB" altLang="en-US" b="1">
              <a:latin typeface="Lucida Sans Unicode" panose="020B0602030504020204" pitchFamily="34" charset="0"/>
            </a:endParaRPr>
          </a:p>
        </p:txBody>
      </p:sp>
      <p:sp>
        <p:nvSpPr>
          <p:cNvPr id="119828" name="Text Box 19"/>
          <p:cNvSpPr txBox="1">
            <a:spLocks noChangeArrowheads="1"/>
          </p:cNvSpPr>
          <p:nvPr/>
        </p:nvSpPr>
        <p:spPr bwMode="auto">
          <a:xfrm>
            <a:off x="1697038" y="1708150"/>
            <a:ext cx="106045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system</a:t>
            </a:r>
            <a:endParaRPr lang="en-GB" altLang="en-US" b="1">
              <a:latin typeface="Lucida Sans Unicode" panose="020B0602030504020204" pitchFamily="34" charset="0"/>
            </a:endParaRPr>
          </a:p>
        </p:txBody>
      </p:sp>
      <p:sp>
        <p:nvSpPr>
          <p:cNvPr id="119829" name="Text Box 20"/>
          <p:cNvSpPr txBox="1">
            <a:spLocks noChangeArrowheads="1"/>
          </p:cNvSpPr>
          <p:nvPr/>
        </p:nvSpPr>
        <p:spPr bwMode="auto">
          <a:xfrm>
            <a:off x="1403350" y="3284538"/>
            <a:ext cx="16637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architecture</a:t>
            </a:r>
            <a:endParaRPr lang="en-GB" altLang="en-US" b="1">
              <a:latin typeface="Lucida Sans Unicode" panose="020B0602030504020204" pitchFamily="34" charset="0"/>
            </a:endParaRPr>
          </a:p>
        </p:txBody>
      </p:sp>
      <p:cxnSp>
        <p:nvCxnSpPr>
          <p:cNvPr id="119830" name="AutoShape 21"/>
          <p:cNvCxnSpPr>
            <a:cxnSpLocks noChangeShapeType="1"/>
            <a:stCxn id="119828" idx="3"/>
            <a:endCxn id="119812" idx="1"/>
          </p:cNvCxnSpPr>
          <p:nvPr/>
        </p:nvCxnSpPr>
        <p:spPr bwMode="auto">
          <a:xfrm>
            <a:off x="2757488" y="1911350"/>
            <a:ext cx="219392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31" name="Text Box 22"/>
          <p:cNvSpPr txBox="1">
            <a:spLocks noChangeArrowheads="1"/>
          </p:cNvSpPr>
          <p:nvPr/>
        </p:nvSpPr>
        <p:spPr bwMode="auto">
          <a:xfrm>
            <a:off x="3276600" y="1484313"/>
            <a:ext cx="611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19832" name="AutoShape 23"/>
          <p:cNvCxnSpPr>
            <a:cxnSpLocks noChangeShapeType="1"/>
            <a:stCxn id="119828" idx="2"/>
            <a:endCxn id="119829" idx="0"/>
          </p:cNvCxnSpPr>
          <p:nvPr/>
        </p:nvCxnSpPr>
        <p:spPr bwMode="auto">
          <a:xfrm>
            <a:off x="2227263" y="2114550"/>
            <a:ext cx="7937" cy="1169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33" name="Text Box 24"/>
          <p:cNvSpPr txBox="1">
            <a:spLocks noChangeArrowheads="1"/>
          </p:cNvSpPr>
          <p:nvPr/>
        </p:nvSpPr>
        <p:spPr bwMode="auto">
          <a:xfrm>
            <a:off x="1517650" y="2527300"/>
            <a:ext cx="611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19834" name="AutoShape 25"/>
          <p:cNvCxnSpPr>
            <a:cxnSpLocks noChangeShapeType="1"/>
            <a:stCxn id="119829" idx="2"/>
            <a:endCxn id="119827" idx="0"/>
          </p:cNvCxnSpPr>
          <p:nvPr/>
        </p:nvCxnSpPr>
        <p:spPr bwMode="auto">
          <a:xfrm flipH="1">
            <a:off x="2217738" y="3690938"/>
            <a:ext cx="17462" cy="1117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35" name="Text Box 26"/>
          <p:cNvSpPr txBox="1">
            <a:spLocks noChangeArrowheads="1"/>
          </p:cNvSpPr>
          <p:nvPr/>
        </p:nvSpPr>
        <p:spPr bwMode="auto">
          <a:xfrm>
            <a:off x="1247775" y="4051300"/>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i="1">
                <a:latin typeface="Lucida Sans Unicode" panose="020B0602030504020204" pitchFamily="34" charset="0"/>
              </a:rPr>
              <a:t>described by</a:t>
            </a:r>
            <a:endParaRPr lang="en-GB" altLang="en-US" i="1">
              <a:latin typeface="Lucida Sans Unicode" panose="020B0602030504020204" pitchFamily="34" charset="0"/>
            </a:endParaRPr>
          </a:p>
        </p:txBody>
      </p:sp>
      <p:cxnSp>
        <p:nvCxnSpPr>
          <p:cNvPr id="119836" name="AutoShape 27"/>
          <p:cNvCxnSpPr>
            <a:cxnSpLocks noChangeShapeType="1"/>
            <a:stCxn id="119827" idx="3"/>
            <a:endCxn id="119815" idx="1"/>
          </p:cNvCxnSpPr>
          <p:nvPr/>
        </p:nvCxnSpPr>
        <p:spPr bwMode="auto">
          <a:xfrm>
            <a:off x="3124200" y="5164138"/>
            <a:ext cx="227965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37" name="Text Box 28"/>
          <p:cNvSpPr txBox="1">
            <a:spLocks noChangeArrowheads="1"/>
          </p:cNvSpPr>
          <p:nvPr/>
        </p:nvSpPr>
        <p:spPr bwMode="auto">
          <a:xfrm>
            <a:off x="3203575" y="4724400"/>
            <a:ext cx="2062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is organised by</a:t>
            </a:r>
            <a:endParaRPr lang="en-GB" altLang="en-US" i="1">
              <a:latin typeface="Lucida Sans Unicode" panose="020B0602030504020204" pitchFamily="34" charset="0"/>
            </a:endParaRPr>
          </a:p>
        </p:txBody>
      </p:sp>
      <p:sp>
        <p:nvSpPr>
          <p:cNvPr id="119838" name="Text Box 29"/>
          <p:cNvSpPr txBox="1">
            <a:spLocks noChangeArrowheads="1"/>
          </p:cNvSpPr>
          <p:nvPr/>
        </p:nvSpPr>
        <p:spPr bwMode="auto">
          <a:xfrm>
            <a:off x="4500563" y="1484313"/>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19839" name="Text Box 30"/>
          <p:cNvSpPr txBox="1">
            <a:spLocks noChangeArrowheads="1"/>
          </p:cNvSpPr>
          <p:nvPr/>
        </p:nvSpPr>
        <p:spPr bwMode="auto">
          <a:xfrm>
            <a:off x="6300788" y="2565400"/>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19840" name="Text Box 31"/>
          <p:cNvSpPr txBox="1">
            <a:spLocks noChangeArrowheads="1"/>
          </p:cNvSpPr>
          <p:nvPr/>
        </p:nvSpPr>
        <p:spPr bwMode="auto">
          <a:xfrm>
            <a:off x="6372225" y="3659188"/>
            <a:ext cx="493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19841" name="Text Box 32"/>
          <p:cNvSpPr txBox="1">
            <a:spLocks noChangeArrowheads="1"/>
          </p:cNvSpPr>
          <p:nvPr/>
        </p:nvSpPr>
        <p:spPr bwMode="auto">
          <a:xfrm>
            <a:off x="6084888" y="5734050"/>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19842" name="Text Box 33"/>
          <p:cNvSpPr txBox="1">
            <a:spLocks noChangeArrowheads="1"/>
          </p:cNvSpPr>
          <p:nvPr/>
        </p:nvSpPr>
        <p:spPr bwMode="auto">
          <a:xfrm>
            <a:off x="2227263" y="4489450"/>
            <a:ext cx="296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endParaRPr lang="en-GB" altLang="en-US" sz="1400" b="1">
              <a:latin typeface="Lucida Sans Unicode" panose="020B060203050402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0" y="549275"/>
            <a:ext cx="9144000" cy="762000"/>
          </a:xfrm>
        </p:spPr>
        <p:txBody>
          <a:bodyPr/>
          <a:lstStyle/>
          <a:p>
            <a:r>
              <a:rPr lang="sv-SE" altLang="en-US" sz="2400" b="0" smtClean="0">
                <a:cs typeface="Akzidenz-Bd for Chalmers" pitchFamily="2"/>
              </a:rPr>
              <a:t>ISO/IEC/IEEE 42010:2011 </a:t>
            </a:r>
            <a:r>
              <a:rPr lang="en-US" altLang="en-US" sz="2400" smtClean="0">
                <a:cs typeface="Akzidenz-Bd for Chalmers" pitchFamily="2"/>
              </a:rPr>
              <a:t>Conceptual Framework</a:t>
            </a:r>
          </a:p>
        </p:txBody>
      </p:sp>
      <p:sp>
        <p:nvSpPr>
          <p:cNvPr id="121859" name="Slide Number Placeholder 3"/>
          <p:cNvSpPr>
            <a:spLocks noGrp="1"/>
          </p:cNvSpPr>
          <p:nvPr>
            <p:ph type="sldNum" sz="quarter" idx="4294967295"/>
          </p:nvPr>
        </p:nvSpPr>
        <p:spPr bwMode="auto">
          <a:xfrm>
            <a:off x="8604250" y="6489700"/>
            <a:ext cx="404813"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CDBD1C23-E75E-4F9C-B63C-FBA4E02B3DD0}" type="slidenum">
              <a:rPr lang="en-US" altLang="en-US" sz="2400">
                <a:latin typeface="Times New Roman" panose="02020603050405020304" pitchFamily="18" charset="0"/>
              </a:rPr>
              <a:pPr eaLnBrk="1" hangingPunct="1">
                <a:spcBef>
                  <a:spcPct val="0"/>
                </a:spcBef>
                <a:buSzTx/>
                <a:buFontTx/>
                <a:buNone/>
              </a:pPr>
              <a:t>84</a:t>
            </a:fld>
            <a:endParaRPr lang="en-US" altLang="en-US" sz="2400">
              <a:latin typeface="Times New Roman" panose="02020603050405020304" pitchFamily="18" charset="0"/>
            </a:endParaRPr>
          </a:p>
        </p:txBody>
      </p:sp>
      <p:pic>
        <p:nvPicPr>
          <p:cNvPr id="121860"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713" y="1776413"/>
            <a:ext cx="790257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Grp="1" noChangeArrowheads="1"/>
          </p:cNvSpPr>
          <p:nvPr>
            <p:ph type="title" idx="4294967295"/>
          </p:nvPr>
        </p:nvSpPr>
        <p:spPr>
          <a:xfrm>
            <a:off x="1371600" y="457200"/>
            <a:ext cx="7772400" cy="1111250"/>
          </a:xfrm>
        </p:spPr>
        <p:txBody>
          <a:bodyPr/>
          <a:lstStyle/>
          <a:p>
            <a:r>
              <a:rPr lang="en-US" altLang="en-US" smtClean="0">
                <a:cs typeface="Akzidenz-Bd for Chalmers" pitchFamily="2"/>
              </a:rPr>
              <a:t>Outline</a:t>
            </a:r>
            <a:endParaRPr lang="en-GB" altLang="en-US" smtClean="0">
              <a:cs typeface="Akzidenz-Bd for Chalmers" pitchFamily="2"/>
            </a:endParaRPr>
          </a:p>
        </p:txBody>
      </p:sp>
      <p:sp>
        <p:nvSpPr>
          <p:cNvPr id="122883"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2E6F36D6-C422-44EF-9AA1-2D6F759935F8}" type="slidenum">
              <a:rPr lang="en-GB" altLang="en-US" sz="2400">
                <a:latin typeface="Times New Roman" panose="02020603050405020304" pitchFamily="18" charset="0"/>
              </a:rPr>
              <a:pPr eaLnBrk="1" hangingPunct="1">
                <a:spcBef>
                  <a:spcPct val="0"/>
                </a:spcBef>
                <a:buSzTx/>
                <a:buFontTx/>
                <a:buNone/>
              </a:pPr>
              <a:t>85</a:t>
            </a:fld>
            <a:endParaRPr lang="en-GB" altLang="en-US" sz="2400">
              <a:latin typeface="Times New Roman" panose="02020603050405020304" pitchFamily="18" charset="0"/>
            </a:endParaRPr>
          </a:p>
        </p:txBody>
      </p:sp>
      <p:sp>
        <p:nvSpPr>
          <p:cNvPr id="122884" name="AutoShape 2"/>
          <p:cNvSpPr>
            <a:spLocks noChangeArrowheads="1"/>
          </p:cNvSpPr>
          <p:nvPr/>
        </p:nvSpPr>
        <p:spPr bwMode="auto">
          <a:xfrm>
            <a:off x="457200" y="3898900"/>
            <a:ext cx="7162800" cy="609600"/>
          </a:xfrm>
          <a:prstGeom prst="roundRect">
            <a:avLst>
              <a:gd name="adj" fmla="val 16667"/>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22885" name="Text Box 3"/>
          <p:cNvSpPr txBox="1">
            <a:spLocks noChangeArrowheads="1"/>
          </p:cNvSpPr>
          <p:nvPr/>
        </p:nvSpPr>
        <p:spPr bwMode="auto">
          <a:xfrm>
            <a:off x="685800" y="1720850"/>
            <a:ext cx="8153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50000"/>
              </a:spcBef>
              <a:buSzTx/>
              <a:buFontTx/>
              <a:buChar char="•"/>
            </a:pPr>
            <a:r>
              <a:rPr lang="en-US" altLang="en-US" sz="3200">
                <a:latin typeface="Times New Roman" panose="02020603050405020304" pitchFamily="18" charset="0"/>
              </a:rPr>
              <a:t>What is Software Architecture?</a:t>
            </a:r>
          </a:p>
          <a:p>
            <a:pPr>
              <a:spcBef>
                <a:spcPct val="50000"/>
              </a:spcBef>
              <a:buSzTx/>
              <a:buFontTx/>
              <a:buChar char="•"/>
            </a:pPr>
            <a:r>
              <a:rPr lang="en-US" altLang="en-US" sz="3200">
                <a:latin typeface="Times New Roman" panose="02020603050405020304" pitchFamily="18" charset="0"/>
              </a:rPr>
              <a:t>Stakeholders</a:t>
            </a:r>
          </a:p>
          <a:p>
            <a:pPr>
              <a:spcBef>
                <a:spcPct val="50000"/>
              </a:spcBef>
              <a:buSzTx/>
              <a:buFontTx/>
              <a:buChar char="•"/>
            </a:pPr>
            <a:r>
              <a:rPr lang="en-US" altLang="en-US" sz="3200">
                <a:latin typeface="Times New Roman" panose="02020603050405020304" pitchFamily="18" charset="0"/>
              </a:rPr>
              <a:t>How Software Architecting?</a:t>
            </a:r>
          </a:p>
          <a:p>
            <a:pPr>
              <a:spcBef>
                <a:spcPct val="50000"/>
              </a:spcBef>
              <a:buSzTx/>
              <a:buFontTx/>
              <a:buChar char="•"/>
            </a:pPr>
            <a:r>
              <a:rPr lang="en-US" altLang="en-US" sz="3200">
                <a:latin typeface="Times New Roman" panose="02020603050405020304" pitchFamily="18" charset="0"/>
              </a:rPr>
              <a:t>4+1 Views</a:t>
            </a:r>
          </a:p>
          <a:p>
            <a:pPr>
              <a:spcBef>
                <a:spcPct val="50000"/>
              </a:spcBef>
              <a:buSzTx/>
              <a:buFontTx/>
              <a:buChar char="•"/>
            </a:pPr>
            <a:r>
              <a:rPr lang="en-US" altLang="en-US" sz="3200">
                <a:latin typeface="Times New Roman" panose="02020603050405020304" pitchFamily="18" charset="0"/>
              </a:rPr>
              <a:t>Summary</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85800" y="727075"/>
            <a:ext cx="7772400" cy="685800"/>
          </a:xfrm>
        </p:spPr>
        <p:txBody>
          <a:bodyPr/>
          <a:lstStyle/>
          <a:p>
            <a:r>
              <a:rPr lang="en-US" altLang="en-US" smtClean="0">
                <a:cs typeface="Akzidenz-Bd for Chalmers" pitchFamily="2"/>
              </a:rPr>
              <a:t>Viewpoints &amp; views</a:t>
            </a:r>
            <a:endParaRPr lang="en-GB" altLang="en-US" smtClean="0">
              <a:cs typeface="Akzidenz-Bd for Chalmers" pitchFamily="2"/>
            </a:endParaRPr>
          </a:p>
        </p:txBody>
      </p:sp>
      <p:sp>
        <p:nvSpPr>
          <p:cNvPr id="124931" name="Slide Number Placeholder 2"/>
          <p:cNvSpPr>
            <a:spLocks noGrp="1"/>
          </p:cNvSpPr>
          <p:nvPr>
            <p:ph type="sldNum" sz="quarter" idx="4294967295"/>
          </p:nvPr>
        </p:nvSpPr>
        <p:spPr bwMode="auto">
          <a:xfrm>
            <a:off x="7239000" y="6524625"/>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8CBFA1B5-41A7-42EA-B366-456285D5E5D5}" type="slidenum">
              <a:rPr lang="en-GB" altLang="en-US" sz="1600">
                <a:latin typeface="Times New Roman" panose="02020603050405020304" pitchFamily="18" charset="0"/>
              </a:rPr>
              <a:pPr algn="r" eaLnBrk="1" hangingPunct="1">
                <a:spcBef>
                  <a:spcPct val="0"/>
                </a:spcBef>
                <a:buSzTx/>
                <a:buFontTx/>
                <a:buNone/>
              </a:pPr>
              <a:t>86</a:t>
            </a:fld>
            <a:endParaRPr lang="en-GB" altLang="en-US" sz="1600">
              <a:latin typeface="Times New Roman" panose="02020603050405020304" pitchFamily="18" charset="0"/>
            </a:endParaRPr>
          </a:p>
        </p:txBody>
      </p:sp>
      <p:pic>
        <p:nvPicPr>
          <p:cNvPr id="1249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412875"/>
            <a:ext cx="6161087"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7188" name="Group 4"/>
          <p:cNvGrpSpPr>
            <a:grpSpLocks/>
          </p:cNvGrpSpPr>
          <p:nvPr/>
        </p:nvGrpSpPr>
        <p:grpSpPr bwMode="auto">
          <a:xfrm>
            <a:off x="179388" y="2997200"/>
            <a:ext cx="3816350" cy="2327275"/>
            <a:chOff x="113" y="2019"/>
            <a:chExt cx="2715" cy="1335"/>
          </a:xfrm>
        </p:grpSpPr>
        <p:sp>
          <p:nvSpPr>
            <p:cNvPr id="124934" name="Oval 5"/>
            <p:cNvSpPr>
              <a:spLocks noChangeArrowheads="1"/>
            </p:cNvSpPr>
            <p:nvPr/>
          </p:nvSpPr>
          <p:spPr bwMode="auto">
            <a:xfrm>
              <a:off x="748" y="2886"/>
              <a:ext cx="90" cy="90"/>
            </a:xfrm>
            <a:prstGeom prst="ellipse">
              <a:avLst/>
            </a:pr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24935" name="AutoShape 6"/>
            <p:cNvSpPr>
              <a:spLocks noChangeArrowheads="1"/>
            </p:cNvSpPr>
            <p:nvPr/>
          </p:nvSpPr>
          <p:spPr bwMode="auto">
            <a:xfrm rot="4556711">
              <a:off x="1208" y="1734"/>
              <a:ext cx="1335" cy="19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81 w 21600"/>
                <a:gd name="T13" fmla="*/ 6180 h 21600"/>
                <a:gd name="T14" fmla="*/ 15419 w 21600"/>
                <a:gd name="T15" fmla="*/ 15420 h 21600"/>
              </a:gdLst>
              <a:ahLst/>
              <a:cxnLst>
                <a:cxn ang="T8">
                  <a:pos x="T0" y="T1"/>
                </a:cxn>
                <a:cxn ang="T9">
                  <a:pos x="T2" y="T3"/>
                </a:cxn>
                <a:cxn ang="T10">
                  <a:pos x="T4" y="T5"/>
                </a:cxn>
                <a:cxn ang="T11">
                  <a:pos x="T6" y="T7"/>
                </a:cxn>
              </a:cxnLst>
              <a:rect l="T12" t="T13" r="T14" b="T15"/>
              <a:pathLst>
                <a:path w="21600" h="21600">
                  <a:moveTo>
                    <a:pt x="0" y="0"/>
                  </a:moveTo>
                  <a:lnTo>
                    <a:pt x="8768" y="21600"/>
                  </a:lnTo>
                  <a:lnTo>
                    <a:pt x="12832" y="21600"/>
                  </a:lnTo>
                  <a:lnTo>
                    <a:pt x="21600" y="0"/>
                  </a:lnTo>
                  <a:lnTo>
                    <a:pt x="0" y="0"/>
                  </a:lnTo>
                  <a:close/>
                </a:path>
              </a:pathLst>
            </a:custGeom>
            <a:solidFill>
              <a:srgbClr val="CC00FF">
                <a:alpha val="39999"/>
              </a:srgbClr>
            </a:solidFill>
            <a:ln w="12700">
              <a:solidFill>
                <a:schemeClr val="bg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936" name="Text Box 7"/>
            <p:cNvSpPr txBox="1">
              <a:spLocks noChangeArrowheads="1"/>
            </p:cNvSpPr>
            <p:nvPr/>
          </p:nvSpPr>
          <p:spPr bwMode="auto">
            <a:xfrm>
              <a:off x="113" y="2795"/>
              <a:ext cx="680" cy="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2400">
                  <a:latin typeface="Lucida Sans Unicode" panose="020B0602030504020204" pitchFamily="34" charset="0"/>
                </a:rPr>
                <a:t>view</a:t>
              </a:r>
            </a:p>
            <a:p>
              <a:pPr eaLnBrk="1" hangingPunct="1">
                <a:spcBef>
                  <a:spcPct val="0"/>
                </a:spcBef>
                <a:buSzTx/>
                <a:buFontTx/>
                <a:buNone/>
              </a:pPr>
              <a:r>
                <a:rPr lang="en-US" altLang="en-US" sz="2400">
                  <a:latin typeface="Lucida Sans Unicode" panose="020B0602030504020204" pitchFamily="34" charset="0"/>
                </a:rPr>
                <a:t>point</a:t>
              </a:r>
              <a:endParaRPr lang="en-GB" altLang="en-US" sz="2400">
                <a:latin typeface="Lucida Sans Unicode" panose="020B0602030504020204" pitchFamily="34" charset="0"/>
              </a:endParaRPr>
            </a:p>
          </p:txBody>
        </p:sp>
        <p:sp>
          <p:nvSpPr>
            <p:cNvPr id="124937" name="Rectangle 8"/>
            <p:cNvSpPr>
              <a:spLocks noChangeArrowheads="1"/>
            </p:cNvSpPr>
            <p:nvPr/>
          </p:nvSpPr>
          <p:spPr bwMode="auto">
            <a:xfrm rot="-1764055">
              <a:off x="1144" y="2646"/>
              <a:ext cx="594"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2400">
                  <a:latin typeface="Lucida Sans Unicode" panose="020B0602030504020204" pitchFamily="34" charset="0"/>
                </a:rPr>
                <a:t>view</a:t>
              </a:r>
              <a:endParaRPr lang="en-GB" altLang="en-US" sz="2400">
                <a:latin typeface="Lucida Sans Unicode" panose="020B0602030504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7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11188" y="788988"/>
            <a:ext cx="7772400" cy="623887"/>
          </a:xfrm>
        </p:spPr>
        <p:txBody>
          <a:bodyPr/>
          <a:lstStyle/>
          <a:p>
            <a:pPr algn="l"/>
            <a:r>
              <a:rPr lang="en-US" altLang="en-US" smtClean="0">
                <a:cs typeface="Akzidenz-Bd for Chalmers" pitchFamily="2"/>
              </a:rPr>
              <a:t>View: Definition </a:t>
            </a:r>
            <a:r>
              <a:rPr lang="en-US" altLang="en-US" sz="2400" smtClean="0">
                <a:cs typeface="Akzidenz-Bd for Chalmers" pitchFamily="2"/>
              </a:rPr>
              <a:t>(from IEEE 1471)</a:t>
            </a:r>
            <a:endParaRPr lang="en-GB" altLang="en-US" sz="2400" smtClean="0">
              <a:cs typeface="Akzidenz-Bd for Chalmers" pitchFamily="2"/>
            </a:endParaRPr>
          </a:p>
        </p:txBody>
      </p:sp>
      <p:sp>
        <p:nvSpPr>
          <p:cNvPr id="126979" name="Slide Number Placeholder 2"/>
          <p:cNvSpPr>
            <a:spLocks noGrp="1"/>
          </p:cNvSpPr>
          <p:nvPr>
            <p:ph type="sldNum" sz="quarter" idx="4294967295"/>
          </p:nvPr>
        </p:nvSpPr>
        <p:spPr bwMode="auto">
          <a:xfrm>
            <a:off x="7239000" y="6427788"/>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1" hangingPunct="1">
              <a:spcBef>
                <a:spcPct val="0"/>
              </a:spcBef>
              <a:buSzTx/>
              <a:buFontTx/>
              <a:buNone/>
            </a:pPr>
            <a:fld id="{E9EB6647-9A29-4688-A64E-7EAD8B82EDAD}" type="slidenum">
              <a:rPr lang="en-GB" altLang="en-US" sz="2400">
                <a:latin typeface="Times New Roman" panose="02020603050405020304" pitchFamily="18" charset="0"/>
              </a:rPr>
              <a:pPr algn="r" eaLnBrk="1" hangingPunct="1">
                <a:spcBef>
                  <a:spcPct val="0"/>
                </a:spcBef>
                <a:buSzTx/>
                <a:buFontTx/>
                <a:buNone/>
              </a:pPr>
              <a:t>87</a:t>
            </a:fld>
            <a:endParaRPr lang="en-GB" altLang="en-US" sz="2400">
              <a:latin typeface="Times New Roman" panose="02020603050405020304" pitchFamily="18" charset="0"/>
            </a:endParaRPr>
          </a:p>
        </p:txBody>
      </p:sp>
      <p:sp>
        <p:nvSpPr>
          <p:cNvPr id="126980" name="Rectangle 3"/>
          <p:cNvSpPr>
            <a:spLocks noChangeArrowheads="1"/>
          </p:cNvSpPr>
          <p:nvPr/>
        </p:nvSpPr>
        <p:spPr bwMode="auto">
          <a:xfrm>
            <a:off x="468313" y="1628775"/>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50000"/>
              </a:spcBef>
              <a:buSzTx/>
              <a:buFontTx/>
              <a:buNone/>
            </a:pPr>
            <a:r>
              <a:rPr lang="en-GB" altLang="en-US" sz="2400">
                <a:latin typeface="Lucida Sans Unicode" panose="020B0602030504020204" pitchFamily="34" charset="0"/>
              </a:rPr>
              <a:t>3.4</a:t>
            </a:r>
            <a:r>
              <a:rPr lang="en-US" altLang="en-US" sz="2400">
                <a:latin typeface="Lucida Sans Unicode" panose="020B0602030504020204" pitchFamily="34" charset="0"/>
              </a:rPr>
              <a:t> </a:t>
            </a:r>
            <a:r>
              <a:rPr lang="en-US" altLang="en-US" sz="2400" u="sng">
                <a:latin typeface="Lucida Sans Unicode" panose="020B0602030504020204" pitchFamily="34" charset="0"/>
              </a:rPr>
              <a:t>A</a:t>
            </a:r>
            <a:r>
              <a:rPr lang="en-GB" altLang="en-US" sz="2400" u="sng">
                <a:latin typeface="Lucida Sans Unicode" panose="020B0602030504020204" pitchFamily="34" charset="0"/>
              </a:rPr>
              <a:t>rchitectural </a:t>
            </a:r>
            <a:r>
              <a:rPr lang="en-US" altLang="en-US" sz="2400" u="sng">
                <a:latin typeface="Lucida Sans Unicode" panose="020B0602030504020204" pitchFamily="34" charset="0"/>
              </a:rPr>
              <a:t>D</a:t>
            </a:r>
            <a:r>
              <a:rPr lang="en-GB" altLang="en-US" sz="2400" u="sng">
                <a:latin typeface="Lucida Sans Unicode" panose="020B0602030504020204" pitchFamily="34" charset="0"/>
              </a:rPr>
              <a:t>escription</a:t>
            </a:r>
            <a:r>
              <a:rPr lang="en-GB" altLang="en-US" sz="2400">
                <a:latin typeface="Lucida Sans Unicode" panose="020B0602030504020204" pitchFamily="34" charset="0"/>
              </a:rPr>
              <a:t> (AD):</a:t>
            </a:r>
            <a:r>
              <a:rPr lang="en-US" altLang="en-US" sz="2400">
                <a:latin typeface="Lucida Sans Unicode" panose="020B0602030504020204" pitchFamily="34" charset="0"/>
              </a:rPr>
              <a:t> </a:t>
            </a:r>
            <a:r>
              <a:rPr lang="en-GB" altLang="en-US" sz="2400">
                <a:latin typeface="Lucida Sans Unicode" panose="020B0602030504020204" pitchFamily="34" charset="0"/>
              </a:rPr>
              <a:t>A collection of products to document an architecture.</a:t>
            </a:r>
          </a:p>
        </p:txBody>
      </p:sp>
      <p:sp>
        <p:nvSpPr>
          <p:cNvPr id="126981" name="Rectangle 4"/>
          <p:cNvSpPr>
            <a:spLocks noChangeArrowheads="1"/>
          </p:cNvSpPr>
          <p:nvPr/>
        </p:nvSpPr>
        <p:spPr bwMode="auto">
          <a:xfrm>
            <a:off x="468313" y="2809875"/>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50000"/>
              </a:spcBef>
              <a:buSzTx/>
              <a:buFontTx/>
              <a:buNone/>
            </a:pPr>
            <a:r>
              <a:rPr lang="en-GB" altLang="en-US" sz="2400">
                <a:latin typeface="Lucida Sans Unicode" panose="020B0602030504020204" pitchFamily="34" charset="0"/>
              </a:rPr>
              <a:t>3.9</a:t>
            </a:r>
            <a:r>
              <a:rPr lang="en-US" altLang="en-US" sz="2400">
                <a:latin typeface="Lucida Sans Unicode" panose="020B0602030504020204" pitchFamily="34" charset="0"/>
              </a:rPr>
              <a:t> </a:t>
            </a:r>
            <a:r>
              <a:rPr lang="en-US" altLang="en-US" sz="2400" u="sng">
                <a:latin typeface="Lucida Sans Unicode" panose="020B0602030504020204" pitchFamily="34" charset="0"/>
              </a:rPr>
              <a:t>V</a:t>
            </a:r>
            <a:r>
              <a:rPr lang="en-GB" altLang="en-US" sz="2400" u="sng">
                <a:latin typeface="Lucida Sans Unicode" panose="020B0602030504020204" pitchFamily="34" charset="0"/>
              </a:rPr>
              <a:t>iew</a:t>
            </a:r>
            <a:r>
              <a:rPr lang="en-GB" altLang="en-US" sz="2400">
                <a:latin typeface="Lucida Sans Unicode" panose="020B0602030504020204" pitchFamily="34" charset="0"/>
              </a:rPr>
              <a:t>:</a:t>
            </a:r>
            <a:r>
              <a:rPr lang="en-US" altLang="en-US" sz="2400">
                <a:latin typeface="Lucida Sans Unicode" panose="020B0602030504020204" pitchFamily="34" charset="0"/>
              </a:rPr>
              <a:t> </a:t>
            </a:r>
            <a:r>
              <a:rPr lang="en-GB" altLang="en-US" sz="2400">
                <a:latin typeface="Lucida Sans Unicode" panose="020B0602030504020204" pitchFamily="34" charset="0"/>
              </a:rPr>
              <a:t>A representation of a whole system from the perspective of a related set of concerns.</a:t>
            </a:r>
          </a:p>
        </p:txBody>
      </p:sp>
      <p:sp>
        <p:nvSpPr>
          <p:cNvPr id="126982" name="Rectangle 5"/>
          <p:cNvSpPr>
            <a:spLocks noChangeArrowheads="1"/>
          </p:cNvSpPr>
          <p:nvPr/>
        </p:nvSpPr>
        <p:spPr bwMode="auto">
          <a:xfrm>
            <a:off x="468313" y="3990975"/>
            <a:ext cx="85693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50000"/>
              </a:spcBef>
              <a:buSzTx/>
              <a:buFontTx/>
              <a:buNone/>
            </a:pPr>
            <a:r>
              <a:rPr lang="en-GB" altLang="en-US" sz="2400">
                <a:latin typeface="Lucida Sans Unicode" panose="020B0602030504020204" pitchFamily="34" charset="0"/>
              </a:rPr>
              <a:t>A view may consist of one or more</a:t>
            </a:r>
            <a:r>
              <a:rPr lang="en-US" altLang="en-US" sz="2400">
                <a:latin typeface="Lucida Sans Unicode" panose="020B0602030504020204" pitchFamily="34" charset="0"/>
              </a:rPr>
              <a:t> </a:t>
            </a:r>
            <a:r>
              <a:rPr lang="en-GB" altLang="en-US" sz="2400" i="1">
                <a:latin typeface="Lucida Sans Unicode" panose="020B0602030504020204" pitchFamily="34" charset="0"/>
              </a:rPr>
              <a:t>architectural models</a:t>
            </a:r>
          </a:p>
          <a:p>
            <a:pPr eaLnBrk="1" hangingPunct="1">
              <a:spcBef>
                <a:spcPct val="50000"/>
              </a:spcBef>
              <a:buSzTx/>
              <a:buFontTx/>
              <a:buNone/>
            </a:pPr>
            <a:r>
              <a:rPr lang="en-GB" altLang="en-US" sz="2400">
                <a:latin typeface="Lucida Sans Unicode" panose="020B0602030504020204" pitchFamily="34" charset="0"/>
              </a:rPr>
              <a:t>Each such architectural model is developed using</a:t>
            </a:r>
            <a:r>
              <a:rPr lang="en-US" altLang="en-US" sz="2400">
                <a:latin typeface="Lucida Sans Unicode" panose="020B0602030504020204" pitchFamily="34" charset="0"/>
              </a:rPr>
              <a:t> </a:t>
            </a:r>
            <a:r>
              <a:rPr lang="en-GB" altLang="en-US" sz="2400">
                <a:latin typeface="Lucida Sans Unicode" panose="020B0602030504020204" pitchFamily="34" charset="0"/>
              </a:rPr>
              <a:t>the methods established by its associated architectural viewpoint. </a:t>
            </a:r>
            <a:endParaRPr lang="en-US" altLang="en-US" sz="2400">
              <a:latin typeface="Lucida Sans Unicode" panose="020B0602030504020204" pitchFamily="34" charset="0"/>
            </a:endParaRPr>
          </a:p>
          <a:p>
            <a:pPr eaLnBrk="1" hangingPunct="1">
              <a:spcBef>
                <a:spcPct val="50000"/>
              </a:spcBef>
              <a:buSzTx/>
              <a:buFontTx/>
              <a:buNone/>
            </a:pPr>
            <a:r>
              <a:rPr lang="en-GB" altLang="en-US" sz="2400">
                <a:latin typeface="Lucida Sans Unicode" panose="020B0602030504020204" pitchFamily="34" charset="0"/>
              </a:rPr>
              <a:t>An architectural model may participate in</a:t>
            </a:r>
            <a:r>
              <a:rPr lang="en-US" altLang="en-US" sz="2400">
                <a:latin typeface="Lucida Sans Unicode" panose="020B0602030504020204" pitchFamily="34" charset="0"/>
              </a:rPr>
              <a:t> </a:t>
            </a:r>
            <a:r>
              <a:rPr lang="en-GB" altLang="en-US" sz="2400">
                <a:latin typeface="Lucida Sans Unicode" panose="020B0602030504020204" pitchFamily="34" charset="0"/>
              </a:rPr>
              <a:t>more than one view.</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765175"/>
            <a:ext cx="8134350" cy="533400"/>
          </a:xfrm>
        </p:spPr>
        <p:txBody>
          <a:bodyPr/>
          <a:lstStyle/>
          <a:p>
            <a:r>
              <a:rPr lang="en-US" altLang="en-US" smtClean="0">
                <a:cs typeface="Akzidenz-Bd for Chalmers" pitchFamily="2"/>
              </a:rPr>
              <a:t>Architectural view</a:t>
            </a:r>
          </a:p>
        </p:txBody>
      </p:sp>
      <p:sp>
        <p:nvSpPr>
          <p:cNvPr id="129027" name="Rectangle 3"/>
          <p:cNvSpPr>
            <a:spLocks noGrp="1" noChangeArrowheads="1"/>
          </p:cNvSpPr>
          <p:nvPr>
            <p:ph idx="1"/>
          </p:nvPr>
        </p:nvSpPr>
        <p:spPr>
          <a:xfrm>
            <a:off x="685800" y="1557338"/>
            <a:ext cx="7772400" cy="3656012"/>
          </a:xfrm>
        </p:spPr>
        <p:txBody>
          <a:bodyPr/>
          <a:lstStyle/>
          <a:p>
            <a:r>
              <a:rPr lang="en-US" altLang="en-US" sz="2800" smtClean="0">
                <a:cs typeface="Akzidenz for Chalmers Regular" pitchFamily="2" charset="0"/>
              </a:rPr>
              <a:t>An </a:t>
            </a:r>
            <a:r>
              <a:rPr lang="en-US" altLang="en-US" sz="2800" u="sng" smtClean="0">
                <a:cs typeface="Akzidenz for Chalmers Regular" pitchFamily="2" charset="0"/>
              </a:rPr>
              <a:t>architectural view</a:t>
            </a:r>
            <a:r>
              <a:rPr lang="en-US" altLang="en-US" sz="2800" smtClean="0">
                <a:cs typeface="Akzidenz for Chalmers Regular" pitchFamily="2" charset="0"/>
              </a:rPr>
              <a:t> is a simplified description (an abstraction) of a system from a particular perspective/view point, covering particular concerns, and omitting entities that are not relevant to this perspective</a:t>
            </a:r>
          </a:p>
        </p:txBody>
      </p:sp>
      <p:sp>
        <p:nvSpPr>
          <p:cNvPr id="129028" name="Slide Number Placeholder 3"/>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E38153D6-DE78-40FA-A7A9-3FD5361D7F7A}" type="slidenum">
              <a:rPr lang="en-GB" altLang="en-US" sz="2400">
                <a:latin typeface="Times New Roman" panose="02020603050405020304" pitchFamily="18" charset="0"/>
              </a:rPr>
              <a:pPr eaLnBrk="1" hangingPunct="1">
                <a:spcBef>
                  <a:spcPct val="0"/>
                </a:spcBef>
                <a:buSzTx/>
                <a:buFontTx/>
                <a:buNone/>
              </a:pPr>
              <a:t>88</a:t>
            </a:fld>
            <a:endParaRPr lang="en-GB" altLang="en-US" sz="240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title"/>
          </p:nvPr>
        </p:nvSpPr>
        <p:spPr>
          <a:xfrm>
            <a:off x="611188" y="549275"/>
            <a:ext cx="8532812" cy="762000"/>
          </a:xfrm>
        </p:spPr>
        <p:txBody>
          <a:bodyPr/>
          <a:lstStyle/>
          <a:p>
            <a:pPr algn="l"/>
            <a:r>
              <a:rPr lang="en-US" altLang="en-US" sz="3600" smtClean="0">
                <a:cs typeface="Akzidenz-Bd for Chalmers" pitchFamily="2"/>
              </a:rPr>
              <a:t>Overview - example</a:t>
            </a:r>
            <a:endParaRPr lang="en-GB" altLang="en-US" sz="2000" smtClean="0">
              <a:cs typeface="Akzidenz-Bd for Chalmers" pitchFamily="2"/>
            </a:endParaRPr>
          </a:p>
        </p:txBody>
      </p:sp>
      <p:sp>
        <p:nvSpPr>
          <p:cNvPr id="131075" name="Rectangle 2"/>
          <p:cNvSpPr>
            <a:spLocks noChangeArrowheads="1"/>
          </p:cNvSpPr>
          <p:nvPr/>
        </p:nvSpPr>
        <p:spPr bwMode="auto">
          <a:xfrm>
            <a:off x="5003800" y="2636838"/>
            <a:ext cx="1873250" cy="647700"/>
          </a:xfrm>
          <a:prstGeom prst="rect">
            <a:avLst/>
          </a:prstGeom>
          <a:solidFill>
            <a:srgbClr val="6D92DB"/>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endParaRPr lang="nl-NL" altLang="en-US" sz="2400">
              <a:latin typeface="Lucida Sans Unicode" panose="020B0602030504020204" pitchFamily="34" charset="0"/>
            </a:endParaRPr>
          </a:p>
        </p:txBody>
      </p:sp>
      <p:sp>
        <p:nvSpPr>
          <p:cNvPr id="131076" name="Text Box 4"/>
          <p:cNvSpPr txBox="1">
            <a:spLocks noChangeArrowheads="1"/>
          </p:cNvSpPr>
          <p:nvPr/>
        </p:nvSpPr>
        <p:spPr bwMode="auto">
          <a:xfrm>
            <a:off x="4951413" y="1708150"/>
            <a:ext cx="1639887"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stakeholder</a:t>
            </a:r>
            <a:endParaRPr lang="en-GB" altLang="en-US" b="1">
              <a:latin typeface="Lucida Sans Unicode" panose="020B0602030504020204" pitchFamily="34" charset="0"/>
            </a:endParaRPr>
          </a:p>
        </p:txBody>
      </p:sp>
      <p:sp>
        <p:nvSpPr>
          <p:cNvPr id="131077" name="Text Box 5"/>
          <p:cNvSpPr txBox="1">
            <a:spLocks noChangeArrowheads="1"/>
          </p:cNvSpPr>
          <p:nvPr/>
        </p:nvSpPr>
        <p:spPr bwMode="auto">
          <a:xfrm>
            <a:off x="5186363" y="2765425"/>
            <a:ext cx="11684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concern</a:t>
            </a:r>
            <a:endParaRPr lang="en-GB" altLang="en-US" b="1">
              <a:latin typeface="Lucida Sans Unicode" panose="020B0602030504020204" pitchFamily="34" charset="0"/>
            </a:endParaRPr>
          </a:p>
        </p:txBody>
      </p:sp>
      <p:sp>
        <p:nvSpPr>
          <p:cNvPr id="131078" name="Text Box 6"/>
          <p:cNvSpPr txBox="1">
            <a:spLocks noChangeArrowheads="1"/>
          </p:cNvSpPr>
          <p:nvPr/>
        </p:nvSpPr>
        <p:spPr bwMode="auto">
          <a:xfrm>
            <a:off x="5083175" y="3841750"/>
            <a:ext cx="1376363"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viewpoint</a:t>
            </a:r>
            <a:endParaRPr lang="en-GB" altLang="en-US" b="1">
              <a:latin typeface="Lucida Sans Unicode" panose="020B0602030504020204" pitchFamily="34" charset="0"/>
            </a:endParaRPr>
          </a:p>
        </p:txBody>
      </p:sp>
      <p:sp>
        <p:nvSpPr>
          <p:cNvPr id="131079" name="Text Box 7"/>
          <p:cNvSpPr txBox="1">
            <a:spLocks noChangeArrowheads="1"/>
          </p:cNvSpPr>
          <p:nvPr/>
        </p:nvSpPr>
        <p:spPr bwMode="auto">
          <a:xfrm>
            <a:off x="5403850" y="4960938"/>
            <a:ext cx="735013"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view</a:t>
            </a:r>
            <a:endParaRPr lang="en-GB" altLang="en-US" b="1">
              <a:latin typeface="Lucida Sans Unicode" panose="020B0602030504020204" pitchFamily="34" charset="0"/>
            </a:endParaRPr>
          </a:p>
        </p:txBody>
      </p:sp>
      <p:sp>
        <p:nvSpPr>
          <p:cNvPr id="131080" name="Text Box 8"/>
          <p:cNvSpPr txBox="1">
            <a:spLocks noChangeArrowheads="1"/>
          </p:cNvSpPr>
          <p:nvPr/>
        </p:nvSpPr>
        <p:spPr bwMode="auto">
          <a:xfrm>
            <a:off x="5291138" y="5975350"/>
            <a:ext cx="960437"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model</a:t>
            </a:r>
            <a:endParaRPr lang="en-GB" altLang="en-US" b="1">
              <a:latin typeface="Lucida Sans Unicode" panose="020B0602030504020204" pitchFamily="34" charset="0"/>
            </a:endParaRPr>
          </a:p>
        </p:txBody>
      </p:sp>
      <p:cxnSp>
        <p:nvCxnSpPr>
          <p:cNvPr id="131081" name="AutoShape 9"/>
          <p:cNvCxnSpPr>
            <a:cxnSpLocks noChangeShapeType="1"/>
            <a:stCxn id="131076" idx="2"/>
            <a:endCxn id="131077" idx="0"/>
          </p:cNvCxnSpPr>
          <p:nvPr/>
        </p:nvCxnSpPr>
        <p:spPr bwMode="auto">
          <a:xfrm flipH="1">
            <a:off x="5770563" y="2114550"/>
            <a:ext cx="1587" cy="6508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82" name="Text Box 10"/>
          <p:cNvSpPr txBox="1">
            <a:spLocks noChangeArrowheads="1"/>
          </p:cNvSpPr>
          <p:nvPr/>
        </p:nvSpPr>
        <p:spPr bwMode="auto">
          <a:xfrm>
            <a:off x="5437188" y="2205038"/>
            <a:ext cx="611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31083" name="AutoShape 11"/>
          <p:cNvCxnSpPr>
            <a:cxnSpLocks noChangeShapeType="1"/>
            <a:stCxn id="131078" idx="2"/>
            <a:endCxn id="131079" idx="0"/>
          </p:cNvCxnSpPr>
          <p:nvPr/>
        </p:nvCxnSpPr>
        <p:spPr bwMode="auto">
          <a:xfrm>
            <a:off x="5772150" y="4248150"/>
            <a:ext cx="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84" name="Text Box 12"/>
          <p:cNvSpPr txBox="1">
            <a:spLocks noChangeArrowheads="1"/>
          </p:cNvSpPr>
          <p:nvPr/>
        </p:nvSpPr>
        <p:spPr bwMode="auto">
          <a:xfrm>
            <a:off x="5148263" y="4365625"/>
            <a:ext cx="1677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conforms to</a:t>
            </a:r>
            <a:endParaRPr lang="en-GB" altLang="en-US" i="1">
              <a:latin typeface="Lucida Sans Unicode" panose="020B0602030504020204" pitchFamily="34" charset="0"/>
            </a:endParaRPr>
          </a:p>
        </p:txBody>
      </p:sp>
      <p:cxnSp>
        <p:nvCxnSpPr>
          <p:cNvPr id="131085" name="AutoShape 13"/>
          <p:cNvCxnSpPr>
            <a:cxnSpLocks noChangeShapeType="1"/>
            <a:stCxn id="131078" idx="3"/>
            <a:endCxn id="131080" idx="3"/>
          </p:cNvCxnSpPr>
          <p:nvPr/>
        </p:nvCxnSpPr>
        <p:spPr bwMode="auto">
          <a:xfrm flipH="1">
            <a:off x="6251575" y="4044950"/>
            <a:ext cx="207963" cy="2133600"/>
          </a:xfrm>
          <a:prstGeom prst="bentConnector3">
            <a:avLst>
              <a:gd name="adj1" fmla="val -406111"/>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86" name="Text Box 14"/>
          <p:cNvSpPr txBox="1">
            <a:spLocks noChangeArrowheads="1"/>
          </p:cNvSpPr>
          <p:nvPr/>
        </p:nvSpPr>
        <p:spPr bwMode="auto">
          <a:xfrm>
            <a:off x="6877050" y="4652963"/>
            <a:ext cx="1693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establishes</a:t>
            </a:r>
          </a:p>
          <a:p>
            <a:pPr eaLnBrk="1" hangingPunct="1">
              <a:spcBef>
                <a:spcPct val="0"/>
              </a:spcBef>
              <a:buSzTx/>
              <a:buFontTx/>
              <a:buNone/>
            </a:pPr>
            <a:r>
              <a:rPr lang="en-US" altLang="en-US" i="1">
                <a:latin typeface="Lucida Sans Unicode" panose="020B0602030504020204" pitchFamily="34" charset="0"/>
              </a:rPr>
              <a:t>methods for</a:t>
            </a:r>
            <a:endParaRPr lang="en-GB" altLang="en-US" i="1">
              <a:latin typeface="Lucida Sans Unicode" panose="020B0602030504020204" pitchFamily="34" charset="0"/>
            </a:endParaRPr>
          </a:p>
        </p:txBody>
      </p:sp>
      <p:sp>
        <p:nvSpPr>
          <p:cNvPr id="131087" name="Text Box 15"/>
          <p:cNvSpPr txBox="1">
            <a:spLocks noChangeArrowheads="1"/>
          </p:cNvSpPr>
          <p:nvPr/>
        </p:nvSpPr>
        <p:spPr bwMode="auto">
          <a:xfrm>
            <a:off x="5221288" y="5445125"/>
            <a:ext cx="1516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consists of</a:t>
            </a:r>
            <a:endParaRPr lang="en-GB" altLang="en-US" i="1">
              <a:latin typeface="Lucida Sans Unicode" panose="020B0602030504020204" pitchFamily="34" charset="0"/>
            </a:endParaRPr>
          </a:p>
        </p:txBody>
      </p:sp>
      <p:cxnSp>
        <p:nvCxnSpPr>
          <p:cNvPr id="131088" name="AutoShape 16"/>
          <p:cNvCxnSpPr>
            <a:cxnSpLocks noChangeShapeType="1"/>
            <a:stCxn id="131079" idx="2"/>
            <a:endCxn id="131080" idx="0"/>
          </p:cNvCxnSpPr>
          <p:nvPr/>
        </p:nvCxnSpPr>
        <p:spPr bwMode="auto">
          <a:xfrm>
            <a:off x="5772150" y="5367338"/>
            <a:ext cx="0" cy="6080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089" name="AutoShape 17"/>
          <p:cNvCxnSpPr>
            <a:cxnSpLocks noChangeShapeType="1"/>
            <a:stCxn id="131077" idx="2"/>
            <a:endCxn id="131078" idx="0"/>
          </p:cNvCxnSpPr>
          <p:nvPr/>
        </p:nvCxnSpPr>
        <p:spPr bwMode="auto">
          <a:xfrm>
            <a:off x="5770563" y="3171825"/>
            <a:ext cx="1587" cy="669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90" name="Text Box 18"/>
          <p:cNvSpPr txBox="1">
            <a:spLocks noChangeArrowheads="1"/>
          </p:cNvSpPr>
          <p:nvPr/>
        </p:nvSpPr>
        <p:spPr bwMode="auto">
          <a:xfrm>
            <a:off x="4932363" y="3284538"/>
            <a:ext cx="180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is covered by</a:t>
            </a:r>
            <a:endParaRPr lang="en-GB" altLang="en-US" i="1">
              <a:latin typeface="Lucida Sans Unicode" panose="020B0602030504020204" pitchFamily="34" charset="0"/>
            </a:endParaRPr>
          </a:p>
        </p:txBody>
      </p:sp>
      <p:sp>
        <p:nvSpPr>
          <p:cNvPr id="131091" name="Text Box 19"/>
          <p:cNvSpPr txBox="1">
            <a:spLocks noChangeArrowheads="1"/>
          </p:cNvSpPr>
          <p:nvPr/>
        </p:nvSpPr>
        <p:spPr bwMode="auto">
          <a:xfrm>
            <a:off x="1217613" y="4808538"/>
            <a:ext cx="1812925"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b="1">
                <a:latin typeface="Lucida Sans Unicode" panose="020B0602030504020204" pitchFamily="34" charset="0"/>
              </a:rPr>
              <a:t>architectural </a:t>
            </a:r>
          </a:p>
          <a:p>
            <a:pPr algn="ctr" eaLnBrk="1" hangingPunct="1">
              <a:spcBef>
                <a:spcPct val="0"/>
              </a:spcBef>
              <a:buSzTx/>
              <a:buFontTx/>
              <a:buNone/>
            </a:pPr>
            <a:r>
              <a:rPr lang="en-US" altLang="en-US" b="1">
                <a:latin typeface="Lucida Sans Unicode" panose="020B0602030504020204" pitchFamily="34" charset="0"/>
              </a:rPr>
              <a:t>description</a:t>
            </a:r>
            <a:endParaRPr lang="en-GB" altLang="en-US" b="1">
              <a:latin typeface="Lucida Sans Unicode" panose="020B0602030504020204" pitchFamily="34" charset="0"/>
            </a:endParaRPr>
          </a:p>
        </p:txBody>
      </p:sp>
      <p:sp>
        <p:nvSpPr>
          <p:cNvPr id="131092" name="Text Box 20"/>
          <p:cNvSpPr txBox="1">
            <a:spLocks noChangeArrowheads="1"/>
          </p:cNvSpPr>
          <p:nvPr/>
        </p:nvSpPr>
        <p:spPr bwMode="auto">
          <a:xfrm>
            <a:off x="1593850" y="1708150"/>
            <a:ext cx="106045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system</a:t>
            </a:r>
            <a:endParaRPr lang="en-GB" altLang="en-US" b="1">
              <a:latin typeface="Lucida Sans Unicode" panose="020B0602030504020204" pitchFamily="34" charset="0"/>
            </a:endParaRPr>
          </a:p>
        </p:txBody>
      </p:sp>
      <p:sp>
        <p:nvSpPr>
          <p:cNvPr id="131093" name="Text Box 21"/>
          <p:cNvSpPr txBox="1">
            <a:spLocks noChangeArrowheads="1"/>
          </p:cNvSpPr>
          <p:nvPr/>
        </p:nvSpPr>
        <p:spPr bwMode="auto">
          <a:xfrm>
            <a:off x="1292225" y="3284538"/>
            <a:ext cx="16637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architecture</a:t>
            </a:r>
            <a:endParaRPr lang="en-GB" altLang="en-US" b="1">
              <a:latin typeface="Lucida Sans Unicode" panose="020B0602030504020204" pitchFamily="34" charset="0"/>
            </a:endParaRPr>
          </a:p>
        </p:txBody>
      </p:sp>
      <p:cxnSp>
        <p:nvCxnSpPr>
          <p:cNvPr id="131094" name="AutoShape 22"/>
          <p:cNvCxnSpPr>
            <a:cxnSpLocks noChangeShapeType="1"/>
            <a:stCxn id="131092" idx="3"/>
            <a:endCxn id="131076" idx="1"/>
          </p:cNvCxnSpPr>
          <p:nvPr/>
        </p:nvCxnSpPr>
        <p:spPr bwMode="auto">
          <a:xfrm>
            <a:off x="2654300" y="1911350"/>
            <a:ext cx="2297113"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95" name="Text Box 23"/>
          <p:cNvSpPr txBox="1">
            <a:spLocks noChangeArrowheads="1"/>
          </p:cNvSpPr>
          <p:nvPr/>
        </p:nvSpPr>
        <p:spPr bwMode="auto">
          <a:xfrm>
            <a:off x="3276600" y="1484313"/>
            <a:ext cx="611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31096" name="AutoShape 24"/>
          <p:cNvCxnSpPr>
            <a:cxnSpLocks noChangeShapeType="1"/>
            <a:stCxn id="131092" idx="2"/>
            <a:endCxn id="131093" idx="0"/>
          </p:cNvCxnSpPr>
          <p:nvPr/>
        </p:nvCxnSpPr>
        <p:spPr bwMode="auto">
          <a:xfrm>
            <a:off x="2124075" y="2114550"/>
            <a:ext cx="0" cy="1169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97" name="Text Box 25"/>
          <p:cNvSpPr txBox="1">
            <a:spLocks noChangeArrowheads="1"/>
          </p:cNvSpPr>
          <p:nvPr/>
        </p:nvSpPr>
        <p:spPr bwMode="auto">
          <a:xfrm>
            <a:off x="1517650" y="2527300"/>
            <a:ext cx="611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31098" name="AutoShape 26"/>
          <p:cNvCxnSpPr>
            <a:cxnSpLocks noChangeShapeType="1"/>
            <a:stCxn id="131093" idx="2"/>
            <a:endCxn id="131091" idx="0"/>
          </p:cNvCxnSpPr>
          <p:nvPr/>
        </p:nvCxnSpPr>
        <p:spPr bwMode="auto">
          <a:xfrm>
            <a:off x="2124075" y="3690938"/>
            <a:ext cx="0" cy="1117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99" name="Text Box 27"/>
          <p:cNvSpPr txBox="1">
            <a:spLocks noChangeArrowheads="1"/>
          </p:cNvSpPr>
          <p:nvPr/>
        </p:nvSpPr>
        <p:spPr bwMode="auto">
          <a:xfrm>
            <a:off x="1247775" y="4051300"/>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i="1">
                <a:latin typeface="Lucida Sans Unicode" panose="020B0602030504020204" pitchFamily="34" charset="0"/>
              </a:rPr>
              <a:t>described by</a:t>
            </a:r>
            <a:endParaRPr lang="en-GB" altLang="en-US" i="1">
              <a:latin typeface="Lucida Sans Unicode" panose="020B0602030504020204" pitchFamily="34" charset="0"/>
            </a:endParaRPr>
          </a:p>
        </p:txBody>
      </p:sp>
      <p:cxnSp>
        <p:nvCxnSpPr>
          <p:cNvPr id="131100" name="AutoShape 28"/>
          <p:cNvCxnSpPr>
            <a:cxnSpLocks noChangeShapeType="1"/>
            <a:stCxn id="131091" idx="3"/>
            <a:endCxn id="131079" idx="1"/>
          </p:cNvCxnSpPr>
          <p:nvPr/>
        </p:nvCxnSpPr>
        <p:spPr bwMode="auto">
          <a:xfrm>
            <a:off x="3030538" y="5164138"/>
            <a:ext cx="2373312"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101" name="Text Box 29"/>
          <p:cNvSpPr txBox="1">
            <a:spLocks noChangeArrowheads="1"/>
          </p:cNvSpPr>
          <p:nvPr/>
        </p:nvSpPr>
        <p:spPr bwMode="auto">
          <a:xfrm>
            <a:off x="3203575" y="4724400"/>
            <a:ext cx="2062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is organised by</a:t>
            </a:r>
            <a:endParaRPr lang="en-GB" altLang="en-US" i="1">
              <a:latin typeface="Lucida Sans Unicode" panose="020B0602030504020204" pitchFamily="34" charset="0"/>
            </a:endParaRPr>
          </a:p>
        </p:txBody>
      </p:sp>
      <p:sp>
        <p:nvSpPr>
          <p:cNvPr id="131102" name="Text Box 30"/>
          <p:cNvSpPr txBox="1">
            <a:spLocks noChangeArrowheads="1"/>
          </p:cNvSpPr>
          <p:nvPr/>
        </p:nvSpPr>
        <p:spPr bwMode="auto">
          <a:xfrm>
            <a:off x="4500563" y="1484313"/>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1103" name="Text Box 31"/>
          <p:cNvSpPr txBox="1">
            <a:spLocks noChangeArrowheads="1"/>
          </p:cNvSpPr>
          <p:nvPr/>
        </p:nvSpPr>
        <p:spPr bwMode="auto">
          <a:xfrm>
            <a:off x="6300788" y="2565400"/>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1104" name="Text Box 32"/>
          <p:cNvSpPr txBox="1">
            <a:spLocks noChangeArrowheads="1"/>
          </p:cNvSpPr>
          <p:nvPr/>
        </p:nvSpPr>
        <p:spPr bwMode="auto">
          <a:xfrm>
            <a:off x="6372225" y="3659188"/>
            <a:ext cx="493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1105" name="Text Box 33"/>
          <p:cNvSpPr txBox="1">
            <a:spLocks noChangeArrowheads="1"/>
          </p:cNvSpPr>
          <p:nvPr/>
        </p:nvSpPr>
        <p:spPr bwMode="auto">
          <a:xfrm>
            <a:off x="6084888" y="5734050"/>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1106" name="Text Box 34"/>
          <p:cNvSpPr txBox="1">
            <a:spLocks noChangeArrowheads="1"/>
          </p:cNvSpPr>
          <p:nvPr/>
        </p:nvSpPr>
        <p:spPr bwMode="auto">
          <a:xfrm>
            <a:off x="2227263" y="4489450"/>
            <a:ext cx="296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endParaRPr lang="en-GB" altLang="en-US" sz="1400" b="1">
              <a:latin typeface="Lucida Sans Unicode" panose="020B0602030504020204" pitchFamily="34" charset="0"/>
            </a:endParaRPr>
          </a:p>
        </p:txBody>
      </p:sp>
      <p:sp>
        <p:nvSpPr>
          <p:cNvPr id="131107" name="Rectangle 35"/>
          <p:cNvSpPr>
            <a:spLocks noChangeArrowheads="1"/>
          </p:cNvSpPr>
          <p:nvPr/>
        </p:nvSpPr>
        <p:spPr bwMode="auto">
          <a:xfrm>
            <a:off x="1150938" y="1557338"/>
            <a:ext cx="1944687" cy="647700"/>
          </a:xfrm>
          <a:prstGeom prst="rect">
            <a:avLst/>
          </a:prstGeom>
          <a:solidFill>
            <a:srgbClr val="6D92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Traffic light</a:t>
            </a:r>
          </a:p>
        </p:txBody>
      </p:sp>
      <p:sp>
        <p:nvSpPr>
          <p:cNvPr id="131108" name="Rectangle 36"/>
          <p:cNvSpPr>
            <a:spLocks noChangeArrowheads="1"/>
          </p:cNvSpPr>
          <p:nvPr/>
        </p:nvSpPr>
        <p:spPr bwMode="auto">
          <a:xfrm>
            <a:off x="4932363" y="1557338"/>
            <a:ext cx="1873250" cy="647700"/>
          </a:xfrm>
          <a:prstGeom prst="rect">
            <a:avLst/>
          </a:prstGeom>
          <a:solidFill>
            <a:srgbClr val="6D92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Driver</a:t>
            </a:r>
          </a:p>
        </p:txBody>
      </p:sp>
      <p:sp>
        <p:nvSpPr>
          <p:cNvPr id="131109" name="Rectangle 37"/>
          <p:cNvSpPr>
            <a:spLocks noChangeArrowheads="1"/>
          </p:cNvSpPr>
          <p:nvPr/>
        </p:nvSpPr>
        <p:spPr bwMode="auto">
          <a:xfrm>
            <a:off x="4859338" y="2565400"/>
            <a:ext cx="1873250" cy="647700"/>
          </a:xfrm>
          <a:prstGeom prst="rect">
            <a:avLst/>
          </a:prstGeom>
          <a:solidFill>
            <a:srgbClr val="6D92DB"/>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Timeliness</a:t>
            </a:r>
          </a:p>
        </p:txBody>
      </p:sp>
      <p:sp>
        <p:nvSpPr>
          <p:cNvPr id="131110" name="Rectangle 38"/>
          <p:cNvSpPr>
            <a:spLocks noChangeArrowheads="1"/>
          </p:cNvSpPr>
          <p:nvPr/>
        </p:nvSpPr>
        <p:spPr bwMode="auto">
          <a:xfrm>
            <a:off x="4859338" y="3644900"/>
            <a:ext cx="1873250" cy="792163"/>
          </a:xfrm>
          <a:prstGeom prst="rect">
            <a:avLst/>
          </a:prstGeom>
          <a:solidFill>
            <a:srgbClr val="6D92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Timing-</a:t>
            </a:r>
            <a:br>
              <a:rPr lang="en-GB" altLang="en-US" sz="2400">
                <a:latin typeface="Lucida Sans Unicode" panose="020B0602030504020204" pitchFamily="34" charset="0"/>
              </a:rPr>
            </a:br>
            <a:r>
              <a:rPr lang="en-GB" altLang="en-US" sz="2400">
                <a:latin typeface="Lucida Sans Unicode" panose="020B0602030504020204" pitchFamily="34" charset="0"/>
              </a:rPr>
              <a:t>viewpoint</a:t>
            </a:r>
          </a:p>
        </p:txBody>
      </p:sp>
      <p:sp>
        <p:nvSpPr>
          <p:cNvPr id="131111" name="Rectangle 39"/>
          <p:cNvSpPr>
            <a:spLocks noChangeArrowheads="1"/>
          </p:cNvSpPr>
          <p:nvPr/>
        </p:nvSpPr>
        <p:spPr bwMode="auto">
          <a:xfrm>
            <a:off x="1152525" y="2997200"/>
            <a:ext cx="1944688" cy="863600"/>
          </a:xfrm>
          <a:prstGeom prst="rect">
            <a:avLst/>
          </a:prstGeom>
          <a:solidFill>
            <a:srgbClr val="6D92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Traffic Light</a:t>
            </a:r>
          </a:p>
          <a:p>
            <a:pPr algn="ctr" eaLnBrk="1" hangingPunct="1">
              <a:spcBef>
                <a:spcPct val="0"/>
              </a:spcBef>
              <a:buSzTx/>
              <a:buFontTx/>
              <a:buNone/>
            </a:pPr>
            <a:r>
              <a:rPr lang="en-GB" altLang="en-US" sz="2400">
                <a:latin typeface="Lucida Sans Unicode" panose="020B0602030504020204" pitchFamily="34" charset="0"/>
              </a:rPr>
              <a:t>Architecture</a:t>
            </a:r>
          </a:p>
        </p:txBody>
      </p:sp>
      <p:sp>
        <p:nvSpPr>
          <p:cNvPr id="131112" name="AutoShape 40"/>
          <p:cNvSpPr>
            <a:spLocks noChangeArrowheads="1"/>
          </p:cNvSpPr>
          <p:nvPr/>
        </p:nvSpPr>
        <p:spPr bwMode="auto">
          <a:xfrm rot="10800000" flipV="1">
            <a:off x="1116013" y="4652963"/>
            <a:ext cx="2017712" cy="1008062"/>
          </a:xfrm>
          <a:prstGeom prst="foldedCorner">
            <a:avLst>
              <a:gd name="adj" fmla="val 17153"/>
            </a:avLst>
          </a:prstGeom>
          <a:solidFill>
            <a:srgbClr val="6D92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TLA</a:t>
            </a:r>
          </a:p>
          <a:p>
            <a:pPr algn="ctr" eaLnBrk="1" hangingPunct="1">
              <a:spcBef>
                <a:spcPct val="0"/>
              </a:spcBef>
              <a:buSzTx/>
              <a:buFontTx/>
              <a:buNone/>
            </a:pPr>
            <a:r>
              <a:rPr lang="en-GB" altLang="en-US" sz="2400">
                <a:latin typeface="Lucida Sans Unicode" panose="020B0602030504020204" pitchFamily="34" charset="0"/>
              </a:rPr>
              <a:t>Description</a:t>
            </a:r>
          </a:p>
        </p:txBody>
      </p:sp>
      <p:sp>
        <p:nvSpPr>
          <p:cNvPr id="131113" name="Rectangle 41"/>
          <p:cNvSpPr>
            <a:spLocks noChangeArrowheads="1"/>
          </p:cNvSpPr>
          <p:nvPr/>
        </p:nvSpPr>
        <p:spPr bwMode="auto">
          <a:xfrm>
            <a:off x="4859338" y="4724400"/>
            <a:ext cx="1873250" cy="792163"/>
          </a:xfrm>
          <a:prstGeom prst="rect">
            <a:avLst/>
          </a:prstGeom>
          <a:solidFill>
            <a:srgbClr val="6D92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Timing-</a:t>
            </a:r>
            <a:br>
              <a:rPr lang="en-GB" altLang="en-US" sz="2400">
                <a:latin typeface="Lucida Sans Unicode" panose="020B0602030504020204" pitchFamily="34" charset="0"/>
              </a:rPr>
            </a:br>
            <a:r>
              <a:rPr lang="en-GB" altLang="en-US" sz="2400">
                <a:latin typeface="Lucida Sans Unicode" panose="020B0602030504020204" pitchFamily="34" charset="0"/>
              </a:rPr>
              <a:t>diagrams</a:t>
            </a:r>
          </a:p>
        </p:txBody>
      </p:sp>
      <p:sp>
        <p:nvSpPr>
          <p:cNvPr id="131114" name="Rectangle 43"/>
          <p:cNvSpPr>
            <a:spLocks noChangeArrowheads="1"/>
          </p:cNvSpPr>
          <p:nvPr/>
        </p:nvSpPr>
        <p:spPr bwMode="auto">
          <a:xfrm>
            <a:off x="7092950" y="2565400"/>
            <a:ext cx="1873250" cy="647700"/>
          </a:xfrm>
          <a:prstGeom prst="rect">
            <a:avLst/>
          </a:prstGeom>
          <a:solidFill>
            <a:srgbClr val="6D92DB"/>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GB" altLang="en-US" sz="2400">
                <a:latin typeface="Lucida Sans Unicode" panose="020B0602030504020204" pitchFamily="34" charset="0"/>
              </a:rPr>
              <a:t>Safety</a:t>
            </a:r>
          </a:p>
        </p:txBody>
      </p:sp>
      <p:cxnSp>
        <p:nvCxnSpPr>
          <p:cNvPr id="131115" name="AutoShape 44"/>
          <p:cNvCxnSpPr>
            <a:cxnSpLocks noChangeShapeType="1"/>
            <a:stCxn id="131108" idx="2"/>
            <a:endCxn id="131114" idx="0"/>
          </p:cNvCxnSpPr>
          <p:nvPr/>
        </p:nvCxnSpPr>
        <p:spPr bwMode="auto">
          <a:xfrm>
            <a:off x="5868988" y="2205038"/>
            <a:ext cx="2160587" cy="3603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1116" name="Picture 45" descr="traffic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404813"/>
            <a:ext cx="94615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levels of benefits</a:t>
            </a:r>
            <a:endParaRPr lang="en-GB" dirty="0"/>
          </a:p>
        </p:txBody>
      </p:sp>
      <p:sp>
        <p:nvSpPr>
          <p:cNvPr id="4" name="TextBox 3"/>
          <p:cNvSpPr txBox="1"/>
          <p:nvPr/>
        </p:nvSpPr>
        <p:spPr>
          <a:xfrm>
            <a:off x="495930" y="4417948"/>
            <a:ext cx="3390672" cy="523220"/>
          </a:xfrm>
          <a:prstGeom prst="rect">
            <a:avLst/>
          </a:prstGeom>
          <a:noFill/>
        </p:spPr>
        <p:txBody>
          <a:bodyPr wrap="none" rtlCol="0">
            <a:spAutoFit/>
          </a:bodyPr>
          <a:lstStyle/>
          <a:p>
            <a:r>
              <a:rPr lang="en-US" sz="2800" b="1" dirty="0" smtClean="0">
                <a:latin typeface="Corbel" panose="020B0503020204020204" pitchFamily="34" charset="0"/>
              </a:rPr>
              <a:t>Engineering benefits</a:t>
            </a:r>
            <a:endParaRPr lang="en-GB" sz="2800" b="1" dirty="0">
              <a:latin typeface="Corbel" panose="020B0503020204020204" pitchFamily="34" charset="0"/>
            </a:endParaRPr>
          </a:p>
        </p:txBody>
      </p:sp>
      <p:sp>
        <p:nvSpPr>
          <p:cNvPr id="5" name="TextBox 4"/>
          <p:cNvSpPr txBox="1"/>
          <p:nvPr/>
        </p:nvSpPr>
        <p:spPr>
          <a:xfrm>
            <a:off x="754815" y="1874711"/>
            <a:ext cx="2872902" cy="523220"/>
          </a:xfrm>
          <a:prstGeom prst="rect">
            <a:avLst/>
          </a:prstGeom>
          <a:noFill/>
        </p:spPr>
        <p:txBody>
          <a:bodyPr wrap="none" rtlCol="0">
            <a:spAutoFit/>
          </a:bodyPr>
          <a:lstStyle/>
          <a:p>
            <a:r>
              <a:rPr lang="en-US" sz="2800" b="1" dirty="0" smtClean="0">
                <a:latin typeface="Corbel" panose="020B0503020204020204" pitchFamily="34" charset="0"/>
              </a:rPr>
              <a:t>Business benefits</a:t>
            </a:r>
            <a:endParaRPr lang="en-GB" sz="2800" b="1" dirty="0">
              <a:latin typeface="Corbel" panose="020B0503020204020204" pitchFamily="34" charset="0"/>
            </a:endParaRPr>
          </a:p>
        </p:txBody>
      </p:sp>
      <p:sp>
        <p:nvSpPr>
          <p:cNvPr id="6" name="Up Arrow 5"/>
          <p:cNvSpPr/>
          <p:nvPr/>
        </p:nvSpPr>
        <p:spPr bwMode="auto">
          <a:xfrm>
            <a:off x="1475656" y="2636912"/>
            <a:ext cx="943776" cy="1584176"/>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sp>
        <p:nvSpPr>
          <p:cNvPr id="7" name="TextBox 6"/>
          <p:cNvSpPr txBox="1"/>
          <p:nvPr/>
        </p:nvSpPr>
        <p:spPr>
          <a:xfrm>
            <a:off x="4003608" y="1899989"/>
            <a:ext cx="2728632" cy="1815882"/>
          </a:xfrm>
          <a:prstGeom prst="rect">
            <a:avLst/>
          </a:prstGeom>
          <a:noFill/>
        </p:spPr>
        <p:txBody>
          <a:bodyPr wrap="none" rtlCol="0">
            <a:spAutoFit/>
          </a:bodyPr>
          <a:lstStyle/>
          <a:p>
            <a:r>
              <a:rPr lang="en-US" sz="2800" b="1" dirty="0" smtClean="0">
                <a:latin typeface="Corbel" panose="020B0503020204020204" pitchFamily="34" charset="0"/>
              </a:rPr>
              <a:t>Cost</a:t>
            </a:r>
            <a:br>
              <a:rPr lang="en-US" sz="2800" b="1" dirty="0" smtClean="0">
                <a:latin typeface="Corbel" panose="020B0503020204020204" pitchFamily="34" charset="0"/>
              </a:rPr>
            </a:br>
            <a:r>
              <a:rPr lang="en-US" sz="2800" b="1" dirty="0" smtClean="0">
                <a:latin typeface="Corbel" panose="020B0503020204020204" pitchFamily="34" charset="0"/>
              </a:rPr>
              <a:t>Time / Efficiency</a:t>
            </a:r>
            <a:br>
              <a:rPr lang="en-US" sz="2800" b="1" dirty="0" smtClean="0">
                <a:latin typeface="Corbel" panose="020B0503020204020204" pitchFamily="34" charset="0"/>
              </a:rPr>
            </a:br>
            <a:r>
              <a:rPr lang="en-US" sz="2800" b="1" dirty="0" smtClean="0">
                <a:latin typeface="Corbel" panose="020B0503020204020204" pitchFamily="34" charset="0"/>
              </a:rPr>
              <a:t>Quality</a:t>
            </a:r>
          </a:p>
          <a:p>
            <a:r>
              <a:rPr lang="en-US" sz="2800" b="1" dirty="0" err="1" smtClean="0">
                <a:latin typeface="Corbel" panose="020B0503020204020204" pitchFamily="34" charset="0"/>
              </a:rPr>
              <a:t>Mangement</a:t>
            </a:r>
            <a:endParaRPr lang="en-GB" sz="2800" b="1" dirty="0">
              <a:latin typeface="Corbel" panose="020B0503020204020204" pitchFamily="34" charset="0"/>
            </a:endParaRPr>
          </a:p>
        </p:txBody>
      </p:sp>
      <p:sp>
        <p:nvSpPr>
          <p:cNvPr id="8" name="TextBox 7"/>
          <p:cNvSpPr txBox="1"/>
          <p:nvPr/>
        </p:nvSpPr>
        <p:spPr>
          <a:xfrm>
            <a:off x="4075616" y="4417948"/>
            <a:ext cx="2539478" cy="523220"/>
          </a:xfrm>
          <a:prstGeom prst="rect">
            <a:avLst/>
          </a:prstGeom>
          <a:noFill/>
        </p:spPr>
        <p:txBody>
          <a:bodyPr wrap="none" rtlCol="0">
            <a:spAutoFit/>
          </a:bodyPr>
          <a:lstStyle/>
          <a:p>
            <a:r>
              <a:rPr lang="en-US" sz="2800" b="1" dirty="0" smtClean="0">
                <a:latin typeface="Corbel" panose="020B0503020204020204" pitchFamily="34" charset="0"/>
              </a:rPr>
              <a:t>Maintainability</a:t>
            </a:r>
            <a:endParaRPr lang="en-GB" sz="2800" b="1" dirty="0">
              <a:latin typeface="Corbel" panose="020B0503020204020204" pitchFamily="34" charset="0"/>
            </a:endParaRPr>
          </a:p>
        </p:txBody>
      </p:sp>
    </p:spTree>
    <p:extLst>
      <p:ext uri="{BB962C8B-B14F-4D97-AF65-F5344CB8AC3E}">
        <p14:creationId xmlns:p14="http://schemas.microsoft.com/office/powerpoint/2010/main" val="3008894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title"/>
          </p:nvPr>
        </p:nvSpPr>
        <p:spPr>
          <a:xfrm>
            <a:off x="685800" y="749300"/>
            <a:ext cx="7772400" cy="609600"/>
          </a:xfrm>
        </p:spPr>
        <p:txBody>
          <a:bodyPr/>
          <a:lstStyle/>
          <a:p>
            <a:pPr algn="l"/>
            <a:r>
              <a:rPr lang="en-US" altLang="en-US" sz="3600" smtClean="0">
                <a:cs typeface="Akzidenz-Bd for Chalmers" pitchFamily="2"/>
              </a:rPr>
              <a:t>Example </a:t>
            </a:r>
            <a:r>
              <a:rPr lang="en-US" altLang="en-US" sz="2000" smtClean="0">
                <a:cs typeface="Akzidenz-Bd for Chalmers" pitchFamily="2"/>
              </a:rPr>
              <a:t>(According to</a:t>
            </a:r>
            <a:r>
              <a:rPr lang="en-US" altLang="en-US" sz="3600" smtClean="0">
                <a:cs typeface="Akzidenz-Bd for Chalmers" pitchFamily="2"/>
              </a:rPr>
              <a:t> </a:t>
            </a:r>
            <a:r>
              <a:rPr lang="en-US" altLang="en-US" sz="2000" smtClean="0">
                <a:cs typeface="Akzidenz-Bd for Chalmers" pitchFamily="2"/>
              </a:rPr>
              <a:t>IEEE 1471)</a:t>
            </a:r>
            <a:endParaRPr lang="en-GB" altLang="en-US" sz="2000" smtClean="0">
              <a:cs typeface="Akzidenz-Bd for Chalmers" pitchFamily="2"/>
            </a:endParaRPr>
          </a:p>
        </p:txBody>
      </p:sp>
      <p:sp>
        <p:nvSpPr>
          <p:cNvPr id="133123" name="Text Box 2"/>
          <p:cNvSpPr txBox="1">
            <a:spLocks noChangeArrowheads="1"/>
          </p:cNvSpPr>
          <p:nvPr/>
        </p:nvSpPr>
        <p:spPr bwMode="auto">
          <a:xfrm>
            <a:off x="4567238" y="2744788"/>
            <a:ext cx="922337" cy="406400"/>
          </a:xfrm>
          <a:prstGeom prst="rect">
            <a:avLst/>
          </a:prstGeom>
          <a:solidFill>
            <a:srgbClr val="D4F1FC"/>
          </a:solidFill>
          <a:ln w="9525">
            <a:solidFill>
              <a:schemeClr val="tx1"/>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GB" altLang="en-US" b="1">
                <a:latin typeface="Lucida Sans Unicode" panose="020B0602030504020204" pitchFamily="34" charset="0"/>
              </a:rPr>
              <a:t>         </a:t>
            </a:r>
          </a:p>
        </p:txBody>
      </p:sp>
      <p:sp>
        <p:nvSpPr>
          <p:cNvPr id="133124" name="Text Box 4"/>
          <p:cNvSpPr txBox="1">
            <a:spLocks noChangeArrowheads="1"/>
          </p:cNvSpPr>
          <p:nvPr/>
        </p:nvSpPr>
        <p:spPr bwMode="auto">
          <a:xfrm>
            <a:off x="4437063" y="2838450"/>
            <a:ext cx="927100" cy="406400"/>
          </a:xfrm>
          <a:prstGeom prst="rect">
            <a:avLst/>
          </a:prstGeom>
          <a:solidFill>
            <a:srgbClr val="D4F1FC"/>
          </a:solidFill>
          <a:ln w="9525">
            <a:solidFill>
              <a:schemeClr val="tx1"/>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safety</a:t>
            </a:r>
            <a:endParaRPr lang="en-GB" altLang="en-US" b="1">
              <a:latin typeface="Lucida Sans Unicode" panose="020B0602030504020204" pitchFamily="34" charset="0"/>
            </a:endParaRPr>
          </a:p>
        </p:txBody>
      </p:sp>
      <p:sp>
        <p:nvSpPr>
          <p:cNvPr id="133125" name="Text Box 5"/>
          <p:cNvSpPr txBox="1">
            <a:spLocks noChangeArrowheads="1"/>
          </p:cNvSpPr>
          <p:nvPr/>
        </p:nvSpPr>
        <p:spPr bwMode="auto">
          <a:xfrm>
            <a:off x="3779838" y="3933825"/>
            <a:ext cx="2257425" cy="406400"/>
          </a:xfrm>
          <a:prstGeom prst="rect">
            <a:avLst/>
          </a:prstGeom>
          <a:solidFill>
            <a:srgbClr val="D4F1F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safety-viewpoint</a:t>
            </a:r>
            <a:endParaRPr lang="en-GB" altLang="en-US" b="1">
              <a:latin typeface="Lucida Sans Unicode" panose="020B0602030504020204" pitchFamily="34" charset="0"/>
            </a:endParaRPr>
          </a:p>
        </p:txBody>
      </p:sp>
      <p:sp>
        <p:nvSpPr>
          <p:cNvPr id="133126" name="Text Box 6"/>
          <p:cNvSpPr txBox="1">
            <a:spLocks noChangeArrowheads="1"/>
          </p:cNvSpPr>
          <p:nvPr/>
        </p:nvSpPr>
        <p:spPr bwMode="auto">
          <a:xfrm>
            <a:off x="3779838" y="4870450"/>
            <a:ext cx="2305050" cy="719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nl-NL" altLang="en-US" b="1">
              <a:latin typeface="Lucida Sans Unicode" panose="020B0602030504020204" pitchFamily="34" charset="0"/>
            </a:endParaRPr>
          </a:p>
        </p:txBody>
      </p:sp>
      <p:sp>
        <p:nvSpPr>
          <p:cNvPr id="133127" name="Text Box 7"/>
          <p:cNvSpPr txBox="1">
            <a:spLocks noChangeArrowheads="1"/>
          </p:cNvSpPr>
          <p:nvPr/>
        </p:nvSpPr>
        <p:spPr bwMode="auto">
          <a:xfrm>
            <a:off x="4500563" y="6022975"/>
            <a:ext cx="822325" cy="314325"/>
          </a:xfrm>
          <a:prstGeom prst="rect">
            <a:avLst/>
          </a:prstGeom>
          <a:solidFill>
            <a:srgbClr val="D4F1F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b="1">
                <a:latin typeface="Lucida Sans Unicode" panose="020B0602030504020204" pitchFamily="34" charset="0"/>
              </a:rPr>
              <a:t>models</a:t>
            </a:r>
            <a:endParaRPr lang="en-GB" altLang="en-US" sz="1400" b="1">
              <a:latin typeface="Lucida Sans Unicode" panose="020B0602030504020204" pitchFamily="34" charset="0"/>
            </a:endParaRPr>
          </a:p>
        </p:txBody>
      </p:sp>
      <p:cxnSp>
        <p:nvCxnSpPr>
          <p:cNvPr id="133128" name="AutoShape 8"/>
          <p:cNvCxnSpPr>
            <a:cxnSpLocks noChangeShapeType="1"/>
            <a:stCxn id="133154" idx="2"/>
            <a:endCxn id="133124" idx="0"/>
          </p:cNvCxnSpPr>
          <p:nvPr/>
        </p:nvCxnSpPr>
        <p:spPr bwMode="auto">
          <a:xfrm>
            <a:off x="4887913" y="2187575"/>
            <a:ext cx="12700" cy="6508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29" name="Text Box 9"/>
          <p:cNvSpPr txBox="1">
            <a:spLocks noChangeArrowheads="1"/>
          </p:cNvSpPr>
          <p:nvPr/>
        </p:nvSpPr>
        <p:spPr bwMode="auto">
          <a:xfrm>
            <a:off x="4573588" y="2278063"/>
            <a:ext cx="611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33130" name="AutoShape 10"/>
          <p:cNvCxnSpPr>
            <a:cxnSpLocks noChangeShapeType="1"/>
            <a:stCxn id="133125" idx="2"/>
            <a:endCxn id="133126" idx="0"/>
          </p:cNvCxnSpPr>
          <p:nvPr/>
        </p:nvCxnSpPr>
        <p:spPr bwMode="auto">
          <a:xfrm>
            <a:off x="4908550" y="4340225"/>
            <a:ext cx="23813" cy="530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31" name="Text Box 11"/>
          <p:cNvSpPr txBox="1">
            <a:spLocks noChangeArrowheads="1"/>
          </p:cNvSpPr>
          <p:nvPr/>
        </p:nvSpPr>
        <p:spPr bwMode="auto">
          <a:xfrm>
            <a:off x="4284663" y="4438650"/>
            <a:ext cx="1677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conforms to</a:t>
            </a:r>
            <a:endParaRPr lang="en-GB" altLang="en-US" i="1">
              <a:latin typeface="Lucida Sans Unicode" panose="020B0602030504020204" pitchFamily="34" charset="0"/>
            </a:endParaRPr>
          </a:p>
        </p:txBody>
      </p:sp>
      <p:cxnSp>
        <p:nvCxnSpPr>
          <p:cNvPr id="133132" name="AutoShape 12"/>
          <p:cNvCxnSpPr>
            <a:cxnSpLocks noChangeShapeType="1"/>
            <a:stCxn id="133125" idx="3"/>
            <a:endCxn id="133127" idx="3"/>
          </p:cNvCxnSpPr>
          <p:nvPr/>
        </p:nvCxnSpPr>
        <p:spPr bwMode="auto">
          <a:xfrm flipH="1">
            <a:off x="5322888" y="4137025"/>
            <a:ext cx="714375" cy="2043113"/>
          </a:xfrm>
          <a:prstGeom prst="bentConnector3">
            <a:avLst>
              <a:gd name="adj1" fmla="val -32000"/>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33" name="Text Box 13"/>
          <p:cNvSpPr txBox="1">
            <a:spLocks noChangeArrowheads="1"/>
          </p:cNvSpPr>
          <p:nvPr/>
        </p:nvSpPr>
        <p:spPr bwMode="auto">
          <a:xfrm>
            <a:off x="4357688" y="5518150"/>
            <a:ext cx="1516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consists of</a:t>
            </a:r>
            <a:endParaRPr lang="en-GB" altLang="en-US" i="1">
              <a:latin typeface="Lucida Sans Unicode" panose="020B0602030504020204" pitchFamily="34" charset="0"/>
            </a:endParaRPr>
          </a:p>
        </p:txBody>
      </p:sp>
      <p:cxnSp>
        <p:nvCxnSpPr>
          <p:cNvPr id="133134" name="AutoShape 14"/>
          <p:cNvCxnSpPr>
            <a:cxnSpLocks noChangeShapeType="1"/>
            <a:stCxn id="133126" idx="2"/>
            <a:endCxn id="133127" idx="0"/>
          </p:cNvCxnSpPr>
          <p:nvPr/>
        </p:nvCxnSpPr>
        <p:spPr bwMode="auto">
          <a:xfrm flipH="1">
            <a:off x="4911725" y="5589588"/>
            <a:ext cx="20638" cy="4333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35" name="AutoShape 15"/>
          <p:cNvCxnSpPr>
            <a:cxnSpLocks noChangeShapeType="1"/>
            <a:stCxn id="133124" idx="2"/>
            <a:endCxn id="133125" idx="0"/>
          </p:cNvCxnSpPr>
          <p:nvPr/>
        </p:nvCxnSpPr>
        <p:spPr bwMode="auto">
          <a:xfrm>
            <a:off x="4900613" y="3244850"/>
            <a:ext cx="7937" cy="6889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36" name="Text Box 16"/>
          <p:cNvSpPr txBox="1">
            <a:spLocks noChangeArrowheads="1"/>
          </p:cNvSpPr>
          <p:nvPr/>
        </p:nvSpPr>
        <p:spPr bwMode="auto">
          <a:xfrm>
            <a:off x="4068763" y="3357563"/>
            <a:ext cx="180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is covered by</a:t>
            </a:r>
            <a:endParaRPr lang="en-GB" altLang="en-US" i="1">
              <a:latin typeface="Lucida Sans Unicode" panose="020B0602030504020204" pitchFamily="34" charset="0"/>
            </a:endParaRPr>
          </a:p>
        </p:txBody>
      </p:sp>
      <p:sp>
        <p:nvSpPr>
          <p:cNvPr id="133137" name="Text Box 17"/>
          <p:cNvSpPr txBox="1">
            <a:spLocks noChangeArrowheads="1"/>
          </p:cNvSpPr>
          <p:nvPr/>
        </p:nvSpPr>
        <p:spPr bwMode="auto">
          <a:xfrm>
            <a:off x="447675" y="4872038"/>
            <a:ext cx="1812925"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b="1">
                <a:latin typeface="Lucida Sans Unicode" panose="020B0602030504020204" pitchFamily="34" charset="0"/>
              </a:rPr>
              <a:t>architectural </a:t>
            </a:r>
          </a:p>
          <a:p>
            <a:pPr algn="ctr" eaLnBrk="1" hangingPunct="1">
              <a:spcBef>
                <a:spcPct val="0"/>
              </a:spcBef>
              <a:buSzTx/>
              <a:buFontTx/>
              <a:buNone/>
            </a:pPr>
            <a:r>
              <a:rPr lang="en-US" altLang="en-US" b="1">
                <a:latin typeface="Lucida Sans Unicode" panose="020B0602030504020204" pitchFamily="34" charset="0"/>
              </a:rPr>
              <a:t>description</a:t>
            </a:r>
            <a:endParaRPr lang="en-GB" altLang="en-US" b="1">
              <a:latin typeface="Lucida Sans Unicode" panose="020B0602030504020204" pitchFamily="34" charset="0"/>
            </a:endParaRPr>
          </a:p>
        </p:txBody>
      </p:sp>
      <p:sp>
        <p:nvSpPr>
          <p:cNvPr id="133138" name="Text Box 18"/>
          <p:cNvSpPr txBox="1">
            <a:spLocks noChangeArrowheads="1"/>
          </p:cNvSpPr>
          <p:nvPr/>
        </p:nvSpPr>
        <p:spPr bwMode="auto">
          <a:xfrm>
            <a:off x="395288" y="1773238"/>
            <a:ext cx="1922462" cy="406400"/>
          </a:xfrm>
          <a:prstGeom prst="rect">
            <a:avLst/>
          </a:prstGeom>
          <a:solidFill>
            <a:srgbClr val="D4F1FC"/>
          </a:solidFill>
          <a:ln w="9525">
            <a:solidFill>
              <a:schemeClr val="tx1"/>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Railway safety</a:t>
            </a:r>
            <a:endParaRPr lang="en-GB" altLang="en-US" b="1">
              <a:latin typeface="Lucida Sans Unicode" panose="020B0602030504020204" pitchFamily="34" charset="0"/>
            </a:endParaRPr>
          </a:p>
        </p:txBody>
      </p:sp>
      <p:sp>
        <p:nvSpPr>
          <p:cNvPr id="133139" name="Text Box 19"/>
          <p:cNvSpPr txBox="1">
            <a:spLocks noChangeArrowheads="1"/>
          </p:cNvSpPr>
          <p:nvPr/>
        </p:nvSpPr>
        <p:spPr bwMode="auto">
          <a:xfrm>
            <a:off x="539750" y="3357563"/>
            <a:ext cx="16637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architecture</a:t>
            </a:r>
            <a:endParaRPr lang="en-GB" altLang="en-US" b="1">
              <a:latin typeface="Lucida Sans Unicode" panose="020B0602030504020204" pitchFamily="34" charset="0"/>
            </a:endParaRPr>
          </a:p>
        </p:txBody>
      </p:sp>
      <p:cxnSp>
        <p:nvCxnSpPr>
          <p:cNvPr id="133140" name="AutoShape 20"/>
          <p:cNvCxnSpPr>
            <a:cxnSpLocks noChangeShapeType="1"/>
            <a:stCxn id="133138" idx="3"/>
            <a:endCxn id="133154" idx="1"/>
          </p:cNvCxnSpPr>
          <p:nvPr/>
        </p:nvCxnSpPr>
        <p:spPr bwMode="auto">
          <a:xfrm>
            <a:off x="2317750" y="1976438"/>
            <a:ext cx="1770063" cy="79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41" name="Text Box 21"/>
          <p:cNvSpPr txBox="1">
            <a:spLocks noChangeArrowheads="1"/>
          </p:cNvSpPr>
          <p:nvPr/>
        </p:nvSpPr>
        <p:spPr bwMode="auto">
          <a:xfrm>
            <a:off x="2413000" y="1557338"/>
            <a:ext cx="611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33142" name="AutoShape 22"/>
          <p:cNvCxnSpPr>
            <a:cxnSpLocks noChangeShapeType="1"/>
            <a:stCxn id="133138" idx="2"/>
            <a:endCxn id="133139" idx="0"/>
          </p:cNvCxnSpPr>
          <p:nvPr/>
        </p:nvCxnSpPr>
        <p:spPr bwMode="auto">
          <a:xfrm>
            <a:off x="1357313" y="2179638"/>
            <a:ext cx="14287" cy="1177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43" name="Text Box 23"/>
          <p:cNvSpPr txBox="1">
            <a:spLocks noChangeArrowheads="1"/>
          </p:cNvSpPr>
          <p:nvPr/>
        </p:nvSpPr>
        <p:spPr bwMode="auto">
          <a:xfrm>
            <a:off x="654050" y="2600325"/>
            <a:ext cx="611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has</a:t>
            </a:r>
            <a:endParaRPr lang="en-GB" altLang="en-US" i="1">
              <a:latin typeface="Lucida Sans Unicode" panose="020B0602030504020204" pitchFamily="34" charset="0"/>
            </a:endParaRPr>
          </a:p>
        </p:txBody>
      </p:sp>
      <p:cxnSp>
        <p:nvCxnSpPr>
          <p:cNvPr id="133144" name="AutoShape 24"/>
          <p:cNvCxnSpPr>
            <a:cxnSpLocks noChangeShapeType="1"/>
            <a:stCxn id="133139" idx="2"/>
            <a:endCxn id="133137" idx="0"/>
          </p:cNvCxnSpPr>
          <p:nvPr/>
        </p:nvCxnSpPr>
        <p:spPr bwMode="auto">
          <a:xfrm flipH="1">
            <a:off x="1354138" y="3763963"/>
            <a:ext cx="17462" cy="11080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45" name="Text Box 25"/>
          <p:cNvSpPr txBox="1">
            <a:spLocks noChangeArrowheads="1"/>
          </p:cNvSpPr>
          <p:nvPr/>
        </p:nvSpPr>
        <p:spPr bwMode="auto">
          <a:xfrm>
            <a:off x="384175" y="4124325"/>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i="1">
                <a:latin typeface="Lucida Sans Unicode" panose="020B0602030504020204" pitchFamily="34" charset="0"/>
              </a:rPr>
              <a:t>described by</a:t>
            </a:r>
            <a:endParaRPr lang="en-GB" altLang="en-US" i="1">
              <a:latin typeface="Lucida Sans Unicode" panose="020B0602030504020204" pitchFamily="34" charset="0"/>
            </a:endParaRPr>
          </a:p>
        </p:txBody>
      </p:sp>
      <p:cxnSp>
        <p:nvCxnSpPr>
          <p:cNvPr id="133146" name="AutoShape 26"/>
          <p:cNvCxnSpPr>
            <a:cxnSpLocks noChangeShapeType="1"/>
            <a:stCxn id="133137" idx="3"/>
            <a:endCxn id="133126" idx="1"/>
          </p:cNvCxnSpPr>
          <p:nvPr/>
        </p:nvCxnSpPr>
        <p:spPr bwMode="auto">
          <a:xfrm>
            <a:off x="2260600" y="5227638"/>
            <a:ext cx="1519238" cy="3175"/>
          </a:xfrm>
          <a:prstGeom prst="bentConnector3">
            <a:avLst>
              <a:gd name="adj1" fmla="val 49949"/>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47" name="Text Box 27"/>
          <p:cNvSpPr txBox="1">
            <a:spLocks noChangeArrowheads="1"/>
          </p:cNvSpPr>
          <p:nvPr/>
        </p:nvSpPr>
        <p:spPr bwMode="auto">
          <a:xfrm>
            <a:off x="2208213" y="4876800"/>
            <a:ext cx="15382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1800" b="1" i="1">
                <a:latin typeface="Lucida Sans Unicode" panose="020B0602030504020204" pitchFamily="34" charset="0"/>
              </a:rPr>
              <a:t>is organised</a:t>
            </a:r>
          </a:p>
          <a:p>
            <a:pPr algn="ctr" eaLnBrk="1" hangingPunct="1">
              <a:spcBef>
                <a:spcPct val="0"/>
              </a:spcBef>
              <a:buSzTx/>
              <a:buFontTx/>
              <a:buNone/>
            </a:pPr>
            <a:r>
              <a:rPr lang="en-US" altLang="en-US" sz="1800" b="1" i="1">
                <a:latin typeface="Lucida Sans Unicode" panose="020B0602030504020204" pitchFamily="34" charset="0"/>
              </a:rPr>
              <a:t>by</a:t>
            </a:r>
            <a:endParaRPr lang="en-GB" altLang="en-US" sz="1800" b="1" i="1">
              <a:latin typeface="Lucida Sans Unicode" panose="020B0602030504020204" pitchFamily="34" charset="0"/>
            </a:endParaRPr>
          </a:p>
        </p:txBody>
      </p:sp>
      <p:sp>
        <p:nvSpPr>
          <p:cNvPr id="133148" name="Text Box 28"/>
          <p:cNvSpPr txBox="1">
            <a:spLocks noChangeArrowheads="1"/>
          </p:cNvSpPr>
          <p:nvPr/>
        </p:nvSpPr>
        <p:spPr bwMode="auto">
          <a:xfrm>
            <a:off x="3636963" y="1557338"/>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3149" name="Text Box 29"/>
          <p:cNvSpPr txBox="1">
            <a:spLocks noChangeArrowheads="1"/>
          </p:cNvSpPr>
          <p:nvPr/>
        </p:nvSpPr>
        <p:spPr bwMode="auto">
          <a:xfrm>
            <a:off x="5437188" y="2638425"/>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3150" name="Text Box 30"/>
          <p:cNvSpPr txBox="1">
            <a:spLocks noChangeArrowheads="1"/>
          </p:cNvSpPr>
          <p:nvPr/>
        </p:nvSpPr>
        <p:spPr bwMode="auto">
          <a:xfrm>
            <a:off x="5508625" y="3732213"/>
            <a:ext cx="493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3151" name="Text Box 31"/>
          <p:cNvSpPr txBox="1">
            <a:spLocks noChangeArrowheads="1"/>
          </p:cNvSpPr>
          <p:nvPr/>
        </p:nvSpPr>
        <p:spPr bwMode="auto">
          <a:xfrm>
            <a:off x="5221288" y="5807075"/>
            <a:ext cx="49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3152" name="Text Box 32"/>
          <p:cNvSpPr txBox="1">
            <a:spLocks noChangeArrowheads="1"/>
          </p:cNvSpPr>
          <p:nvPr/>
        </p:nvSpPr>
        <p:spPr bwMode="auto">
          <a:xfrm>
            <a:off x="1363663" y="4562475"/>
            <a:ext cx="296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a:latin typeface="Lucida Sans Unicode" panose="020B0602030504020204" pitchFamily="34" charset="0"/>
              </a:rPr>
              <a:t>1</a:t>
            </a:r>
            <a:endParaRPr lang="en-GB" altLang="en-US" sz="1400" b="1">
              <a:latin typeface="Lucida Sans Unicode" panose="020B0602030504020204" pitchFamily="34" charset="0"/>
            </a:endParaRPr>
          </a:p>
        </p:txBody>
      </p:sp>
      <p:sp>
        <p:nvSpPr>
          <p:cNvPr id="133153" name="Text Box 33"/>
          <p:cNvSpPr txBox="1">
            <a:spLocks noChangeArrowheads="1"/>
          </p:cNvSpPr>
          <p:nvPr/>
        </p:nvSpPr>
        <p:spPr bwMode="auto">
          <a:xfrm>
            <a:off x="4137025" y="1706563"/>
            <a:ext cx="1651000" cy="406400"/>
          </a:xfrm>
          <a:prstGeom prst="rect">
            <a:avLst/>
          </a:prstGeom>
          <a:solidFill>
            <a:srgbClr val="D4F1FC"/>
          </a:solidFill>
          <a:ln w="9525">
            <a:solidFill>
              <a:schemeClr val="tx1"/>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                  </a:t>
            </a:r>
            <a:endParaRPr lang="en-GB" altLang="en-US" b="1">
              <a:latin typeface="Lucida Sans Unicode" panose="020B0602030504020204" pitchFamily="34" charset="0"/>
            </a:endParaRPr>
          </a:p>
        </p:txBody>
      </p:sp>
      <p:sp>
        <p:nvSpPr>
          <p:cNvPr id="133154" name="Text Box 34"/>
          <p:cNvSpPr txBox="1">
            <a:spLocks noChangeArrowheads="1"/>
          </p:cNvSpPr>
          <p:nvPr/>
        </p:nvSpPr>
        <p:spPr bwMode="auto">
          <a:xfrm>
            <a:off x="4087813" y="1781175"/>
            <a:ext cx="1600200" cy="406400"/>
          </a:xfrm>
          <a:prstGeom prst="rect">
            <a:avLst/>
          </a:prstGeom>
          <a:solidFill>
            <a:srgbClr val="D4F1FC"/>
          </a:solidFill>
          <a:ln w="9525">
            <a:solidFill>
              <a:schemeClr val="tx1"/>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b="1">
                <a:latin typeface="Lucida Sans Unicode" panose="020B0602030504020204" pitchFamily="34" charset="0"/>
              </a:rPr>
              <a:t> Passenger </a:t>
            </a:r>
            <a:endParaRPr lang="en-GB" altLang="en-US" b="1">
              <a:latin typeface="Lucida Sans Unicode" panose="020B0602030504020204" pitchFamily="34" charset="0"/>
            </a:endParaRPr>
          </a:p>
        </p:txBody>
      </p:sp>
      <p:sp>
        <p:nvSpPr>
          <p:cNvPr id="133155" name="Text Box 35"/>
          <p:cNvSpPr txBox="1">
            <a:spLocks noChangeArrowheads="1"/>
          </p:cNvSpPr>
          <p:nvPr/>
        </p:nvSpPr>
        <p:spPr bwMode="auto">
          <a:xfrm>
            <a:off x="3957638" y="4889500"/>
            <a:ext cx="1050925" cy="314325"/>
          </a:xfrm>
          <a:prstGeom prst="rect">
            <a:avLst/>
          </a:prstGeom>
          <a:solidFill>
            <a:srgbClr val="D4F1F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b="1">
                <a:latin typeface="Lucida Sans Unicode" panose="020B0602030504020204" pitchFamily="34" charset="0"/>
              </a:rPr>
              <a:t>behaviour</a:t>
            </a:r>
            <a:endParaRPr lang="en-GB" altLang="en-US" sz="1400" b="1">
              <a:latin typeface="Lucida Sans Unicode" panose="020B0602030504020204" pitchFamily="34" charset="0"/>
            </a:endParaRPr>
          </a:p>
        </p:txBody>
      </p:sp>
      <p:sp>
        <p:nvSpPr>
          <p:cNvPr id="133156" name="Text Box 36"/>
          <p:cNvSpPr txBox="1">
            <a:spLocks noChangeArrowheads="1"/>
          </p:cNvSpPr>
          <p:nvPr/>
        </p:nvSpPr>
        <p:spPr bwMode="auto">
          <a:xfrm>
            <a:off x="3803650" y="5246688"/>
            <a:ext cx="1214438" cy="314325"/>
          </a:xfrm>
          <a:prstGeom prst="rect">
            <a:avLst/>
          </a:prstGeom>
          <a:solidFill>
            <a:srgbClr val="D4F1F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b="1">
                <a:latin typeface="Lucida Sans Unicode" panose="020B0602030504020204" pitchFamily="34" charset="0"/>
              </a:rPr>
              <a:t>deployment</a:t>
            </a:r>
            <a:endParaRPr lang="en-GB" altLang="en-US" sz="1400" b="1">
              <a:latin typeface="Lucida Sans Unicode" panose="020B0602030504020204" pitchFamily="34" charset="0"/>
            </a:endParaRPr>
          </a:p>
        </p:txBody>
      </p:sp>
      <p:sp>
        <p:nvSpPr>
          <p:cNvPr id="133157" name="Text Box 37"/>
          <p:cNvSpPr txBox="1">
            <a:spLocks noChangeArrowheads="1"/>
          </p:cNvSpPr>
          <p:nvPr/>
        </p:nvSpPr>
        <p:spPr bwMode="auto">
          <a:xfrm>
            <a:off x="5076825" y="5240338"/>
            <a:ext cx="936625" cy="314325"/>
          </a:xfrm>
          <a:prstGeom prst="rect">
            <a:avLst/>
          </a:prstGeom>
          <a:solidFill>
            <a:srgbClr val="D4F1F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1400" b="1">
                <a:latin typeface="Lucida Sans Unicode" panose="020B0602030504020204" pitchFamily="34" charset="0"/>
              </a:rPr>
              <a:t>…</a:t>
            </a:r>
            <a:endParaRPr lang="en-GB" altLang="en-US" sz="1400" b="1">
              <a:latin typeface="Lucida Sans Unicode" panose="020B0602030504020204" pitchFamily="34" charset="0"/>
            </a:endParaRPr>
          </a:p>
        </p:txBody>
      </p:sp>
      <p:sp>
        <p:nvSpPr>
          <p:cNvPr id="133158" name="Text Box 38"/>
          <p:cNvSpPr txBox="1">
            <a:spLocks noChangeArrowheads="1"/>
          </p:cNvSpPr>
          <p:nvPr/>
        </p:nvSpPr>
        <p:spPr bwMode="auto">
          <a:xfrm>
            <a:off x="5057775" y="4889500"/>
            <a:ext cx="974725" cy="314325"/>
          </a:xfrm>
          <a:prstGeom prst="rect">
            <a:avLst/>
          </a:prstGeom>
          <a:solidFill>
            <a:srgbClr val="D4F1F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400" b="1">
                <a:latin typeface="Lucida Sans Unicode" panose="020B0602030504020204" pitchFamily="34" charset="0"/>
              </a:rPr>
              <a:t>structure</a:t>
            </a:r>
            <a:endParaRPr lang="en-GB" altLang="en-US" sz="1400" b="1">
              <a:latin typeface="Lucida Sans Unicode" panose="020B0602030504020204" pitchFamily="34" charset="0"/>
            </a:endParaRPr>
          </a:p>
        </p:txBody>
      </p:sp>
      <p:pic>
        <p:nvPicPr>
          <p:cNvPr id="133159" name="Picture 39" descr="Image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146300"/>
            <a:ext cx="2336800" cy="2284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3160" name="Text Box 40"/>
          <p:cNvSpPr txBox="1">
            <a:spLocks noChangeArrowheads="1"/>
          </p:cNvSpPr>
          <p:nvPr/>
        </p:nvSpPr>
        <p:spPr bwMode="auto">
          <a:xfrm>
            <a:off x="6372225" y="4725988"/>
            <a:ext cx="1477963" cy="701675"/>
          </a:xfrm>
          <a:prstGeom prst="rect">
            <a:avLst/>
          </a:prstGeom>
          <a:solidFill>
            <a:srgbClr val="D4F1F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i="1">
                <a:latin typeface="Lucida Sans Unicode" panose="020B0602030504020204" pitchFamily="34" charset="0"/>
              </a:rPr>
              <a:t>Method:</a:t>
            </a:r>
          </a:p>
          <a:p>
            <a:pPr eaLnBrk="1" hangingPunct="1">
              <a:spcBef>
                <a:spcPct val="0"/>
              </a:spcBef>
              <a:buSzTx/>
              <a:buFontTx/>
              <a:buNone/>
            </a:pPr>
            <a:r>
              <a:rPr lang="en-US" altLang="en-US" i="1">
                <a:latin typeface="Lucida Sans Unicode" panose="020B0602030504020204" pitchFamily="34" charset="0"/>
              </a:rPr>
              <a:t>Fault trees</a:t>
            </a:r>
            <a:endParaRPr lang="en-GB" altLang="en-US" i="1">
              <a:latin typeface="Lucida Sans Unicode" panose="020B060203050402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smtClean="0">
                <a:cs typeface="Akzidenz-Bd for Chalmers" pitchFamily="2"/>
              </a:rPr>
              <a:t>4+1 Views Model</a:t>
            </a:r>
            <a:endParaRPr lang="en-GB" altLang="en-US" smtClean="0">
              <a:cs typeface="Akzidenz-Bd for Chalmers" pitchFamily="2"/>
            </a:endParaRPr>
          </a:p>
        </p:txBody>
      </p:sp>
      <p:sp>
        <p:nvSpPr>
          <p:cNvPr id="135171" name="Text Box 3"/>
          <p:cNvSpPr txBox="1">
            <a:spLocks noChangeArrowheads="1"/>
          </p:cNvSpPr>
          <p:nvPr/>
        </p:nvSpPr>
        <p:spPr bwMode="auto">
          <a:xfrm>
            <a:off x="593725" y="2174875"/>
            <a:ext cx="6659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2400">
                <a:latin typeface="Lucida Sans Unicode" panose="020B0602030504020204" pitchFamily="34" charset="0"/>
              </a:rPr>
              <a:t>Borrowed from Grady Booch on architecting</a:t>
            </a:r>
          </a:p>
          <a:p>
            <a:pPr eaLnBrk="1" hangingPunct="1">
              <a:spcBef>
                <a:spcPct val="0"/>
              </a:spcBef>
              <a:buSzTx/>
              <a:buFontTx/>
              <a:buNone/>
            </a:pPr>
            <a:r>
              <a:rPr lang="en-US" altLang="en-US" sz="2400">
                <a:latin typeface="Lucida Sans Unicode" panose="020B0602030504020204" pitchFamily="34" charset="0"/>
                <a:hlinkClick r:id="rId3"/>
              </a:rPr>
              <a:t>www.rational.com</a:t>
            </a:r>
            <a:r>
              <a:rPr lang="en-US" altLang="en-US" sz="2400">
                <a:latin typeface="Lucida Sans Unicode" panose="020B0602030504020204" pitchFamily="34" charset="0"/>
              </a:rPr>
              <a:t> </a:t>
            </a:r>
            <a:endParaRPr lang="en-GB" altLang="en-US" sz="2400">
              <a:latin typeface="Lucida Sans Unicode" panose="020B0602030504020204" pitchFamily="34" charset="0"/>
            </a:endParaRPr>
          </a:p>
        </p:txBody>
      </p:sp>
      <p:sp>
        <p:nvSpPr>
          <p:cNvPr id="135172" name="Text Box 4"/>
          <p:cNvSpPr txBox="1">
            <a:spLocks noChangeArrowheads="1"/>
          </p:cNvSpPr>
          <p:nvPr/>
        </p:nvSpPr>
        <p:spPr bwMode="auto">
          <a:xfrm>
            <a:off x="593725" y="3781425"/>
            <a:ext cx="79470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2400">
                <a:latin typeface="Lucida Sans Unicode" panose="020B0602030504020204" pitchFamily="34" charset="0"/>
              </a:rPr>
              <a:t>Approach inspired by 4+1 views model by Kruchten</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36"/>
          <p:cNvSpPr>
            <a:spLocks noGrp="1" noChangeArrowheads="1"/>
          </p:cNvSpPr>
          <p:nvPr>
            <p:ph type="title" idx="4294967295"/>
          </p:nvPr>
        </p:nvSpPr>
        <p:spPr>
          <a:xfrm>
            <a:off x="0" y="600075"/>
            <a:ext cx="9144000" cy="1028700"/>
          </a:xfrm>
        </p:spPr>
        <p:txBody>
          <a:bodyPr/>
          <a:lstStyle/>
          <a:p>
            <a:r>
              <a:rPr lang="en-US" altLang="en-US" smtClean="0">
                <a:cs typeface="Akzidenz-Bd for Chalmers" pitchFamily="2"/>
              </a:rPr>
              <a:t>The 4 + 1 View Model   </a:t>
            </a:r>
            <a:r>
              <a:rPr lang="en-US" altLang="en-US" sz="2800" smtClean="0">
                <a:cs typeface="Akzidenz-Bd for Chalmers" pitchFamily="2"/>
              </a:rPr>
              <a:t>(Kruchten95)</a:t>
            </a:r>
            <a:endParaRPr lang="en-GB" altLang="en-US" sz="2800" smtClean="0">
              <a:cs typeface="Akzidenz-Bd for Chalmers" pitchFamily="2"/>
            </a:endParaRPr>
          </a:p>
        </p:txBody>
      </p:sp>
      <p:sp>
        <p:nvSpPr>
          <p:cNvPr id="137219" name="AutoShape 1026"/>
          <p:cNvSpPr>
            <a:spLocks noChangeArrowheads="1"/>
          </p:cNvSpPr>
          <p:nvPr/>
        </p:nvSpPr>
        <p:spPr bwMode="auto">
          <a:xfrm>
            <a:off x="425450" y="3641725"/>
            <a:ext cx="8718550" cy="1935163"/>
          </a:xfrm>
          <a:prstGeom prst="curvedUpArrow">
            <a:avLst>
              <a:gd name="adj1" fmla="val 90107"/>
              <a:gd name="adj2" fmla="val 180213"/>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37220" name="AutoShape 1027"/>
          <p:cNvSpPr>
            <a:spLocks noChangeArrowheads="1"/>
          </p:cNvSpPr>
          <p:nvPr/>
        </p:nvSpPr>
        <p:spPr bwMode="auto">
          <a:xfrm rot="5400000">
            <a:off x="1929606" y="-81756"/>
            <a:ext cx="1431925" cy="4738688"/>
          </a:xfrm>
          <a:prstGeom prst="curvedRightArrow">
            <a:avLst>
              <a:gd name="adj1" fmla="val 66186"/>
              <a:gd name="adj2" fmla="val 132373"/>
              <a:gd name="adj3" fmla="val 33333"/>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37221" name="Text Box 1028"/>
          <p:cNvSpPr txBox="1">
            <a:spLocks noChangeArrowheads="1"/>
          </p:cNvSpPr>
          <p:nvPr/>
        </p:nvSpPr>
        <p:spPr bwMode="auto">
          <a:xfrm>
            <a:off x="190500" y="5289550"/>
            <a:ext cx="38401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sz="2400" b="1">
                <a:latin typeface="Times New Roman" panose="02020603050405020304" pitchFamily="18" charset="0"/>
              </a:rPr>
              <a:t>Statechart diagrams (intra)</a:t>
            </a:r>
          </a:p>
          <a:p>
            <a:pPr>
              <a:spcBef>
                <a:spcPct val="0"/>
              </a:spcBef>
              <a:buSzTx/>
              <a:buFontTx/>
              <a:buNone/>
            </a:pPr>
            <a:r>
              <a:rPr lang="en-US" altLang="en-US" sz="2400" b="1">
                <a:latin typeface="Times New Roman" panose="02020603050405020304" pitchFamily="18" charset="0"/>
              </a:rPr>
              <a:t>Interaction diagrams (inter)</a:t>
            </a:r>
          </a:p>
        </p:txBody>
      </p:sp>
      <p:sp>
        <p:nvSpPr>
          <p:cNvPr id="137222" name="Text Box 1029"/>
          <p:cNvSpPr txBox="1">
            <a:spLocks noChangeArrowheads="1"/>
          </p:cNvSpPr>
          <p:nvPr/>
        </p:nvSpPr>
        <p:spPr bwMode="auto">
          <a:xfrm>
            <a:off x="5226050" y="5073650"/>
            <a:ext cx="3419475"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198438">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b="1">
                <a:latin typeface="Times New Roman" panose="02020603050405020304" pitchFamily="18" charset="0"/>
              </a:rPr>
              <a:t>Deployment diagrams</a:t>
            </a:r>
          </a:p>
          <a:p>
            <a:pPr lvl="1">
              <a:spcBef>
                <a:spcPct val="0"/>
              </a:spcBef>
              <a:buSzTx/>
              <a:buFontTx/>
              <a:buNone/>
            </a:pPr>
            <a:r>
              <a:rPr lang="en-US" altLang="en-US" b="1">
                <a:latin typeface="Times New Roman" panose="02020603050405020304" pitchFamily="18" charset="0"/>
              </a:rPr>
              <a:t>structure of infrastructure</a:t>
            </a:r>
          </a:p>
          <a:p>
            <a:pPr lvl="1">
              <a:spcBef>
                <a:spcPct val="0"/>
              </a:spcBef>
              <a:buSzTx/>
              <a:buFontTx/>
              <a:buNone/>
            </a:pPr>
            <a:r>
              <a:rPr lang="en-US" altLang="en-US" b="1">
                <a:latin typeface="Times New Roman" panose="02020603050405020304" pitchFamily="18" charset="0"/>
              </a:rPr>
              <a:t>rules for mapping of design </a:t>
            </a:r>
          </a:p>
          <a:p>
            <a:pPr lvl="1">
              <a:spcBef>
                <a:spcPct val="0"/>
              </a:spcBef>
              <a:buSzTx/>
              <a:buFontTx/>
              <a:buNone/>
            </a:pPr>
            <a:r>
              <a:rPr lang="en-US" altLang="en-US" b="1">
                <a:latin typeface="Times New Roman" panose="02020603050405020304" pitchFamily="18" charset="0"/>
              </a:rPr>
              <a:t>and process view onto infra</a:t>
            </a:r>
          </a:p>
        </p:txBody>
      </p:sp>
      <p:grpSp>
        <p:nvGrpSpPr>
          <p:cNvPr id="137223" name="Group 1030"/>
          <p:cNvGrpSpPr>
            <a:grpSpLocks/>
          </p:cNvGrpSpPr>
          <p:nvPr/>
        </p:nvGrpSpPr>
        <p:grpSpPr bwMode="auto">
          <a:xfrm>
            <a:off x="1554163" y="2390775"/>
            <a:ext cx="5981700" cy="2651125"/>
            <a:chOff x="990" y="1578"/>
            <a:chExt cx="3768" cy="1670"/>
          </a:xfrm>
        </p:grpSpPr>
        <p:sp>
          <p:nvSpPr>
            <p:cNvPr id="137227" name="Rectangle 1031"/>
            <p:cNvSpPr>
              <a:spLocks noChangeArrowheads="1"/>
            </p:cNvSpPr>
            <p:nvPr/>
          </p:nvSpPr>
          <p:spPr bwMode="auto">
            <a:xfrm>
              <a:off x="1002" y="2587"/>
              <a:ext cx="1392" cy="661"/>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latin typeface="Times New Roman" panose="02020603050405020304" pitchFamily="18" charset="0"/>
                </a:rPr>
                <a:t>Process</a:t>
              </a:r>
            </a:p>
            <a:p>
              <a:pPr algn="ctr">
                <a:spcBef>
                  <a:spcPct val="0"/>
                </a:spcBef>
                <a:buSzTx/>
                <a:buFontTx/>
                <a:buNone/>
              </a:pPr>
              <a:r>
                <a:rPr lang="en-US" altLang="en-US" sz="2400" b="1">
                  <a:latin typeface="Times New Roman" panose="02020603050405020304" pitchFamily="18" charset="0"/>
                </a:rPr>
                <a:t>view</a:t>
              </a:r>
            </a:p>
          </p:txBody>
        </p:sp>
        <p:sp>
          <p:nvSpPr>
            <p:cNvPr id="137228" name="Rectangle 1032"/>
            <p:cNvSpPr>
              <a:spLocks noChangeArrowheads="1"/>
            </p:cNvSpPr>
            <p:nvPr/>
          </p:nvSpPr>
          <p:spPr bwMode="auto">
            <a:xfrm>
              <a:off x="3366" y="2581"/>
              <a:ext cx="1392" cy="661"/>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latin typeface="Times New Roman" panose="02020603050405020304" pitchFamily="18" charset="0"/>
                </a:rPr>
                <a:t>Deployment</a:t>
              </a:r>
            </a:p>
            <a:p>
              <a:pPr algn="ctr">
                <a:spcBef>
                  <a:spcPct val="0"/>
                </a:spcBef>
                <a:buSzTx/>
                <a:buFontTx/>
                <a:buNone/>
              </a:pPr>
              <a:r>
                <a:rPr lang="en-US" altLang="en-US" sz="2400" b="1">
                  <a:latin typeface="Times New Roman" panose="02020603050405020304" pitchFamily="18" charset="0"/>
                </a:rPr>
                <a:t>view</a:t>
              </a:r>
            </a:p>
          </p:txBody>
        </p:sp>
        <p:sp>
          <p:nvSpPr>
            <p:cNvPr id="137229" name="Rectangle 1033"/>
            <p:cNvSpPr>
              <a:spLocks noChangeArrowheads="1"/>
            </p:cNvSpPr>
            <p:nvPr/>
          </p:nvSpPr>
          <p:spPr bwMode="auto">
            <a:xfrm>
              <a:off x="3360" y="1578"/>
              <a:ext cx="1392" cy="661"/>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latin typeface="Times New Roman" panose="02020603050405020304" pitchFamily="18" charset="0"/>
                </a:rPr>
                <a:t>Development</a:t>
              </a:r>
            </a:p>
            <a:p>
              <a:pPr algn="ctr">
                <a:spcBef>
                  <a:spcPct val="0"/>
                </a:spcBef>
                <a:buSzTx/>
                <a:buFontTx/>
                <a:buNone/>
              </a:pPr>
              <a:r>
                <a:rPr lang="en-US" altLang="en-US" sz="2400" b="1">
                  <a:latin typeface="Times New Roman" panose="02020603050405020304" pitchFamily="18" charset="0"/>
                </a:rPr>
                <a:t>view</a:t>
              </a:r>
            </a:p>
          </p:txBody>
        </p:sp>
        <p:sp>
          <p:nvSpPr>
            <p:cNvPr id="137230" name="Rectangle 1034"/>
            <p:cNvSpPr>
              <a:spLocks noChangeArrowheads="1"/>
            </p:cNvSpPr>
            <p:nvPr/>
          </p:nvSpPr>
          <p:spPr bwMode="auto">
            <a:xfrm>
              <a:off x="990" y="1578"/>
              <a:ext cx="1392" cy="661"/>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latin typeface="Times New Roman" panose="02020603050405020304" pitchFamily="18" charset="0"/>
                </a:rPr>
                <a:t>Structure</a:t>
              </a:r>
            </a:p>
            <a:p>
              <a:pPr algn="ctr">
                <a:spcBef>
                  <a:spcPct val="0"/>
                </a:spcBef>
                <a:buSzTx/>
                <a:buFontTx/>
                <a:buNone/>
              </a:pPr>
              <a:r>
                <a:rPr lang="en-US" altLang="en-US" sz="2400" b="1">
                  <a:latin typeface="Times New Roman" panose="02020603050405020304" pitchFamily="18" charset="0"/>
                </a:rPr>
                <a:t>view</a:t>
              </a:r>
            </a:p>
          </p:txBody>
        </p:sp>
        <p:sp>
          <p:nvSpPr>
            <p:cNvPr id="137231" name="Oval 1035"/>
            <p:cNvSpPr>
              <a:spLocks noChangeArrowheads="1"/>
            </p:cNvSpPr>
            <p:nvPr/>
          </p:nvSpPr>
          <p:spPr bwMode="auto">
            <a:xfrm>
              <a:off x="2112" y="2088"/>
              <a:ext cx="1512" cy="672"/>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latin typeface="Times New Roman" panose="02020603050405020304" pitchFamily="18" charset="0"/>
                </a:rPr>
                <a:t>Use case</a:t>
              </a:r>
            </a:p>
            <a:p>
              <a:pPr algn="ctr">
                <a:spcBef>
                  <a:spcPct val="0"/>
                </a:spcBef>
                <a:buSzTx/>
                <a:buFontTx/>
                <a:buNone/>
              </a:pPr>
              <a:r>
                <a:rPr lang="en-US" altLang="en-US" sz="2400" b="1">
                  <a:latin typeface="Times New Roman" panose="02020603050405020304" pitchFamily="18" charset="0"/>
                </a:rPr>
                <a:t>view</a:t>
              </a:r>
            </a:p>
          </p:txBody>
        </p:sp>
      </p:grpSp>
      <p:sp>
        <p:nvSpPr>
          <p:cNvPr id="137224" name="Text Box 1037"/>
          <p:cNvSpPr txBox="1">
            <a:spLocks noChangeArrowheads="1"/>
          </p:cNvSpPr>
          <p:nvPr/>
        </p:nvSpPr>
        <p:spPr bwMode="auto">
          <a:xfrm>
            <a:off x="3905250" y="4337050"/>
            <a:ext cx="127635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latin typeface="Times New Roman" panose="02020603050405020304" pitchFamily="18" charset="0"/>
              </a:rPr>
              <a:t>Use case</a:t>
            </a:r>
          </a:p>
          <a:p>
            <a:pPr algn="ctr">
              <a:spcBef>
                <a:spcPct val="0"/>
              </a:spcBef>
              <a:buSzTx/>
              <a:buFontTx/>
              <a:buNone/>
            </a:pPr>
            <a:r>
              <a:rPr lang="en-US" altLang="en-US" sz="2400" b="1">
                <a:latin typeface="Times New Roman" panose="02020603050405020304" pitchFamily="18" charset="0"/>
              </a:rPr>
              <a:t>models</a:t>
            </a:r>
          </a:p>
        </p:txBody>
      </p:sp>
      <p:sp>
        <p:nvSpPr>
          <p:cNvPr id="137225" name="Text Box 1038"/>
          <p:cNvSpPr txBox="1">
            <a:spLocks noChangeArrowheads="1"/>
          </p:cNvSpPr>
          <p:nvPr/>
        </p:nvSpPr>
        <p:spPr bwMode="auto">
          <a:xfrm>
            <a:off x="228600" y="1493838"/>
            <a:ext cx="44354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sz="2400" b="1">
                <a:latin typeface="Times New Roman" panose="02020603050405020304" pitchFamily="18" charset="0"/>
              </a:rPr>
              <a:t>Structure: Component diagrams</a:t>
            </a:r>
          </a:p>
        </p:txBody>
      </p:sp>
      <p:sp>
        <p:nvSpPr>
          <p:cNvPr id="137226" name="Text Box 1039"/>
          <p:cNvSpPr txBox="1">
            <a:spLocks noChangeArrowheads="1"/>
          </p:cNvSpPr>
          <p:nvPr/>
        </p:nvSpPr>
        <p:spPr bwMode="auto">
          <a:xfrm>
            <a:off x="5105400" y="1493838"/>
            <a:ext cx="3138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sz="2400" b="1">
                <a:latin typeface="Times New Roman" panose="02020603050405020304" pitchFamily="18" charset="0"/>
              </a:rPr>
              <a:t>Config. Mngnt policies</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692150"/>
            <a:ext cx="8153400" cy="1143000"/>
          </a:xfrm>
        </p:spPr>
        <p:txBody>
          <a:bodyPr/>
          <a:lstStyle/>
          <a:p>
            <a:r>
              <a:rPr lang="en-US" altLang="en-US" sz="3600" smtClean="0">
                <a:cs typeface="Akzidenz-Bd for Chalmers" pitchFamily="2"/>
              </a:rPr>
              <a:t>4+1 Views Representation of System Architecture</a:t>
            </a:r>
          </a:p>
        </p:txBody>
      </p:sp>
      <p:sp>
        <p:nvSpPr>
          <p:cNvPr id="139267" name="Rectangle 3"/>
          <p:cNvSpPr>
            <a:spLocks noChangeArrowheads="1"/>
          </p:cNvSpPr>
          <p:nvPr/>
        </p:nvSpPr>
        <p:spPr bwMode="auto">
          <a:xfrm>
            <a:off x="838200" y="2347913"/>
            <a:ext cx="3576638" cy="2046287"/>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39268" name="Rectangle 4"/>
          <p:cNvSpPr>
            <a:spLocks noChangeArrowheads="1"/>
          </p:cNvSpPr>
          <p:nvPr/>
        </p:nvSpPr>
        <p:spPr bwMode="auto">
          <a:xfrm>
            <a:off x="1736725" y="3032125"/>
            <a:ext cx="18986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b="1">
                <a:solidFill>
                  <a:schemeClr val="bg2"/>
                </a:solidFill>
                <a:latin typeface="Arial Narrow" panose="020B0606020202030204" pitchFamily="34" charset="0"/>
                <a:ea typeface="Gulim" pitchFamily="34" charset="-127"/>
              </a:rPr>
              <a:t>Structure</a:t>
            </a:r>
            <a:r>
              <a:rPr lang="en-US" altLang="ko-KR" b="1">
                <a:solidFill>
                  <a:schemeClr val="hlink"/>
                </a:solidFill>
                <a:latin typeface="Arial Narrow" panose="020B0606020202030204" pitchFamily="34" charset="0"/>
                <a:ea typeface="Gulim" pitchFamily="34" charset="-127"/>
              </a:rPr>
              <a:t> </a:t>
            </a:r>
            <a:r>
              <a:rPr lang="en-US" altLang="ko-KR" b="1">
                <a:solidFill>
                  <a:schemeClr val="bg2"/>
                </a:solidFill>
                <a:latin typeface="Arial Narrow" panose="020B0606020202030204" pitchFamily="34" charset="0"/>
                <a:ea typeface="Gulim" pitchFamily="34" charset="-127"/>
              </a:rPr>
              <a:t>View</a:t>
            </a:r>
            <a:endParaRPr lang="en-US" altLang="ko-KR" b="1">
              <a:latin typeface="Arial Narrow" panose="020B0606020202030204" pitchFamily="34" charset="0"/>
              <a:ea typeface="Gulim" pitchFamily="34" charset="-127"/>
            </a:endParaRPr>
          </a:p>
        </p:txBody>
      </p:sp>
      <p:sp>
        <p:nvSpPr>
          <p:cNvPr id="139269" name="Rectangle 5"/>
          <p:cNvSpPr>
            <a:spLocks noChangeArrowheads="1"/>
          </p:cNvSpPr>
          <p:nvPr/>
        </p:nvSpPr>
        <p:spPr bwMode="auto">
          <a:xfrm>
            <a:off x="863600" y="4022725"/>
            <a:ext cx="2124075"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sz="1400" i="1">
                <a:solidFill>
                  <a:schemeClr val="bg2"/>
                </a:solidFill>
                <a:latin typeface="Arial Narrow" panose="020B0606020202030204" pitchFamily="34" charset="0"/>
                <a:ea typeface="Gulim" pitchFamily="34" charset="-127"/>
              </a:rPr>
              <a:t>Functionality (Decomposition)</a:t>
            </a:r>
            <a:endParaRPr lang="en-US" altLang="ko-KR" sz="1400" i="1">
              <a:latin typeface="Arial Narrow" panose="020B0606020202030204" pitchFamily="34" charset="0"/>
              <a:ea typeface="Gulim" pitchFamily="34" charset="-127"/>
            </a:endParaRPr>
          </a:p>
        </p:txBody>
      </p:sp>
      <p:sp>
        <p:nvSpPr>
          <p:cNvPr id="139270" name="Rectangle 6"/>
          <p:cNvSpPr>
            <a:spLocks noChangeArrowheads="1"/>
          </p:cNvSpPr>
          <p:nvPr/>
        </p:nvSpPr>
        <p:spPr bwMode="auto">
          <a:xfrm>
            <a:off x="4495800" y="2347913"/>
            <a:ext cx="3644900" cy="2046287"/>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39271" name="Rectangle 7"/>
          <p:cNvSpPr>
            <a:spLocks noChangeArrowheads="1"/>
          </p:cNvSpPr>
          <p:nvPr/>
        </p:nvSpPr>
        <p:spPr bwMode="auto">
          <a:xfrm>
            <a:off x="4800600" y="2957513"/>
            <a:ext cx="252571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b="1">
                <a:solidFill>
                  <a:schemeClr val="bg2"/>
                </a:solidFill>
                <a:latin typeface="Arial Narrow" panose="020B0606020202030204" pitchFamily="34" charset="0"/>
                <a:ea typeface="Gulim" pitchFamily="34" charset="-127"/>
              </a:rPr>
              <a:t>Development View</a:t>
            </a:r>
            <a:endParaRPr lang="en-US" altLang="ko-KR" b="1">
              <a:latin typeface="Arial Narrow" panose="020B0606020202030204" pitchFamily="34" charset="0"/>
              <a:ea typeface="Gulim" pitchFamily="34" charset="-127"/>
            </a:endParaRPr>
          </a:p>
        </p:txBody>
      </p:sp>
      <p:sp>
        <p:nvSpPr>
          <p:cNvPr id="139272" name="Rectangle 8"/>
          <p:cNvSpPr>
            <a:spLocks noChangeArrowheads="1"/>
          </p:cNvSpPr>
          <p:nvPr/>
        </p:nvSpPr>
        <p:spPr bwMode="auto">
          <a:xfrm>
            <a:off x="6053138" y="3795713"/>
            <a:ext cx="2009775" cy="55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spcBef>
                <a:spcPct val="0"/>
              </a:spcBef>
              <a:buSzTx/>
              <a:buFontTx/>
              <a:buNone/>
            </a:pPr>
            <a:r>
              <a:rPr lang="en-US" altLang="ko-KR" sz="1400">
                <a:solidFill>
                  <a:srgbClr val="FF3300"/>
                </a:solidFill>
                <a:latin typeface="Arial Narrow" panose="020B0606020202030204" pitchFamily="34" charset="0"/>
                <a:ea typeface="Gulim" pitchFamily="34" charset="-127"/>
              </a:rPr>
              <a:t>Programmers</a:t>
            </a:r>
            <a:r>
              <a:rPr lang="en-US" altLang="ko-KR" sz="1400">
                <a:solidFill>
                  <a:schemeClr val="bg2"/>
                </a:solidFill>
                <a:latin typeface="Arial Narrow" panose="020B0606020202030204" pitchFamily="34" charset="0"/>
                <a:ea typeface="Gulim" pitchFamily="34" charset="-127"/>
              </a:rPr>
              <a:t> </a:t>
            </a:r>
          </a:p>
          <a:p>
            <a:pPr algn="r">
              <a:spcBef>
                <a:spcPct val="0"/>
              </a:spcBef>
              <a:buSzTx/>
              <a:buFontTx/>
              <a:buNone/>
            </a:pPr>
            <a:r>
              <a:rPr lang="en-US" altLang="ko-KR" sz="1400" i="1">
                <a:solidFill>
                  <a:schemeClr val="bg2"/>
                </a:solidFill>
                <a:latin typeface="Arial Narrow" panose="020B0606020202030204" pitchFamily="34" charset="0"/>
                <a:ea typeface="Gulim" pitchFamily="34" charset="-127"/>
              </a:rPr>
              <a:t>Configuration management</a:t>
            </a:r>
            <a:r>
              <a:rPr lang="en-US" altLang="ko-KR" sz="1600">
                <a:solidFill>
                  <a:schemeClr val="bg2"/>
                </a:solidFill>
                <a:latin typeface="Arial Narrow" panose="020B0606020202030204" pitchFamily="34" charset="0"/>
                <a:ea typeface="Gulim" pitchFamily="34" charset="-127"/>
              </a:rPr>
              <a:t> </a:t>
            </a:r>
          </a:p>
        </p:txBody>
      </p:sp>
      <p:sp>
        <p:nvSpPr>
          <p:cNvPr id="139273" name="Rectangle 9"/>
          <p:cNvSpPr>
            <a:spLocks noChangeArrowheads="1"/>
          </p:cNvSpPr>
          <p:nvPr/>
        </p:nvSpPr>
        <p:spPr bwMode="auto">
          <a:xfrm>
            <a:off x="838200" y="4508500"/>
            <a:ext cx="3576638" cy="2006600"/>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39274" name="Rectangle 10"/>
          <p:cNvSpPr>
            <a:spLocks noChangeArrowheads="1"/>
          </p:cNvSpPr>
          <p:nvPr/>
        </p:nvSpPr>
        <p:spPr bwMode="auto">
          <a:xfrm>
            <a:off x="2286000" y="5192713"/>
            <a:ext cx="170656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b="1">
                <a:solidFill>
                  <a:schemeClr val="bg2"/>
                </a:solidFill>
                <a:latin typeface="Arial Narrow" panose="020B0606020202030204" pitchFamily="34" charset="0"/>
                <a:ea typeface="Gulim" pitchFamily="34" charset="-127"/>
              </a:rPr>
              <a:t>Process View</a:t>
            </a:r>
            <a:endParaRPr lang="en-US" altLang="ko-KR" sz="1800" b="1">
              <a:solidFill>
                <a:schemeClr val="hlink"/>
              </a:solidFill>
              <a:latin typeface="Arial Narrow" panose="020B0606020202030204" pitchFamily="34" charset="0"/>
              <a:ea typeface="Gulim" pitchFamily="34" charset="-127"/>
            </a:endParaRPr>
          </a:p>
        </p:txBody>
      </p:sp>
      <p:grpSp>
        <p:nvGrpSpPr>
          <p:cNvPr id="139275" name="Group 11"/>
          <p:cNvGrpSpPr>
            <a:grpSpLocks/>
          </p:cNvGrpSpPr>
          <p:nvPr/>
        </p:nvGrpSpPr>
        <p:grpSpPr bwMode="auto">
          <a:xfrm>
            <a:off x="914400" y="5538788"/>
            <a:ext cx="1300163" cy="542925"/>
            <a:chOff x="1680" y="2832"/>
            <a:chExt cx="819" cy="342"/>
          </a:xfrm>
        </p:grpSpPr>
        <p:sp>
          <p:nvSpPr>
            <p:cNvPr id="139292" name="Rectangle 12"/>
            <p:cNvSpPr>
              <a:spLocks noChangeArrowheads="1"/>
            </p:cNvSpPr>
            <p:nvPr/>
          </p:nvSpPr>
          <p:spPr bwMode="auto">
            <a:xfrm>
              <a:off x="1680" y="2976"/>
              <a:ext cx="128" cy="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en-US" altLang="ko-KR" sz="1400">
                <a:solidFill>
                  <a:schemeClr val="bg2"/>
                </a:solidFill>
                <a:latin typeface="Arial Narrow" panose="020B0606020202030204" pitchFamily="34" charset="0"/>
                <a:ea typeface="Gulim" pitchFamily="34" charset="-127"/>
              </a:endParaRPr>
            </a:p>
          </p:txBody>
        </p:sp>
        <p:sp>
          <p:nvSpPr>
            <p:cNvPr id="139293" name="Rectangle 13"/>
            <p:cNvSpPr>
              <a:spLocks noChangeArrowheads="1"/>
            </p:cNvSpPr>
            <p:nvPr/>
          </p:nvSpPr>
          <p:spPr bwMode="auto">
            <a:xfrm>
              <a:off x="1680" y="2832"/>
              <a:ext cx="819" cy="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sz="1400">
                  <a:solidFill>
                    <a:srgbClr val="FF3300"/>
                  </a:solidFill>
                  <a:latin typeface="Arial Narrow" panose="020B0606020202030204" pitchFamily="34" charset="0"/>
                  <a:ea typeface="Gulim" pitchFamily="34" charset="-127"/>
                </a:rPr>
                <a:t>System Architect</a:t>
              </a:r>
            </a:p>
          </p:txBody>
        </p:sp>
      </p:grpSp>
      <p:sp>
        <p:nvSpPr>
          <p:cNvPr id="139276" name="Rectangle 14"/>
          <p:cNvSpPr>
            <a:spLocks noChangeArrowheads="1"/>
          </p:cNvSpPr>
          <p:nvPr/>
        </p:nvSpPr>
        <p:spPr bwMode="auto">
          <a:xfrm>
            <a:off x="4498975" y="4456113"/>
            <a:ext cx="3644900" cy="2068512"/>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39277" name="Rectangle 15"/>
          <p:cNvSpPr>
            <a:spLocks noChangeArrowheads="1"/>
          </p:cNvSpPr>
          <p:nvPr/>
        </p:nvSpPr>
        <p:spPr bwMode="auto">
          <a:xfrm>
            <a:off x="4791075" y="5091113"/>
            <a:ext cx="23193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b="1">
                <a:solidFill>
                  <a:schemeClr val="bg2"/>
                </a:solidFill>
                <a:latin typeface="Arial Narrow" panose="020B0606020202030204" pitchFamily="34" charset="0"/>
                <a:ea typeface="Gulim" pitchFamily="34" charset="-127"/>
              </a:rPr>
              <a:t>Deployment View</a:t>
            </a:r>
            <a:endParaRPr lang="en-US" altLang="ko-KR" b="1">
              <a:latin typeface="Arial Narrow" panose="020B0606020202030204" pitchFamily="34" charset="0"/>
              <a:ea typeface="Gulim" pitchFamily="34" charset="-127"/>
            </a:endParaRPr>
          </a:p>
        </p:txBody>
      </p:sp>
      <p:sp>
        <p:nvSpPr>
          <p:cNvPr id="139278" name="Rectangle 16"/>
          <p:cNvSpPr>
            <a:spLocks noChangeArrowheads="1"/>
          </p:cNvSpPr>
          <p:nvPr/>
        </p:nvSpPr>
        <p:spPr bwMode="auto">
          <a:xfrm>
            <a:off x="5435600" y="5700713"/>
            <a:ext cx="2627313" cy="739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spcBef>
                <a:spcPct val="0"/>
              </a:spcBef>
              <a:buSzTx/>
              <a:buFontTx/>
              <a:buNone/>
            </a:pPr>
            <a:r>
              <a:rPr lang="en-US" altLang="ko-KR" sz="1400" i="1">
                <a:solidFill>
                  <a:schemeClr val="bg2"/>
                </a:solidFill>
                <a:latin typeface="Arial Narrow" panose="020B0606020202030204" pitchFamily="34" charset="0"/>
                <a:ea typeface="Gulim" pitchFamily="34" charset="-127"/>
              </a:rPr>
              <a:t>System topology</a:t>
            </a:r>
            <a:r>
              <a:rPr lang="en-US" altLang="ko-KR" sz="1400">
                <a:solidFill>
                  <a:schemeClr val="bg2"/>
                </a:solidFill>
                <a:latin typeface="Arial Narrow" panose="020B0606020202030204" pitchFamily="34" charset="0"/>
                <a:ea typeface="Gulim" pitchFamily="34" charset="-127"/>
              </a:rPr>
              <a:t> </a:t>
            </a:r>
          </a:p>
          <a:p>
            <a:pPr algn="r">
              <a:spcBef>
                <a:spcPct val="0"/>
              </a:spcBef>
              <a:buSzTx/>
              <a:buFontTx/>
              <a:buNone/>
            </a:pPr>
            <a:r>
              <a:rPr lang="en-US" altLang="ko-KR" sz="1400" i="1">
                <a:solidFill>
                  <a:schemeClr val="bg2"/>
                </a:solidFill>
                <a:latin typeface="Arial Narrow" panose="020B0606020202030204" pitchFamily="34" charset="0"/>
                <a:ea typeface="Gulim" pitchFamily="34" charset="-127"/>
              </a:rPr>
              <a:t>Delivery, installation, maintenance</a:t>
            </a:r>
          </a:p>
          <a:p>
            <a:pPr>
              <a:spcBef>
                <a:spcPct val="0"/>
              </a:spcBef>
              <a:buSzTx/>
              <a:buFontTx/>
              <a:buNone/>
            </a:pPr>
            <a:r>
              <a:rPr lang="en-US" altLang="ko-KR" sz="1400" i="1">
                <a:solidFill>
                  <a:schemeClr val="bg2"/>
                </a:solidFill>
                <a:latin typeface="Arial Narrow" panose="020B0606020202030204" pitchFamily="34" charset="0"/>
                <a:ea typeface="Gulim" pitchFamily="34" charset="-127"/>
              </a:rPr>
              <a:t>Performance, Scalability, Throughput</a:t>
            </a:r>
          </a:p>
        </p:txBody>
      </p:sp>
      <p:sp>
        <p:nvSpPr>
          <p:cNvPr id="139279" name="Rectangle 17"/>
          <p:cNvSpPr>
            <a:spLocks noChangeArrowheads="1"/>
          </p:cNvSpPr>
          <p:nvPr/>
        </p:nvSpPr>
        <p:spPr bwMode="auto">
          <a:xfrm>
            <a:off x="6570663" y="5472113"/>
            <a:ext cx="1492250"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spcBef>
                <a:spcPct val="0"/>
              </a:spcBef>
              <a:buSzTx/>
              <a:buFontTx/>
              <a:buNone/>
            </a:pPr>
            <a:r>
              <a:rPr lang="en-US" altLang="ko-KR" sz="1400">
                <a:solidFill>
                  <a:srgbClr val="FF3300"/>
                </a:solidFill>
                <a:latin typeface="Arial Narrow" panose="020B0606020202030204" pitchFamily="34" charset="0"/>
                <a:ea typeface="Gulim" pitchFamily="34" charset="-127"/>
              </a:rPr>
              <a:t>System engineering</a:t>
            </a:r>
          </a:p>
        </p:txBody>
      </p:sp>
      <p:sp>
        <p:nvSpPr>
          <p:cNvPr id="139280" name="Oval 18"/>
          <p:cNvSpPr>
            <a:spLocks noChangeArrowheads="1"/>
          </p:cNvSpPr>
          <p:nvPr/>
        </p:nvSpPr>
        <p:spPr bwMode="auto">
          <a:xfrm>
            <a:off x="3036888" y="3592513"/>
            <a:ext cx="2830512" cy="1514475"/>
          </a:xfrm>
          <a:prstGeom prst="ellipse">
            <a:avLst/>
          </a:prstGeom>
          <a:solidFill>
            <a:srgbClr val="FFFF99"/>
          </a:solidFill>
          <a:ln w="12700">
            <a:solidFill>
              <a:srgbClr val="5F5F5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39281" name="Rectangle 19"/>
          <p:cNvSpPr>
            <a:spLocks noChangeArrowheads="1"/>
          </p:cNvSpPr>
          <p:nvPr/>
        </p:nvSpPr>
        <p:spPr bwMode="auto">
          <a:xfrm>
            <a:off x="3546475" y="4151313"/>
            <a:ext cx="1811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a:solidFill>
                  <a:schemeClr val="bg2"/>
                </a:solidFill>
                <a:latin typeface="Arial Narrow" panose="020B0606020202030204" pitchFamily="34" charset="0"/>
                <a:ea typeface="Gulim" pitchFamily="34" charset="-127"/>
              </a:rPr>
              <a:t>Use Case View</a:t>
            </a:r>
            <a:endParaRPr lang="en-US" altLang="ko-KR" sz="1800">
              <a:latin typeface="Arial Narrow" panose="020B0606020202030204" pitchFamily="34" charset="0"/>
              <a:ea typeface="Gulim" pitchFamily="34" charset="-127"/>
            </a:endParaRPr>
          </a:p>
        </p:txBody>
      </p:sp>
      <p:sp>
        <p:nvSpPr>
          <p:cNvPr id="139282" name="Rectangle 20"/>
          <p:cNvSpPr>
            <a:spLocks noChangeArrowheads="1"/>
          </p:cNvSpPr>
          <p:nvPr/>
        </p:nvSpPr>
        <p:spPr bwMode="auto">
          <a:xfrm>
            <a:off x="914400" y="5845175"/>
            <a:ext cx="2208213" cy="527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sz="1400" i="1">
                <a:solidFill>
                  <a:schemeClr val="bg2"/>
                </a:solidFill>
                <a:latin typeface="Arial Narrow" panose="020B0606020202030204" pitchFamily="34" charset="0"/>
                <a:ea typeface="Gulim" pitchFamily="34" charset="-127"/>
              </a:rPr>
              <a:t>Concurrency, Communication, </a:t>
            </a:r>
          </a:p>
          <a:p>
            <a:pPr>
              <a:spcBef>
                <a:spcPct val="0"/>
              </a:spcBef>
              <a:buSzTx/>
              <a:buFontTx/>
              <a:buNone/>
            </a:pPr>
            <a:r>
              <a:rPr lang="en-US" altLang="ko-KR" sz="1400" i="1">
                <a:solidFill>
                  <a:schemeClr val="bg2"/>
                </a:solidFill>
                <a:latin typeface="Arial Narrow" panose="020B0606020202030204" pitchFamily="34" charset="0"/>
                <a:ea typeface="Gulim" pitchFamily="34" charset="-127"/>
              </a:rPr>
              <a:t>Synchronization</a:t>
            </a:r>
            <a:endParaRPr lang="en-US" altLang="ko-KR" sz="1400" i="1">
              <a:latin typeface="Arial Narrow" panose="020B0606020202030204" pitchFamily="34" charset="0"/>
              <a:ea typeface="Gulim" pitchFamily="34" charset="-127"/>
            </a:endParaRPr>
          </a:p>
        </p:txBody>
      </p:sp>
      <p:sp>
        <p:nvSpPr>
          <p:cNvPr id="139283" name="Rectangle 21"/>
          <p:cNvSpPr>
            <a:spLocks noChangeArrowheads="1"/>
          </p:cNvSpPr>
          <p:nvPr/>
        </p:nvSpPr>
        <p:spPr bwMode="auto">
          <a:xfrm>
            <a:off x="3995738" y="3829050"/>
            <a:ext cx="836612" cy="314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sz="1400">
                <a:solidFill>
                  <a:srgbClr val="FF3300"/>
                </a:solidFill>
                <a:latin typeface="Arial Narrow" panose="020B0606020202030204" pitchFamily="34" charset="0"/>
                <a:ea typeface="Gulim" pitchFamily="34" charset="-127"/>
              </a:rPr>
              <a:t>End-user </a:t>
            </a:r>
          </a:p>
        </p:txBody>
      </p:sp>
      <p:sp>
        <p:nvSpPr>
          <p:cNvPr id="139284" name="Rectangle 22"/>
          <p:cNvSpPr>
            <a:spLocks noChangeArrowheads="1"/>
          </p:cNvSpPr>
          <p:nvPr/>
        </p:nvSpPr>
        <p:spPr bwMode="auto">
          <a:xfrm>
            <a:off x="873125" y="3770313"/>
            <a:ext cx="1300163"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ko-KR" sz="1400">
                <a:solidFill>
                  <a:srgbClr val="FF3300"/>
                </a:solidFill>
                <a:latin typeface="Arial Narrow" panose="020B0606020202030204" pitchFamily="34" charset="0"/>
                <a:ea typeface="Gulim" pitchFamily="34" charset="-127"/>
              </a:rPr>
              <a:t>System Architect</a:t>
            </a:r>
          </a:p>
        </p:txBody>
      </p:sp>
      <p:grpSp>
        <p:nvGrpSpPr>
          <p:cNvPr id="585751" name="Group 23"/>
          <p:cNvGrpSpPr>
            <a:grpSpLocks/>
          </p:cNvGrpSpPr>
          <p:nvPr/>
        </p:nvGrpSpPr>
        <p:grpSpPr bwMode="auto">
          <a:xfrm>
            <a:off x="177800" y="1916113"/>
            <a:ext cx="8570913" cy="4868862"/>
            <a:chOff x="112" y="1207"/>
            <a:chExt cx="5399" cy="3067"/>
          </a:xfrm>
        </p:grpSpPr>
        <p:sp>
          <p:nvSpPr>
            <p:cNvPr id="139286" name="AutoShape 24"/>
            <p:cNvSpPr>
              <a:spLocks noChangeArrowheads="1"/>
            </p:cNvSpPr>
            <p:nvPr/>
          </p:nvSpPr>
          <p:spPr bwMode="auto">
            <a:xfrm>
              <a:off x="112" y="1343"/>
              <a:ext cx="1815" cy="499"/>
            </a:xfrm>
            <a:prstGeom prst="wedgeRoundRectCallout">
              <a:avLst>
                <a:gd name="adj1" fmla="val -2176"/>
                <a:gd name="adj2" fmla="val 84069"/>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a:latin typeface="Lucida Sans Unicode" panose="020B0602030504020204" pitchFamily="34" charset="0"/>
                </a:rPr>
                <a:t>How is the system structured?</a:t>
              </a:r>
              <a:endParaRPr lang="en-GB" altLang="en-US">
                <a:latin typeface="Lucida Sans Unicode" panose="020B0602030504020204" pitchFamily="34" charset="0"/>
              </a:endParaRPr>
            </a:p>
          </p:txBody>
        </p:sp>
        <p:sp>
          <p:nvSpPr>
            <p:cNvPr id="139287" name="AutoShape 25"/>
            <p:cNvSpPr>
              <a:spLocks noChangeArrowheads="1"/>
            </p:cNvSpPr>
            <p:nvPr/>
          </p:nvSpPr>
          <p:spPr bwMode="auto">
            <a:xfrm>
              <a:off x="3696" y="1343"/>
              <a:ext cx="1815" cy="499"/>
            </a:xfrm>
            <a:prstGeom prst="wedgeRoundRectCallout">
              <a:avLst>
                <a:gd name="adj1" fmla="val 1458"/>
                <a:gd name="adj2" fmla="val 84069"/>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a:latin typeface="Lucida Sans Unicode" panose="020B0602030504020204" pitchFamily="34" charset="0"/>
                </a:rPr>
                <a:t>How to build / configure ?</a:t>
              </a:r>
              <a:endParaRPr lang="en-GB" altLang="en-US">
                <a:latin typeface="Lucida Sans Unicode" panose="020B0602030504020204" pitchFamily="34" charset="0"/>
              </a:endParaRPr>
            </a:p>
          </p:txBody>
        </p:sp>
        <p:sp>
          <p:nvSpPr>
            <p:cNvPr id="139288" name="AutoShape 26"/>
            <p:cNvSpPr>
              <a:spLocks noChangeArrowheads="1"/>
            </p:cNvSpPr>
            <p:nvPr/>
          </p:nvSpPr>
          <p:spPr bwMode="auto">
            <a:xfrm>
              <a:off x="3606" y="2795"/>
              <a:ext cx="1905" cy="454"/>
            </a:xfrm>
            <a:prstGeom prst="wedgeRoundRectCallout">
              <a:avLst>
                <a:gd name="adj1" fmla="val 3755"/>
                <a:gd name="adj2" fmla="val 97356"/>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a:latin typeface="Lucida Sans Unicode" panose="020B0602030504020204" pitchFamily="34" charset="0"/>
                </a:rPr>
                <a:t>Where to install ?</a:t>
              </a:r>
            </a:p>
            <a:p>
              <a:pPr algn="ctr" eaLnBrk="1" hangingPunct="1">
                <a:spcBef>
                  <a:spcPct val="0"/>
                </a:spcBef>
                <a:buSzTx/>
                <a:buFontTx/>
                <a:buNone/>
              </a:pPr>
              <a:r>
                <a:rPr lang="en-US" altLang="en-US">
                  <a:latin typeface="Lucida Sans Unicode" panose="020B0602030504020204" pitchFamily="34" charset="0"/>
                </a:rPr>
                <a:t>What hw\nw is used?</a:t>
              </a:r>
              <a:endParaRPr lang="en-GB" altLang="en-US">
                <a:latin typeface="Lucida Sans Unicode" panose="020B0602030504020204" pitchFamily="34" charset="0"/>
              </a:endParaRPr>
            </a:p>
          </p:txBody>
        </p:sp>
        <p:sp>
          <p:nvSpPr>
            <p:cNvPr id="139289" name="AutoShape 27"/>
            <p:cNvSpPr>
              <a:spLocks noChangeArrowheads="1"/>
            </p:cNvSpPr>
            <p:nvPr/>
          </p:nvSpPr>
          <p:spPr bwMode="auto">
            <a:xfrm>
              <a:off x="112" y="2795"/>
              <a:ext cx="1815" cy="499"/>
            </a:xfrm>
            <a:prstGeom prst="wedgeRoundRectCallout">
              <a:avLst>
                <a:gd name="adj1" fmla="val -2176"/>
                <a:gd name="adj2" fmla="val 84069"/>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a:latin typeface="Lucida Sans Unicode" panose="020B0602030504020204" pitchFamily="34" charset="0"/>
                </a:rPr>
                <a:t>How does the system behave?</a:t>
              </a:r>
              <a:endParaRPr lang="en-GB" altLang="en-US">
                <a:latin typeface="Lucida Sans Unicode" panose="020B0602030504020204" pitchFamily="34" charset="0"/>
              </a:endParaRPr>
            </a:p>
          </p:txBody>
        </p:sp>
        <p:sp>
          <p:nvSpPr>
            <p:cNvPr id="139290" name="AutoShape 28"/>
            <p:cNvSpPr>
              <a:spLocks noChangeArrowheads="1"/>
            </p:cNvSpPr>
            <p:nvPr/>
          </p:nvSpPr>
          <p:spPr bwMode="auto">
            <a:xfrm>
              <a:off x="1791" y="3838"/>
              <a:ext cx="1679" cy="436"/>
            </a:xfrm>
            <a:prstGeom prst="wedgeRoundRectCallout">
              <a:avLst>
                <a:gd name="adj1" fmla="val 10630"/>
                <a:gd name="adj2" fmla="val -120185"/>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a:latin typeface="Lucida Sans Unicode" panose="020B0602030504020204" pitchFamily="34" charset="0"/>
                </a:rPr>
                <a:t>How does the system perform ?</a:t>
              </a:r>
              <a:endParaRPr lang="en-GB" altLang="en-US">
                <a:latin typeface="Lucida Sans Unicode" panose="020B0602030504020204" pitchFamily="34" charset="0"/>
              </a:endParaRPr>
            </a:p>
          </p:txBody>
        </p:sp>
        <p:sp>
          <p:nvSpPr>
            <p:cNvPr id="139291" name="AutoShape 29"/>
            <p:cNvSpPr>
              <a:spLocks noChangeArrowheads="1"/>
            </p:cNvSpPr>
            <p:nvPr/>
          </p:nvSpPr>
          <p:spPr bwMode="auto">
            <a:xfrm>
              <a:off x="2064" y="1207"/>
              <a:ext cx="1451" cy="436"/>
            </a:xfrm>
            <a:prstGeom prst="wedgeRoundRectCallout">
              <a:avLst>
                <a:gd name="adj1" fmla="val -380"/>
                <a:gd name="adj2" fmla="val 210778"/>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a:latin typeface="Lucida Sans Unicode" panose="020B0602030504020204" pitchFamily="34" charset="0"/>
                </a:rPr>
                <a:t>What can/does the system do ?</a:t>
              </a:r>
              <a:endParaRPr lang="en-GB" altLang="en-US">
                <a:latin typeface="Lucida Sans Unicode" panose="020B0602030504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5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title" idx="4294967295"/>
          </p:nvPr>
        </p:nvSpPr>
        <p:spPr>
          <a:xfrm>
            <a:off x="0" y="446088"/>
            <a:ext cx="9144000" cy="1028700"/>
          </a:xfrm>
        </p:spPr>
        <p:txBody>
          <a:bodyPr/>
          <a:lstStyle/>
          <a:p>
            <a:r>
              <a:rPr lang="en-US" altLang="en-US" smtClean="0">
                <a:cs typeface="Akzidenz-Bd for Chalmers" pitchFamily="2"/>
              </a:rPr>
              <a:t>Example 4+1 Views model</a:t>
            </a:r>
            <a:endParaRPr lang="en-GB" altLang="en-US" smtClean="0">
              <a:cs typeface="Akzidenz-Bd for Chalmers" pitchFamily="2"/>
            </a:endParaRPr>
          </a:p>
        </p:txBody>
      </p:sp>
      <p:sp>
        <p:nvSpPr>
          <p:cNvPr id="141315" name="Slide Number Placeholder 1"/>
          <p:cNvSpPr>
            <a:spLocks noGrp="1"/>
          </p:cNvSpPr>
          <p:nvPr>
            <p:ph type="sldNum" sz="quarter" idx="4294967295"/>
          </p:nvPr>
        </p:nvSpPr>
        <p:spPr bwMode="auto">
          <a:xfrm>
            <a:off x="7239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4687057D-169A-479A-91AC-C525A0BBEEEF}" type="slidenum">
              <a:rPr lang="en-GB" altLang="en-US" sz="2400">
                <a:latin typeface="Times New Roman" panose="02020603050405020304" pitchFamily="18" charset="0"/>
              </a:rPr>
              <a:pPr eaLnBrk="1" hangingPunct="1">
                <a:spcBef>
                  <a:spcPct val="0"/>
                </a:spcBef>
                <a:buSzTx/>
                <a:buFontTx/>
                <a:buNone/>
              </a:pPr>
              <a:t>94</a:t>
            </a:fld>
            <a:endParaRPr lang="en-GB" altLang="en-US" sz="2400">
              <a:latin typeface="Times New Roman" panose="02020603050405020304" pitchFamily="18" charset="0"/>
            </a:endParaRPr>
          </a:p>
        </p:txBody>
      </p:sp>
      <p:sp>
        <p:nvSpPr>
          <p:cNvPr id="141316" name="Rectangle 2"/>
          <p:cNvSpPr>
            <a:spLocks noChangeArrowheads="1"/>
          </p:cNvSpPr>
          <p:nvPr/>
        </p:nvSpPr>
        <p:spPr bwMode="auto">
          <a:xfrm>
            <a:off x="533400" y="4103688"/>
            <a:ext cx="3429000" cy="266700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Times New Roman" panose="02020603050405020304" pitchFamily="18" charset="0"/>
            </a:endParaRPr>
          </a:p>
        </p:txBody>
      </p:sp>
      <p:sp>
        <p:nvSpPr>
          <p:cNvPr id="141317" name="Rectangle 3"/>
          <p:cNvSpPr>
            <a:spLocks noChangeArrowheads="1"/>
          </p:cNvSpPr>
          <p:nvPr/>
        </p:nvSpPr>
        <p:spPr bwMode="auto">
          <a:xfrm>
            <a:off x="5181600" y="4179888"/>
            <a:ext cx="3352800" cy="259080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Times New Roman" panose="02020603050405020304" pitchFamily="18" charset="0"/>
            </a:endParaRPr>
          </a:p>
        </p:txBody>
      </p:sp>
      <p:sp>
        <p:nvSpPr>
          <p:cNvPr id="141318" name="Rectangle 4"/>
          <p:cNvSpPr>
            <a:spLocks noChangeArrowheads="1"/>
          </p:cNvSpPr>
          <p:nvPr/>
        </p:nvSpPr>
        <p:spPr bwMode="auto">
          <a:xfrm>
            <a:off x="5773738" y="1360488"/>
            <a:ext cx="2913062" cy="2068512"/>
          </a:xfrm>
          <a:prstGeom prst="rect">
            <a:avLst/>
          </a:prstGeom>
          <a:solidFill>
            <a:srgbClr val="FFFFFF">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Times New Roman" panose="02020603050405020304" pitchFamily="18" charset="0"/>
            </a:endParaRPr>
          </a:p>
        </p:txBody>
      </p:sp>
      <p:sp>
        <p:nvSpPr>
          <p:cNvPr id="141319" name="Rectangle 5"/>
          <p:cNvSpPr>
            <a:spLocks noChangeArrowheads="1"/>
          </p:cNvSpPr>
          <p:nvPr/>
        </p:nvSpPr>
        <p:spPr bwMode="auto">
          <a:xfrm>
            <a:off x="533400" y="1284288"/>
            <a:ext cx="3429000" cy="2601912"/>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Times New Roman" panose="02020603050405020304" pitchFamily="18" charset="0"/>
            </a:endParaRPr>
          </a:p>
        </p:txBody>
      </p:sp>
      <p:sp>
        <p:nvSpPr>
          <p:cNvPr id="141320" name="Oval 6"/>
          <p:cNvSpPr>
            <a:spLocks noChangeArrowheads="1"/>
          </p:cNvSpPr>
          <p:nvPr/>
        </p:nvSpPr>
        <p:spPr bwMode="auto">
          <a:xfrm>
            <a:off x="3335338" y="2808288"/>
            <a:ext cx="2760662" cy="1905000"/>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Times New Roman" panose="02020603050405020304" pitchFamily="18" charset="0"/>
            </a:endParaRPr>
          </a:p>
        </p:txBody>
      </p:sp>
      <p:sp>
        <p:nvSpPr>
          <p:cNvPr id="141321" name="Text Box 8"/>
          <p:cNvSpPr txBox="1">
            <a:spLocks noChangeArrowheads="1"/>
          </p:cNvSpPr>
          <p:nvPr/>
        </p:nvSpPr>
        <p:spPr bwMode="auto">
          <a:xfrm>
            <a:off x="533400" y="1284288"/>
            <a:ext cx="33528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b="1" i="1">
                <a:latin typeface="Times New Roman" panose="02020603050405020304" pitchFamily="18" charset="0"/>
              </a:rPr>
              <a:t>Structure view: </a:t>
            </a:r>
            <a:r>
              <a:rPr lang="en-US" altLang="en-US" b="1">
                <a:latin typeface="Times New Roman" panose="02020603050405020304" pitchFamily="18" charset="0"/>
              </a:rPr>
              <a:t>components, packages, interfaces</a:t>
            </a:r>
          </a:p>
        </p:txBody>
      </p:sp>
      <p:sp>
        <p:nvSpPr>
          <p:cNvPr id="141322" name="Rectangle 10"/>
          <p:cNvSpPr>
            <a:spLocks noChangeArrowheads="1"/>
          </p:cNvSpPr>
          <p:nvPr/>
        </p:nvSpPr>
        <p:spPr bwMode="auto">
          <a:xfrm>
            <a:off x="533400" y="4230688"/>
            <a:ext cx="32766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60000"/>
              </a:lnSpc>
              <a:spcBef>
                <a:spcPct val="50000"/>
              </a:spcBef>
              <a:buSzTx/>
              <a:buFontTx/>
              <a:buNone/>
            </a:pPr>
            <a:r>
              <a:rPr lang="en-US" altLang="en-US" sz="1800" b="1" i="1">
                <a:latin typeface="Times New Roman" panose="02020603050405020304" pitchFamily="18" charset="0"/>
              </a:rPr>
              <a:t>Behaviour view: </a:t>
            </a:r>
          </a:p>
          <a:p>
            <a:pPr>
              <a:lnSpc>
                <a:spcPct val="60000"/>
              </a:lnSpc>
              <a:spcBef>
                <a:spcPct val="50000"/>
              </a:spcBef>
              <a:buSzTx/>
              <a:buFontTx/>
              <a:buNone/>
            </a:pPr>
            <a:r>
              <a:rPr lang="en-US" altLang="en-US" sz="1800" b="1">
                <a:latin typeface="Times New Roman" panose="02020603050405020304" pitchFamily="18" charset="0"/>
              </a:rPr>
              <a:t>MSC, state-diagrams</a:t>
            </a:r>
            <a:endParaRPr lang="en-GB" altLang="en-US" sz="1800" b="1">
              <a:latin typeface="Times New Roman" panose="02020603050405020304" pitchFamily="18" charset="0"/>
            </a:endParaRPr>
          </a:p>
        </p:txBody>
      </p:sp>
      <p:grpSp>
        <p:nvGrpSpPr>
          <p:cNvPr id="141323" name="Group 11"/>
          <p:cNvGrpSpPr>
            <a:grpSpLocks/>
          </p:cNvGrpSpPr>
          <p:nvPr/>
        </p:nvGrpSpPr>
        <p:grpSpPr bwMode="auto">
          <a:xfrm>
            <a:off x="914400" y="2198688"/>
            <a:ext cx="2209800" cy="1219200"/>
            <a:chOff x="624" y="1296"/>
            <a:chExt cx="1392" cy="768"/>
          </a:xfrm>
        </p:grpSpPr>
        <p:sp>
          <p:nvSpPr>
            <p:cNvPr id="141375" name="Rectangle 12"/>
            <p:cNvSpPr>
              <a:spLocks noChangeArrowheads="1"/>
            </p:cNvSpPr>
            <p:nvPr/>
          </p:nvSpPr>
          <p:spPr bwMode="auto">
            <a:xfrm>
              <a:off x="62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A</a:t>
              </a:r>
              <a:endParaRPr lang="en-GB" altLang="en-US" sz="2400" b="1">
                <a:latin typeface="Times New Roman" panose="02020603050405020304" pitchFamily="18" charset="0"/>
              </a:endParaRPr>
            </a:p>
          </p:txBody>
        </p:sp>
        <p:sp>
          <p:nvSpPr>
            <p:cNvPr id="141376" name="Rectangle 13"/>
            <p:cNvSpPr>
              <a:spLocks noChangeArrowheads="1"/>
            </p:cNvSpPr>
            <p:nvPr/>
          </p:nvSpPr>
          <p:spPr bwMode="auto">
            <a:xfrm>
              <a:off x="134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B</a:t>
              </a:r>
              <a:endParaRPr lang="en-GB" altLang="en-US" sz="2400" b="1">
                <a:latin typeface="Times New Roman" panose="02020603050405020304" pitchFamily="18" charset="0"/>
              </a:endParaRPr>
            </a:p>
          </p:txBody>
        </p:sp>
        <p:sp>
          <p:nvSpPr>
            <p:cNvPr id="141377" name="Rectangle 14"/>
            <p:cNvSpPr>
              <a:spLocks noChangeArrowheads="1"/>
            </p:cNvSpPr>
            <p:nvPr/>
          </p:nvSpPr>
          <p:spPr bwMode="auto">
            <a:xfrm>
              <a:off x="1104"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C</a:t>
              </a:r>
              <a:endParaRPr lang="en-GB" altLang="en-US" sz="2400" b="1">
                <a:latin typeface="Times New Roman" panose="02020603050405020304" pitchFamily="18" charset="0"/>
              </a:endParaRPr>
            </a:p>
          </p:txBody>
        </p:sp>
        <p:sp>
          <p:nvSpPr>
            <p:cNvPr id="141378" name="Rectangle 15"/>
            <p:cNvSpPr>
              <a:spLocks noChangeArrowheads="1"/>
            </p:cNvSpPr>
            <p:nvPr/>
          </p:nvSpPr>
          <p:spPr bwMode="auto">
            <a:xfrm>
              <a:off x="1632"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D</a:t>
              </a:r>
              <a:endParaRPr lang="en-GB" altLang="en-US" sz="2400" b="1">
                <a:latin typeface="Times New Roman" panose="02020603050405020304" pitchFamily="18" charset="0"/>
              </a:endParaRPr>
            </a:p>
          </p:txBody>
        </p:sp>
        <p:cxnSp>
          <p:nvCxnSpPr>
            <p:cNvPr id="141379" name="AutoShape 16"/>
            <p:cNvCxnSpPr>
              <a:cxnSpLocks noChangeShapeType="1"/>
              <a:stCxn id="141375" idx="3"/>
              <a:endCxn id="141376" idx="1"/>
            </p:cNvCxnSpPr>
            <p:nvPr/>
          </p:nvCxnSpPr>
          <p:spPr bwMode="auto">
            <a:xfrm>
              <a:off x="1008" y="1440"/>
              <a:ext cx="336"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80" name="AutoShape 17"/>
            <p:cNvCxnSpPr>
              <a:cxnSpLocks noChangeShapeType="1"/>
              <a:stCxn id="141376" idx="2"/>
              <a:endCxn id="141377" idx="0"/>
            </p:cNvCxnSpPr>
            <p:nvPr/>
          </p:nvCxnSpPr>
          <p:spPr bwMode="auto">
            <a:xfrm flipH="1">
              <a:off x="1296" y="1584"/>
              <a:ext cx="240"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81" name="AutoShape 18"/>
            <p:cNvCxnSpPr>
              <a:cxnSpLocks noChangeShapeType="1"/>
              <a:stCxn id="141376" idx="2"/>
              <a:endCxn id="141378" idx="0"/>
            </p:cNvCxnSpPr>
            <p:nvPr/>
          </p:nvCxnSpPr>
          <p:spPr bwMode="auto">
            <a:xfrm>
              <a:off x="1536" y="1584"/>
              <a:ext cx="288"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1324" name="Rectangle 19"/>
          <p:cNvSpPr>
            <a:spLocks noChangeArrowheads="1"/>
          </p:cNvSpPr>
          <p:nvPr/>
        </p:nvSpPr>
        <p:spPr bwMode="auto">
          <a:xfrm>
            <a:off x="7778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A</a:t>
            </a:r>
            <a:endParaRPr lang="en-GB" altLang="en-US" sz="2400" b="1">
              <a:latin typeface="Times New Roman" panose="02020603050405020304" pitchFamily="18" charset="0"/>
            </a:endParaRPr>
          </a:p>
        </p:txBody>
      </p:sp>
      <p:sp>
        <p:nvSpPr>
          <p:cNvPr id="141325" name="Rectangle 20"/>
          <p:cNvSpPr>
            <a:spLocks noChangeArrowheads="1"/>
          </p:cNvSpPr>
          <p:nvPr/>
        </p:nvSpPr>
        <p:spPr bwMode="auto">
          <a:xfrm>
            <a:off x="15144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B</a:t>
            </a:r>
            <a:endParaRPr lang="en-GB" altLang="en-US" sz="2400" b="1">
              <a:latin typeface="Times New Roman" panose="02020603050405020304" pitchFamily="18" charset="0"/>
            </a:endParaRPr>
          </a:p>
        </p:txBody>
      </p:sp>
      <p:sp>
        <p:nvSpPr>
          <p:cNvPr id="141326" name="Rectangle 21"/>
          <p:cNvSpPr>
            <a:spLocks noChangeArrowheads="1"/>
          </p:cNvSpPr>
          <p:nvPr/>
        </p:nvSpPr>
        <p:spPr bwMode="auto">
          <a:xfrm>
            <a:off x="22510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C</a:t>
            </a:r>
            <a:endParaRPr lang="en-GB" altLang="en-US" sz="2400" b="1">
              <a:latin typeface="Times New Roman" panose="02020603050405020304" pitchFamily="18" charset="0"/>
            </a:endParaRPr>
          </a:p>
        </p:txBody>
      </p:sp>
      <p:sp>
        <p:nvSpPr>
          <p:cNvPr id="141327" name="Rectangle 22"/>
          <p:cNvSpPr>
            <a:spLocks noChangeArrowheads="1"/>
          </p:cNvSpPr>
          <p:nvPr/>
        </p:nvSpPr>
        <p:spPr bwMode="auto">
          <a:xfrm>
            <a:off x="29876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D</a:t>
            </a:r>
            <a:endParaRPr lang="en-GB" altLang="en-US" sz="2400" b="1">
              <a:latin typeface="Times New Roman" panose="02020603050405020304" pitchFamily="18" charset="0"/>
            </a:endParaRPr>
          </a:p>
        </p:txBody>
      </p:sp>
      <p:sp>
        <p:nvSpPr>
          <p:cNvPr id="141328" name="Line 23"/>
          <p:cNvSpPr>
            <a:spLocks noChangeShapeType="1"/>
          </p:cNvSpPr>
          <p:nvPr/>
        </p:nvSpPr>
        <p:spPr bwMode="auto">
          <a:xfrm>
            <a:off x="99060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29" name="Line 24"/>
          <p:cNvSpPr>
            <a:spLocks noChangeShapeType="1"/>
          </p:cNvSpPr>
          <p:nvPr/>
        </p:nvSpPr>
        <p:spPr bwMode="auto">
          <a:xfrm>
            <a:off x="170815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0" name="Line 25"/>
          <p:cNvSpPr>
            <a:spLocks noChangeShapeType="1"/>
          </p:cNvSpPr>
          <p:nvPr/>
        </p:nvSpPr>
        <p:spPr bwMode="auto">
          <a:xfrm>
            <a:off x="243840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1" name="Line 26"/>
          <p:cNvSpPr>
            <a:spLocks noChangeShapeType="1"/>
          </p:cNvSpPr>
          <p:nvPr/>
        </p:nvSpPr>
        <p:spPr bwMode="auto">
          <a:xfrm>
            <a:off x="320040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2" name="Line 27"/>
          <p:cNvSpPr>
            <a:spLocks noChangeShapeType="1"/>
          </p:cNvSpPr>
          <p:nvPr/>
        </p:nvSpPr>
        <p:spPr bwMode="auto">
          <a:xfrm>
            <a:off x="990600" y="5319713"/>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3" name="Line 28"/>
          <p:cNvSpPr>
            <a:spLocks noChangeShapeType="1"/>
          </p:cNvSpPr>
          <p:nvPr/>
        </p:nvSpPr>
        <p:spPr bwMode="auto">
          <a:xfrm>
            <a:off x="1752600" y="5443538"/>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4" name="Line 29"/>
          <p:cNvSpPr>
            <a:spLocks noChangeShapeType="1"/>
          </p:cNvSpPr>
          <p:nvPr/>
        </p:nvSpPr>
        <p:spPr bwMode="auto">
          <a:xfrm flipH="1">
            <a:off x="1752600" y="5595938"/>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5" name="Line 30"/>
          <p:cNvSpPr>
            <a:spLocks noChangeShapeType="1"/>
          </p:cNvSpPr>
          <p:nvPr/>
        </p:nvSpPr>
        <p:spPr bwMode="auto">
          <a:xfrm>
            <a:off x="1752600" y="5764213"/>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6" name="Line 31"/>
          <p:cNvSpPr>
            <a:spLocks noChangeShapeType="1"/>
          </p:cNvSpPr>
          <p:nvPr/>
        </p:nvSpPr>
        <p:spPr bwMode="auto">
          <a:xfrm flipH="1">
            <a:off x="1752600" y="5916613"/>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37" name="Rectangle 32"/>
          <p:cNvSpPr>
            <a:spLocks noChangeArrowheads="1"/>
          </p:cNvSpPr>
          <p:nvPr/>
        </p:nvSpPr>
        <p:spPr bwMode="auto">
          <a:xfrm>
            <a:off x="5257800" y="4305300"/>
            <a:ext cx="32004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lnSpc>
                <a:spcPct val="60000"/>
              </a:lnSpc>
              <a:spcBef>
                <a:spcPct val="50000"/>
              </a:spcBef>
              <a:buSzTx/>
              <a:buFontTx/>
              <a:buNone/>
            </a:pPr>
            <a:r>
              <a:rPr lang="en-US" altLang="en-US" sz="1800" b="1" i="1">
                <a:latin typeface="Times New Roman" panose="02020603050405020304" pitchFamily="18" charset="0"/>
              </a:rPr>
              <a:t>Deployment view:</a:t>
            </a:r>
          </a:p>
          <a:p>
            <a:pPr algn="r">
              <a:lnSpc>
                <a:spcPct val="60000"/>
              </a:lnSpc>
              <a:spcBef>
                <a:spcPct val="50000"/>
              </a:spcBef>
              <a:buSzTx/>
              <a:buFontTx/>
              <a:buNone/>
            </a:pPr>
            <a:r>
              <a:rPr lang="en-US" altLang="en-US" sz="1800" b="1">
                <a:latin typeface="Times New Roman" panose="02020603050405020304" pitchFamily="18" charset="0"/>
              </a:rPr>
              <a:t>physical model + mapping</a:t>
            </a:r>
          </a:p>
        </p:txBody>
      </p:sp>
      <p:sp>
        <p:nvSpPr>
          <p:cNvPr id="141338" name="AutoShape 33"/>
          <p:cNvSpPr>
            <a:spLocks noChangeArrowheads="1"/>
          </p:cNvSpPr>
          <p:nvPr/>
        </p:nvSpPr>
        <p:spPr bwMode="auto">
          <a:xfrm>
            <a:off x="5334000" y="5018088"/>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41339" name="AutoShape 34"/>
          <p:cNvSpPr>
            <a:spLocks noChangeArrowheads="1"/>
          </p:cNvSpPr>
          <p:nvPr/>
        </p:nvSpPr>
        <p:spPr bwMode="auto">
          <a:xfrm>
            <a:off x="6400800" y="5018088"/>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41340" name="AutoShape 35"/>
          <p:cNvSpPr>
            <a:spLocks noChangeArrowheads="1"/>
          </p:cNvSpPr>
          <p:nvPr/>
        </p:nvSpPr>
        <p:spPr bwMode="auto">
          <a:xfrm>
            <a:off x="7467600" y="5018088"/>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41341" name="Rectangle 36"/>
          <p:cNvSpPr>
            <a:spLocks noChangeArrowheads="1"/>
          </p:cNvSpPr>
          <p:nvPr/>
        </p:nvSpPr>
        <p:spPr bwMode="auto">
          <a:xfrm>
            <a:off x="5410200" y="5322888"/>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A</a:t>
            </a:r>
            <a:endParaRPr lang="en-GB" altLang="en-US" sz="2400" b="1">
              <a:latin typeface="Times New Roman" panose="02020603050405020304" pitchFamily="18" charset="0"/>
            </a:endParaRPr>
          </a:p>
        </p:txBody>
      </p:sp>
      <p:sp>
        <p:nvSpPr>
          <p:cNvPr id="141342" name="Rectangle 37"/>
          <p:cNvSpPr>
            <a:spLocks noChangeArrowheads="1"/>
          </p:cNvSpPr>
          <p:nvPr/>
        </p:nvSpPr>
        <p:spPr bwMode="auto">
          <a:xfrm>
            <a:off x="5410200" y="56753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B</a:t>
            </a:r>
            <a:endParaRPr lang="en-GB" altLang="en-US" sz="2400" b="1">
              <a:latin typeface="Times New Roman" panose="02020603050405020304" pitchFamily="18" charset="0"/>
            </a:endParaRPr>
          </a:p>
        </p:txBody>
      </p:sp>
      <p:sp>
        <p:nvSpPr>
          <p:cNvPr id="141343" name="Rectangle 38"/>
          <p:cNvSpPr>
            <a:spLocks noChangeArrowheads="1"/>
          </p:cNvSpPr>
          <p:nvPr/>
        </p:nvSpPr>
        <p:spPr bwMode="auto">
          <a:xfrm>
            <a:off x="6492875" y="546576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C</a:t>
            </a:r>
            <a:endParaRPr lang="en-GB" altLang="en-US" sz="2400" b="1">
              <a:latin typeface="Times New Roman" panose="02020603050405020304" pitchFamily="18" charset="0"/>
            </a:endParaRPr>
          </a:p>
        </p:txBody>
      </p:sp>
      <p:sp>
        <p:nvSpPr>
          <p:cNvPr id="141344" name="Rectangle 39"/>
          <p:cNvSpPr>
            <a:spLocks noChangeArrowheads="1"/>
          </p:cNvSpPr>
          <p:nvPr/>
        </p:nvSpPr>
        <p:spPr bwMode="auto">
          <a:xfrm>
            <a:off x="7575550" y="546576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Times New Roman" panose="02020603050405020304" pitchFamily="18" charset="0"/>
              </a:rPr>
              <a:t>D</a:t>
            </a:r>
            <a:endParaRPr lang="en-GB" altLang="en-US" sz="2400" b="1">
              <a:latin typeface="Times New Roman" panose="02020603050405020304" pitchFamily="18" charset="0"/>
            </a:endParaRPr>
          </a:p>
        </p:txBody>
      </p:sp>
      <p:grpSp>
        <p:nvGrpSpPr>
          <p:cNvPr id="141345" name="Group 40"/>
          <p:cNvGrpSpPr>
            <a:grpSpLocks/>
          </p:cNvGrpSpPr>
          <p:nvPr/>
        </p:nvGrpSpPr>
        <p:grpSpPr bwMode="auto">
          <a:xfrm>
            <a:off x="5334000" y="6084888"/>
            <a:ext cx="2971800" cy="304800"/>
            <a:chOff x="3360" y="3552"/>
            <a:chExt cx="1872" cy="288"/>
          </a:xfrm>
        </p:grpSpPr>
        <p:sp>
          <p:nvSpPr>
            <p:cNvPr id="141371" name="Line 41"/>
            <p:cNvSpPr>
              <a:spLocks noChangeShapeType="1"/>
            </p:cNvSpPr>
            <p:nvPr/>
          </p:nvSpPr>
          <p:spPr bwMode="auto">
            <a:xfrm>
              <a:off x="3360" y="3840"/>
              <a:ext cx="18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72" name="Line 42"/>
            <p:cNvSpPr>
              <a:spLocks noChangeShapeType="1"/>
            </p:cNvSpPr>
            <p:nvPr/>
          </p:nvSpPr>
          <p:spPr bwMode="auto">
            <a:xfrm>
              <a:off x="3552"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73" name="Line 43"/>
            <p:cNvSpPr>
              <a:spLocks noChangeShapeType="1"/>
            </p:cNvSpPr>
            <p:nvPr/>
          </p:nvSpPr>
          <p:spPr bwMode="auto">
            <a:xfrm>
              <a:off x="4224"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74" name="Line 44"/>
            <p:cNvSpPr>
              <a:spLocks noChangeShapeType="1"/>
            </p:cNvSpPr>
            <p:nvPr/>
          </p:nvSpPr>
          <p:spPr bwMode="auto">
            <a:xfrm>
              <a:off x="4896"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1346" name="Rectangle 45"/>
          <p:cNvSpPr>
            <a:spLocks noChangeArrowheads="1"/>
          </p:cNvSpPr>
          <p:nvPr/>
        </p:nvSpPr>
        <p:spPr bwMode="auto">
          <a:xfrm>
            <a:off x="3924300" y="2547938"/>
            <a:ext cx="1638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800" b="1" i="1">
                <a:latin typeface="Times New Roman" panose="02020603050405020304" pitchFamily="18" charset="0"/>
              </a:rPr>
              <a:t>Stakeholders &amp;</a:t>
            </a:r>
          </a:p>
          <a:p>
            <a:pPr eaLnBrk="1" hangingPunct="1">
              <a:spcBef>
                <a:spcPct val="0"/>
              </a:spcBef>
              <a:buSzTx/>
              <a:buFontTx/>
              <a:buNone/>
            </a:pPr>
            <a:r>
              <a:rPr lang="en-US" altLang="en-US" sz="1800" b="1" i="1">
                <a:latin typeface="Times New Roman" panose="02020603050405020304" pitchFamily="18" charset="0"/>
              </a:rPr>
              <a:t>Use cases view</a:t>
            </a:r>
            <a:endParaRPr lang="en-GB" altLang="en-US" sz="1800" b="1" i="1">
              <a:latin typeface="Times New Roman" panose="02020603050405020304" pitchFamily="18" charset="0"/>
            </a:endParaRPr>
          </a:p>
        </p:txBody>
      </p:sp>
      <p:grpSp>
        <p:nvGrpSpPr>
          <p:cNvPr id="141347" name="Group 46"/>
          <p:cNvGrpSpPr>
            <a:grpSpLocks/>
          </p:cNvGrpSpPr>
          <p:nvPr/>
        </p:nvGrpSpPr>
        <p:grpSpPr bwMode="auto">
          <a:xfrm>
            <a:off x="3657600" y="3494088"/>
            <a:ext cx="304800" cy="609600"/>
            <a:chOff x="2304" y="1920"/>
            <a:chExt cx="192" cy="384"/>
          </a:xfrm>
        </p:grpSpPr>
        <p:sp>
          <p:nvSpPr>
            <p:cNvPr id="141366" name="Line 47"/>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67" name="Oval 48"/>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41368" name="Line 49"/>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69" name="Line 50"/>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70" name="Line 51"/>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41348" name="Group 52"/>
          <p:cNvGrpSpPr>
            <a:grpSpLocks/>
          </p:cNvGrpSpPr>
          <p:nvPr/>
        </p:nvGrpSpPr>
        <p:grpSpPr bwMode="auto">
          <a:xfrm>
            <a:off x="5334000" y="3189288"/>
            <a:ext cx="304800" cy="609600"/>
            <a:chOff x="2304" y="1920"/>
            <a:chExt cx="192" cy="384"/>
          </a:xfrm>
        </p:grpSpPr>
        <p:sp>
          <p:nvSpPr>
            <p:cNvPr id="141361" name="Line 53"/>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62" name="Oval 54"/>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41363" name="Line 55"/>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64" name="Line 56"/>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365" name="Line 57"/>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1349" name="Oval 58"/>
          <p:cNvSpPr>
            <a:spLocks noChangeArrowheads="1"/>
          </p:cNvSpPr>
          <p:nvPr/>
        </p:nvSpPr>
        <p:spPr bwMode="auto">
          <a:xfrm>
            <a:off x="4114800" y="3265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cxnSp>
        <p:nvCxnSpPr>
          <p:cNvPr id="141350" name="AutoShape 59"/>
          <p:cNvCxnSpPr>
            <a:cxnSpLocks noChangeShapeType="1"/>
            <a:stCxn id="141368" idx="1"/>
            <a:endCxn id="141349" idx="2"/>
          </p:cNvCxnSpPr>
          <p:nvPr/>
        </p:nvCxnSpPr>
        <p:spPr bwMode="auto">
          <a:xfrm flipV="1">
            <a:off x="3962400" y="3379788"/>
            <a:ext cx="152400" cy="3683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51" name="AutoShape 60"/>
          <p:cNvCxnSpPr>
            <a:cxnSpLocks noChangeShapeType="1"/>
            <a:stCxn id="141363" idx="0"/>
            <a:endCxn id="141349" idx="6"/>
          </p:cNvCxnSpPr>
          <p:nvPr/>
        </p:nvCxnSpPr>
        <p:spPr bwMode="auto">
          <a:xfrm flipH="1" flipV="1">
            <a:off x="5029200" y="3379788"/>
            <a:ext cx="304800" cy="63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352" name="Oval 61"/>
          <p:cNvSpPr>
            <a:spLocks noChangeArrowheads="1"/>
          </p:cNvSpPr>
          <p:nvPr/>
        </p:nvSpPr>
        <p:spPr bwMode="auto">
          <a:xfrm>
            <a:off x="4267200" y="3646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sp>
        <p:nvSpPr>
          <p:cNvPr id="141353" name="Oval 62"/>
          <p:cNvSpPr>
            <a:spLocks noChangeArrowheads="1"/>
          </p:cNvSpPr>
          <p:nvPr/>
        </p:nvSpPr>
        <p:spPr bwMode="auto">
          <a:xfrm>
            <a:off x="4191000" y="41036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Times New Roman" panose="02020603050405020304" pitchFamily="18" charset="0"/>
            </a:endParaRPr>
          </a:p>
        </p:txBody>
      </p:sp>
      <p:cxnSp>
        <p:nvCxnSpPr>
          <p:cNvPr id="141354" name="AutoShape 63"/>
          <p:cNvCxnSpPr>
            <a:cxnSpLocks noChangeShapeType="1"/>
            <a:stCxn id="141368" idx="1"/>
            <a:endCxn id="141353" idx="2"/>
          </p:cNvCxnSpPr>
          <p:nvPr/>
        </p:nvCxnSpPr>
        <p:spPr bwMode="auto">
          <a:xfrm>
            <a:off x="3962400" y="3748088"/>
            <a:ext cx="228600" cy="4699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55" name="AutoShape 64"/>
          <p:cNvCxnSpPr>
            <a:cxnSpLocks noChangeShapeType="1"/>
            <a:stCxn id="141363" idx="0"/>
            <a:endCxn id="141352" idx="6"/>
          </p:cNvCxnSpPr>
          <p:nvPr/>
        </p:nvCxnSpPr>
        <p:spPr bwMode="auto">
          <a:xfrm flipH="1">
            <a:off x="5181600" y="3443288"/>
            <a:ext cx="152400" cy="317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356" name="Rectangle 65"/>
          <p:cNvSpPr>
            <a:spLocks noChangeArrowheads="1"/>
          </p:cNvSpPr>
          <p:nvPr/>
        </p:nvSpPr>
        <p:spPr bwMode="auto">
          <a:xfrm>
            <a:off x="519113" y="6418263"/>
            <a:ext cx="3416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800" b="1">
                <a:latin typeface="Times New Roman" panose="02020603050405020304" pitchFamily="18" charset="0"/>
              </a:rPr>
              <a:t>BC/WC e2e-response times, freq.</a:t>
            </a:r>
            <a:endParaRPr lang="en-GB" altLang="en-US" sz="1800" b="1">
              <a:latin typeface="Times New Roman" panose="02020603050405020304" pitchFamily="18" charset="0"/>
            </a:endParaRPr>
          </a:p>
        </p:txBody>
      </p:sp>
      <p:sp>
        <p:nvSpPr>
          <p:cNvPr id="141357" name="Rectangle 66"/>
          <p:cNvSpPr>
            <a:spLocks noChangeArrowheads="1"/>
          </p:cNvSpPr>
          <p:nvPr/>
        </p:nvSpPr>
        <p:spPr bwMode="auto">
          <a:xfrm>
            <a:off x="5162550" y="6446838"/>
            <a:ext cx="244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800" b="1">
                <a:latin typeface="Times New Roman" panose="02020603050405020304" pitchFamily="18" charset="0"/>
              </a:rPr>
              <a:t>bandwidth, availability</a:t>
            </a:r>
            <a:endParaRPr lang="en-GB" altLang="en-US" sz="1800" b="1">
              <a:latin typeface="Times New Roman" panose="02020603050405020304" pitchFamily="18" charset="0"/>
            </a:endParaRPr>
          </a:p>
        </p:txBody>
      </p:sp>
      <p:sp>
        <p:nvSpPr>
          <p:cNvPr id="141358" name="Rectangle 67"/>
          <p:cNvSpPr>
            <a:spLocks noChangeArrowheads="1"/>
          </p:cNvSpPr>
          <p:nvPr/>
        </p:nvSpPr>
        <p:spPr bwMode="auto">
          <a:xfrm>
            <a:off x="5800725" y="6084888"/>
            <a:ext cx="2400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800" b="1">
                <a:latin typeface="Times New Roman" panose="02020603050405020304" pitchFamily="18" charset="0"/>
              </a:rPr>
              <a:t> TCP/IP over Ethernet</a:t>
            </a:r>
            <a:endParaRPr lang="en-GB" altLang="en-US" sz="1800" b="1">
              <a:latin typeface="Times New Roman" panose="02020603050405020304" pitchFamily="18" charset="0"/>
            </a:endParaRPr>
          </a:p>
        </p:txBody>
      </p:sp>
      <p:sp>
        <p:nvSpPr>
          <p:cNvPr id="141359" name="Rectangle 68"/>
          <p:cNvSpPr>
            <a:spLocks noChangeArrowheads="1"/>
          </p:cNvSpPr>
          <p:nvPr/>
        </p:nvSpPr>
        <p:spPr bwMode="auto">
          <a:xfrm>
            <a:off x="5943600" y="1970088"/>
            <a:ext cx="2362200"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60000"/>
              </a:lnSpc>
              <a:spcBef>
                <a:spcPct val="50000"/>
              </a:spcBef>
              <a:buSzTx/>
              <a:buFontTx/>
              <a:buNone/>
            </a:pPr>
            <a:r>
              <a:rPr lang="en-US" altLang="en-US" sz="1800" b="1">
                <a:latin typeface="Times New Roman" panose="02020603050405020304" pitchFamily="18" charset="0"/>
              </a:rPr>
              <a:t>file ownership</a:t>
            </a:r>
          </a:p>
          <a:p>
            <a:pPr>
              <a:lnSpc>
                <a:spcPct val="60000"/>
              </a:lnSpc>
              <a:spcBef>
                <a:spcPct val="50000"/>
              </a:spcBef>
              <a:buSzTx/>
              <a:buFontTx/>
              <a:buNone/>
            </a:pPr>
            <a:r>
              <a:rPr lang="en-US" altLang="en-US" sz="1800" b="1">
                <a:latin typeface="Times New Roman" panose="02020603050405020304" pitchFamily="18" charset="0"/>
              </a:rPr>
              <a:t>Config. Mngnt view</a:t>
            </a:r>
          </a:p>
          <a:p>
            <a:pPr>
              <a:lnSpc>
                <a:spcPct val="60000"/>
              </a:lnSpc>
              <a:spcBef>
                <a:spcPct val="50000"/>
              </a:spcBef>
              <a:buSzTx/>
              <a:buFontTx/>
              <a:buNone/>
            </a:pPr>
            <a:r>
              <a:rPr lang="en-US" altLang="en-US" sz="1800" b="1">
                <a:latin typeface="Times New Roman" panose="02020603050405020304" pitchFamily="18" charset="0"/>
              </a:rPr>
              <a:t>versioning policies</a:t>
            </a:r>
          </a:p>
          <a:p>
            <a:pPr>
              <a:lnSpc>
                <a:spcPct val="60000"/>
              </a:lnSpc>
              <a:spcBef>
                <a:spcPct val="50000"/>
              </a:spcBef>
              <a:buSzTx/>
              <a:buFontTx/>
              <a:buNone/>
            </a:pPr>
            <a:r>
              <a:rPr lang="en-US" altLang="en-US" sz="1800" b="1">
                <a:latin typeface="Times New Roman" panose="02020603050405020304" pitchFamily="18" charset="0"/>
              </a:rPr>
              <a:t>…</a:t>
            </a:r>
          </a:p>
        </p:txBody>
      </p:sp>
      <p:sp>
        <p:nvSpPr>
          <p:cNvPr id="141360" name="Text Box 2"/>
          <p:cNvSpPr txBox="1">
            <a:spLocks noChangeArrowheads="1"/>
          </p:cNvSpPr>
          <p:nvPr/>
        </p:nvSpPr>
        <p:spPr bwMode="auto">
          <a:xfrm>
            <a:off x="5791200" y="1436688"/>
            <a:ext cx="27416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b="1" i="1">
                <a:latin typeface="Times New Roman" panose="02020603050405020304" pitchFamily="18" charset="0"/>
              </a:rPr>
              <a:t>Development view</a:t>
            </a:r>
            <a:endParaRPr lang="en-US" altLang="en-US" b="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0" y="549275"/>
            <a:ext cx="9144000" cy="1223963"/>
          </a:xfrm>
        </p:spPr>
        <p:txBody>
          <a:bodyPr/>
          <a:lstStyle/>
          <a:p>
            <a:r>
              <a:rPr lang="en-US" altLang="en-US" smtClean="0">
                <a:latin typeface="Calibri" panose="020F0502020204030204" pitchFamily="34" charset="0"/>
                <a:cs typeface="Calibri" panose="020F0502020204030204" pitchFamily="34" charset="0"/>
              </a:rPr>
              <a:t>What is a subsystem/component?</a:t>
            </a:r>
            <a:endParaRPr lang="en-GB" altLang="en-US" smtClean="0">
              <a:latin typeface="Calibri" panose="020F0502020204030204" pitchFamily="34" charset="0"/>
              <a:cs typeface="Calibri" panose="020F0502020204030204" pitchFamily="34" charset="0"/>
            </a:endParaRPr>
          </a:p>
        </p:txBody>
      </p:sp>
      <p:sp>
        <p:nvSpPr>
          <p:cNvPr id="143363" name="Content Placeholder 2"/>
          <p:cNvSpPr>
            <a:spLocks noGrp="1"/>
          </p:cNvSpPr>
          <p:nvPr>
            <p:ph idx="1"/>
          </p:nvPr>
        </p:nvSpPr>
        <p:spPr>
          <a:xfrm>
            <a:off x="395288" y="2205038"/>
            <a:ext cx="8424862" cy="4464050"/>
          </a:xfrm>
        </p:spPr>
        <p:txBody>
          <a:bodyPr/>
          <a:lstStyle/>
          <a:p>
            <a:r>
              <a:rPr lang="en-GB" altLang="en-US" sz="2400" smtClean="0">
                <a:latin typeface="Calibri" panose="020F0502020204030204" pitchFamily="34" charset="0"/>
                <a:cs typeface="Calibri" panose="020F0502020204030204" pitchFamily="34" charset="0"/>
              </a:rPr>
              <a:t>Sub-system models is a logical grouping of functionality into a coherent subsystems</a:t>
            </a:r>
          </a:p>
          <a:p>
            <a:pPr lvl="1"/>
            <a:r>
              <a:rPr lang="en-US" altLang="en-US" sz="2400" smtClean="0">
                <a:latin typeface="Calibri" panose="020F0502020204030204" pitchFamily="34" charset="0"/>
                <a:cs typeface="Calibri" panose="020F0502020204030204" pitchFamily="34" charset="0"/>
              </a:rPr>
              <a:t>Operate on the same data</a:t>
            </a:r>
          </a:p>
          <a:p>
            <a:pPr lvl="1"/>
            <a:r>
              <a:rPr lang="en-US" altLang="en-US" sz="2400" smtClean="0">
                <a:latin typeface="Calibri" panose="020F0502020204030204" pitchFamily="34" charset="0"/>
                <a:cs typeface="Calibri" panose="020F0502020204030204" pitchFamily="34" charset="0"/>
              </a:rPr>
              <a:t>Perform functions that belong to the same responsibility</a:t>
            </a:r>
            <a:endParaRPr lang="en-GB" altLang="en-US" sz="2400" smtClean="0">
              <a:latin typeface="Calibri" panose="020F0502020204030204" pitchFamily="34" charset="0"/>
              <a:cs typeface="Calibri" panose="020F050202020403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61950" y="692150"/>
            <a:ext cx="8458200" cy="936625"/>
          </a:xfrm>
        </p:spPr>
        <p:txBody>
          <a:bodyPr/>
          <a:lstStyle/>
          <a:p>
            <a:r>
              <a:rPr lang="en-US" altLang="en-US" smtClean="0">
                <a:cs typeface="Akzidenz-Bd for Chalmers" pitchFamily="2"/>
              </a:rPr>
              <a:t>Multiple diagram types per View</a:t>
            </a:r>
          </a:p>
        </p:txBody>
      </p:sp>
      <p:sp>
        <p:nvSpPr>
          <p:cNvPr id="144387" name="Rectangle 3"/>
          <p:cNvSpPr>
            <a:spLocks noGrp="1" noChangeArrowheads="1"/>
          </p:cNvSpPr>
          <p:nvPr>
            <p:ph sz="half" idx="1"/>
          </p:nvPr>
        </p:nvSpPr>
        <p:spPr>
          <a:xfrm>
            <a:off x="827088" y="1630363"/>
            <a:ext cx="3094037" cy="3671887"/>
          </a:xfrm>
        </p:spPr>
        <p:txBody>
          <a:bodyPr/>
          <a:lstStyle/>
          <a:p>
            <a:pPr>
              <a:lnSpc>
                <a:spcPct val="130000"/>
              </a:lnSpc>
              <a:buFontTx/>
              <a:buNone/>
            </a:pPr>
            <a:r>
              <a:rPr lang="en-US" altLang="en-US" sz="2000" smtClean="0">
                <a:solidFill>
                  <a:schemeClr val="accent2"/>
                </a:solidFill>
                <a:cs typeface="Akzidenz for Chalmers Regular" pitchFamily="2" charset="0"/>
              </a:rPr>
              <a:t>	4+1 View Model</a:t>
            </a:r>
          </a:p>
          <a:p>
            <a:pPr>
              <a:lnSpc>
                <a:spcPct val="130000"/>
              </a:lnSpc>
              <a:buFontTx/>
              <a:buNone/>
            </a:pPr>
            <a:r>
              <a:rPr lang="en-US" altLang="en-US" sz="1400" smtClean="0">
                <a:cs typeface="Akzidenz for Chalmers Regular" pitchFamily="2" charset="0"/>
              </a:rPr>
              <a:t>	(Philippe Kruchten)</a:t>
            </a:r>
          </a:p>
          <a:p>
            <a:pPr>
              <a:lnSpc>
                <a:spcPct val="130000"/>
              </a:lnSpc>
            </a:pPr>
            <a:r>
              <a:rPr lang="en-US" altLang="en-US" sz="2000" smtClean="0">
                <a:cs typeface="Akzidenz for Chalmers Regular" pitchFamily="2" charset="0"/>
              </a:rPr>
              <a:t>Logical View</a:t>
            </a:r>
          </a:p>
          <a:p>
            <a:pPr>
              <a:lnSpc>
                <a:spcPct val="130000"/>
              </a:lnSpc>
            </a:pPr>
            <a:r>
              <a:rPr lang="en-US" altLang="en-US" sz="2000" smtClean="0">
                <a:cs typeface="Akzidenz for Chalmers Regular" pitchFamily="2" charset="0"/>
              </a:rPr>
              <a:t>Process View</a:t>
            </a:r>
          </a:p>
          <a:p>
            <a:pPr>
              <a:lnSpc>
                <a:spcPct val="130000"/>
              </a:lnSpc>
            </a:pPr>
            <a:r>
              <a:rPr lang="en-US" altLang="en-US" sz="2000" smtClean="0">
                <a:cs typeface="Akzidenz for Chalmers Regular" pitchFamily="2" charset="0"/>
              </a:rPr>
              <a:t>Deployment View</a:t>
            </a:r>
          </a:p>
          <a:p>
            <a:pPr>
              <a:lnSpc>
                <a:spcPct val="130000"/>
              </a:lnSpc>
            </a:pPr>
            <a:r>
              <a:rPr lang="en-US" altLang="en-US" sz="2000" smtClean="0">
                <a:cs typeface="Akzidenz for Chalmers Regular" pitchFamily="2" charset="0"/>
              </a:rPr>
              <a:t>Development View</a:t>
            </a:r>
          </a:p>
          <a:p>
            <a:pPr>
              <a:lnSpc>
                <a:spcPct val="130000"/>
              </a:lnSpc>
            </a:pPr>
            <a:r>
              <a:rPr lang="en-US" altLang="en-US" sz="2000" smtClean="0">
                <a:cs typeface="Akzidenz for Chalmers Regular" pitchFamily="2" charset="0"/>
              </a:rPr>
              <a:t>Scenario View</a:t>
            </a:r>
          </a:p>
        </p:txBody>
      </p:sp>
      <p:sp>
        <p:nvSpPr>
          <p:cNvPr id="464900" name="Rectangle 4"/>
          <p:cNvSpPr>
            <a:spLocks noGrp="1" noChangeArrowheads="1"/>
          </p:cNvSpPr>
          <p:nvPr>
            <p:ph sz="half" idx="2"/>
          </p:nvPr>
        </p:nvSpPr>
        <p:spPr>
          <a:xfrm>
            <a:off x="4592638" y="1844675"/>
            <a:ext cx="4011612" cy="4032250"/>
          </a:xfrm>
        </p:spPr>
        <p:txBody>
          <a:bodyPr/>
          <a:lstStyle/>
          <a:p>
            <a:pPr>
              <a:buFontTx/>
              <a:buNone/>
            </a:pPr>
            <a:r>
              <a:rPr lang="en-US" altLang="en-US" sz="2000" smtClean="0">
                <a:solidFill>
                  <a:schemeClr val="accent2"/>
                </a:solidFill>
                <a:cs typeface="Akzidenz for Chalmers Regular" pitchFamily="2" charset="0"/>
              </a:rPr>
              <a:t>Unified Modeling Language</a:t>
            </a:r>
          </a:p>
          <a:p>
            <a:pPr>
              <a:buFontTx/>
              <a:buNone/>
            </a:pPr>
            <a:r>
              <a:rPr lang="en-US" altLang="en-US" sz="1400" smtClean="0">
                <a:cs typeface="Akzidenz for Chalmers Regular" pitchFamily="2" charset="0"/>
              </a:rPr>
              <a:t>UML is de-facto industry standard</a:t>
            </a:r>
          </a:p>
          <a:p>
            <a:r>
              <a:rPr lang="en-US" altLang="en-US" sz="2000" smtClean="0">
                <a:cs typeface="Akzidenz for Chalmers Regular" pitchFamily="2" charset="0"/>
              </a:rPr>
              <a:t>Component, Class diagram</a:t>
            </a:r>
          </a:p>
          <a:p>
            <a:r>
              <a:rPr lang="en-US" altLang="en-US" sz="2000" smtClean="0">
                <a:cs typeface="Akzidenz for Chalmers Regular" pitchFamily="2" charset="0"/>
              </a:rPr>
              <a:t>Use Case diagram</a:t>
            </a:r>
          </a:p>
          <a:p>
            <a:r>
              <a:rPr lang="en-US" altLang="en-US" sz="2000" smtClean="0">
                <a:cs typeface="Akzidenz for Chalmers Regular" pitchFamily="2" charset="0"/>
              </a:rPr>
              <a:t>Object diagram</a:t>
            </a:r>
          </a:p>
          <a:p>
            <a:r>
              <a:rPr lang="en-US" altLang="en-US" sz="2000" smtClean="0">
                <a:cs typeface="Akzidenz for Chalmers Regular" pitchFamily="2" charset="0"/>
              </a:rPr>
              <a:t>State-chart diagram</a:t>
            </a:r>
          </a:p>
          <a:p>
            <a:r>
              <a:rPr lang="en-US" altLang="en-US" sz="2000" smtClean="0">
                <a:cs typeface="Akzidenz for Chalmers Regular" pitchFamily="2" charset="0"/>
              </a:rPr>
              <a:t>Sequence diagram</a:t>
            </a:r>
          </a:p>
          <a:p>
            <a:r>
              <a:rPr lang="en-US" altLang="en-US" sz="2000" smtClean="0">
                <a:cs typeface="Akzidenz for Chalmers Regular" pitchFamily="2" charset="0"/>
              </a:rPr>
              <a:t>Collaboration diagram</a:t>
            </a:r>
          </a:p>
          <a:p>
            <a:r>
              <a:rPr lang="en-US" altLang="en-US" sz="2000" smtClean="0">
                <a:cs typeface="Akzidenz for Chalmers Regular" pitchFamily="2" charset="0"/>
              </a:rPr>
              <a:t>Activity diagram</a:t>
            </a:r>
          </a:p>
          <a:p>
            <a:r>
              <a:rPr lang="en-US" altLang="en-US" sz="2000" smtClean="0">
                <a:cs typeface="Akzidenz for Chalmers Regular" pitchFamily="2" charset="0"/>
              </a:rPr>
              <a:t>Deployment diagram</a:t>
            </a:r>
          </a:p>
        </p:txBody>
      </p:sp>
      <p:grpSp>
        <p:nvGrpSpPr>
          <p:cNvPr id="464901" name="Group 5"/>
          <p:cNvGrpSpPr>
            <a:grpSpLocks/>
          </p:cNvGrpSpPr>
          <p:nvPr/>
        </p:nvGrpSpPr>
        <p:grpSpPr bwMode="auto">
          <a:xfrm>
            <a:off x="3092450" y="2638425"/>
            <a:ext cx="1657350" cy="2879725"/>
            <a:chOff x="2154" y="1207"/>
            <a:chExt cx="1044" cy="2268"/>
          </a:xfrm>
        </p:grpSpPr>
        <p:sp>
          <p:nvSpPr>
            <p:cNvPr id="144391" name="Line 6"/>
            <p:cNvSpPr>
              <a:spLocks noChangeShapeType="1"/>
            </p:cNvSpPr>
            <p:nvPr/>
          </p:nvSpPr>
          <p:spPr bwMode="auto">
            <a:xfrm>
              <a:off x="2154" y="1207"/>
              <a:ext cx="953"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2" name="Line 7"/>
            <p:cNvSpPr>
              <a:spLocks noChangeShapeType="1"/>
            </p:cNvSpPr>
            <p:nvPr/>
          </p:nvSpPr>
          <p:spPr bwMode="auto">
            <a:xfrm>
              <a:off x="2154" y="1207"/>
              <a:ext cx="953" cy="545"/>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3" name="Line 8"/>
            <p:cNvSpPr>
              <a:spLocks noChangeShapeType="1"/>
            </p:cNvSpPr>
            <p:nvPr/>
          </p:nvSpPr>
          <p:spPr bwMode="auto">
            <a:xfrm>
              <a:off x="2154" y="1480"/>
              <a:ext cx="953"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4" name="Line 9"/>
            <p:cNvSpPr>
              <a:spLocks noChangeShapeType="1"/>
            </p:cNvSpPr>
            <p:nvPr/>
          </p:nvSpPr>
          <p:spPr bwMode="auto">
            <a:xfrm>
              <a:off x="2154" y="1480"/>
              <a:ext cx="998" cy="54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5" name="Line 10"/>
            <p:cNvSpPr>
              <a:spLocks noChangeShapeType="1"/>
            </p:cNvSpPr>
            <p:nvPr/>
          </p:nvSpPr>
          <p:spPr bwMode="auto">
            <a:xfrm>
              <a:off x="2154" y="1480"/>
              <a:ext cx="998" cy="861"/>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6" name="Line 11"/>
            <p:cNvSpPr>
              <a:spLocks noChangeShapeType="1"/>
            </p:cNvSpPr>
            <p:nvPr/>
          </p:nvSpPr>
          <p:spPr bwMode="auto">
            <a:xfrm>
              <a:off x="2154" y="1480"/>
              <a:ext cx="1044" cy="1133"/>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7" name="Line 12"/>
            <p:cNvSpPr>
              <a:spLocks noChangeShapeType="1"/>
            </p:cNvSpPr>
            <p:nvPr/>
          </p:nvSpPr>
          <p:spPr bwMode="auto">
            <a:xfrm>
              <a:off x="2154" y="1480"/>
              <a:ext cx="1044" cy="1405"/>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8" name="Line 13"/>
            <p:cNvSpPr>
              <a:spLocks noChangeShapeType="1"/>
            </p:cNvSpPr>
            <p:nvPr/>
          </p:nvSpPr>
          <p:spPr bwMode="auto">
            <a:xfrm flipV="1">
              <a:off x="2562" y="1207"/>
              <a:ext cx="545" cy="862"/>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9" name="Line 14"/>
            <p:cNvSpPr>
              <a:spLocks noChangeShapeType="1"/>
            </p:cNvSpPr>
            <p:nvPr/>
          </p:nvSpPr>
          <p:spPr bwMode="auto">
            <a:xfrm>
              <a:off x="2562" y="2069"/>
              <a:ext cx="590" cy="1089"/>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00" name="Line 15"/>
            <p:cNvSpPr>
              <a:spLocks noChangeShapeType="1"/>
            </p:cNvSpPr>
            <p:nvPr/>
          </p:nvSpPr>
          <p:spPr bwMode="auto">
            <a:xfrm flipV="1">
              <a:off x="2200" y="1480"/>
              <a:ext cx="907" cy="1179"/>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01" name="Line 16"/>
            <p:cNvSpPr>
              <a:spLocks noChangeShapeType="1"/>
            </p:cNvSpPr>
            <p:nvPr/>
          </p:nvSpPr>
          <p:spPr bwMode="auto">
            <a:xfrm flipV="1">
              <a:off x="2200" y="2069"/>
              <a:ext cx="952" cy="59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02" name="Line 17"/>
            <p:cNvSpPr>
              <a:spLocks noChangeShapeType="1"/>
            </p:cNvSpPr>
            <p:nvPr/>
          </p:nvSpPr>
          <p:spPr bwMode="auto">
            <a:xfrm flipH="1" flipV="1">
              <a:off x="2472" y="1797"/>
              <a:ext cx="680" cy="167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03" name="Line 18"/>
            <p:cNvSpPr>
              <a:spLocks noChangeShapeType="1"/>
            </p:cNvSpPr>
            <p:nvPr/>
          </p:nvSpPr>
          <p:spPr bwMode="auto">
            <a:xfrm flipV="1">
              <a:off x="2200" y="2296"/>
              <a:ext cx="997" cy="363"/>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04" name="Line 19"/>
            <p:cNvSpPr>
              <a:spLocks noChangeShapeType="1"/>
            </p:cNvSpPr>
            <p:nvPr/>
          </p:nvSpPr>
          <p:spPr bwMode="auto">
            <a:xfrm flipV="1">
              <a:off x="2245" y="2614"/>
              <a:ext cx="952" cy="45"/>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05" name="Line 20"/>
            <p:cNvSpPr>
              <a:spLocks noChangeShapeType="1"/>
            </p:cNvSpPr>
            <p:nvPr/>
          </p:nvSpPr>
          <p:spPr bwMode="auto">
            <a:xfrm>
              <a:off x="2200" y="2659"/>
              <a:ext cx="997" cy="22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4390" name="Text Box 21"/>
          <p:cNvSpPr txBox="1">
            <a:spLocks noChangeArrowheads="1"/>
          </p:cNvSpPr>
          <p:nvPr/>
        </p:nvSpPr>
        <p:spPr bwMode="auto">
          <a:xfrm>
            <a:off x="971550" y="6272213"/>
            <a:ext cx="612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a:latin typeface="Lucida Sans Unicode" panose="020B0602030504020204" pitchFamily="34" charset="0"/>
              </a:rPr>
              <a:t>Multiple diagram types may be used in one view</a:t>
            </a:r>
            <a:endParaRPr lang="nl-NL" altLang="en-US">
              <a:latin typeface="Lucida Sans Unicode" panose="020B0602030504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49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nodeType="clickEffect">
                                  <p:stCondLst>
                                    <p:cond delay="0"/>
                                  </p:stCondLst>
                                  <p:childTnLst>
                                    <p:animClr clrSpc="rgb" dir="cw">
                                      <p:cBhvr override="childStyle">
                                        <p:cTn id="10" dur="2000" fill="hold"/>
                                        <p:tgtEl>
                                          <p:spTgt spid="464900">
                                            <p:txEl>
                                              <p:pRg st="2" end="2"/>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2000" fill="hold"/>
                                        <p:tgtEl>
                                          <p:spTgt spid="464900">
                                            <p:txEl>
                                              <p:pRg st="3" end="3"/>
                                            </p:txEl>
                                          </p:spTgt>
                                        </p:tgtEl>
                                        <p:attrNameLst>
                                          <p:attrName>style.color</p:attrName>
                                        </p:attrNameLst>
                                      </p:cBhvr>
                                      <p:to>
                                        <a:schemeClr val="accent2"/>
                                      </p:to>
                                    </p:animClr>
                                  </p:childTnLst>
                                </p:cTn>
                              </p:par>
                              <p:par>
                                <p:cTn id="13" presetID="3" presetClass="emph" presetSubtype="2" fill="hold" nodeType="withEffect">
                                  <p:stCondLst>
                                    <p:cond delay="0"/>
                                  </p:stCondLst>
                                  <p:childTnLst>
                                    <p:animClr clrSpc="rgb" dir="cw">
                                      <p:cBhvr override="childStyle">
                                        <p:cTn id="14" dur="2000" fill="hold"/>
                                        <p:tgtEl>
                                          <p:spTgt spid="464900">
                                            <p:txEl>
                                              <p:pRg st="5" end="5"/>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3000" fill="hold"/>
                                        <p:tgtEl>
                                          <p:spTgt spid="464900">
                                            <p:txEl>
                                              <p:pRg st="6" end="6"/>
                                            </p:txEl>
                                          </p:spTgt>
                                        </p:tgtEl>
                                        <p:attrNameLst>
                                          <p:attrName>style.color</p:attrName>
                                        </p:attrNameLst>
                                      </p:cBhvr>
                                      <p:to>
                                        <a:schemeClr val="accent2"/>
                                      </p:to>
                                    </p:animClr>
                                  </p:childTnLst>
                                </p:cTn>
                              </p:par>
                              <p:par>
                                <p:cTn id="17" presetID="3" presetClass="exit" presetSubtype="10" fill="hold" nodeType="withEffect">
                                  <p:stCondLst>
                                    <p:cond delay="0"/>
                                  </p:stCondLst>
                                  <p:childTnLst>
                                    <p:animEffect transition="out" filter="blinds(horizontal)">
                                      <p:cBhvr>
                                        <p:cTn id="18" dur="500"/>
                                        <p:tgtEl>
                                          <p:spTgt spid="464901"/>
                                        </p:tgtEl>
                                      </p:cBhvr>
                                    </p:animEffect>
                                    <p:set>
                                      <p:cBhvr>
                                        <p:cTn id="19" dur="1" fill="hold">
                                          <p:stCondLst>
                                            <p:cond delay="499"/>
                                          </p:stCondLst>
                                        </p:cTn>
                                        <p:tgtEl>
                                          <p:spTgt spid="4649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46434" name="Footer Placeholder 4"/>
          <p:cNvSpPr>
            <a:spLocks noGrp="1"/>
          </p:cNvSpPr>
          <p:nvPr>
            <p:ph type="ftr" sz="quarter" idx="4294967295"/>
          </p:nvPr>
        </p:nvSpPr>
        <p:spPr bwMode="auto">
          <a:xfrm>
            <a:off x="8820150" y="6651625"/>
            <a:ext cx="468313" cy="30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17C2493A-AB09-4FC2-A563-0F7930BA85D6}" type="slidenum">
              <a:rPr lang="en-US" altLang="sv-SE" sz="1000" i="1">
                <a:solidFill>
                  <a:srgbClr val="000000"/>
                </a:solidFill>
                <a:latin typeface="Lucida Sans Unicode" panose="020B0602030504020204" pitchFamily="34" charset="0"/>
              </a:rPr>
              <a:pPr eaLnBrk="1" hangingPunct="1">
                <a:lnSpc>
                  <a:spcPct val="90000"/>
                </a:lnSpc>
                <a:spcBef>
                  <a:spcPct val="0"/>
                </a:spcBef>
                <a:buSzTx/>
                <a:buFontTx/>
                <a:buNone/>
              </a:pPr>
              <a:t>97</a:t>
            </a:fld>
            <a:endParaRPr lang="en-US" altLang="sv-SE" sz="1000" i="1">
              <a:solidFill>
                <a:srgbClr val="000000"/>
              </a:solidFill>
              <a:latin typeface="Lucida Sans Unicode" panose="020B0602030504020204" pitchFamily="34" charset="0"/>
            </a:endParaRPr>
          </a:p>
        </p:txBody>
      </p:sp>
      <p:sp>
        <p:nvSpPr>
          <p:cNvPr id="146435" name="Rectangle 2"/>
          <p:cNvSpPr>
            <a:spLocks noGrp="1" noChangeArrowheads="1"/>
          </p:cNvSpPr>
          <p:nvPr>
            <p:ph type="title"/>
          </p:nvPr>
        </p:nvSpPr>
        <p:spPr>
          <a:xfrm>
            <a:off x="323850" y="404813"/>
            <a:ext cx="8569325" cy="679450"/>
          </a:xfrm>
        </p:spPr>
        <p:txBody>
          <a:bodyPr/>
          <a:lstStyle/>
          <a:p>
            <a:r>
              <a:rPr lang="en-US" altLang="sv-SE" sz="4000" smtClean="0"/>
              <a:t>Relation Between Models</a:t>
            </a:r>
          </a:p>
        </p:txBody>
      </p:sp>
      <p:grpSp>
        <p:nvGrpSpPr>
          <p:cNvPr id="146436" name="Group 1"/>
          <p:cNvGrpSpPr>
            <a:grpSpLocks/>
          </p:cNvGrpSpPr>
          <p:nvPr/>
        </p:nvGrpSpPr>
        <p:grpSpPr bwMode="auto">
          <a:xfrm>
            <a:off x="608013" y="1347788"/>
            <a:ext cx="5548312" cy="3376612"/>
            <a:chOff x="103188" y="1132382"/>
            <a:chExt cx="6845076" cy="5032922"/>
          </a:xfrm>
        </p:grpSpPr>
        <p:cxnSp>
          <p:nvCxnSpPr>
            <p:cNvPr id="146470" name="Straight Connector 80"/>
            <p:cNvCxnSpPr>
              <a:cxnSpLocks noChangeShapeType="1"/>
            </p:cNvCxnSpPr>
            <p:nvPr/>
          </p:nvCxnSpPr>
          <p:spPr bwMode="auto">
            <a:xfrm flipV="1">
              <a:off x="3356478" y="5154165"/>
              <a:ext cx="504741" cy="1736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46471" name="Group 3"/>
            <p:cNvGrpSpPr>
              <a:grpSpLocks/>
            </p:cNvGrpSpPr>
            <p:nvPr/>
          </p:nvGrpSpPr>
          <p:grpSpPr bwMode="auto">
            <a:xfrm>
              <a:off x="392113" y="2798341"/>
              <a:ext cx="722312" cy="914400"/>
              <a:chOff x="480" y="1296"/>
              <a:chExt cx="720" cy="912"/>
            </a:xfrm>
          </p:grpSpPr>
          <p:sp>
            <p:nvSpPr>
              <p:cNvPr id="146491" name="Rectangle 4"/>
              <p:cNvSpPr>
                <a:spLocks noChangeArrowheads="1"/>
              </p:cNvSpPr>
              <p:nvPr/>
            </p:nvSpPr>
            <p:spPr bwMode="auto">
              <a:xfrm>
                <a:off x="816" y="1488"/>
                <a:ext cx="48" cy="624"/>
              </a:xfrm>
              <a:prstGeom prst="rect">
                <a:avLst/>
              </a:prstGeom>
              <a:solidFill>
                <a:schemeClr val="tx1"/>
              </a:solidFill>
              <a:ln w="9525">
                <a:solidFill>
                  <a:srgbClr val="000000"/>
                </a:solidFill>
                <a:miter lim="800000"/>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92" name="Rectangle 5"/>
              <p:cNvSpPr>
                <a:spLocks noChangeArrowheads="1"/>
              </p:cNvSpPr>
              <p:nvPr/>
            </p:nvSpPr>
            <p:spPr bwMode="auto">
              <a:xfrm rot="2700000">
                <a:off x="672" y="1968"/>
                <a:ext cx="48" cy="432"/>
              </a:xfrm>
              <a:prstGeom prst="rect">
                <a:avLst/>
              </a:prstGeom>
              <a:solidFill>
                <a:schemeClr val="tx1"/>
              </a:solidFill>
              <a:ln w="9525">
                <a:solidFill>
                  <a:srgbClr val="000000"/>
                </a:solidFill>
                <a:miter lim="800000"/>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93" name="Rectangle 6"/>
              <p:cNvSpPr>
                <a:spLocks noChangeArrowheads="1"/>
              </p:cNvSpPr>
              <p:nvPr/>
            </p:nvSpPr>
            <p:spPr bwMode="auto">
              <a:xfrm rot="18900000" flipH="1">
                <a:off x="960" y="1968"/>
                <a:ext cx="48" cy="432"/>
              </a:xfrm>
              <a:prstGeom prst="rect">
                <a:avLst/>
              </a:prstGeom>
              <a:solidFill>
                <a:schemeClr val="tx1"/>
              </a:solidFill>
              <a:ln w="9525">
                <a:solidFill>
                  <a:srgbClr val="000000"/>
                </a:solidFill>
                <a:miter lim="800000"/>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94" name="Rectangle 7"/>
              <p:cNvSpPr>
                <a:spLocks noChangeArrowheads="1"/>
              </p:cNvSpPr>
              <p:nvPr/>
            </p:nvSpPr>
            <p:spPr bwMode="auto">
              <a:xfrm rot="5400000">
                <a:off x="816" y="1392"/>
                <a:ext cx="48" cy="624"/>
              </a:xfrm>
              <a:prstGeom prst="rect">
                <a:avLst/>
              </a:prstGeom>
              <a:solidFill>
                <a:schemeClr val="tx1"/>
              </a:solidFill>
              <a:ln w="9525">
                <a:solidFill>
                  <a:srgbClr val="000000"/>
                </a:solidFill>
                <a:miter lim="800000"/>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95" name="Oval 8"/>
              <p:cNvSpPr>
                <a:spLocks noChangeArrowheads="1"/>
              </p:cNvSpPr>
              <p:nvPr/>
            </p:nvSpPr>
            <p:spPr bwMode="auto">
              <a:xfrm>
                <a:off x="720" y="1296"/>
                <a:ext cx="240" cy="240"/>
              </a:xfrm>
              <a:prstGeom prst="ellipse">
                <a:avLst/>
              </a:prstGeom>
              <a:solidFill>
                <a:schemeClr val="tx1"/>
              </a:solidFill>
              <a:ln w="9525">
                <a:solidFill>
                  <a:srgbClr val="000000"/>
                </a:solidFill>
                <a:round/>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grpSp>
        <p:sp>
          <p:nvSpPr>
            <p:cNvPr id="146472" name="Text Box 9"/>
            <p:cNvSpPr txBox="1">
              <a:spLocks noChangeArrowheads="1"/>
            </p:cNvSpPr>
            <p:nvPr/>
          </p:nvSpPr>
          <p:spPr bwMode="auto">
            <a:xfrm>
              <a:off x="103188" y="3877842"/>
              <a:ext cx="1374716" cy="4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nl-NL" altLang="sv-SE" sz="1600">
                  <a:solidFill>
                    <a:srgbClr val="000000"/>
                  </a:solidFill>
                  <a:latin typeface="Lucida Sans Unicode" panose="020B0602030504020204" pitchFamily="34" charset="0"/>
                </a:rPr>
                <a:t>customer</a:t>
              </a:r>
              <a:endParaRPr lang="nl-NL" altLang="sv-SE" sz="1800">
                <a:solidFill>
                  <a:srgbClr val="000000"/>
                </a:solidFill>
                <a:latin typeface="Lucida Sans Unicode" panose="020B0602030504020204" pitchFamily="34" charset="0"/>
              </a:endParaRPr>
            </a:p>
          </p:txBody>
        </p:sp>
        <p:grpSp>
          <p:nvGrpSpPr>
            <p:cNvPr id="1120274" name="Group 18"/>
            <p:cNvGrpSpPr>
              <a:grpSpLocks/>
            </p:cNvGrpSpPr>
            <p:nvPr/>
          </p:nvGrpSpPr>
          <p:grpSpPr bwMode="auto">
            <a:xfrm>
              <a:off x="1906984" y="1484784"/>
              <a:ext cx="1512888" cy="504825"/>
              <a:chOff x="1066" y="798"/>
              <a:chExt cx="953" cy="318"/>
            </a:xfrm>
            <a:solidFill>
              <a:srgbClr val="FADDA2"/>
            </a:solidFill>
          </p:grpSpPr>
          <p:sp>
            <p:nvSpPr>
              <p:cNvPr id="1120275" name="Oval 19"/>
              <p:cNvSpPr>
                <a:spLocks noChangeArrowheads="1"/>
              </p:cNvSpPr>
              <p:nvPr/>
            </p:nvSpPr>
            <p:spPr bwMode="auto">
              <a:xfrm>
                <a:off x="1066" y="798"/>
                <a:ext cx="953" cy="318"/>
              </a:xfrm>
              <a:prstGeom prst="ellipse">
                <a:avLst/>
              </a:prstGeom>
              <a:grpFill/>
              <a:ln w="9525">
                <a:solidFill>
                  <a:schemeClr val="tx1"/>
                </a:solidFill>
                <a:round/>
                <a:headEnd/>
                <a:tailEnd/>
              </a:ln>
              <a:effectLst/>
            </p:spPr>
            <p:txBody>
              <a:bodyPr wrap="none" anchor="ctr"/>
              <a:lstStyle/>
              <a:p>
                <a:pPr eaLnBrk="1" hangingPunct="1">
                  <a:lnSpc>
                    <a:spcPct val="90000"/>
                  </a:lnSpc>
                  <a:defRPr/>
                </a:pPr>
                <a:endParaRPr lang="en-GB" sz="1600">
                  <a:solidFill>
                    <a:srgbClr val="000000"/>
                  </a:solidFill>
                  <a:latin typeface="Lucida Sans Unicode" panose="020B0602030504020204" pitchFamily="34" charset="0"/>
                </a:endParaRPr>
              </a:p>
            </p:txBody>
          </p:sp>
          <p:sp>
            <p:nvSpPr>
              <p:cNvPr id="1120276" name="Text Box 20"/>
              <p:cNvSpPr txBox="1">
                <a:spLocks noChangeArrowheads="1"/>
              </p:cNvSpPr>
              <p:nvPr/>
            </p:nvSpPr>
            <p:spPr bwMode="auto">
              <a:xfrm>
                <a:off x="1111" y="840"/>
                <a:ext cx="839" cy="274"/>
              </a:xfrm>
              <a:prstGeom prst="rect">
                <a:avLst/>
              </a:prstGeom>
              <a:noFill/>
              <a:ln w="9525">
                <a:noFill/>
                <a:miter lim="800000"/>
                <a:headEnd/>
                <a:tailEnd/>
              </a:ln>
              <a:effectLst/>
            </p:spPr>
            <p:txBody>
              <a:bodyPr wrap="none">
                <a:spAutoFit/>
              </a:bodyPr>
              <a:lstStyle/>
              <a:p>
                <a:pPr marL="342900" indent="-342900" eaLnBrk="1" hangingPunct="1">
                  <a:lnSpc>
                    <a:spcPct val="90000"/>
                  </a:lnSpc>
                  <a:defRPr/>
                </a:pPr>
                <a:r>
                  <a:rPr lang="nl-NL" sz="1400" dirty="0">
                    <a:solidFill>
                      <a:srgbClr val="000000"/>
                    </a:solidFill>
                    <a:latin typeface="Lucida Sans Unicode" panose="020B0602030504020204" pitchFamily="34" charset="0"/>
                  </a:rPr>
                  <a:t>1: register</a:t>
                </a:r>
              </a:p>
            </p:txBody>
          </p:sp>
        </p:grpSp>
        <p:grpSp>
          <p:nvGrpSpPr>
            <p:cNvPr id="1120277" name="Group 21"/>
            <p:cNvGrpSpPr>
              <a:grpSpLocks/>
            </p:cNvGrpSpPr>
            <p:nvPr/>
          </p:nvGrpSpPr>
          <p:grpSpPr bwMode="auto">
            <a:xfrm>
              <a:off x="1979712" y="2996183"/>
              <a:ext cx="1268412" cy="504825"/>
              <a:chOff x="1845" y="1624"/>
              <a:chExt cx="953" cy="318"/>
            </a:xfrm>
            <a:solidFill>
              <a:srgbClr val="FFC000"/>
            </a:solidFill>
          </p:grpSpPr>
          <p:sp>
            <p:nvSpPr>
              <p:cNvPr id="1120278" name="Oval 22"/>
              <p:cNvSpPr>
                <a:spLocks noChangeArrowheads="1"/>
              </p:cNvSpPr>
              <p:nvPr/>
            </p:nvSpPr>
            <p:spPr bwMode="auto">
              <a:xfrm>
                <a:off x="1845" y="1624"/>
                <a:ext cx="953" cy="318"/>
              </a:xfrm>
              <a:prstGeom prst="ellipse">
                <a:avLst/>
              </a:prstGeom>
              <a:grpFill/>
              <a:ln w="9525">
                <a:solidFill>
                  <a:schemeClr val="tx1"/>
                </a:solidFill>
                <a:round/>
                <a:headEnd/>
                <a:tailEnd/>
              </a:ln>
              <a:effectLst/>
            </p:spPr>
            <p:txBody>
              <a:bodyPr wrap="none" anchor="ctr"/>
              <a:lstStyle/>
              <a:p>
                <a:pPr algn="ctr" eaLnBrk="1" hangingPunct="1">
                  <a:lnSpc>
                    <a:spcPct val="90000"/>
                  </a:lnSpc>
                  <a:defRPr/>
                </a:pPr>
                <a:endParaRPr lang="en-GB" sz="1600">
                  <a:solidFill>
                    <a:srgbClr val="000000"/>
                  </a:solidFill>
                  <a:latin typeface="Lucida Sans Unicode" panose="020B0602030504020204" pitchFamily="34" charset="0"/>
                </a:endParaRPr>
              </a:p>
            </p:txBody>
          </p:sp>
          <p:sp>
            <p:nvSpPr>
              <p:cNvPr id="1120279" name="Text Box 23"/>
              <p:cNvSpPr txBox="1">
                <a:spLocks noChangeArrowheads="1"/>
              </p:cNvSpPr>
              <p:nvPr/>
            </p:nvSpPr>
            <p:spPr bwMode="auto">
              <a:xfrm>
                <a:off x="1883" y="1658"/>
                <a:ext cx="855" cy="274"/>
              </a:xfrm>
              <a:prstGeom prst="rect">
                <a:avLst/>
              </a:prstGeom>
              <a:noFill/>
              <a:ln w="9525">
                <a:noFill/>
                <a:miter lim="800000"/>
                <a:headEnd/>
                <a:tailEnd/>
              </a:ln>
              <a:effectLst/>
            </p:spPr>
            <p:txBody>
              <a:bodyPr wrap="none">
                <a:spAutoFit/>
              </a:bodyPr>
              <a:lstStyle/>
              <a:p>
                <a:pPr marL="342900" indent="-342900" algn="ctr" eaLnBrk="1" hangingPunct="1">
                  <a:lnSpc>
                    <a:spcPct val="90000"/>
                  </a:lnSpc>
                  <a:defRPr/>
                </a:pPr>
                <a:r>
                  <a:rPr lang="nl-NL" sz="1400" dirty="0">
                    <a:solidFill>
                      <a:srgbClr val="000000"/>
                    </a:solidFill>
                    <a:latin typeface="Lucida Sans Unicode" panose="020B0602030504020204" pitchFamily="34" charset="0"/>
                  </a:rPr>
                  <a:t>2:search</a:t>
                </a:r>
              </a:p>
            </p:txBody>
          </p:sp>
        </p:grpSp>
        <p:sp>
          <p:nvSpPr>
            <p:cNvPr id="146475" name="Oval 34"/>
            <p:cNvSpPr>
              <a:spLocks noChangeArrowheads="1"/>
            </p:cNvSpPr>
            <p:nvPr/>
          </p:nvSpPr>
          <p:spPr bwMode="auto">
            <a:xfrm>
              <a:off x="1763688" y="4854293"/>
              <a:ext cx="1845161" cy="593060"/>
            </a:xfrm>
            <a:prstGeom prst="ellipse">
              <a:avLst/>
            </a:prstGeom>
            <a:solidFill>
              <a:srgbClr val="FFC000"/>
            </a:solidFill>
            <a:ln w="9525">
              <a:solidFill>
                <a:schemeClr val="tx1"/>
              </a:solidFill>
              <a:round/>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76" name="Text Box 35"/>
            <p:cNvSpPr txBox="1">
              <a:spLocks noChangeArrowheads="1"/>
            </p:cNvSpPr>
            <p:nvPr/>
          </p:nvSpPr>
          <p:spPr bwMode="auto">
            <a:xfrm>
              <a:off x="1931837" y="4926301"/>
              <a:ext cx="1542798" cy="72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nl-NL" altLang="sv-SE" sz="1400">
                  <a:solidFill>
                    <a:srgbClr val="000000"/>
                  </a:solidFill>
                  <a:latin typeface="Lucida Sans Unicode" panose="020B0602030504020204" pitchFamily="34" charset="0"/>
                </a:rPr>
                <a:t>3:pay items </a:t>
              </a:r>
              <a:br>
                <a:rPr lang="nl-NL" altLang="sv-SE" sz="1400">
                  <a:solidFill>
                    <a:srgbClr val="000000"/>
                  </a:solidFill>
                  <a:latin typeface="Lucida Sans Unicode" panose="020B0602030504020204" pitchFamily="34" charset="0"/>
                </a:rPr>
              </a:br>
              <a:r>
                <a:rPr lang="nl-NL" altLang="sv-SE" sz="1400">
                  <a:solidFill>
                    <a:srgbClr val="000000"/>
                  </a:solidFill>
                  <a:latin typeface="Lucida Sans Unicode" panose="020B0602030504020204" pitchFamily="34" charset="0"/>
                </a:rPr>
                <a:t>in cart</a:t>
              </a:r>
            </a:p>
          </p:txBody>
        </p:sp>
        <p:cxnSp>
          <p:nvCxnSpPr>
            <p:cNvPr id="146477" name="AutoShape 45"/>
            <p:cNvCxnSpPr>
              <a:cxnSpLocks noChangeShapeType="1"/>
              <a:stCxn id="146494" idx="0"/>
            </p:cNvCxnSpPr>
            <p:nvPr/>
          </p:nvCxnSpPr>
          <p:spPr bwMode="auto">
            <a:xfrm flipV="1">
              <a:off x="1066271" y="1737197"/>
              <a:ext cx="840713" cy="147021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6478" name="AutoShape 47"/>
            <p:cNvCxnSpPr>
              <a:cxnSpLocks noChangeShapeType="1"/>
              <a:stCxn id="146494" idx="0"/>
            </p:cNvCxnSpPr>
            <p:nvPr/>
          </p:nvCxnSpPr>
          <p:spPr bwMode="auto">
            <a:xfrm>
              <a:off x="1066271" y="3207415"/>
              <a:ext cx="913441" cy="4118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6479" name="AutoShape 50"/>
            <p:cNvCxnSpPr>
              <a:cxnSpLocks noChangeShapeType="1"/>
              <a:stCxn id="146494" idx="0"/>
              <a:endCxn id="146475" idx="2"/>
            </p:cNvCxnSpPr>
            <p:nvPr/>
          </p:nvCxnSpPr>
          <p:spPr bwMode="auto">
            <a:xfrm>
              <a:off x="1066271" y="3207415"/>
              <a:ext cx="697417" cy="194340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146480" name="Group 7"/>
            <p:cNvGrpSpPr>
              <a:grpSpLocks/>
            </p:cNvGrpSpPr>
            <p:nvPr/>
          </p:nvGrpSpPr>
          <p:grpSpPr bwMode="auto">
            <a:xfrm>
              <a:off x="3752865" y="2884363"/>
              <a:ext cx="3195399" cy="1528961"/>
              <a:chOff x="3752865" y="2404095"/>
              <a:chExt cx="3195399" cy="1528961"/>
            </a:xfrm>
          </p:grpSpPr>
          <p:sp>
            <p:nvSpPr>
              <p:cNvPr id="146489" name="Rectangle 6"/>
              <p:cNvSpPr>
                <a:spLocks noChangeArrowheads="1"/>
              </p:cNvSpPr>
              <p:nvPr/>
            </p:nvSpPr>
            <p:spPr bwMode="auto">
              <a:xfrm>
                <a:off x="3752865" y="2404095"/>
                <a:ext cx="3195399" cy="1528961"/>
              </a:xfrm>
              <a:prstGeom prst="rect">
                <a:avLst/>
              </a:prstGeom>
              <a:solidFill>
                <a:srgbClr val="DEF1F2"/>
              </a:solidFill>
              <a:ln w="9525" algn="ctr">
                <a:solidFill>
                  <a:schemeClr val="tx1"/>
                </a:solidFill>
                <a:round/>
                <a:headEnd/>
                <a:tailEnd/>
              </a:ln>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endParaRPr lang="sv-SE" altLang="sv-SE" sz="1800">
                  <a:solidFill>
                    <a:srgbClr val="000000"/>
                  </a:solidFill>
                  <a:latin typeface="Times" panose="02020603050405020304" pitchFamily="18" charset="0"/>
                </a:endParaRPr>
              </a:p>
            </p:txBody>
          </p:sp>
          <p:pic>
            <p:nvPicPr>
              <p:cNvPr id="1464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43" y="2492896"/>
                <a:ext cx="2757797" cy="1313556"/>
              </a:xfrm>
              <a:prstGeom prst="rect">
                <a:avLst/>
              </a:prstGeom>
              <a:noFill/>
              <a:ln>
                <a:noFill/>
              </a:ln>
              <a:effectLst/>
              <a:extLst>
                <a:ext uri="{909E8E84-426E-40DD-AFC4-6F175D3DCCD1}">
                  <a14:hiddenFill xmlns:a14="http://schemas.microsoft.com/office/drawing/2010/main">
                    <a:solidFill>
                      <a:srgbClr val="F0F6F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09496"/>
                      </a:outerShdw>
                    </a:effectLst>
                  </a14:hiddenEffects>
                </a:ext>
              </a:extLst>
            </p:spPr>
          </p:pic>
        </p:grpSp>
        <p:grpSp>
          <p:nvGrpSpPr>
            <p:cNvPr id="146481" name="Group 70"/>
            <p:cNvGrpSpPr>
              <a:grpSpLocks/>
            </p:cNvGrpSpPr>
            <p:nvPr/>
          </p:nvGrpSpPr>
          <p:grpSpPr bwMode="auto">
            <a:xfrm>
              <a:off x="3752865" y="1132382"/>
              <a:ext cx="3195399" cy="1528961"/>
              <a:chOff x="3752865" y="2404095"/>
              <a:chExt cx="3195399" cy="1528961"/>
            </a:xfrm>
          </p:grpSpPr>
          <p:sp>
            <p:nvSpPr>
              <p:cNvPr id="146487" name="Rectangle 71"/>
              <p:cNvSpPr>
                <a:spLocks noChangeArrowheads="1"/>
              </p:cNvSpPr>
              <p:nvPr/>
            </p:nvSpPr>
            <p:spPr bwMode="auto">
              <a:xfrm>
                <a:off x="3752865" y="2404095"/>
                <a:ext cx="3195399" cy="1528961"/>
              </a:xfrm>
              <a:prstGeom prst="rect">
                <a:avLst/>
              </a:prstGeom>
              <a:solidFill>
                <a:srgbClr val="DEF1F2"/>
              </a:solidFill>
              <a:ln w="9525" algn="ctr">
                <a:solidFill>
                  <a:schemeClr val="tx1"/>
                </a:solidFill>
                <a:round/>
                <a:headEnd/>
                <a:tailEnd/>
              </a:ln>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endParaRPr lang="sv-SE" altLang="sv-SE" sz="1800">
                  <a:solidFill>
                    <a:srgbClr val="000000"/>
                  </a:solidFill>
                  <a:latin typeface="Times" panose="02020603050405020304" pitchFamily="18" charset="0"/>
                </a:endParaRPr>
              </a:p>
            </p:txBody>
          </p:sp>
          <p:pic>
            <p:nvPicPr>
              <p:cNvPr id="1464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43" y="2492896"/>
                <a:ext cx="2757797" cy="1313556"/>
              </a:xfrm>
              <a:prstGeom prst="rect">
                <a:avLst/>
              </a:prstGeom>
              <a:noFill/>
              <a:ln>
                <a:noFill/>
              </a:ln>
              <a:effectLst/>
              <a:extLst>
                <a:ext uri="{909E8E84-426E-40DD-AFC4-6F175D3DCCD1}">
                  <a14:hiddenFill xmlns:a14="http://schemas.microsoft.com/office/drawing/2010/main">
                    <a:solidFill>
                      <a:srgbClr val="F0F6F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09496"/>
                      </a:outerShdw>
                    </a:effectLst>
                  </a14:hiddenEffects>
                </a:ext>
              </a:extLst>
            </p:spPr>
          </p:pic>
        </p:grpSp>
        <p:grpSp>
          <p:nvGrpSpPr>
            <p:cNvPr id="146482" name="Group 73"/>
            <p:cNvGrpSpPr>
              <a:grpSpLocks/>
            </p:cNvGrpSpPr>
            <p:nvPr/>
          </p:nvGrpSpPr>
          <p:grpSpPr bwMode="auto">
            <a:xfrm>
              <a:off x="3725580" y="4636343"/>
              <a:ext cx="3195399" cy="1528961"/>
              <a:chOff x="3752865" y="2404095"/>
              <a:chExt cx="3195399" cy="1528961"/>
            </a:xfrm>
          </p:grpSpPr>
          <p:sp>
            <p:nvSpPr>
              <p:cNvPr id="146485" name="Rectangle 74"/>
              <p:cNvSpPr>
                <a:spLocks noChangeArrowheads="1"/>
              </p:cNvSpPr>
              <p:nvPr/>
            </p:nvSpPr>
            <p:spPr bwMode="auto">
              <a:xfrm>
                <a:off x="3752865" y="2404095"/>
                <a:ext cx="3195399" cy="1528961"/>
              </a:xfrm>
              <a:prstGeom prst="rect">
                <a:avLst/>
              </a:prstGeom>
              <a:solidFill>
                <a:srgbClr val="DEF1F2"/>
              </a:solidFill>
              <a:ln w="9525" algn="ctr">
                <a:solidFill>
                  <a:schemeClr val="tx1"/>
                </a:solidFill>
                <a:round/>
                <a:headEnd/>
                <a:tailEnd/>
              </a:ln>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endParaRPr lang="sv-SE" altLang="sv-SE" sz="1800">
                  <a:solidFill>
                    <a:srgbClr val="000000"/>
                  </a:solidFill>
                  <a:latin typeface="Times" panose="02020603050405020304" pitchFamily="18" charset="0"/>
                </a:endParaRPr>
              </a:p>
            </p:txBody>
          </p:sp>
          <p:pic>
            <p:nvPicPr>
              <p:cNvPr id="1464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43" y="2492896"/>
                <a:ext cx="2757797" cy="1313556"/>
              </a:xfrm>
              <a:prstGeom prst="rect">
                <a:avLst/>
              </a:prstGeom>
              <a:noFill/>
              <a:ln>
                <a:noFill/>
              </a:ln>
              <a:effectLst/>
              <a:extLst>
                <a:ext uri="{909E8E84-426E-40DD-AFC4-6F175D3DCCD1}">
                  <a14:hiddenFill xmlns:a14="http://schemas.microsoft.com/office/drawing/2010/main">
                    <a:solidFill>
                      <a:srgbClr val="F0F6F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09496"/>
                      </a:outerShdw>
                    </a:effectLst>
                  </a14:hiddenEffects>
                </a:ext>
              </a:extLst>
            </p:spPr>
          </p:pic>
        </p:grpSp>
        <p:cxnSp>
          <p:nvCxnSpPr>
            <p:cNvPr id="146483" name="Straight Connector 9"/>
            <p:cNvCxnSpPr>
              <a:cxnSpLocks noChangeShapeType="1"/>
            </p:cNvCxnSpPr>
            <p:nvPr/>
          </p:nvCxnSpPr>
          <p:spPr bwMode="auto">
            <a:xfrm>
              <a:off x="3419872" y="1737197"/>
              <a:ext cx="33299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6484" name="Straight Connector 78"/>
            <p:cNvCxnSpPr>
              <a:cxnSpLocks noChangeShapeType="1"/>
            </p:cNvCxnSpPr>
            <p:nvPr/>
          </p:nvCxnSpPr>
          <p:spPr bwMode="auto">
            <a:xfrm flipV="1">
              <a:off x="3248124" y="3207415"/>
              <a:ext cx="504741" cy="1736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146437" name="AutoShape 57"/>
          <p:cNvSpPr>
            <a:spLocks noChangeArrowheads="1"/>
          </p:cNvSpPr>
          <p:nvPr/>
        </p:nvSpPr>
        <p:spPr bwMode="auto">
          <a:xfrm rot="-5400000">
            <a:off x="7550944" y="4183856"/>
            <a:ext cx="685800" cy="452438"/>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38" name="AutoShape 58"/>
          <p:cNvSpPr>
            <a:spLocks noChangeArrowheads="1"/>
          </p:cNvSpPr>
          <p:nvPr/>
        </p:nvSpPr>
        <p:spPr bwMode="auto">
          <a:xfrm rot="-5400000">
            <a:off x="7550150" y="2938463"/>
            <a:ext cx="687387" cy="452438"/>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39" name="AutoShape 59"/>
          <p:cNvSpPr>
            <a:spLocks noChangeArrowheads="1"/>
          </p:cNvSpPr>
          <p:nvPr/>
        </p:nvSpPr>
        <p:spPr bwMode="auto">
          <a:xfrm rot="-5400000">
            <a:off x="7550944" y="1693069"/>
            <a:ext cx="685800" cy="452438"/>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1600">
              <a:solidFill>
                <a:srgbClr val="000000"/>
              </a:solidFill>
              <a:latin typeface="Lucida Sans Unicode" panose="020B0602030504020204" pitchFamily="34" charset="0"/>
            </a:endParaRPr>
          </a:p>
        </p:txBody>
      </p:sp>
      <p:sp>
        <p:nvSpPr>
          <p:cNvPr id="146440" name="Rectangle 60"/>
          <p:cNvSpPr>
            <a:spLocks noChangeArrowheads="1"/>
          </p:cNvSpPr>
          <p:nvPr/>
        </p:nvSpPr>
        <p:spPr bwMode="auto">
          <a:xfrm rot="-5400000">
            <a:off x="7812088" y="4379913"/>
            <a:ext cx="330200" cy="2603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UI</a:t>
            </a:r>
            <a:endParaRPr lang="en-GB" altLang="sv-SE" sz="1200" b="1">
              <a:solidFill>
                <a:srgbClr val="000000"/>
              </a:solidFill>
              <a:latin typeface="Lucida Sans Unicode" panose="020B0602030504020204" pitchFamily="34" charset="0"/>
            </a:endParaRPr>
          </a:p>
        </p:txBody>
      </p:sp>
      <p:sp>
        <p:nvSpPr>
          <p:cNvPr id="146441" name="Rectangle 61"/>
          <p:cNvSpPr>
            <a:spLocks noChangeArrowheads="1"/>
          </p:cNvSpPr>
          <p:nvPr/>
        </p:nvSpPr>
        <p:spPr bwMode="auto">
          <a:xfrm rot="-5400000">
            <a:off x="7794625" y="3141663"/>
            <a:ext cx="331787" cy="2619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S</a:t>
            </a:r>
            <a:endParaRPr lang="en-GB" altLang="sv-SE" sz="1200" b="1">
              <a:solidFill>
                <a:srgbClr val="000000"/>
              </a:solidFill>
              <a:latin typeface="Lucida Sans Unicode" panose="020B0602030504020204" pitchFamily="34" charset="0"/>
            </a:endParaRPr>
          </a:p>
        </p:txBody>
      </p:sp>
      <p:sp>
        <p:nvSpPr>
          <p:cNvPr id="146442" name="Rectangle 62"/>
          <p:cNvSpPr>
            <a:spLocks noChangeArrowheads="1"/>
          </p:cNvSpPr>
          <p:nvPr/>
        </p:nvSpPr>
        <p:spPr bwMode="auto">
          <a:xfrm rot="-5400000">
            <a:off x="7795419" y="1901031"/>
            <a:ext cx="330200" cy="2619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a:t>
            </a:r>
            <a:endParaRPr lang="en-GB" altLang="sv-SE" sz="1200" b="1">
              <a:solidFill>
                <a:srgbClr val="000000"/>
              </a:solidFill>
              <a:latin typeface="Lucida Sans Unicode" panose="020B0602030504020204" pitchFamily="34" charset="0"/>
            </a:endParaRPr>
          </a:p>
        </p:txBody>
      </p:sp>
      <p:grpSp>
        <p:nvGrpSpPr>
          <p:cNvPr id="146443" name="Group 63"/>
          <p:cNvGrpSpPr>
            <a:grpSpLocks/>
          </p:cNvGrpSpPr>
          <p:nvPr/>
        </p:nvGrpSpPr>
        <p:grpSpPr bwMode="auto">
          <a:xfrm rot="-5400000">
            <a:off x="6541294" y="3115469"/>
            <a:ext cx="3281363" cy="123825"/>
            <a:chOff x="3360" y="3552"/>
            <a:chExt cx="1872" cy="288"/>
          </a:xfrm>
        </p:grpSpPr>
        <p:sp>
          <p:nvSpPr>
            <p:cNvPr id="146466" name="Line 64"/>
            <p:cNvSpPr>
              <a:spLocks noChangeShapeType="1"/>
            </p:cNvSpPr>
            <p:nvPr/>
          </p:nvSpPr>
          <p:spPr bwMode="auto">
            <a:xfrm>
              <a:off x="3360" y="3840"/>
              <a:ext cx="187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146467" name="Line 65"/>
            <p:cNvSpPr>
              <a:spLocks noChangeShapeType="1"/>
            </p:cNvSpPr>
            <p:nvPr/>
          </p:nvSpPr>
          <p:spPr bwMode="auto">
            <a:xfrm>
              <a:off x="3552" y="3552"/>
              <a:ext cx="0" cy="28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146468" name="Line 66"/>
            <p:cNvSpPr>
              <a:spLocks noChangeShapeType="1"/>
            </p:cNvSpPr>
            <p:nvPr/>
          </p:nvSpPr>
          <p:spPr bwMode="auto">
            <a:xfrm>
              <a:off x="4224" y="3552"/>
              <a:ext cx="0" cy="28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146469" name="Line 67"/>
            <p:cNvSpPr>
              <a:spLocks noChangeShapeType="1"/>
            </p:cNvSpPr>
            <p:nvPr/>
          </p:nvSpPr>
          <p:spPr bwMode="auto">
            <a:xfrm>
              <a:off x="4896" y="3552"/>
              <a:ext cx="0" cy="28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grpSp>
      <p:grpSp>
        <p:nvGrpSpPr>
          <p:cNvPr id="146444" name="Group 14"/>
          <p:cNvGrpSpPr>
            <a:grpSpLocks/>
          </p:cNvGrpSpPr>
          <p:nvPr/>
        </p:nvGrpSpPr>
        <p:grpSpPr bwMode="auto">
          <a:xfrm>
            <a:off x="4132263" y="5084763"/>
            <a:ext cx="1412875" cy="1447800"/>
            <a:chOff x="4067944" y="5407433"/>
            <a:chExt cx="794761" cy="1111018"/>
          </a:xfrm>
        </p:grpSpPr>
        <p:sp>
          <p:nvSpPr>
            <p:cNvPr id="146457" name="Rectangle 60"/>
            <p:cNvSpPr>
              <a:spLocks noChangeArrowheads="1"/>
            </p:cNvSpPr>
            <p:nvPr/>
          </p:nvSpPr>
          <p:spPr bwMode="auto">
            <a:xfrm>
              <a:off x="4278312" y="5407433"/>
              <a:ext cx="330200" cy="2603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UI</a:t>
              </a:r>
              <a:endParaRPr lang="en-GB" altLang="sv-SE" sz="1200" b="1">
                <a:solidFill>
                  <a:srgbClr val="000000"/>
                </a:solidFill>
                <a:latin typeface="Lucida Sans Unicode" panose="020B0602030504020204" pitchFamily="34" charset="0"/>
              </a:endParaRPr>
            </a:p>
          </p:txBody>
        </p:sp>
        <p:sp>
          <p:nvSpPr>
            <p:cNvPr id="146458" name="Rectangle 61"/>
            <p:cNvSpPr>
              <a:spLocks noChangeArrowheads="1"/>
            </p:cNvSpPr>
            <p:nvPr/>
          </p:nvSpPr>
          <p:spPr bwMode="auto">
            <a:xfrm>
              <a:off x="4067944" y="5832999"/>
              <a:ext cx="331787" cy="2619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S</a:t>
              </a:r>
              <a:endParaRPr lang="en-GB" altLang="sv-SE" sz="1200" b="1">
                <a:solidFill>
                  <a:srgbClr val="000000"/>
                </a:solidFill>
                <a:latin typeface="Lucida Sans Unicode" panose="020B0602030504020204" pitchFamily="34" charset="0"/>
              </a:endParaRPr>
            </a:p>
          </p:txBody>
        </p:sp>
        <p:sp>
          <p:nvSpPr>
            <p:cNvPr id="146459" name="Rectangle 62"/>
            <p:cNvSpPr>
              <a:spLocks noChangeArrowheads="1"/>
            </p:cNvSpPr>
            <p:nvPr/>
          </p:nvSpPr>
          <p:spPr bwMode="auto">
            <a:xfrm>
              <a:off x="4067944" y="6256513"/>
              <a:ext cx="330200" cy="2619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DBA</a:t>
              </a:r>
              <a:endParaRPr lang="en-GB" altLang="sv-SE" sz="1200" b="1">
                <a:solidFill>
                  <a:srgbClr val="000000"/>
                </a:solidFill>
                <a:latin typeface="Lucida Sans Unicode" panose="020B0602030504020204" pitchFamily="34" charset="0"/>
              </a:endParaRPr>
            </a:p>
          </p:txBody>
        </p:sp>
        <p:cxnSp>
          <p:nvCxnSpPr>
            <p:cNvPr id="146460" name="Straight Connector 4"/>
            <p:cNvCxnSpPr>
              <a:cxnSpLocks noChangeShapeType="1"/>
              <a:stCxn id="146458" idx="2"/>
              <a:endCxn id="146459" idx="0"/>
            </p:cNvCxnSpPr>
            <p:nvPr/>
          </p:nvCxnSpPr>
          <p:spPr bwMode="auto">
            <a:xfrm flipH="1">
              <a:off x="4233044" y="6094937"/>
              <a:ext cx="794" cy="16157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6461" name="Rectangle 61"/>
            <p:cNvSpPr>
              <a:spLocks noChangeArrowheads="1"/>
            </p:cNvSpPr>
            <p:nvPr/>
          </p:nvSpPr>
          <p:spPr bwMode="auto">
            <a:xfrm>
              <a:off x="4530918" y="5832999"/>
              <a:ext cx="331787" cy="2619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T</a:t>
              </a:r>
              <a:endParaRPr lang="en-GB" altLang="sv-SE" sz="1200" b="1">
                <a:solidFill>
                  <a:srgbClr val="000000"/>
                </a:solidFill>
                <a:latin typeface="Lucida Sans Unicode" panose="020B0602030504020204" pitchFamily="34" charset="0"/>
              </a:endParaRPr>
            </a:p>
          </p:txBody>
        </p:sp>
        <p:cxnSp>
          <p:nvCxnSpPr>
            <p:cNvPr id="146462" name="Elbow Connector 8"/>
            <p:cNvCxnSpPr>
              <a:cxnSpLocks noChangeShapeType="1"/>
              <a:stCxn id="146457" idx="2"/>
              <a:endCxn id="146461" idx="0"/>
            </p:cNvCxnSpPr>
            <p:nvPr/>
          </p:nvCxnSpPr>
          <p:spPr bwMode="auto">
            <a:xfrm rot="16200000" flipH="1">
              <a:off x="4487504" y="5623691"/>
              <a:ext cx="165216" cy="253400"/>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6463" name="Rectangle 62"/>
            <p:cNvSpPr>
              <a:spLocks noChangeArrowheads="1"/>
            </p:cNvSpPr>
            <p:nvPr/>
          </p:nvSpPr>
          <p:spPr bwMode="auto">
            <a:xfrm>
              <a:off x="4524702" y="6256513"/>
              <a:ext cx="330200" cy="2619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DBB</a:t>
              </a:r>
              <a:endParaRPr lang="en-GB" altLang="sv-SE" sz="1200" b="1">
                <a:solidFill>
                  <a:srgbClr val="000000"/>
                </a:solidFill>
                <a:latin typeface="Lucida Sans Unicode" panose="020B0602030504020204" pitchFamily="34" charset="0"/>
              </a:endParaRPr>
            </a:p>
          </p:txBody>
        </p:sp>
        <p:cxnSp>
          <p:nvCxnSpPr>
            <p:cNvPr id="146464" name="Straight Connector 69"/>
            <p:cNvCxnSpPr>
              <a:cxnSpLocks noChangeShapeType="1"/>
              <a:endCxn id="146463" idx="0"/>
            </p:cNvCxnSpPr>
            <p:nvPr/>
          </p:nvCxnSpPr>
          <p:spPr bwMode="auto">
            <a:xfrm flipH="1">
              <a:off x="4689802" y="6094937"/>
              <a:ext cx="794" cy="16157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6465" name="Elbow Connector 13"/>
            <p:cNvCxnSpPr>
              <a:cxnSpLocks noChangeShapeType="1"/>
              <a:stCxn id="146457" idx="2"/>
              <a:endCxn id="146458" idx="0"/>
            </p:cNvCxnSpPr>
            <p:nvPr/>
          </p:nvCxnSpPr>
          <p:spPr bwMode="auto">
            <a:xfrm rot="5400000">
              <a:off x="4256017" y="5645604"/>
              <a:ext cx="165216" cy="209574"/>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146445" name="Rectangle 60"/>
          <p:cNvSpPr>
            <a:spLocks noChangeArrowheads="1"/>
          </p:cNvSpPr>
          <p:nvPr/>
        </p:nvSpPr>
        <p:spPr bwMode="auto">
          <a:xfrm>
            <a:off x="3751263" y="1382713"/>
            <a:ext cx="433387" cy="2460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UI</a:t>
            </a:r>
            <a:endParaRPr lang="en-GB" altLang="sv-SE" sz="1200" b="1">
              <a:solidFill>
                <a:srgbClr val="000000"/>
              </a:solidFill>
              <a:latin typeface="Lucida Sans Unicode" panose="020B0602030504020204" pitchFamily="34" charset="0"/>
            </a:endParaRPr>
          </a:p>
        </p:txBody>
      </p:sp>
      <p:sp>
        <p:nvSpPr>
          <p:cNvPr id="146446" name="Rectangle 60"/>
          <p:cNvSpPr>
            <a:spLocks noChangeArrowheads="1"/>
          </p:cNvSpPr>
          <p:nvPr/>
        </p:nvSpPr>
        <p:spPr bwMode="auto">
          <a:xfrm>
            <a:off x="4278313" y="1384300"/>
            <a:ext cx="431800" cy="246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S</a:t>
            </a:r>
            <a:endParaRPr lang="en-GB" altLang="sv-SE" sz="1200" b="1">
              <a:solidFill>
                <a:srgbClr val="000000"/>
              </a:solidFill>
              <a:latin typeface="Lucida Sans Unicode" panose="020B0602030504020204" pitchFamily="34" charset="0"/>
            </a:endParaRPr>
          </a:p>
        </p:txBody>
      </p:sp>
      <p:sp>
        <p:nvSpPr>
          <p:cNvPr id="146447" name="Rectangle 60"/>
          <p:cNvSpPr>
            <a:spLocks noChangeArrowheads="1"/>
          </p:cNvSpPr>
          <p:nvPr/>
        </p:nvSpPr>
        <p:spPr bwMode="auto">
          <a:xfrm>
            <a:off x="4887913" y="1374775"/>
            <a:ext cx="431800" cy="246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DBA</a:t>
            </a:r>
            <a:endParaRPr lang="en-GB" altLang="sv-SE" sz="1200" b="1">
              <a:solidFill>
                <a:srgbClr val="000000"/>
              </a:solidFill>
              <a:latin typeface="Lucida Sans Unicode" panose="020B0602030504020204" pitchFamily="34" charset="0"/>
            </a:endParaRPr>
          </a:p>
        </p:txBody>
      </p:sp>
      <p:sp>
        <p:nvSpPr>
          <p:cNvPr id="146448" name="Rectangle 60"/>
          <p:cNvSpPr>
            <a:spLocks noChangeArrowheads="1"/>
          </p:cNvSpPr>
          <p:nvPr/>
        </p:nvSpPr>
        <p:spPr bwMode="auto">
          <a:xfrm>
            <a:off x="5548313" y="1382713"/>
            <a:ext cx="433387" cy="2460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DBB</a:t>
            </a:r>
            <a:endParaRPr lang="en-GB" altLang="sv-SE" sz="1200" b="1">
              <a:solidFill>
                <a:srgbClr val="000000"/>
              </a:solidFill>
              <a:latin typeface="Lucida Sans Unicode" panose="020B0602030504020204" pitchFamily="34" charset="0"/>
            </a:endParaRPr>
          </a:p>
        </p:txBody>
      </p:sp>
      <p:sp>
        <p:nvSpPr>
          <p:cNvPr id="146449" name="Rectangle 60"/>
          <p:cNvSpPr>
            <a:spLocks noChangeArrowheads="1"/>
          </p:cNvSpPr>
          <p:nvPr/>
        </p:nvSpPr>
        <p:spPr bwMode="auto">
          <a:xfrm>
            <a:off x="3784600" y="2601913"/>
            <a:ext cx="431800" cy="2460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UI</a:t>
            </a:r>
            <a:endParaRPr lang="en-GB" altLang="sv-SE" sz="1200" b="1">
              <a:solidFill>
                <a:srgbClr val="000000"/>
              </a:solidFill>
              <a:latin typeface="Lucida Sans Unicode" panose="020B0602030504020204" pitchFamily="34" charset="0"/>
            </a:endParaRPr>
          </a:p>
        </p:txBody>
      </p:sp>
      <p:sp>
        <p:nvSpPr>
          <p:cNvPr id="146450" name="Rectangle 60"/>
          <p:cNvSpPr>
            <a:spLocks noChangeArrowheads="1"/>
          </p:cNvSpPr>
          <p:nvPr/>
        </p:nvSpPr>
        <p:spPr bwMode="auto">
          <a:xfrm>
            <a:off x="4310063" y="2603500"/>
            <a:ext cx="433387" cy="247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T</a:t>
            </a:r>
            <a:endParaRPr lang="en-GB" altLang="sv-SE" sz="1200" b="1">
              <a:solidFill>
                <a:srgbClr val="000000"/>
              </a:solidFill>
              <a:latin typeface="Lucida Sans Unicode" panose="020B0602030504020204" pitchFamily="34" charset="0"/>
            </a:endParaRPr>
          </a:p>
        </p:txBody>
      </p:sp>
      <p:sp>
        <p:nvSpPr>
          <p:cNvPr id="146451" name="Rectangle 60"/>
          <p:cNvSpPr>
            <a:spLocks noChangeArrowheads="1"/>
          </p:cNvSpPr>
          <p:nvPr/>
        </p:nvSpPr>
        <p:spPr bwMode="auto">
          <a:xfrm>
            <a:off x="4919663" y="2593975"/>
            <a:ext cx="433387" cy="247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DBA</a:t>
            </a:r>
            <a:endParaRPr lang="en-GB" altLang="sv-SE" sz="1200" b="1">
              <a:solidFill>
                <a:srgbClr val="000000"/>
              </a:solidFill>
              <a:latin typeface="Lucida Sans Unicode" panose="020B0602030504020204" pitchFamily="34" charset="0"/>
            </a:endParaRPr>
          </a:p>
        </p:txBody>
      </p:sp>
      <p:sp>
        <p:nvSpPr>
          <p:cNvPr id="146452" name="Rectangle 60"/>
          <p:cNvSpPr>
            <a:spLocks noChangeArrowheads="1"/>
          </p:cNvSpPr>
          <p:nvPr/>
        </p:nvSpPr>
        <p:spPr bwMode="auto">
          <a:xfrm>
            <a:off x="5581650" y="2601913"/>
            <a:ext cx="431800" cy="2460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DBB</a:t>
            </a:r>
            <a:endParaRPr lang="en-GB" altLang="sv-SE" sz="1200" b="1">
              <a:solidFill>
                <a:srgbClr val="000000"/>
              </a:solidFill>
              <a:latin typeface="Lucida Sans Unicode" panose="020B0602030504020204" pitchFamily="34" charset="0"/>
            </a:endParaRPr>
          </a:p>
        </p:txBody>
      </p:sp>
      <p:sp>
        <p:nvSpPr>
          <p:cNvPr id="146453" name="Rectangle 60"/>
          <p:cNvSpPr>
            <a:spLocks noChangeArrowheads="1"/>
          </p:cNvSpPr>
          <p:nvPr/>
        </p:nvSpPr>
        <p:spPr bwMode="auto">
          <a:xfrm>
            <a:off x="3700463" y="3754438"/>
            <a:ext cx="431800" cy="247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UI</a:t>
            </a:r>
            <a:endParaRPr lang="en-GB" altLang="sv-SE" sz="1200" b="1">
              <a:solidFill>
                <a:srgbClr val="000000"/>
              </a:solidFill>
              <a:latin typeface="Lucida Sans Unicode" panose="020B0602030504020204" pitchFamily="34" charset="0"/>
            </a:endParaRPr>
          </a:p>
        </p:txBody>
      </p:sp>
      <p:sp>
        <p:nvSpPr>
          <p:cNvPr id="146454" name="Rectangle 60"/>
          <p:cNvSpPr>
            <a:spLocks noChangeArrowheads="1"/>
          </p:cNvSpPr>
          <p:nvPr/>
        </p:nvSpPr>
        <p:spPr bwMode="auto">
          <a:xfrm>
            <a:off x="4225925" y="3757613"/>
            <a:ext cx="433388" cy="2460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S</a:t>
            </a:r>
            <a:endParaRPr lang="en-GB" altLang="sv-SE" sz="1200" b="1">
              <a:solidFill>
                <a:srgbClr val="000000"/>
              </a:solidFill>
              <a:latin typeface="Lucida Sans Unicode" panose="020B0602030504020204" pitchFamily="34" charset="0"/>
            </a:endParaRPr>
          </a:p>
        </p:txBody>
      </p:sp>
      <p:sp>
        <p:nvSpPr>
          <p:cNvPr id="146455" name="Rectangle 60"/>
          <p:cNvSpPr>
            <a:spLocks noChangeArrowheads="1"/>
          </p:cNvSpPr>
          <p:nvPr/>
        </p:nvSpPr>
        <p:spPr bwMode="auto">
          <a:xfrm>
            <a:off x="4835525" y="3748088"/>
            <a:ext cx="433388" cy="2460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DBB</a:t>
            </a:r>
            <a:endParaRPr lang="en-GB" altLang="sv-SE" sz="1200" b="1">
              <a:solidFill>
                <a:srgbClr val="000000"/>
              </a:solidFill>
              <a:latin typeface="Lucida Sans Unicode" panose="020B0602030504020204" pitchFamily="34" charset="0"/>
            </a:endParaRPr>
          </a:p>
        </p:txBody>
      </p:sp>
      <p:sp>
        <p:nvSpPr>
          <p:cNvPr id="146456" name="Rectangle 60"/>
          <p:cNvSpPr>
            <a:spLocks noChangeArrowheads="1"/>
          </p:cNvSpPr>
          <p:nvPr/>
        </p:nvSpPr>
        <p:spPr bwMode="auto">
          <a:xfrm>
            <a:off x="5497513" y="3754438"/>
            <a:ext cx="431800" cy="247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1200" b="1">
                <a:solidFill>
                  <a:srgbClr val="000000"/>
                </a:solidFill>
                <a:latin typeface="Lucida Sans Unicode" panose="020B0602030504020204" pitchFamily="34" charset="0"/>
              </a:rPr>
              <a:t>DBA</a:t>
            </a:r>
            <a:endParaRPr lang="en-GB" altLang="sv-SE" sz="1200" b="1">
              <a:solidFill>
                <a:srgbClr val="000000"/>
              </a:solidFill>
              <a:latin typeface="Lucida Sans Unicode" panose="020B0602030504020204" pitchFamily="34" charset="0"/>
            </a:endParaRP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684213" y="3068638"/>
            <a:ext cx="7772400" cy="1362075"/>
          </a:xfrm>
        </p:spPr>
        <p:txBody>
          <a:bodyPr/>
          <a:lstStyle/>
          <a:p>
            <a:pPr algn="ctr">
              <a:defRPr/>
            </a:pPr>
            <a:r>
              <a:rPr lang="en-US" sz="3600" b="0" dirty="0">
                <a:latin typeface="Calibri" pitchFamily="34" charset="0"/>
              </a:rPr>
              <a:t>Show </a:t>
            </a:r>
            <a:r>
              <a:rPr lang="en-US" sz="3600" b="0" dirty="0" smtClean="0">
                <a:latin typeface="Calibri" pitchFamily="34" charset="0"/>
              </a:rPr>
              <a:t>example</a:t>
            </a:r>
            <a:endParaRPr lang="sv-SE" sz="3600" b="0" dirty="0">
              <a:latin typeface="Calibri" pitchFamily="34" charset="0"/>
            </a:endParaRPr>
          </a:p>
        </p:txBody>
      </p:sp>
      <p:sp>
        <p:nvSpPr>
          <p:cNvPr id="148483" name="Text Placeholder 5"/>
          <p:cNvSpPr>
            <a:spLocks noGrp="1"/>
          </p:cNvSpPr>
          <p:nvPr>
            <p:ph type="body" idx="1"/>
          </p:nvPr>
        </p:nvSpPr>
        <p:spPr/>
        <p:txBody>
          <a:bodyPr/>
          <a:lstStyle/>
          <a:p>
            <a:r>
              <a:rPr lang="en-US" altLang="en-US" smtClean="0">
                <a:cs typeface="Akzidenz for Chalmers Regular" pitchFamily="2" charset="0"/>
              </a:rPr>
              <a:t>	</a:t>
            </a:r>
            <a:endParaRPr lang="sv-SE" altLang="en-US" smtClean="0">
              <a:cs typeface="Akzidenz for Chalmers Regular" pitchFamily="2" charset="0"/>
            </a:endParaRPr>
          </a:p>
        </p:txBody>
      </p:sp>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Footer Placeholder 3"/>
          <p:cNvSpPr>
            <a:spLocks noGrp="1"/>
          </p:cNvSpPr>
          <p:nvPr>
            <p:ph type="ftr" sz="quarter" idx="4294967295"/>
          </p:nvPr>
        </p:nvSpPr>
        <p:spPr bwMode="auto">
          <a:xfrm>
            <a:off x="2700338" y="6488113"/>
            <a:ext cx="5616575"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nl-NL" altLang="en-US" sz="2400">
                <a:latin typeface="Times New Roman" panose="02020603050405020304" pitchFamily="18" charset="0"/>
              </a:rPr>
              <a:t>SE, Software Architecture, Hans van Vliet,  ©2008</a:t>
            </a:r>
          </a:p>
        </p:txBody>
      </p:sp>
      <p:sp>
        <p:nvSpPr>
          <p:cNvPr id="149507" name="Slide Number Placeholder 4"/>
          <p:cNvSpPr>
            <a:spLocks noGrp="1"/>
          </p:cNvSpPr>
          <p:nvPr>
            <p:ph type="sldNum" sz="quarter" idx="4294967295"/>
          </p:nvPr>
        </p:nvSpPr>
        <p:spPr bwMode="auto">
          <a:xfrm>
            <a:off x="8389938" y="6526213"/>
            <a:ext cx="719137"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fld id="{9A103723-37A1-4CB5-B260-3159AF12CBE1}" type="slidenum">
              <a:rPr lang="nl-NL" altLang="en-US" sz="2400">
                <a:latin typeface="Times New Roman" panose="02020603050405020304" pitchFamily="18" charset="0"/>
              </a:rPr>
              <a:pPr eaLnBrk="1" hangingPunct="1">
                <a:spcBef>
                  <a:spcPct val="0"/>
                </a:spcBef>
                <a:buSzTx/>
                <a:buFontTx/>
                <a:buNone/>
              </a:pPr>
              <a:t>99</a:t>
            </a:fld>
            <a:endParaRPr lang="nl-NL" altLang="en-US" sz="2400">
              <a:latin typeface="Times New Roman" panose="02020603050405020304" pitchFamily="18" charset="0"/>
            </a:endParaRPr>
          </a:p>
        </p:txBody>
      </p:sp>
      <p:sp>
        <p:nvSpPr>
          <p:cNvPr id="149508" name="Rectangle 2"/>
          <p:cNvSpPr>
            <a:spLocks noGrp="1" noChangeArrowheads="1"/>
          </p:cNvSpPr>
          <p:nvPr>
            <p:ph type="title"/>
          </p:nvPr>
        </p:nvSpPr>
        <p:spPr>
          <a:xfrm>
            <a:off x="0" y="549275"/>
            <a:ext cx="9144000" cy="762000"/>
          </a:xfrm>
        </p:spPr>
        <p:txBody>
          <a:bodyPr/>
          <a:lstStyle/>
          <a:p>
            <a:r>
              <a:rPr lang="en-US" altLang="en-US" smtClean="0">
                <a:cs typeface="Akzidenz-Bd for Chalmers" pitchFamily="2"/>
              </a:rPr>
              <a:t>4 + 1: Logical Viewpoint </a:t>
            </a:r>
          </a:p>
        </p:txBody>
      </p:sp>
      <p:sp>
        <p:nvSpPr>
          <p:cNvPr id="149509" name="Rectangle 3"/>
          <p:cNvSpPr>
            <a:spLocks noGrp="1" noChangeArrowheads="1"/>
          </p:cNvSpPr>
          <p:nvPr>
            <p:ph type="body" idx="1"/>
          </p:nvPr>
        </p:nvSpPr>
        <p:spPr>
          <a:xfrm>
            <a:off x="395288" y="1412875"/>
            <a:ext cx="8424862" cy="5256213"/>
          </a:xfrm>
        </p:spPr>
        <p:txBody>
          <a:bodyPr/>
          <a:lstStyle/>
          <a:p>
            <a:endParaRPr lang="en-US" altLang="en-US" smtClean="0">
              <a:cs typeface="Akzidenz for Chalmers Regular" pitchFamily="2" charset="0"/>
            </a:endParaRPr>
          </a:p>
          <a:p>
            <a:r>
              <a:rPr lang="en-US" altLang="en-US" smtClean="0">
                <a:cs typeface="Akzidenz for Chalmers Regular" pitchFamily="2" charset="0"/>
              </a:rPr>
              <a:t>The logical viewpoint supports the functional requirements, i.e., the services the system should provide to its end users.</a:t>
            </a:r>
          </a:p>
          <a:p>
            <a:endParaRPr lang="en-US" altLang="en-US" smtClean="0">
              <a:cs typeface="Akzidenz for Chalmers Regular" pitchFamily="2" charset="0"/>
            </a:endParaRPr>
          </a:p>
          <a:p>
            <a:r>
              <a:rPr lang="en-US" altLang="en-US" smtClean="0">
                <a:cs typeface="Akzidenz for Chalmers Regular" pitchFamily="2" charset="0"/>
              </a:rPr>
              <a:t>Typically, it shows the key abstractions (e.g., classes and interactions amongst them).</a:t>
            </a:r>
          </a:p>
          <a:p>
            <a:endParaRPr lang="en-US" altLang="en-US" smtClean="0">
              <a:cs typeface="Akzidenz for Chalmers Regular" pitchFamily="2" charset="0"/>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13981</TotalTime>
  <Words>5185</Words>
  <Application>Microsoft Office PowerPoint</Application>
  <PresentationFormat>On-screen Show (4:3)</PresentationFormat>
  <Paragraphs>1540</Paragraphs>
  <Slides>110</Slides>
  <Notes>70</Notes>
  <HiddenSlides>24</HiddenSlides>
  <MMClips>0</MMClips>
  <ScaleCrop>false</ScaleCrop>
  <HeadingPairs>
    <vt:vector size="8" baseType="variant">
      <vt:variant>
        <vt:lpstr>Fonts Used</vt:lpstr>
      </vt:variant>
      <vt:variant>
        <vt:i4>27</vt:i4>
      </vt:variant>
      <vt:variant>
        <vt:lpstr>Theme</vt:lpstr>
      </vt:variant>
      <vt:variant>
        <vt:i4>5</vt:i4>
      </vt:variant>
      <vt:variant>
        <vt:lpstr>Embedded OLE Servers</vt:lpstr>
      </vt:variant>
      <vt:variant>
        <vt:i4>1</vt:i4>
      </vt:variant>
      <vt:variant>
        <vt:lpstr>Slide Titles</vt:lpstr>
      </vt:variant>
      <vt:variant>
        <vt:i4>110</vt:i4>
      </vt:variant>
    </vt:vector>
  </HeadingPairs>
  <TitlesOfParts>
    <vt:vector size="143" baseType="lpstr">
      <vt:lpstr>MS PGothic</vt:lpstr>
      <vt:lpstr>MS PGothic</vt:lpstr>
      <vt:lpstr>Yu Gothic UI Semibold</vt:lpstr>
      <vt:lpstr>Akzidenz for Chalmers Regular</vt:lpstr>
      <vt:lpstr>Akzidenz-Bd for Chalmers</vt:lpstr>
      <vt:lpstr>Arial</vt:lpstr>
      <vt:lpstr>Arial Black</vt:lpstr>
      <vt:lpstr>Arial Narrow</vt:lpstr>
      <vt:lpstr>Calibri</vt:lpstr>
      <vt:lpstr>Calibri Light</vt:lpstr>
      <vt:lpstr>Castellar</vt:lpstr>
      <vt:lpstr>Comic Sans MS</vt:lpstr>
      <vt:lpstr>Corbel</vt:lpstr>
      <vt:lpstr>Courier New</vt:lpstr>
      <vt:lpstr>Franklin Gothic Medium Cond</vt:lpstr>
      <vt:lpstr>Geneva</vt:lpstr>
      <vt:lpstr>Gulim</vt:lpstr>
      <vt:lpstr>Lucida Sans</vt:lpstr>
      <vt:lpstr>Lucida Sans Unicode</vt:lpstr>
      <vt:lpstr>MS LineDraw</vt:lpstr>
      <vt:lpstr>Open sans</vt:lpstr>
      <vt:lpstr>Symbol</vt:lpstr>
      <vt:lpstr>Tahoma</vt:lpstr>
      <vt:lpstr>Times</vt:lpstr>
      <vt:lpstr>Times New Roman</vt:lpstr>
      <vt:lpstr>Verdana</vt:lpstr>
      <vt:lpstr>Wingdings</vt:lpstr>
      <vt:lpstr>CHALMERS-GU_ppt-mall_eng_okt2010</vt:lpstr>
      <vt:lpstr>Office Theme</vt:lpstr>
      <vt:lpstr>1_CHALMERS-GU_ppt-mall_eng_okt2010</vt:lpstr>
      <vt:lpstr>3_CHALMERS-GU_ppt-mall_eng_okt2010</vt:lpstr>
      <vt:lpstr>4_CHALMERS-GU_ppt-mall_eng_okt2010</vt:lpstr>
      <vt:lpstr>Document</vt:lpstr>
      <vt:lpstr>Software Architecting Michel R.V. Chaudron chaudron@chalmers.se  Chalmers | Gothenburg University,  Sweden</vt:lpstr>
      <vt:lpstr>Standardization</vt:lpstr>
      <vt:lpstr>Schedule</vt:lpstr>
      <vt:lpstr>Assignment Schedule</vt:lpstr>
      <vt:lpstr>Proposal/Question: Use Data from Assignment for Scientific Study</vt:lpstr>
      <vt:lpstr>Outline</vt:lpstr>
      <vt:lpstr>The Importance of Architecture </vt:lpstr>
      <vt:lpstr>The Importance of Architecture</vt:lpstr>
      <vt:lpstr>Two levels of benefits</vt:lpstr>
      <vt:lpstr>PowerPoint Presentation</vt:lpstr>
      <vt:lpstr>Development Objectives of Software Architecture</vt:lpstr>
      <vt:lpstr>Multiple Purposes of Architecture</vt:lpstr>
      <vt:lpstr>Multiple Purposes of Architecture</vt:lpstr>
      <vt:lpstr>Multiple Purposes of Architecture</vt:lpstr>
      <vt:lpstr>Focus of this course</vt:lpstr>
      <vt:lpstr>Outline</vt:lpstr>
      <vt:lpstr>Let’s Look at some Examples</vt:lpstr>
      <vt:lpstr>Semi-autonomous lawn mowing system</vt:lpstr>
      <vt:lpstr>PowerPoint Presentation</vt:lpstr>
      <vt:lpstr>PowerPoint Presentation</vt:lpstr>
      <vt:lpstr>PowerPoint Presentation</vt:lpstr>
      <vt:lpstr>PowerPoint Presentation</vt:lpstr>
      <vt:lpstr>PowerPoint Presentation</vt:lpstr>
      <vt:lpstr>Refinement of previous slide</vt:lpstr>
      <vt:lpstr>Complementary view of previous</vt:lpstr>
      <vt:lpstr>Software Architecture of  K9 e-mail app (on Android )</vt:lpstr>
      <vt:lpstr>Decomposition</vt:lpstr>
      <vt:lpstr>Decomposition in Layers</vt:lpstr>
      <vt:lpstr>Decomposition in Layers Lawnmower-case</vt:lpstr>
      <vt:lpstr>Reference Architectures</vt:lpstr>
      <vt:lpstr>Levels of architecture*</vt:lpstr>
      <vt:lpstr>Types of Architectures</vt:lpstr>
      <vt:lpstr>Automotive Product Line</vt:lpstr>
      <vt:lpstr>In-Car network of ECU’s</vt:lpstr>
      <vt:lpstr>PowerPoint Presentation</vt:lpstr>
      <vt:lpstr>Banking Architecture  (Physical 3D model)</vt:lpstr>
      <vt:lpstr>What is Software Architecture?</vt:lpstr>
      <vt:lpstr>What is Software Architecture?</vt:lpstr>
      <vt:lpstr>What is Software Architecture?</vt:lpstr>
      <vt:lpstr>Software Architecture &amp; Quality</vt:lpstr>
      <vt:lpstr>Architecting = Balancing Objectives</vt:lpstr>
      <vt:lpstr>Outline</vt:lpstr>
      <vt:lpstr>PowerPoint Presentation</vt:lpstr>
      <vt:lpstr>Why, When and for Whom?</vt:lpstr>
      <vt:lpstr>Developing a shared vision</vt:lpstr>
      <vt:lpstr>Software Architecture &amp; Quality</vt:lpstr>
      <vt:lpstr>Architecting = Balancing Objectives</vt:lpstr>
      <vt:lpstr>Some more examples of *ilities</vt:lpstr>
      <vt:lpstr>Extra Functional Properties</vt:lpstr>
      <vt:lpstr>How to architect?</vt:lpstr>
      <vt:lpstr>Software Architecting = Designing</vt:lpstr>
      <vt:lpstr>Architectural Drivers</vt:lpstr>
      <vt:lpstr>Architectural Information Increases</vt:lpstr>
      <vt:lpstr>Positioning Architecture</vt:lpstr>
      <vt:lpstr>The Role of the Architect</vt:lpstr>
      <vt:lpstr>Outline</vt:lpstr>
      <vt:lpstr>Stakeholder?</vt:lpstr>
      <vt:lpstr>For Whom?</vt:lpstr>
      <vt:lpstr>Stakeholders</vt:lpstr>
      <vt:lpstr>Stakeholders</vt:lpstr>
      <vt:lpstr>Stakeholders &amp; their Concerns 1/2</vt:lpstr>
      <vt:lpstr>Stakeholders &amp; their Concerns 2/2</vt:lpstr>
      <vt:lpstr>PowerPoint Presentation</vt:lpstr>
      <vt:lpstr>Relations between stakeholders</vt:lpstr>
      <vt:lpstr>When Architecting? </vt:lpstr>
      <vt:lpstr>Disclaimer</vt:lpstr>
      <vt:lpstr>Manage Compliance</vt:lpstr>
      <vt:lpstr>Outline</vt:lpstr>
      <vt:lpstr>PowerPoint Presentation</vt:lpstr>
      <vt:lpstr>Architecture is making decisions</vt:lpstr>
      <vt:lpstr>No ideal solution</vt:lpstr>
      <vt:lpstr>Process: Working Together</vt:lpstr>
      <vt:lpstr>How to Bridge the Gap?</vt:lpstr>
      <vt:lpstr>Traditional Answer</vt:lpstr>
      <vt:lpstr>Architecting</vt:lpstr>
      <vt:lpstr>Software Architecture Design Process</vt:lpstr>
      <vt:lpstr>Twin Peaks Process</vt:lpstr>
      <vt:lpstr>Focus over time</vt:lpstr>
      <vt:lpstr>Paris Avgeriou Keynote at SEAA 2017</vt:lpstr>
      <vt:lpstr>Architecture is not only IT/technology</vt:lpstr>
      <vt:lpstr>Why is documenting design decisions important?</vt:lpstr>
      <vt:lpstr>Outline</vt:lpstr>
      <vt:lpstr>Overview (According to IEEE 1471)</vt:lpstr>
      <vt:lpstr>ISO/IEC/IEEE 42010:2011 Conceptual Framework</vt:lpstr>
      <vt:lpstr>Outline</vt:lpstr>
      <vt:lpstr>Viewpoints &amp; views</vt:lpstr>
      <vt:lpstr>View: Definition (from IEEE 1471)</vt:lpstr>
      <vt:lpstr>Architectural view</vt:lpstr>
      <vt:lpstr>Overview - example</vt:lpstr>
      <vt:lpstr>Example (According to IEEE 1471)</vt:lpstr>
      <vt:lpstr>4+1 Views Model</vt:lpstr>
      <vt:lpstr>The 4 + 1 View Model   (Kruchten95)</vt:lpstr>
      <vt:lpstr>4+1 Views Representation of System Architecture</vt:lpstr>
      <vt:lpstr>Example 4+1 Views model</vt:lpstr>
      <vt:lpstr>What is a subsystem/component?</vt:lpstr>
      <vt:lpstr>Multiple diagram types per View</vt:lpstr>
      <vt:lpstr>Relation Between Models</vt:lpstr>
      <vt:lpstr>Show example</vt:lpstr>
      <vt:lpstr>4 + 1: Logical Viewpoint </vt:lpstr>
      <vt:lpstr>4 + 1: Process Viewpoint</vt:lpstr>
      <vt:lpstr>4 + 1: Deployment Viewpoint</vt:lpstr>
      <vt:lpstr>4 + 1: Implementation Viewpoint</vt:lpstr>
      <vt:lpstr>4 + 1: Scenario Viewpoint</vt:lpstr>
      <vt:lpstr>Discussion</vt:lpstr>
      <vt:lpstr>Summary - 1</vt:lpstr>
      <vt:lpstr>PowerPoint Presentation</vt:lpstr>
      <vt:lpstr>Summary</vt:lpstr>
      <vt:lpstr>Summary</vt:lpstr>
      <vt:lpstr>Monitor the Implementation</vt:lpstr>
      <vt:lpstr>PowerPoint Presentation</vt:lpstr>
    </vt:vector>
  </TitlesOfParts>
  <Company>TU Eindhoven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Architecture 2001-2002  M.R.V. Chaudron m.r.v.chaudron@tue.nl 040 - 2474449  HG 6.87  www.win.tue.nl/~mchaudro/swads</dc:title>
  <dc:creator>Michel Chaudron</dc:creator>
  <cp:lastModifiedBy>Michel Chaudron</cp:lastModifiedBy>
  <cp:revision>266</cp:revision>
  <dcterms:created xsi:type="dcterms:W3CDTF">2001-09-05T10:22:10Z</dcterms:created>
  <dcterms:modified xsi:type="dcterms:W3CDTF">2020-01-23T11:59:54Z</dcterms:modified>
</cp:coreProperties>
</file>