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928" r:id="rId2"/>
    <p:sldMasterId id="2147483940" r:id="rId3"/>
    <p:sldMasterId id="2147483956" r:id="rId4"/>
    <p:sldMasterId id="2147483969" r:id="rId5"/>
    <p:sldMasterId id="2147483983" r:id="rId6"/>
  </p:sldMasterIdLst>
  <p:notesMasterIdLst>
    <p:notesMasterId r:id="rId80"/>
  </p:notesMasterIdLst>
  <p:handoutMasterIdLst>
    <p:handoutMasterId r:id="rId81"/>
  </p:handoutMasterIdLst>
  <p:sldIdLst>
    <p:sldId id="661" r:id="rId7"/>
    <p:sldId id="660" r:id="rId8"/>
    <p:sldId id="581" r:id="rId9"/>
    <p:sldId id="659" r:id="rId10"/>
    <p:sldId id="641" r:id="rId11"/>
    <p:sldId id="642" r:id="rId12"/>
    <p:sldId id="640" r:id="rId13"/>
    <p:sldId id="345" r:id="rId14"/>
    <p:sldId id="608" r:id="rId15"/>
    <p:sldId id="628" r:id="rId16"/>
    <p:sldId id="627" r:id="rId17"/>
    <p:sldId id="635" r:id="rId18"/>
    <p:sldId id="631" r:id="rId19"/>
    <p:sldId id="639" r:id="rId20"/>
    <p:sldId id="632" r:id="rId21"/>
    <p:sldId id="629" r:id="rId22"/>
    <p:sldId id="634" r:id="rId23"/>
    <p:sldId id="633" r:id="rId24"/>
    <p:sldId id="630" r:id="rId25"/>
    <p:sldId id="636" r:id="rId26"/>
    <p:sldId id="637" r:id="rId27"/>
    <p:sldId id="652" r:id="rId28"/>
    <p:sldId id="657" r:id="rId29"/>
    <p:sldId id="653" r:id="rId30"/>
    <p:sldId id="655" r:id="rId31"/>
    <p:sldId id="658" r:id="rId32"/>
    <p:sldId id="620" r:id="rId33"/>
    <p:sldId id="621" r:id="rId34"/>
    <p:sldId id="622" r:id="rId35"/>
    <p:sldId id="623" r:id="rId36"/>
    <p:sldId id="624" r:id="rId37"/>
    <p:sldId id="625" r:id="rId38"/>
    <p:sldId id="626" r:id="rId39"/>
    <p:sldId id="643" r:id="rId40"/>
    <p:sldId id="651" r:id="rId41"/>
    <p:sldId id="649" r:id="rId42"/>
    <p:sldId id="650" r:id="rId43"/>
    <p:sldId id="645" r:id="rId44"/>
    <p:sldId id="616" r:id="rId45"/>
    <p:sldId id="618" r:id="rId46"/>
    <p:sldId id="570" r:id="rId47"/>
    <p:sldId id="580" r:id="rId48"/>
    <p:sldId id="617" r:id="rId49"/>
    <p:sldId id="638" r:id="rId50"/>
    <p:sldId id="347" r:id="rId51"/>
    <p:sldId id="604" r:id="rId52"/>
    <p:sldId id="348" r:id="rId53"/>
    <p:sldId id="351" r:id="rId54"/>
    <p:sldId id="349" r:id="rId55"/>
    <p:sldId id="603" r:id="rId56"/>
    <p:sldId id="352" r:id="rId57"/>
    <p:sldId id="575" r:id="rId58"/>
    <p:sldId id="354" r:id="rId59"/>
    <p:sldId id="433" r:id="rId60"/>
    <p:sldId id="355" r:id="rId61"/>
    <p:sldId id="437" r:id="rId62"/>
    <p:sldId id="438" r:id="rId63"/>
    <p:sldId id="569" r:id="rId64"/>
    <p:sldId id="450" r:id="rId65"/>
    <p:sldId id="435" r:id="rId66"/>
    <p:sldId id="436" r:id="rId67"/>
    <p:sldId id="434" r:id="rId68"/>
    <p:sldId id="547" r:id="rId69"/>
    <p:sldId id="548" r:id="rId70"/>
    <p:sldId id="453" r:id="rId71"/>
    <p:sldId id="457" r:id="rId72"/>
    <p:sldId id="452" r:id="rId73"/>
    <p:sldId id="440" r:id="rId74"/>
    <p:sldId id="586" r:id="rId75"/>
    <p:sldId id="439" r:id="rId76"/>
    <p:sldId id="615" r:id="rId77"/>
    <p:sldId id="560" r:id="rId78"/>
    <p:sldId id="359" r:id="rId79"/>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Lucida Sans Unicode" panose="020B0602030504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Lucida Sans Unicode" panose="020B0602030504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Lucida Sans Unicode" panose="020B0602030504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Lucida Sans Unicode" panose="020B0602030504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Lucida Sans Unicode" panose="020B0602030504020204" pitchFamily="34" charset="0"/>
        <a:ea typeface="+mn-ea"/>
        <a:cs typeface="+mn-cs"/>
      </a:defRPr>
    </a:lvl5pPr>
    <a:lvl6pPr marL="2286000" algn="l" defTabSz="914400" rtl="0" eaLnBrk="1" latinLnBrk="0" hangingPunct="1">
      <a:defRPr sz="2400" kern="1200">
        <a:solidFill>
          <a:schemeClr val="tx1"/>
        </a:solidFill>
        <a:latin typeface="Lucida Sans Unicode" panose="020B0602030504020204" pitchFamily="34" charset="0"/>
        <a:ea typeface="+mn-ea"/>
        <a:cs typeface="+mn-cs"/>
      </a:defRPr>
    </a:lvl6pPr>
    <a:lvl7pPr marL="2743200" algn="l" defTabSz="914400" rtl="0" eaLnBrk="1" latinLnBrk="0" hangingPunct="1">
      <a:defRPr sz="2400" kern="1200">
        <a:solidFill>
          <a:schemeClr val="tx1"/>
        </a:solidFill>
        <a:latin typeface="Lucida Sans Unicode" panose="020B0602030504020204" pitchFamily="34" charset="0"/>
        <a:ea typeface="+mn-ea"/>
        <a:cs typeface="+mn-cs"/>
      </a:defRPr>
    </a:lvl7pPr>
    <a:lvl8pPr marL="3200400" algn="l" defTabSz="914400" rtl="0" eaLnBrk="1" latinLnBrk="0" hangingPunct="1">
      <a:defRPr sz="2400" kern="1200">
        <a:solidFill>
          <a:schemeClr val="tx1"/>
        </a:solidFill>
        <a:latin typeface="Lucida Sans Unicode" panose="020B0602030504020204" pitchFamily="34" charset="0"/>
        <a:ea typeface="+mn-ea"/>
        <a:cs typeface="+mn-cs"/>
      </a:defRPr>
    </a:lvl8pPr>
    <a:lvl9pPr marL="3657600" algn="l" defTabSz="914400" rtl="0" eaLnBrk="1" latinLnBrk="0" hangingPunct="1">
      <a:defRPr sz="2400" kern="1200">
        <a:solidFill>
          <a:schemeClr val="tx1"/>
        </a:solidFill>
        <a:latin typeface="Lucida Sans Unicode" panose="020B0602030504020204" pitchFamily="34" charset="0"/>
        <a:ea typeface="+mn-ea"/>
        <a:cs typeface="+mn-cs"/>
      </a:defRPr>
    </a:lvl9pPr>
  </p:defaultTextStyle>
  <p:extLst>
    <p:ext uri="{521415D9-36F7-43E2-AB2F-B90AF26B5E84}">
      <p14:sectionLst xmlns:p14="http://schemas.microsoft.com/office/powerpoint/2010/main">
        <p14:section name="Default Section" id="{E99D54D3-94B0-418B-B09D-EF9472EF851B}">
          <p14:sldIdLst>
            <p14:sldId id="661"/>
            <p14:sldId id="660"/>
            <p14:sldId id="581"/>
            <p14:sldId id="659"/>
          </p14:sldIdLst>
        </p14:section>
        <p14:section name="Untitled Section" id="{FA3474DE-4289-4D19-A2FC-2672AF96ED22}">
          <p14:sldIdLst>
            <p14:sldId id="641"/>
            <p14:sldId id="642"/>
            <p14:sldId id="640"/>
          </p14:sldIdLst>
        </p14:section>
        <p14:section name="Untitled Section" id="{5E553D76-C2C3-4990-B4CA-090591B70CDA}">
          <p14:sldIdLst>
            <p14:sldId id="345"/>
            <p14:sldId id="608"/>
          </p14:sldIdLst>
        </p14:section>
        <p14:section name="Untitled Section" id="{903FDD70-E882-4529-AEBA-9C8D17C3C22D}">
          <p14:sldIdLst>
            <p14:sldId id="628"/>
            <p14:sldId id="627"/>
            <p14:sldId id="635"/>
            <p14:sldId id="631"/>
            <p14:sldId id="639"/>
            <p14:sldId id="632"/>
            <p14:sldId id="629"/>
            <p14:sldId id="634"/>
            <p14:sldId id="633"/>
            <p14:sldId id="630"/>
          </p14:sldIdLst>
        </p14:section>
        <p14:section name="Untitled Section" id="{F985447F-C2B3-498D-A147-4C8A3C878B84}">
          <p14:sldIdLst>
            <p14:sldId id="636"/>
            <p14:sldId id="637"/>
          </p14:sldIdLst>
        </p14:section>
        <p14:section name="Untitled Section" id="{967F3619-988A-444F-93CF-C686A042FE0D}">
          <p14:sldIdLst>
            <p14:sldId id="652"/>
            <p14:sldId id="657"/>
            <p14:sldId id="653"/>
            <p14:sldId id="655"/>
            <p14:sldId id="658"/>
          </p14:sldIdLst>
        </p14:section>
        <p14:section name="Untitled Section" id="{62EB81DC-6C56-4BE5-B441-43E9C506FEDD}">
          <p14:sldIdLst>
            <p14:sldId id="620"/>
            <p14:sldId id="621"/>
            <p14:sldId id="622"/>
            <p14:sldId id="623"/>
            <p14:sldId id="624"/>
            <p14:sldId id="625"/>
            <p14:sldId id="626"/>
          </p14:sldIdLst>
        </p14:section>
        <p14:section name="Untitled Section" id="{3AED5728-967F-49D0-8964-D31378F1DDD8}">
          <p14:sldIdLst>
            <p14:sldId id="643"/>
            <p14:sldId id="651"/>
            <p14:sldId id="649"/>
            <p14:sldId id="650"/>
            <p14:sldId id="645"/>
          </p14:sldIdLst>
        </p14:section>
        <p14:section name="Untitled Section" id="{A032B80B-9E90-4C4F-BDB1-BD841B7A86F0}">
          <p14:sldIdLst>
            <p14:sldId id="616"/>
            <p14:sldId id="618"/>
            <p14:sldId id="570"/>
            <p14:sldId id="580"/>
            <p14:sldId id="617"/>
          </p14:sldIdLst>
        </p14:section>
        <p14:section name="Untitled Section" id="{5EF6068D-695B-47A7-91C0-87FC09C6E8AE}">
          <p14:sldIdLst>
            <p14:sldId id="638"/>
            <p14:sldId id="347"/>
            <p14:sldId id="604"/>
            <p14:sldId id="348"/>
            <p14:sldId id="351"/>
            <p14:sldId id="349"/>
            <p14:sldId id="603"/>
            <p14:sldId id="352"/>
            <p14:sldId id="575"/>
          </p14:sldIdLst>
        </p14:section>
        <p14:section name="Untitled Section" id="{F2AD5414-477F-489C-ADF1-AF07796ACB59}">
          <p14:sldIdLst>
            <p14:sldId id="354"/>
            <p14:sldId id="433"/>
            <p14:sldId id="355"/>
            <p14:sldId id="437"/>
            <p14:sldId id="438"/>
            <p14:sldId id="569"/>
            <p14:sldId id="450"/>
            <p14:sldId id="435"/>
            <p14:sldId id="436"/>
            <p14:sldId id="434"/>
            <p14:sldId id="547"/>
            <p14:sldId id="548"/>
            <p14:sldId id="453"/>
            <p14:sldId id="457"/>
            <p14:sldId id="452"/>
            <p14:sldId id="440"/>
            <p14:sldId id="586"/>
            <p14:sldId id="439"/>
            <p14:sldId id="615"/>
          </p14:sldIdLst>
        </p14:section>
        <p14:section name="Untitled Section" id="{CFEEFA63-F0B3-47BE-9E38-CF25BB8FAE63}">
          <p14:sldIdLst>
            <p14:sldId id="560"/>
            <p14:sldId id="359"/>
          </p14:sldIdLst>
        </p14:section>
        <p14:section name="Untitled Section" id="{9D425F1A-770A-45D8-B26F-F42576C789A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B9E8FF"/>
    <a:srgbClr val="FFDDAB"/>
    <a:srgbClr val="93FF93"/>
    <a:srgbClr val="009900"/>
    <a:srgbClr val="D5E0E5"/>
    <a:srgbClr val="FCF8AC"/>
    <a:srgbClr val="FCF8A0"/>
    <a:srgbClr val="FBEAA1"/>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7" autoAdjust="0"/>
    <p:restoredTop sz="87030" autoAdjust="0"/>
  </p:normalViewPr>
  <p:slideViewPr>
    <p:cSldViewPr>
      <p:cViewPr varScale="1">
        <p:scale>
          <a:sx n="74" d="100"/>
          <a:sy n="74" d="100"/>
        </p:scale>
        <p:origin x="1642" y="67"/>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3" d="2"/>
        <a:sy n="3" d="2"/>
      </p:scale>
      <p:origin x="0" y="0"/>
    </p:cViewPr>
  </p:notesTextViewPr>
  <p:sorterViewPr>
    <p:cViewPr varScale="1">
      <p:scale>
        <a:sx n="1" d="1"/>
        <a:sy n="1" d="1"/>
      </p:scale>
      <p:origin x="0" y="0"/>
    </p:cViewPr>
  </p:sorterViewPr>
  <p:notesViewPr>
    <p:cSldViewPr>
      <p:cViewPr varScale="1">
        <p:scale>
          <a:sx n="65" d="100"/>
          <a:sy n="65" d="100"/>
        </p:scale>
        <p:origin x="-200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theme" Target="theme/theme1.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61" Type="http://schemas.openxmlformats.org/officeDocument/2006/relationships/slide" Target="slides/slide55.xml"/><Relationship Id="rId82" Type="http://schemas.openxmlformats.org/officeDocument/2006/relationships/presProps" Target="presProps.xml"/></Relationships>
</file>

<file path=ppt/_rels/viewProps.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slide" Target="slides/slide6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GB"/>
          </a:p>
        </p:txBody>
      </p:sp>
      <p:sp>
        <p:nvSpPr>
          <p:cNvPr id="409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GB"/>
          </a:p>
        </p:txBody>
      </p:sp>
      <p:sp>
        <p:nvSpPr>
          <p:cNvPr id="410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GB"/>
          </a:p>
        </p:txBody>
      </p:sp>
      <p:sp>
        <p:nvSpPr>
          <p:cNvPr id="410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97A4A9F-E14A-488E-9D2D-BE46130BF93E}" type="slidenum">
              <a:rPr lang="en-GB" altLang="en-US"/>
              <a:pPr>
                <a:defRPr/>
              </a:pPr>
              <a:t>‹#›</a:t>
            </a:fld>
            <a:endParaRPr lang="en-GB" altLang="en-US"/>
          </a:p>
        </p:txBody>
      </p:sp>
    </p:spTree>
    <p:extLst>
      <p:ext uri="{BB962C8B-B14F-4D97-AF65-F5344CB8AC3E}">
        <p14:creationId xmlns:p14="http://schemas.microsoft.com/office/powerpoint/2010/main" val="548787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GB"/>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GB"/>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GB"/>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0A3A697-A9C6-4CE4-875F-F03E6A992D27}" type="slidenum">
              <a:rPr lang="en-GB" altLang="en-US"/>
              <a:pPr>
                <a:defRPr/>
              </a:pPr>
              <a:t>‹#›</a:t>
            </a:fld>
            <a:endParaRPr lang="en-GB" altLang="en-US"/>
          </a:p>
        </p:txBody>
      </p:sp>
    </p:spTree>
    <p:extLst>
      <p:ext uri="{BB962C8B-B14F-4D97-AF65-F5344CB8AC3E}">
        <p14:creationId xmlns:p14="http://schemas.microsoft.com/office/powerpoint/2010/main" val="4937568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Lucida Sans Unicode"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Lucida Sans Unicode"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Lucida Sans Unicode"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Lucida Sans Unicode"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Lucida Sans Unicode"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Truus_Schr%C3%B6der-Schr%C3%A4der#cite_note-Overy_1988-2"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6744FCB5-6F8C-4F4E-8D5A-5A65F5570DBB}" type="slidenum">
              <a:rPr lang="en-GB" altLang="en-US" smtClean="0"/>
              <a:pPr>
                <a:spcBef>
                  <a:spcPct val="0"/>
                </a:spcBef>
              </a:pPr>
              <a:t>1</a:t>
            </a:fld>
            <a:endParaRPr lang="en-GB" altLang="en-US" smtClean="0"/>
          </a:p>
        </p:txBody>
      </p:sp>
      <p:sp>
        <p:nvSpPr>
          <p:cNvPr id="23555" name="Rectangle 1026"/>
          <p:cNvSpPr>
            <a:spLocks noGrp="1" noRot="1" noChangeAspect="1" noChangeArrowheads="1" noTextEdit="1"/>
          </p:cNvSpPr>
          <p:nvPr>
            <p:ph type="sldImg"/>
          </p:nvPr>
        </p:nvSpPr>
        <p:spPr>
          <a:ln/>
        </p:spPr>
      </p:sp>
      <p:sp>
        <p:nvSpPr>
          <p:cNvPr id="23556" name="Rectangle 1027"/>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2363238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GB" altLang="en-US"/>
              <a:t>Component Based Software Engineering, TUE, M.R.V. Chaudron, (c) 2003</a:t>
            </a:r>
          </a:p>
        </p:txBody>
      </p:sp>
      <p:sp>
        <p:nvSpPr>
          <p:cNvPr id="7" name="Rectangle 7"/>
          <p:cNvSpPr>
            <a:spLocks noGrp="1" noChangeArrowheads="1"/>
          </p:cNvSpPr>
          <p:nvPr>
            <p:ph type="sldNum" sz="quarter" idx="5"/>
          </p:nvPr>
        </p:nvSpPr>
        <p:spPr>
          <a:ln/>
        </p:spPr>
        <p:txBody>
          <a:bodyPr/>
          <a:lstStyle/>
          <a:p>
            <a:fld id="{DB8CC168-1805-409A-A414-AD71DA5411FA}" type="slidenum">
              <a:rPr lang="en-GB" altLang="en-US"/>
              <a:pPr/>
              <a:t>18</a:t>
            </a:fld>
            <a:endParaRPr lang="en-GB" altLang="en-US"/>
          </a:p>
        </p:txBody>
      </p:sp>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p:txBody>
          <a:bodyPr/>
          <a:lstStyle/>
          <a:p>
            <a:r>
              <a:rPr lang="nl-NL" altLang="en-US" dirty="0" smtClean="0"/>
              <a:t>Q:</a:t>
            </a:r>
            <a:r>
              <a:rPr lang="nl-NL" altLang="en-US" baseline="0" dirty="0" smtClean="0"/>
              <a:t> </a:t>
            </a:r>
            <a:r>
              <a:rPr lang="nl-NL" altLang="en-US" dirty="0" smtClean="0"/>
              <a:t>How about electricity? Is that</a:t>
            </a:r>
            <a:r>
              <a:rPr lang="nl-NL" altLang="en-US" baseline="0" dirty="0" smtClean="0"/>
              <a:t> a subsystem?</a:t>
            </a:r>
          </a:p>
          <a:p>
            <a:r>
              <a:rPr lang="nl-NL" altLang="en-US" baseline="0" dirty="0" smtClean="0"/>
              <a:t>A: No – that is ‘implementation’ technology.</a:t>
            </a:r>
            <a:endParaRPr lang="nl-NL" altLang="en-US" dirty="0"/>
          </a:p>
        </p:txBody>
      </p:sp>
    </p:spTree>
    <p:extLst>
      <p:ext uri="{BB962C8B-B14F-4D97-AF65-F5344CB8AC3E}">
        <p14:creationId xmlns:p14="http://schemas.microsoft.com/office/powerpoint/2010/main" val="610291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GB" altLang="en-US"/>
              <a:t>Component Based Software Engineering, TUE, M.R.V. Chaudron, (c) 2003</a:t>
            </a:r>
          </a:p>
        </p:txBody>
      </p:sp>
      <p:sp>
        <p:nvSpPr>
          <p:cNvPr id="7" name="Rectangle 7"/>
          <p:cNvSpPr>
            <a:spLocks noGrp="1" noChangeArrowheads="1"/>
          </p:cNvSpPr>
          <p:nvPr>
            <p:ph type="sldNum" sz="quarter" idx="5"/>
          </p:nvPr>
        </p:nvSpPr>
        <p:spPr>
          <a:ln/>
        </p:spPr>
        <p:txBody>
          <a:bodyPr/>
          <a:lstStyle/>
          <a:p>
            <a:fld id="{0F4558CE-E333-4B04-B047-87D66065FB58}" type="slidenum">
              <a:rPr lang="en-GB" altLang="en-US"/>
              <a:pPr/>
              <a:t>19</a:t>
            </a:fld>
            <a:endParaRPr lang="en-GB" altLang="en-US"/>
          </a:p>
        </p:txBody>
      </p:sp>
      <p:sp>
        <p:nvSpPr>
          <p:cNvPr id="481282" name="Rectangle 2"/>
          <p:cNvSpPr>
            <a:spLocks noGrp="1" noRot="1" noChangeAspect="1" noChangeArrowheads="1" noTextEdit="1"/>
          </p:cNvSpPr>
          <p:nvPr>
            <p:ph type="sldImg"/>
          </p:nvPr>
        </p:nvSpPr>
        <p:spPr>
          <a:ln/>
        </p:spPr>
      </p:sp>
      <p:sp>
        <p:nvSpPr>
          <p:cNvPr id="481283" name="Rectangle 3"/>
          <p:cNvSpPr>
            <a:spLocks noGrp="1" noChangeArrowheads="1"/>
          </p:cNvSpPr>
          <p:nvPr>
            <p:ph type="body" idx="1"/>
          </p:nvPr>
        </p:nvSpPr>
        <p:spPr/>
        <p:txBody>
          <a:bodyPr/>
          <a:lstStyle/>
          <a:p>
            <a:endParaRPr lang="nl-NL" altLang="en-US"/>
          </a:p>
        </p:txBody>
      </p:sp>
    </p:spTree>
    <p:extLst>
      <p:ext uri="{BB962C8B-B14F-4D97-AF65-F5344CB8AC3E}">
        <p14:creationId xmlns:p14="http://schemas.microsoft.com/office/powerpoint/2010/main" val="2074663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D56FAF-9B55-423A-B10A-A52FEF83EAE2}" type="slidenum">
              <a:rPr lang="en-US">
                <a:solidFill>
                  <a:srgbClr val="000000"/>
                </a:solidFill>
              </a:rPr>
              <a:pPr/>
              <a:t>27</a:t>
            </a:fld>
            <a:endParaRPr lang="en-US">
              <a:solidFill>
                <a:srgbClr val="000000"/>
              </a:solidFill>
            </a:endParaRPr>
          </a:p>
        </p:txBody>
      </p:sp>
      <p:sp>
        <p:nvSpPr>
          <p:cNvPr id="1121282" name="Rectangle 2"/>
          <p:cNvSpPr>
            <a:spLocks noGrp="1" noRot="1" noChangeAspect="1" noChangeArrowheads="1" noTextEdit="1"/>
          </p:cNvSpPr>
          <p:nvPr>
            <p:ph type="sldImg"/>
          </p:nvPr>
        </p:nvSpPr>
        <p:spPr>
          <a:xfrm>
            <a:off x="1520825" y="928688"/>
            <a:ext cx="3943350" cy="2957512"/>
          </a:xfrm>
          <a:ln/>
        </p:spPr>
      </p:sp>
      <p:sp>
        <p:nvSpPr>
          <p:cNvPr id="1121283" name="Rectangle 3"/>
          <p:cNvSpPr>
            <a:spLocks noGrp="1" noChangeArrowheads="1"/>
          </p:cNvSpPr>
          <p:nvPr>
            <p:ph type="body" idx="1"/>
          </p:nvPr>
        </p:nvSpPr>
        <p:spPr>
          <a:xfrm>
            <a:off x="468900" y="4022249"/>
            <a:ext cx="6053667" cy="4563706"/>
          </a:xfrm>
        </p:spPr>
        <p:txBody>
          <a:bodyPr lIns="90988" tIns="45494" rIns="90988" bIns="45494"/>
          <a:lstStyle/>
          <a:p>
            <a:endParaRPr lang="nl-NL"/>
          </a:p>
        </p:txBody>
      </p:sp>
    </p:spTree>
    <p:extLst>
      <p:ext uri="{BB962C8B-B14F-4D97-AF65-F5344CB8AC3E}">
        <p14:creationId xmlns:p14="http://schemas.microsoft.com/office/powerpoint/2010/main" val="409389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D56FAF-9B55-423A-B10A-A52FEF83EAE2}" type="slidenum">
              <a:rPr lang="en-US">
                <a:solidFill>
                  <a:srgbClr val="000000"/>
                </a:solidFill>
              </a:rPr>
              <a:pPr/>
              <a:t>28</a:t>
            </a:fld>
            <a:endParaRPr lang="en-US">
              <a:solidFill>
                <a:srgbClr val="000000"/>
              </a:solidFill>
            </a:endParaRPr>
          </a:p>
        </p:txBody>
      </p:sp>
      <p:sp>
        <p:nvSpPr>
          <p:cNvPr id="1121282" name="Rectangle 2"/>
          <p:cNvSpPr>
            <a:spLocks noGrp="1" noRot="1" noChangeAspect="1" noChangeArrowheads="1" noTextEdit="1"/>
          </p:cNvSpPr>
          <p:nvPr>
            <p:ph type="sldImg"/>
          </p:nvPr>
        </p:nvSpPr>
        <p:spPr>
          <a:xfrm>
            <a:off x="1520825" y="928688"/>
            <a:ext cx="3943350" cy="2957512"/>
          </a:xfrm>
          <a:ln/>
        </p:spPr>
      </p:sp>
      <p:sp>
        <p:nvSpPr>
          <p:cNvPr id="1121283" name="Rectangle 3"/>
          <p:cNvSpPr>
            <a:spLocks noGrp="1" noChangeArrowheads="1"/>
          </p:cNvSpPr>
          <p:nvPr>
            <p:ph type="body" idx="1"/>
          </p:nvPr>
        </p:nvSpPr>
        <p:spPr>
          <a:xfrm>
            <a:off x="468900" y="4022249"/>
            <a:ext cx="6053667" cy="4563706"/>
          </a:xfrm>
        </p:spPr>
        <p:txBody>
          <a:bodyPr lIns="90988" tIns="45494" rIns="90988" bIns="45494"/>
          <a:lstStyle/>
          <a:p>
            <a:endParaRPr lang="nl-NL"/>
          </a:p>
        </p:txBody>
      </p:sp>
    </p:spTree>
    <p:extLst>
      <p:ext uri="{BB962C8B-B14F-4D97-AF65-F5344CB8AC3E}">
        <p14:creationId xmlns:p14="http://schemas.microsoft.com/office/powerpoint/2010/main" val="3513046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A8CD9B-A670-4568-9708-A52EC8C1C7C3}" type="slidenum">
              <a:rPr lang="en-US">
                <a:solidFill>
                  <a:srgbClr val="000000"/>
                </a:solidFill>
              </a:rPr>
              <a:pPr/>
              <a:t>29</a:t>
            </a:fld>
            <a:endParaRPr lang="en-US">
              <a:solidFill>
                <a:srgbClr val="000000"/>
              </a:solidFill>
            </a:endParaRPr>
          </a:p>
        </p:txBody>
      </p:sp>
      <p:sp>
        <p:nvSpPr>
          <p:cNvPr id="1123330" name="Rectangle 2"/>
          <p:cNvSpPr>
            <a:spLocks noGrp="1" noChangeArrowheads="1"/>
          </p:cNvSpPr>
          <p:nvPr>
            <p:ph type="body" idx="1"/>
          </p:nvPr>
        </p:nvSpPr>
        <p:spPr>
          <a:xfrm>
            <a:off x="386440" y="4099600"/>
            <a:ext cx="6212123" cy="4641057"/>
          </a:xfrm>
          <a:ln w="12700">
            <a:solidFill>
              <a:srgbClr val="000066"/>
            </a:solidFill>
          </a:ln>
        </p:spPr>
        <p:txBody>
          <a:bodyPr lIns="93360" tIns="46681" rIns="93360" bIns="46681"/>
          <a:lstStyle/>
          <a:p>
            <a:endParaRPr lang="nl-NL"/>
          </a:p>
        </p:txBody>
      </p:sp>
      <p:sp>
        <p:nvSpPr>
          <p:cNvPr id="1123331" name="Rectangle 3"/>
          <p:cNvSpPr>
            <a:spLocks noGrp="1" noRot="1" noChangeAspect="1" noChangeArrowheads="1" noTextEdit="1"/>
          </p:cNvSpPr>
          <p:nvPr>
            <p:ph type="sldImg"/>
          </p:nvPr>
        </p:nvSpPr>
        <p:spPr>
          <a:xfrm>
            <a:off x="1520825" y="928688"/>
            <a:ext cx="3943350" cy="2957512"/>
          </a:xfrm>
          <a:ln/>
        </p:spPr>
      </p:sp>
    </p:spTree>
    <p:extLst>
      <p:ext uri="{BB962C8B-B14F-4D97-AF65-F5344CB8AC3E}">
        <p14:creationId xmlns:p14="http://schemas.microsoft.com/office/powerpoint/2010/main" val="3826255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CD50BD-BAD0-4C93-9C2F-998809509F33}" type="slidenum">
              <a:rPr lang="en-US">
                <a:solidFill>
                  <a:srgbClr val="000000"/>
                </a:solidFill>
              </a:rPr>
              <a:pPr/>
              <a:t>30</a:t>
            </a:fld>
            <a:endParaRPr lang="en-US">
              <a:solidFill>
                <a:srgbClr val="000000"/>
              </a:solidFill>
            </a:endParaRPr>
          </a:p>
        </p:txBody>
      </p:sp>
      <p:sp>
        <p:nvSpPr>
          <p:cNvPr id="1125378" name="Rectangle 2"/>
          <p:cNvSpPr>
            <a:spLocks noGrp="1" noRot="1" noChangeAspect="1" noChangeArrowheads="1" noTextEdit="1"/>
          </p:cNvSpPr>
          <p:nvPr>
            <p:ph type="sldImg"/>
          </p:nvPr>
        </p:nvSpPr>
        <p:spPr>
          <a:xfrm>
            <a:off x="1173163" y="696913"/>
            <a:ext cx="4638675" cy="3479800"/>
          </a:xfrm>
          <a:ln/>
        </p:spPr>
      </p:sp>
      <p:sp>
        <p:nvSpPr>
          <p:cNvPr id="1125379" name="Rectangle 3"/>
          <p:cNvSpPr>
            <a:spLocks noGrp="1" noChangeArrowheads="1"/>
          </p:cNvSpPr>
          <p:nvPr>
            <p:ph type="body" idx="1"/>
          </p:nvPr>
        </p:nvSpPr>
        <p:spPr>
          <a:xfrm>
            <a:off x="931334" y="4409004"/>
            <a:ext cx="5122333" cy="4176951"/>
          </a:xfrm>
        </p:spPr>
        <p:txBody>
          <a:bodyPr/>
          <a:lstStyle/>
          <a:p>
            <a:endParaRPr lang="nl-NL"/>
          </a:p>
        </p:txBody>
      </p:sp>
    </p:spTree>
    <p:extLst>
      <p:ext uri="{BB962C8B-B14F-4D97-AF65-F5344CB8AC3E}">
        <p14:creationId xmlns:p14="http://schemas.microsoft.com/office/powerpoint/2010/main" val="4104753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4C88CF-1947-489A-8F1D-4925D9C512A4}" type="slidenum">
              <a:rPr lang="en-US">
                <a:solidFill>
                  <a:srgbClr val="000000"/>
                </a:solidFill>
              </a:rPr>
              <a:pPr/>
              <a:t>31</a:t>
            </a:fld>
            <a:endParaRPr lang="en-US">
              <a:solidFill>
                <a:srgbClr val="000000"/>
              </a:solidFill>
            </a:endParaRPr>
          </a:p>
        </p:txBody>
      </p:sp>
      <p:sp>
        <p:nvSpPr>
          <p:cNvPr id="1127426" name="Rectangle 2"/>
          <p:cNvSpPr>
            <a:spLocks noGrp="1" noRot="1" noChangeAspect="1" noChangeArrowheads="1" noTextEdit="1"/>
          </p:cNvSpPr>
          <p:nvPr>
            <p:ph type="sldImg"/>
          </p:nvPr>
        </p:nvSpPr>
        <p:spPr>
          <a:xfrm>
            <a:off x="1173163" y="696913"/>
            <a:ext cx="4638675" cy="3479800"/>
          </a:xfrm>
          <a:ln/>
        </p:spPr>
      </p:sp>
      <p:sp>
        <p:nvSpPr>
          <p:cNvPr id="1127427" name="Rectangle 3"/>
          <p:cNvSpPr>
            <a:spLocks noGrp="1" noChangeArrowheads="1"/>
          </p:cNvSpPr>
          <p:nvPr>
            <p:ph type="body" idx="1"/>
          </p:nvPr>
        </p:nvSpPr>
        <p:spPr>
          <a:xfrm>
            <a:off x="931334" y="4409004"/>
            <a:ext cx="5122333" cy="4176951"/>
          </a:xfrm>
        </p:spPr>
        <p:txBody>
          <a:bodyPr/>
          <a:lstStyle/>
          <a:p>
            <a:endParaRPr lang="nl-NL"/>
          </a:p>
        </p:txBody>
      </p:sp>
    </p:spTree>
    <p:extLst>
      <p:ext uri="{BB962C8B-B14F-4D97-AF65-F5344CB8AC3E}">
        <p14:creationId xmlns:p14="http://schemas.microsoft.com/office/powerpoint/2010/main" val="121230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76FC4A-7277-4E95-8B03-4644FA0185E9}" type="slidenum">
              <a:rPr lang="en-US">
                <a:solidFill>
                  <a:srgbClr val="000000"/>
                </a:solidFill>
              </a:rPr>
              <a:pPr/>
              <a:t>32</a:t>
            </a:fld>
            <a:endParaRPr lang="en-US">
              <a:solidFill>
                <a:srgbClr val="000000"/>
              </a:solidFill>
            </a:endParaRPr>
          </a:p>
        </p:txBody>
      </p:sp>
      <p:sp>
        <p:nvSpPr>
          <p:cNvPr id="1129474" name="Rectangle 2"/>
          <p:cNvSpPr>
            <a:spLocks noGrp="1" noRot="1" noChangeAspect="1" noChangeArrowheads="1" noTextEdit="1"/>
          </p:cNvSpPr>
          <p:nvPr>
            <p:ph type="sldImg"/>
          </p:nvPr>
        </p:nvSpPr>
        <p:spPr>
          <a:xfrm>
            <a:off x="1173163" y="696913"/>
            <a:ext cx="4638675" cy="3479800"/>
          </a:xfrm>
          <a:ln/>
        </p:spPr>
      </p:sp>
      <p:sp>
        <p:nvSpPr>
          <p:cNvPr id="1129475" name="Rectangle 3"/>
          <p:cNvSpPr>
            <a:spLocks noGrp="1" noChangeArrowheads="1"/>
          </p:cNvSpPr>
          <p:nvPr>
            <p:ph type="body" idx="1"/>
          </p:nvPr>
        </p:nvSpPr>
        <p:spPr>
          <a:xfrm>
            <a:off x="931334" y="4409004"/>
            <a:ext cx="5122333" cy="4176951"/>
          </a:xfrm>
        </p:spPr>
        <p:txBody>
          <a:bodyPr/>
          <a:lstStyle/>
          <a:p>
            <a:r>
              <a:rPr lang="nl-NL"/>
              <a:t>I consider as alternative name for Customer Selection Management to be Customer Session Management</a:t>
            </a:r>
          </a:p>
        </p:txBody>
      </p:sp>
    </p:spTree>
    <p:extLst>
      <p:ext uri="{BB962C8B-B14F-4D97-AF65-F5344CB8AC3E}">
        <p14:creationId xmlns:p14="http://schemas.microsoft.com/office/powerpoint/2010/main" val="538327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FDAADC-374A-4384-BBFA-7838FB971E22}" type="slidenum">
              <a:rPr lang="en-US">
                <a:solidFill>
                  <a:srgbClr val="000000"/>
                </a:solidFill>
              </a:rPr>
              <a:pPr/>
              <a:t>33</a:t>
            </a:fld>
            <a:endParaRPr lang="en-US">
              <a:solidFill>
                <a:srgbClr val="000000"/>
              </a:solidFill>
            </a:endParaRPr>
          </a:p>
        </p:txBody>
      </p:sp>
      <p:sp>
        <p:nvSpPr>
          <p:cNvPr id="1131522" name="Rectangle 2"/>
          <p:cNvSpPr>
            <a:spLocks noGrp="1" noRot="1" noChangeAspect="1" noChangeArrowheads="1" noTextEdit="1"/>
          </p:cNvSpPr>
          <p:nvPr>
            <p:ph type="sldImg"/>
          </p:nvPr>
        </p:nvSpPr>
        <p:spPr>
          <a:xfrm>
            <a:off x="1173163" y="696913"/>
            <a:ext cx="4638675" cy="3479800"/>
          </a:xfrm>
          <a:ln/>
        </p:spPr>
      </p:sp>
      <p:sp>
        <p:nvSpPr>
          <p:cNvPr id="1131523" name="Rectangle 3"/>
          <p:cNvSpPr>
            <a:spLocks noGrp="1" noChangeArrowheads="1"/>
          </p:cNvSpPr>
          <p:nvPr>
            <p:ph type="body" idx="1"/>
          </p:nvPr>
        </p:nvSpPr>
        <p:spPr>
          <a:xfrm>
            <a:off x="931334" y="4409004"/>
            <a:ext cx="5122333" cy="4176951"/>
          </a:xfrm>
        </p:spPr>
        <p:txBody>
          <a:bodyPr/>
          <a:lstStyle/>
          <a:p>
            <a:endParaRPr lang="nl-NL"/>
          </a:p>
        </p:txBody>
      </p:sp>
    </p:spTree>
    <p:extLst>
      <p:ext uri="{BB962C8B-B14F-4D97-AF65-F5344CB8AC3E}">
        <p14:creationId xmlns:p14="http://schemas.microsoft.com/office/powerpoint/2010/main" val="2218368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6913"/>
            <a:ext cx="4638675" cy="3479800"/>
          </a:xfrm>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Times" pitchFamily="18" charset="0"/>
                <a:ea typeface="+mn-ea"/>
                <a:cs typeface="+mn-cs"/>
              </a:rPr>
              <a:t>Question 4</a:t>
            </a:r>
            <a:r>
              <a:rPr lang="en-GB" sz="1200" kern="1200" dirty="0" smtClean="0">
                <a:solidFill>
                  <a:schemeClr val="tx1"/>
                </a:solidFill>
                <a:effectLst/>
                <a:latin typeface="Times" pitchFamily="18" charset="0"/>
                <a:ea typeface="+mn-ea"/>
                <a:cs typeface="+mn-cs"/>
              </a:rPr>
              <a:t> (2 + 4 + 6 + 6 + 2 = 22 pts)</a:t>
            </a:r>
            <a:r>
              <a:rPr lang="en-GB" sz="1200" b="1" kern="1200" dirty="0" smtClean="0">
                <a:solidFill>
                  <a:schemeClr val="tx1"/>
                </a:solidFill>
                <a:effectLst/>
                <a:latin typeface="Times" pitchFamily="18" charset="0"/>
                <a:ea typeface="+mn-ea"/>
                <a:cs typeface="+mn-cs"/>
              </a:rPr>
              <a:t> </a:t>
            </a:r>
            <a:r>
              <a:rPr lang="en-GB" sz="1200" kern="1200" dirty="0" smtClean="0">
                <a:solidFill>
                  <a:schemeClr val="tx1"/>
                </a:solidFill>
                <a:effectLst/>
                <a:latin typeface="Times" pitchFamily="18" charset="0"/>
                <a:ea typeface="+mn-ea"/>
                <a:cs typeface="+mn-cs"/>
              </a:rPr>
              <a:t>Architectural design </a:t>
            </a:r>
          </a:p>
          <a:p>
            <a:r>
              <a:rPr lang="en-GB" sz="1200" kern="1200" dirty="0" smtClean="0">
                <a:solidFill>
                  <a:schemeClr val="tx1"/>
                </a:solidFill>
                <a:effectLst/>
                <a:latin typeface="Times" pitchFamily="18" charset="0"/>
                <a:ea typeface="+mn-ea"/>
                <a:cs typeface="+mn-cs"/>
              </a:rPr>
              <a:t> </a:t>
            </a:r>
          </a:p>
          <a:p>
            <a:r>
              <a:rPr lang="en-GB" sz="1200" kern="1200" dirty="0" smtClean="0">
                <a:solidFill>
                  <a:schemeClr val="tx1"/>
                </a:solidFill>
                <a:effectLst/>
                <a:latin typeface="Times" pitchFamily="18" charset="0"/>
                <a:ea typeface="+mn-ea"/>
                <a:cs typeface="+mn-cs"/>
              </a:rPr>
              <a:t>Read the case description below and make and answer the questions below the case description. Motivate for your answers and state your assumptions, and provide explanatory text with your diagrams.  </a:t>
            </a:r>
          </a:p>
          <a:p>
            <a:r>
              <a:rPr lang="en-GB" sz="1200" kern="1200" dirty="0" smtClean="0">
                <a:solidFill>
                  <a:schemeClr val="tx1"/>
                </a:solidFill>
                <a:effectLst/>
                <a:latin typeface="Times" pitchFamily="18" charset="0"/>
                <a:ea typeface="+mn-ea"/>
                <a:cs typeface="+mn-cs"/>
              </a:rPr>
              <a:t> </a:t>
            </a:r>
          </a:p>
          <a:p>
            <a:r>
              <a:rPr lang="en-GB" sz="1200" kern="1200" dirty="0" smtClean="0">
                <a:solidFill>
                  <a:schemeClr val="tx1"/>
                </a:solidFill>
                <a:effectLst/>
                <a:latin typeface="Times" pitchFamily="18" charset="0"/>
                <a:ea typeface="+mn-ea"/>
                <a:cs typeface="+mn-cs"/>
              </a:rPr>
              <a:t>The case study we consider in this question is an automated plagiarism checking tool (APC) for student-assignments. This is a system that teachers of higher level education (universities, polytechnics …) can use to check for plagiarism in the electronic documents that are handed in by students. To this end, universities can have subscriptions to the APC-service. Teaching staff of such universities can then create an account (by registering their e-mail address) with the APC.  Teaching staff can use the APC by sending an email with an attachment of a student hand-in to an assignment as attachment. The APC has conversion functionality which it uses to convert a variety of document formats (of the attachments) such as Word (.doc and .</a:t>
            </a:r>
            <a:r>
              <a:rPr lang="en-GB" sz="1200" kern="1200" dirty="0" err="1" smtClean="0">
                <a:solidFill>
                  <a:schemeClr val="tx1"/>
                </a:solidFill>
                <a:effectLst/>
                <a:latin typeface="Times" pitchFamily="18" charset="0"/>
                <a:ea typeface="+mn-ea"/>
                <a:cs typeface="+mn-cs"/>
              </a:rPr>
              <a:t>docx</a:t>
            </a:r>
            <a:r>
              <a:rPr lang="en-GB" sz="1200" kern="1200" dirty="0" smtClean="0">
                <a:solidFill>
                  <a:schemeClr val="tx1"/>
                </a:solidFill>
                <a:effectLst/>
                <a:latin typeface="Times" pitchFamily="18" charset="0"/>
                <a:ea typeface="+mn-ea"/>
                <a:cs typeface="+mn-cs"/>
              </a:rPr>
              <a:t>) as well as open document format (.</a:t>
            </a:r>
            <a:r>
              <a:rPr lang="en-GB" sz="1200" kern="1200" dirty="0" err="1" smtClean="0">
                <a:solidFill>
                  <a:schemeClr val="tx1"/>
                </a:solidFill>
                <a:effectLst/>
                <a:latin typeface="Times" pitchFamily="18" charset="0"/>
                <a:ea typeface="+mn-ea"/>
                <a:cs typeface="+mn-cs"/>
              </a:rPr>
              <a:t>odf</a:t>
            </a:r>
            <a:r>
              <a:rPr lang="en-GB" sz="1200" kern="1200" dirty="0" smtClean="0">
                <a:solidFill>
                  <a:schemeClr val="tx1"/>
                </a:solidFill>
                <a:effectLst/>
                <a:latin typeface="Times" pitchFamily="18" charset="0"/>
                <a:ea typeface="+mn-ea"/>
                <a:cs typeface="+mn-cs"/>
              </a:rPr>
              <a:t>) into pdf-format. The pdf is then ‘segmented’: the segmentation functionality produces a XML-document that contains the main structures of the document (such as title, table of contents, section-header, figure, table, section-text, sentence). Next, the APC system performs an analysis to find out if there are parts of the hand-in that match any parts of any other document that it knows. For this, the APC system has a large repository of previous assignments and published scientific papers and books. This repository is updated automatically with new papers from scientific databases (such as IEEE Explore). For comparing a new hand-in, a reduced version of the XML document of the hand-in is made that only contains significant keywords (thereby omitting non-significant words such as ‘the’ and ‘a’). This step is called ‘pre-processing’. Then, in the actual comparison, each sentence of the reduced hand-in is compared to all sentences of all papers in the repository. Each comparison produces a similarity score. The scores of larger sections of a hand-in are obtained by summing up the scores of the sentences of which it consists. Ultimately, this leads to a plagiarism score for the entire hand-in. The analysis of a hand-in produces a report. This report shows which sentences of the hand-in have a significant ‘plagiarism’-score with which specific documents from the repository. This report is sent by e-mail to the staff member that has submitted the request for analysis. At the end of each month, the APC system sends a management-overview report to the universities that are subscribed. This report describes basis statistics about the number of hand-in’s that have been analysed and from which department and staff-member the hand-in’s were submitted.</a:t>
            </a:r>
          </a:p>
          <a:p>
            <a:r>
              <a:rPr lang="en-GB" sz="1200" kern="1200" dirty="0" smtClean="0">
                <a:solidFill>
                  <a:schemeClr val="tx1"/>
                </a:solidFill>
                <a:effectLst/>
                <a:latin typeface="Times" pitchFamily="18" charset="0"/>
                <a:ea typeface="+mn-ea"/>
                <a:cs typeface="+mn-cs"/>
              </a:rPr>
              <a:t> </a:t>
            </a:r>
          </a:p>
          <a:p>
            <a:pPr lvl="0"/>
            <a:r>
              <a:rPr lang="en-GB" sz="1200" kern="1200" dirty="0" smtClean="0">
                <a:solidFill>
                  <a:schemeClr val="tx1"/>
                </a:solidFill>
                <a:effectLst/>
                <a:latin typeface="Times" pitchFamily="18" charset="0"/>
                <a:ea typeface="+mn-ea"/>
                <a:cs typeface="+mn-cs"/>
              </a:rPr>
              <a:t>Mention 2 architectural drivers for the system (but not cost, schedule or maintainability)</a:t>
            </a:r>
          </a:p>
          <a:p>
            <a:pPr lvl="0"/>
            <a:r>
              <a:rPr lang="en-GB" sz="1200" kern="1200" dirty="0" smtClean="0">
                <a:solidFill>
                  <a:schemeClr val="tx1"/>
                </a:solidFill>
                <a:effectLst/>
                <a:latin typeface="Times" pitchFamily="18" charset="0"/>
                <a:ea typeface="+mn-ea"/>
                <a:cs typeface="+mn-cs"/>
              </a:rPr>
              <a:t>Create a use case diagram for the system that lists the 3 most important use cases for the system</a:t>
            </a:r>
          </a:p>
          <a:p>
            <a:pPr lvl="0"/>
            <a:r>
              <a:rPr lang="en-GB" sz="1200" kern="1200" dirty="0" smtClean="0">
                <a:solidFill>
                  <a:schemeClr val="tx1"/>
                </a:solidFill>
                <a:effectLst/>
                <a:latin typeface="Times" pitchFamily="18" charset="0"/>
                <a:ea typeface="+mn-ea"/>
                <a:cs typeface="+mn-cs"/>
              </a:rPr>
              <a:t>Create a structural view for the architecture of the APC system.</a:t>
            </a:r>
            <a:br>
              <a:rPr lang="en-GB" sz="1200" kern="1200" dirty="0" smtClean="0">
                <a:solidFill>
                  <a:schemeClr val="tx1"/>
                </a:solidFill>
                <a:effectLst/>
                <a:latin typeface="Times" pitchFamily="18" charset="0"/>
                <a:ea typeface="+mn-ea"/>
                <a:cs typeface="+mn-cs"/>
              </a:rPr>
            </a:br>
            <a:r>
              <a:rPr lang="en-GB" sz="1200" kern="1200" dirty="0" smtClean="0">
                <a:solidFill>
                  <a:schemeClr val="tx1"/>
                </a:solidFill>
                <a:effectLst/>
                <a:latin typeface="Times" pitchFamily="18" charset="0"/>
                <a:ea typeface="+mn-ea"/>
                <a:cs typeface="+mn-cs"/>
              </a:rPr>
              <a:t>In your structural design, you have to infer which subsystems/components are needed in the system. For each component in your architecture, briefly explain its responsibility (aim for 1 sentence).</a:t>
            </a:r>
          </a:p>
          <a:p>
            <a:pPr lvl="0"/>
            <a:r>
              <a:rPr lang="en-GB" sz="1200" kern="1200" dirty="0" smtClean="0">
                <a:solidFill>
                  <a:schemeClr val="tx1"/>
                </a:solidFill>
                <a:effectLst/>
                <a:latin typeface="Times" pitchFamily="18" charset="0"/>
                <a:ea typeface="+mn-ea"/>
                <a:cs typeface="+mn-cs"/>
              </a:rPr>
              <a:t>Create a behavioural view for the system. This view should describe at least the following:</a:t>
            </a:r>
          </a:p>
          <a:p>
            <a:pPr lvl="0"/>
            <a:r>
              <a:rPr lang="en-GB" sz="1200" kern="1200" dirty="0" smtClean="0">
                <a:solidFill>
                  <a:schemeClr val="tx1"/>
                </a:solidFill>
                <a:effectLst/>
                <a:latin typeface="Times" pitchFamily="18" charset="0"/>
                <a:ea typeface="+mn-ea"/>
                <a:cs typeface="+mn-cs"/>
              </a:rPr>
              <a:t>Send a report in response to the request to analyse a hand-in (model the entire scenario starting from the request).</a:t>
            </a:r>
          </a:p>
          <a:p>
            <a:pPr lvl="0"/>
            <a:r>
              <a:rPr lang="en-GB" sz="1200" kern="1200" dirty="0" smtClean="0">
                <a:solidFill>
                  <a:schemeClr val="tx1"/>
                </a:solidFill>
                <a:effectLst/>
                <a:latin typeface="Times" pitchFamily="18" charset="0"/>
                <a:ea typeface="+mn-ea"/>
                <a:cs typeface="+mn-cs"/>
              </a:rPr>
              <a:t>Send a management overview report </a:t>
            </a:r>
          </a:p>
          <a:p>
            <a:r>
              <a:rPr lang="en-GB" sz="1200" kern="1200" dirty="0" smtClean="0">
                <a:solidFill>
                  <a:schemeClr val="tx1"/>
                </a:solidFill>
                <a:effectLst/>
                <a:latin typeface="Times" pitchFamily="18" charset="0"/>
                <a:ea typeface="+mn-ea"/>
                <a:cs typeface="+mn-cs"/>
              </a:rPr>
              <a:t>Give one example in your architecture design where you used ‘Information Hiding’. Explain your answer.</a:t>
            </a:r>
            <a:endParaRPr lang="en-GB" sz="1200" kern="1200" dirty="0">
              <a:solidFill>
                <a:schemeClr val="tx1"/>
              </a:solidFill>
              <a:effectLst/>
              <a:latin typeface="Times" pitchFamily="18" charset="0"/>
              <a:ea typeface="+mn-ea"/>
              <a:cs typeface="+mn-cs"/>
            </a:endParaRPr>
          </a:p>
        </p:txBody>
      </p:sp>
      <p:sp>
        <p:nvSpPr>
          <p:cNvPr id="4" name="Slide Number Placeholder 3"/>
          <p:cNvSpPr>
            <a:spLocks noGrp="1"/>
          </p:cNvSpPr>
          <p:nvPr>
            <p:ph type="sldNum" sz="quarter" idx="10"/>
          </p:nvPr>
        </p:nvSpPr>
        <p:spPr/>
        <p:txBody>
          <a:bodyPr/>
          <a:lstStyle/>
          <a:p>
            <a:fld id="{FC894E89-BD71-44EC-AEEC-F5B044CE6699}" type="slidenum">
              <a:rPr lang="en-US" smtClean="0">
                <a:solidFill>
                  <a:srgbClr val="000000"/>
                </a:solidFill>
              </a:rPr>
              <a:pPr/>
              <a:t>34</a:t>
            </a:fld>
            <a:endParaRPr lang="en-US">
              <a:solidFill>
                <a:srgbClr val="000000"/>
              </a:solidFill>
            </a:endParaRPr>
          </a:p>
        </p:txBody>
      </p:sp>
    </p:spTree>
    <p:extLst>
      <p:ext uri="{BB962C8B-B14F-4D97-AF65-F5344CB8AC3E}">
        <p14:creationId xmlns:p14="http://schemas.microsoft.com/office/powerpoint/2010/main" val="3943229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6744FCB5-6F8C-4F4E-8D5A-5A65F5570DBB}" type="slidenum">
              <a:rPr lang="en-GB" altLang="en-US" smtClean="0"/>
              <a:pPr>
                <a:spcBef>
                  <a:spcPct val="0"/>
                </a:spcBef>
              </a:pPr>
              <a:t>2</a:t>
            </a:fld>
            <a:endParaRPr lang="en-GB" altLang="en-US" smtClean="0"/>
          </a:p>
        </p:txBody>
      </p:sp>
      <p:sp>
        <p:nvSpPr>
          <p:cNvPr id="23555" name="Rectangle 1026"/>
          <p:cNvSpPr>
            <a:spLocks noGrp="1" noRot="1" noChangeAspect="1" noChangeArrowheads="1" noTextEdit="1"/>
          </p:cNvSpPr>
          <p:nvPr>
            <p:ph type="sldImg"/>
          </p:nvPr>
        </p:nvSpPr>
        <p:spPr>
          <a:ln/>
        </p:spPr>
      </p:sp>
      <p:sp>
        <p:nvSpPr>
          <p:cNvPr id="23556" name="Rectangle 1027"/>
          <p:cNvSpPr>
            <a:spLocks noGrp="1" noChangeArrowheads="1"/>
          </p:cNvSpPr>
          <p:nvPr>
            <p:ph type="body" idx="1"/>
          </p:nvPr>
        </p:nvSpPr>
        <p:spPr>
          <a:noFill/>
        </p:spPr>
        <p:txBody>
          <a:bodyPr/>
          <a:lstStyle/>
          <a:p>
            <a:pPr eaLnBrk="1" hangingPunct="1"/>
            <a:r>
              <a:rPr lang="nl-NL" altLang="en-US" dirty="0" smtClean="0"/>
              <a:t>Gerrit Rietveld</a:t>
            </a:r>
            <a:r>
              <a:rPr lang="nl-NL" altLang="en-US" baseline="0" dirty="0" smtClean="0"/>
              <a:t> (1888 – 1964)</a:t>
            </a:r>
          </a:p>
          <a:p>
            <a:pPr eaLnBrk="1" hangingPunct="1"/>
            <a:r>
              <a:rPr lang="en-GB" sz="1200" b="0" i="0" kern="1200" dirty="0" smtClean="0">
                <a:solidFill>
                  <a:schemeClr val="tx1"/>
                </a:solidFill>
                <a:effectLst/>
                <a:latin typeface="Lucida Sans Unicode" pitchFamily="34" charset="0"/>
                <a:ea typeface="+mn-ea"/>
                <a:cs typeface="+mn-cs"/>
              </a:rPr>
              <a:t>For </a:t>
            </a:r>
            <a:r>
              <a:rPr lang="en-GB" sz="1200" b="0" i="0" kern="1200" dirty="0" err="1" smtClean="0">
                <a:solidFill>
                  <a:schemeClr val="tx1"/>
                </a:solidFill>
                <a:effectLst/>
                <a:latin typeface="Lucida Sans Unicode" pitchFamily="34" charset="0"/>
                <a:ea typeface="+mn-ea"/>
                <a:cs typeface="+mn-cs"/>
              </a:rPr>
              <a:t>Truus</a:t>
            </a:r>
            <a:r>
              <a:rPr lang="en-GB" sz="1200" b="0" i="0" kern="1200" dirty="0" smtClean="0">
                <a:solidFill>
                  <a:schemeClr val="tx1"/>
                </a:solidFill>
                <a:effectLst/>
                <a:latin typeface="Lucida Sans Unicode" pitchFamily="34" charset="0"/>
                <a:ea typeface="+mn-ea"/>
                <a:cs typeface="+mn-cs"/>
              </a:rPr>
              <a:t> </a:t>
            </a:r>
            <a:r>
              <a:rPr lang="en-GB" sz="1200" b="0" i="0" kern="1200" dirty="0" err="1" smtClean="0">
                <a:solidFill>
                  <a:schemeClr val="tx1"/>
                </a:solidFill>
                <a:effectLst/>
                <a:latin typeface="Lucida Sans Unicode" pitchFamily="34" charset="0"/>
                <a:ea typeface="+mn-ea"/>
                <a:cs typeface="+mn-cs"/>
              </a:rPr>
              <a:t>Schröder</a:t>
            </a:r>
            <a:r>
              <a:rPr lang="en-GB" sz="1200" b="0" i="0" kern="1200" dirty="0" smtClean="0">
                <a:solidFill>
                  <a:schemeClr val="tx1"/>
                </a:solidFill>
                <a:effectLst/>
                <a:latin typeface="Lucida Sans Unicode" pitchFamily="34" charset="0"/>
                <a:ea typeface="+mn-ea"/>
                <a:cs typeface="+mn-cs"/>
              </a:rPr>
              <a:t>, the Rietveld </a:t>
            </a:r>
            <a:r>
              <a:rPr lang="en-GB" sz="1200" b="0" i="0" kern="1200" dirty="0" err="1" smtClean="0">
                <a:solidFill>
                  <a:schemeClr val="tx1"/>
                </a:solidFill>
                <a:effectLst/>
                <a:latin typeface="Lucida Sans Unicode" pitchFamily="34" charset="0"/>
                <a:ea typeface="+mn-ea"/>
                <a:cs typeface="+mn-cs"/>
              </a:rPr>
              <a:t>Schröder</a:t>
            </a:r>
            <a:r>
              <a:rPr lang="en-GB" sz="1200" b="0" i="0" kern="1200" dirty="0" smtClean="0">
                <a:solidFill>
                  <a:schemeClr val="tx1"/>
                </a:solidFill>
                <a:effectLst/>
                <a:latin typeface="Lucida Sans Unicode" pitchFamily="34" charset="0"/>
                <a:ea typeface="+mn-ea"/>
                <a:cs typeface="+mn-cs"/>
              </a:rPr>
              <a:t> House was a declaration of how an independent modern woman intended to live her life.</a:t>
            </a:r>
            <a:r>
              <a:rPr lang="en-GB" sz="1200" b="0" i="0" u="none" strike="noStrike" kern="1200" baseline="30000" dirty="0" smtClean="0">
                <a:solidFill>
                  <a:schemeClr val="tx1"/>
                </a:solidFill>
                <a:effectLst/>
                <a:latin typeface="Lucida Sans Unicode" pitchFamily="34" charset="0"/>
                <a:ea typeface="+mn-ea"/>
                <a:cs typeface="+mn-cs"/>
                <a:hlinkClick r:id="rId3"/>
              </a:rPr>
              <a:t>[2]</a:t>
            </a:r>
            <a:r>
              <a:rPr lang="en-GB" sz="1200" b="0" i="0" kern="1200" baseline="30000" dirty="0" smtClean="0">
                <a:solidFill>
                  <a:schemeClr val="tx1"/>
                </a:solidFill>
                <a:effectLst/>
                <a:latin typeface="Lucida Sans Unicode" pitchFamily="34" charset="0"/>
                <a:ea typeface="+mn-ea"/>
                <a:cs typeface="+mn-cs"/>
              </a:rPr>
              <a:t>[</a:t>
            </a:r>
            <a:endParaRPr lang="nl-NL" altLang="en-US" dirty="0" smtClean="0"/>
          </a:p>
        </p:txBody>
      </p:sp>
    </p:spTree>
    <p:extLst>
      <p:ext uri="{BB962C8B-B14F-4D97-AF65-F5344CB8AC3E}">
        <p14:creationId xmlns:p14="http://schemas.microsoft.com/office/powerpoint/2010/main" val="2457474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0A3A697-A9C6-4CE4-875F-F03E6A992D27}" type="slidenum">
              <a:rPr lang="en-GB" altLang="en-US" smtClean="0"/>
              <a:pPr>
                <a:defRPr/>
              </a:pPr>
              <a:t>42</a:t>
            </a:fld>
            <a:endParaRPr lang="en-GB" altLang="en-US"/>
          </a:p>
        </p:txBody>
      </p:sp>
    </p:spTree>
    <p:extLst>
      <p:ext uri="{BB962C8B-B14F-4D97-AF65-F5344CB8AC3E}">
        <p14:creationId xmlns:p14="http://schemas.microsoft.com/office/powerpoint/2010/main" val="1134160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AF15C8A1-EF57-4AAE-B2E3-53374EAD75D9}" type="slidenum">
              <a:rPr lang="en-GB" altLang="en-US" smtClean="0"/>
              <a:pPr>
                <a:spcBef>
                  <a:spcPct val="0"/>
                </a:spcBef>
              </a:pPr>
              <a:t>45</a:t>
            </a:fld>
            <a:endParaRPr lang="en-GB" alt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1033797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D0807871-1312-4A8E-88EA-D31185CB2B18}" type="slidenum">
              <a:rPr lang="en-GB" altLang="en-US" smtClean="0"/>
              <a:pPr>
                <a:spcBef>
                  <a:spcPct val="0"/>
                </a:spcBef>
              </a:pPr>
              <a:t>47</a:t>
            </a:fld>
            <a:endParaRPr lang="en-GB" alt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nl-NL" altLang="en-US" sz="1400" smtClean="0"/>
          </a:p>
        </p:txBody>
      </p:sp>
    </p:spTree>
    <p:extLst>
      <p:ext uri="{BB962C8B-B14F-4D97-AF65-F5344CB8AC3E}">
        <p14:creationId xmlns:p14="http://schemas.microsoft.com/office/powerpoint/2010/main" val="23741144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C685823C-EAC5-4CB2-8E35-882E1BB8FEA2}" type="slidenum">
              <a:rPr lang="en-GB" altLang="en-US" smtClean="0"/>
              <a:pPr>
                <a:spcBef>
                  <a:spcPct val="0"/>
                </a:spcBef>
              </a:pPr>
              <a:t>48</a:t>
            </a:fld>
            <a:endParaRPr lang="en-GB" alt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sz="1400" smtClean="0"/>
              <a:t>An architectural style can be regarded as a set of constraints on the architectural components and their interaction</a:t>
            </a:r>
          </a:p>
          <a:p>
            <a:pPr eaLnBrk="1" hangingPunct="1"/>
            <a:r>
              <a:rPr lang="en-GB" altLang="en-US" smtClean="0"/>
              <a:t>http://en.wikipedia.org/wiki/Architectural_style </a:t>
            </a:r>
          </a:p>
          <a:p>
            <a:pPr eaLnBrk="1" hangingPunct="1"/>
            <a:endParaRPr lang="en-GB" altLang="en-US" smtClean="0"/>
          </a:p>
        </p:txBody>
      </p:sp>
    </p:spTree>
    <p:extLst>
      <p:ext uri="{BB962C8B-B14F-4D97-AF65-F5344CB8AC3E}">
        <p14:creationId xmlns:p14="http://schemas.microsoft.com/office/powerpoint/2010/main" val="3361853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C1D6DEEF-BEA1-4DE2-9FC7-1BE1520D25E6}" type="slidenum">
              <a:rPr lang="en-GB" altLang="en-US" smtClean="0"/>
              <a:pPr>
                <a:spcBef>
                  <a:spcPct val="0"/>
                </a:spcBef>
              </a:pPr>
              <a:t>49</a:t>
            </a:fld>
            <a:endParaRPr lang="en-GB" altLang="en-US" smtClean="0"/>
          </a:p>
        </p:txBody>
      </p:sp>
      <p:sp>
        <p:nvSpPr>
          <p:cNvPr id="52227" name="Rectangle 2"/>
          <p:cNvSpPr>
            <a:spLocks noGrp="1" noRot="1" noChangeAspect="1" noChangeArrowheads="1" noTextEdit="1"/>
          </p:cNvSpPr>
          <p:nvPr>
            <p:ph type="sldImg"/>
          </p:nvPr>
        </p:nvSpPr>
        <p:spPr>
          <a:xfrm>
            <a:off x="1754188" y="762000"/>
            <a:ext cx="3352800" cy="2514600"/>
          </a:xfrm>
          <a:ln/>
        </p:spPr>
      </p:sp>
      <p:sp>
        <p:nvSpPr>
          <p:cNvPr id="52228" name="Rectangle 3"/>
          <p:cNvSpPr>
            <a:spLocks noGrp="1" noChangeArrowheads="1"/>
          </p:cNvSpPr>
          <p:nvPr>
            <p:ph type="body" idx="1"/>
          </p:nvPr>
        </p:nvSpPr>
        <p:spPr>
          <a:xfrm>
            <a:off x="1219200" y="3505200"/>
            <a:ext cx="4648200" cy="4953000"/>
          </a:xfrm>
          <a:noFill/>
        </p:spPr>
        <p:txBody>
          <a:bodyPr lIns="89520" tIns="44760" rIns="89520" bIns="44760"/>
          <a:lstStyle/>
          <a:p>
            <a:pPr eaLnBrk="1" hangingPunct="1"/>
            <a:endParaRPr lang="nl-NL" altLang="en-US" smtClean="0"/>
          </a:p>
        </p:txBody>
      </p:sp>
    </p:spTree>
    <p:extLst>
      <p:ext uri="{BB962C8B-B14F-4D97-AF65-F5344CB8AC3E}">
        <p14:creationId xmlns:p14="http://schemas.microsoft.com/office/powerpoint/2010/main" val="8017104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2A82804B-8627-42CE-A6F3-11A9540513EA}" type="slidenum">
              <a:rPr lang="en-GB" altLang="en-US" smtClean="0"/>
              <a:pPr>
                <a:spcBef>
                  <a:spcPct val="0"/>
                </a:spcBef>
              </a:pPr>
              <a:t>51</a:t>
            </a:fld>
            <a:endParaRPr lang="en-GB" alt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1371745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E2702241-12E2-46D1-A049-F487F71485B7}" type="slidenum">
              <a:rPr lang="en-GB" altLang="en-US" smtClean="0"/>
              <a:pPr>
                <a:spcBef>
                  <a:spcPct val="0"/>
                </a:spcBef>
              </a:pPr>
              <a:t>52</a:t>
            </a:fld>
            <a:endParaRPr lang="en-GB" alt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3454465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10CFA0FE-7FCA-4059-9605-3FB6178C4476}" type="slidenum">
              <a:rPr lang="en-GB" altLang="en-US" smtClean="0"/>
              <a:pPr>
                <a:spcBef>
                  <a:spcPct val="0"/>
                </a:spcBef>
              </a:pPr>
              <a:t>53</a:t>
            </a:fld>
            <a:endParaRPr lang="en-GB"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14883391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19BD1503-3DF1-4E64-8452-7CDBB30251F1}" type="slidenum">
              <a:rPr lang="en-GB" altLang="en-US" smtClean="0"/>
              <a:pPr>
                <a:spcBef>
                  <a:spcPct val="0"/>
                </a:spcBef>
              </a:pPr>
              <a:t>54</a:t>
            </a:fld>
            <a:endParaRPr lang="en-GB"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14400" y="4341813"/>
            <a:ext cx="5029200" cy="4116387"/>
          </a:xfrm>
          <a:noFill/>
        </p:spPr>
        <p:txBody>
          <a:bodyPr/>
          <a:lstStyle/>
          <a:p>
            <a:pPr eaLnBrk="1" hangingPunct="1"/>
            <a:endParaRPr lang="nl-NL" altLang="en-US" smtClean="0"/>
          </a:p>
        </p:txBody>
      </p:sp>
    </p:spTree>
    <p:extLst>
      <p:ext uri="{BB962C8B-B14F-4D97-AF65-F5344CB8AC3E}">
        <p14:creationId xmlns:p14="http://schemas.microsoft.com/office/powerpoint/2010/main" val="1413445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DC8A7EB0-8B3E-4398-B920-9EBA075EC178}" type="slidenum">
              <a:rPr lang="en-GB" altLang="en-US" smtClean="0"/>
              <a:pPr>
                <a:spcBef>
                  <a:spcPct val="0"/>
                </a:spcBef>
              </a:pPr>
              <a:t>55</a:t>
            </a:fld>
            <a:endParaRPr lang="en-GB" alt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smtClean="0"/>
              <a:t>I will consider clients and servers to be applications. </a:t>
            </a:r>
          </a:p>
          <a:p>
            <a:pPr eaLnBrk="1" hangingPunct="1"/>
            <a:r>
              <a:rPr lang="en-US" altLang="en-US" smtClean="0"/>
              <a:t>It is possible that multiple applications run on a single computer.</a:t>
            </a:r>
          </a:p>
          <a:p>
            <a:pPr eaLnBrk="1" hangingPunct="1"/>
            <a:r>
              <a:rPr lang="en-US" altLang="en-US" smtClean="0"/>
              <a:t>In principle, it is possible that a single computer runs both client and server applications (although this is not the typical application).</a:t>
            </a:r>
          </a:p>
          <a:p>
            <a:pPr eaLnBrk="1" hangingPunct="1"/>
            <a:endParaRPr lang="en-US" altLang="en-US" smtClean="0"/>
          </a:p>
          <a:p>
            <a:pPr eaLnBrk="1" hangingPunct="1"/>
            <a:r>
              <a:rPr lang="en-US" altLang="en-US" smtClean="0"/>
              <a:t>The Client/Server paradigm is a combination of layering and request-response.</a:t>
            </a:r>
            <a:endParaRPr lang="en-GB" altLang="en-US" smtClean="0"/>
          </a:p>
        </p:txBody>
      </p:sp>
    </p:spTree>
    <p:extLst>
      <p:ext uri="{BB962C8B-B14F-4D97-AF65-F5344CB8AC3E}">
        <p14:creationId xmlns:p14="http://schemas.microsoft.com/office/powerpoint/2010/main" val="4032357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Shape:</a:t>
            </a:r>
            <a:r>
              <a:rPr lang="en-US" baseline="0" dirty="0" smtClean="0"/>
              <a:t> must be rectangular</a:t>
            </a:r>
          </a:p>
          <a:p>
            <a:r>
              <a:rPr lang="en-US" baseline="0" dirty="0" err="1" smtClean="0"/>
              <a:t>Colour</a:t>
            </a:r>
            <a:r>
              <a:rPr lang="en-US" baseline="0" dirty="0" smtClean="0"/>
              <a:t>: must be either white, black or (primary) red, yellow or blue.</a:t>
            </a:r>
          </a:p>
          <a:p>
            <a:r>
              <a:rPr lang="en-US" baseline="0" dirty="0" smtClean="0"/>
              <a:t>Orientation: horizontal or vertically aligned</a:t>
            </a:r>
            <a:endParaRPr lang="en-GB" dirty="0"/>
          </a:p>
        </p:txBody>
      </p:sp>
      <p:sp>
        <p:nvSpPr>
          <p:cNvPr id="4" name="Slide Number Placeholder 3"/>
          <p:cNvSpPr>
            <a:spLocks noGrp="1"/>
          </p:cNvSpPr>
          <p:nvPr>
            <p:ph type="sldNum" sz="quarter" idx="10"/>
          </p:nvPr>
        </p:nvSpPr>
        <p:spPr/>
        <p:txBody>
          <a:bodyPr/>
          <a:lstStyle/>
          <a:p>
            <a:pPr>
              <a:defRPr/>
            </a:pPr>
            <a:fld id="{20A3A697-A9C6-4CE4-875F-F03E6A992D27}" type="slidenum">
              <a:rPr lang="en-GB" altLang="en-US" smtClean="0"/>
              <a:pPr>
                <a:defRPr/>
              </a:pPr>
              <a:t>4</a:t>
            </a:fld>
            <a:endParaRPr lang="en-GB" altLang="en-US"/>
          </a:p>
        </p:txBody>
      </p:sp>
    </p:spTree>
    <p:extLst>
      <p:ext uri="{BB962C8B-B14F-4D97-AF65-F5344CB8AC3E}">
        <p14:creationId xmlns:p14="http://schemas.microsoft.com/office/powerpoint/2010/main" val="22606312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9077B259-196F-4A98-993D-3126D436906D}" type="slidenum">
              <a:rPr lang="en-GB" altLang="en-US" smtClean="0"/>
              <a:pPr>
                <a:spcBef>
                  <a:spcPct val="0"/>
                </a:spcBef>
              </a:pPr>
              <a:t>56</a:t>
            </a:fld>
            <a:endParaRPr lang="en-GB" alt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914400" y="4341813"/>
            <a:ext cx="5029200" cy="4116387"/>
          </a:xfrm>
          <a:noFill/>
        </p:spPr>
        <p:txBody>
          <a:bodyPr/>
          <a:lstStyle/>
          <a:p>
            <a:pPr lvl="1" eaLnBrk="1" hangingPunct="1">
              <a:spcBef>
                <a:spcPct val="0"/>
              </a:spcBef>
              <a:buFontTx/>
              <a:buChar char="-"/>
            </a:pPr>
            <a:r>
              <a:rPr lang="en-US" altLang="en-US" smtClean="0"/>
              <a:t>Another force in the evolution:</a:t>
            </a:r>
          </a:p>
          <a:p>
            <a:pPr lvl="1" eaLnBrk="1" hangingPunct="1">
              <a:spcBef>
                <a:spcPct val="0"/>
              </a:spcBef>
            </a:pPr>
            <a:r>
              <a:rPr lang="en-US" altLang="en-US" smtClean="0"/>
              <a:t> -  mainframe and mini-computers could not handle graphical user interfaces</a:t>
            </a:r>
            <a:endParaRPr lang="en-GB" altLang="en-US" smtClean="0"/>
          </a:p>
        </p:txBody>
      </p:sp>
    </p:spTree>
    <p:extLst>
      <p:ext uri="{BB962C8B-B14F-4D97-AF65-F5344CB8AC3E}">
        <p14:creationId xmlns:p14="http://schemas.microsoft.com/office/powerpoint/2010/main" val="26477509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E5557FC8-B7FA-4260-B739-21E988DBE9A0}" type="slidenum">
              <a:rPr lang="en-GB" altLang="en-US" smtClean="0"/>
              <a:pPr>
                <a:spcBef>
                  <a:spcPct val="0"/>
                </a:spcBef>
              </a:pPr>
              <a:t>57</a:t>
            </a:fld>
            <a:endParaRPr lang="en-GB" alt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14400" y="4341813"/>
            <a:ext cx="5029200" cy="4116387"/>
          </a:xfrm>
          <a:noFill/>
        </p:spPr>
        <p:txBody>
          <a:bodyPr/>
          <a:lstStyle/>
          <a:p>
            <a:pPr eaLnBrk="1" hangingPunct="1"/>
            <a:r>
              <a:rPr lang="en-US" altLang="en-US" smtClean="0"/>
              <a:t>Essence of the model: separate the functionality in layers, where each layer has a</a:t>
            </a:r>
          </a:p>
          <a:p>
            <a:pPr eaLnBrk="1" hangingPunct="1"/>
            <a:r>
              <a:rPr lang="en-US" altLang="en-US" smtClean="0"/>
              <a:t>well-defined, coherent responsability</a:t>
            </a:r>
            <a:endParaRPr lang="en-GB" altLang="en-US" smtClean="0"/>
          </a:p>
        </p:txBody>
      </p:sp>
    </p:spTree>
    <p:extLst>
      <p:ext uri="{BB962C8B-B14F-4D97-AF65-F5344CB8AC3E}">
        <p14:creationId xmlns:p14="http://schemas.microsoft.com/office/powerpoint/2010/main" val="19059113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9F74A381-A58D-42CF-8CE3-600D26F06588}" type="slidenum">
              <a:rPr lang="en-GB" altLang="en-US" smtClean="0"/>
              <a:pPr>
                <a:spcBef>
                  <a:spcPct val="0"/>
                </a:spcBef>
              </a:pPr>
              <a:t>58</a:t>
            </a:fld>
            <a:endParaRPr lang="en-GB" alt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685800" y="4343400"/>
            <a:ext cx="5486400" cy="4114800"/>
          </a:xfrm>
          <a:noFill/>
        </p:spPr>
        <p:txBody>
          <a:bodyPr/>
          <a:lstStyle/>
          <a:p>
            <a:pPr marL="190500" indent="-190500" eaLnBrk="1" hangingPunct="1">
              <a:buFontTx/>
              <a:buChar char="•"/>
            </a:pPr>
            <a:r>
              <a:rPr lang="en-US" altLang="en-US" sz="1400" smtClean="0"/>
              <a:t>A virtual machine architecture can empower the user</a:t>
            </a:r>
          </a:p>
          <a:p>
            <a:pPr marL="190500" indent="-190500" eaLnBrk="1" hangingPunct="1"/>
            <a:r>
              <a:rPr lang="en-US" altLang="en-US" sz="1400" smtClean="0"/>
              <a:t>	by defining a high-level language that allows him to express his ideas </a:t>
            </a:r>
          </a:p>
          <a:p>
            <a:pPr marL="190500" indent="-190500" eaLnBrk="1" hangingPunct="1"/>
            <a:r>
              <a:rPr lang="en-US" altLang="en-US" sz="1400" smtClean="0"/>
              <a:t>	in a easily understandable form</a:t>
            </a:r>
          </a:p>
          <a:p>
            <a:pPr marL="190500" indent="-190500" eaLnBrk="1" hangingPunct="1">
              <a:buFontTx/>
              <a:buChar char="•"/>
            </a:pPr>
            <a:r>
              <a:rPr lang="en-US" altLang="en-US" sz="1400" smtClean="0"/>
              <a:t>In this scenario, the ICT-specialist is not longer responsible </a:t>
            </a:r>
          </a:p>
          <a:p>
            <a:pPr marL="190500" indent="-190500" eaLnBrk="1" hangingPunct="1"/>
            <a:r>
              <a:rPr lang="en-US" altLang="en-US" sz="1400" smtClean="0"/>
              <a:t>	for the application programs </a:t>
            </a:r>
          </a:p>
          <a:p>
            <a:pPr marL="190500" indent="-190500" eaLnBrk="1" hangingPunct="1"/>
            <a:r>
              <a:rPr lang="en-US" altLang="en-US" sz="1400" smtClean="0"/>
              <a:t>	(that execute in a domain that is barely understood by him)</a:t>
            </a:r>
          </a:p>
          <a:p>
            <a:pPr marL="190500" indent="-190500" eaLnBrk="1" hangingPunct="1"/>
            <a:r>
              <a:rPr lang="en-US" altLang="en-US" sz="1400" smtClean="0"/>
              <a:t>	but only for the proper execution platform</a:t>
            </a:r>
          </a:p>
          <a:p>
            <a:pPr marL="190500" indent="-190500" eaLnBrk="1" hangingPunct="1"/>
            <a:endParaRPr lang="en-US" altLang="en-US" smtClean="0"/>
          </a:p>
        </p:txBody>
      </p:sp>
    </p:spTree>
    <p:extLst>
      <p:ext uri="{BB962C8B-B14F-4D97-AF65-F5344CB8AC3E}">
        <p14:creationId xmlns:p14="http://schemas.microsoft.com/office/powerpoint/2010/main" val="9375827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B5EF2548-9008-4C2F-A3FC-14E8A5D70B15}" type="slidenum">
              <a:rPr lang="en-GB" altLang="en-US" smtClean="0"/>
              <a:pPr>
                <a:spcBef>
                  <a:spcPct val="0"/>
                </a:spcBef>
              </a:pPr>
              <a:t>59</a:t>
            </a:fld>
            <a:endParaRPr lang="en-GB" alt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914400" y="4341813"/>
            <a:ext cx="5029200" cy="4116387"/>
          </a:xfrm>
          <a:noFill/>
        </p:spPr>
        <p:txBody>
          <a:bodyPr/>
          <a:lstStyle/>
          <a:p>
            <a:pPr eaLnBrk="1" hangingPunct="1">
              <a:spcBef>
                <a:spcPct val="0"/>
              </a:spcBef>
            </a:pPr>
            <a:r>
              <a:rPr lang="en-US" altLang="en-US" smtClean="0"/>
              <a:t>This slide shows various alternatives in the deployment of the layers.</a:t>
            </a:r>
          </a:p>
          <a:p>
            <a:pPr eaLnBrk="1" hangingPunct="1">
              <a:spcBef>
                <a:spcPct val="0"/>
              </a:spcBef>
            </a:pPr>
            <a:endParaRPr lang="en-US" altLang="en-US" smtClean="0"/>
          </a:p>
          <a:p>
            <a:pPr eaLnBrk="1" hangingPunct="1">
              <a:spcBef>
                <a:spcPct val="0"/>
              </a:spcBef>
            </a:pPr>
            <a:r>
              <a:rPr lang="en-US" altLang="en-US" smtClean="0"/>
              <a:t>A request is typically a Remote Procedure Call (RPC) or a SQL-query</a:t>
            </a:r>
          </a:p>
          <a:p>
            <a:pPr eaLnBrk="1" hangingPunct="1">
              <a:spcBef>
                <a:spcPct val="0"/>
              </a:spcBef>
            </a:pPr>
            <a:endParaRPr lang="en-US" altLang="en-US" smtClean="0"/>
          </a:p>
          <a:p>
            <a:pPr eaLnBrk="1" hangingPunct="1">
              <a:spcBef>
                <a:spcPct val="0"/>
              </a:spcBef>
            </a:pPr>
            <a:r>
              <a:rPr lang="en-US" altLang="en-US" smtClean="0"/>
              <a:t>The server has no user interface (for the application; does have one for maintenance).</a:t>
            </a:r>
            <a:endParaRPr lang="en-GB" altLang="en-US" smtClean="0"/>
          </a:p>
        </p:txBody>
      </p:sp>
    </p:spTree>
    <p:extLst>
      <p:ext uri="{BB962C8B-B14F-4D97-AF65-F5344CB8AC3E}">
        <p14:creationId xmlns:p14="http://schemas.microsoft.com/office/powerpoint/2010/main" val="5728457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488189D6-53AD-4456-823D-599778C86626}" type="slidenum">
              <a:rPr lang="en-GB" altLang="en-US" smtClean="0"/>
              <a:pPr>
                <a:spcBef>
                  <a:spcPct val="0"/>
                </a:spcBef>
              </a:pPr>
              <a:t>60</a:t>
            </a:fld>
            <a:endParaRPr lang="en-GB" alt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914400" y="4341813"/>
            <a:ext cx="5029200" cy="4116387"/>
          </a:xfrm>
          <a:noFill/>
        </p:spPr>
        <p:txBody>
          <a:bodyPr/>
          <a:lstStyle/>
          <a:p>
            <a:pPr eaLnBrk="1" hangingPunct="1">
              <a:spcBef>
                <a:spcPct val="0"/>
              </a:spcBef>
            </a:pPr>
            <a:r>
              <a:rPr lang="en-US" altLang="en-US" smtClean="0"/>
              <a:t>The (condensed) response of a request is passed over the network.</a:t>
            </a:r>
          </a:p>
          <a:p>
            <a:pPr eaLnBrk="1" hangingPunct="1">
              <a:spcBef>
                <a:spcPct val="0"/>
              </a:spcBef>
            </a:pPr>
            <a:r>
              <a:rPr lang="en-US" altLang="en-US" smtClean="0"/>
              <a:t>This incurs a lower network-load than thick-client.</a:t>
            </a:r>
            <a:endParaRPr lang="en-GB" altLang="en-US" smtClean="0"/>
          </a:p>
        </p:txBody>
      </p:sp>
    </p:spTree>
    <p:extLst>
      <p:ext uri="{BB962C8B-B14F-4D97-AF65-F5344CB8AC3E}">
        <p14:creationId xmlns:p14="http://schemas.microsoft.com/office/powerpoint/2010/main" val="654673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13097D43-B952-4681-9A6A-32F68310023F}" type="slidenum">
              <a:rPr lang="en-GB" altLang="en-US" smtClean="0"/>
              <a:pPr>
                <a:spcBef>
                  <a:spcPct val="0"/>
                </a:spcBef>
              </a:pPr>
              <a:t>61</a:t>
            </a:fld>
            <a:endParaRPr lang="en-GB" alt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914400" y="4341813"/>
            <a:ext cx="5029200" cy="4116387"/>
          </a:xfrm>
          <a:noFill/>
        </p:spPr>
        <p:txBody>
          <a:bodyPr/>
          <a:lstStyle/>
          <a:p>
            <a:pPr eaLnBrk="1" hangingPunct="1">
              <a:spcBef>
                <a:spcPct val="0"/>
              </a:spcBef>
            </a:pPr>
            <a:r>
              <a:rPr lang="en-US" altLang="en-US" smtClean="0"/>
              <a:t>Here, application logic is divided over the client-platform and the server-platform</a:t>
            </a:r>
            <a:endParaRPr lang="en-GB" altLang="en-US" smtClean="0"/>
          </a:p>
        </p:txBody>
      </p:sp>
    </p:spTree>
    <p:extLst>
      <p:ext uri="{BB962C8B-B14F-4D97-AF65-F5344CB8AC3E}">
        <p14:creationId xmlns:p14="http://schemas.microsoft.com/office/powerpoint/2010/main" val="7047337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479CA3EB-627E-47F8-83FF-CD97FD58486C}" type="slidenum">
              <a:rPr lang="en-GB" altLang="en-US" smtClean="0"/>
              <a:pPr>
                <a:spcBef>
                  <a:spcPct val="0"/>
                </a:spcBef>
              </a:pPr>
              <a:t>62</a:t>
            </a:fld>
            <a:endParaRPr lang="en-GB" alt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685800" y="4341813"/>
            <a:ext cx="5715000" cy="4116387"/>
          </a:xfrm>
          <a:noFill/>
        </p:spPr>
        <p:txBody>
          <a:bodyPr lIns="98902" tIns="49451" rIns="98902" bIns="49451"/>
          <a:lstStyle/>
          <a:p>
            <a:pPr eaLnBrk="1" hangingPunct="1"/>
            <a:r>
              <a:rPr lang="en-US" altLang="en-US" smtClean="0"/>
              <a:t>Ad </a:t>
            </a:r>
            <a:r>
              <a:rPr lang="en-US" altLang="en-US" i="1" smtClean="0"/>
              <a:t>multiplicity</a:t>
            </a:r>
            <a:r>
              <a:rPr lang="en-US" altLang="en-US" smtClean="0"/>
              <a:t>: Middleware (ORBs) are loosening the 1-to-1 directed style</a:t>
            </a:r>
          </a:p>
          <a:p>
            <a:pPr eaLnBrk="1" hangingPunct="1"/>
            <a:endParaRPr lang="en-US" altLang="en-US" smtClean="0"/>
          </a:p>
          <a:p>
            <a:pPr eaLnBrk="1" hangingPunct="1"/>
            <a:r>
              <a:rPr lang="en-US" altLang="en-US" smtClean="0"/>
              <a:t>Architectural Style and Interaction Style are introduced later. Briefly explain concepts.</a:t>
            </a:r>
          </a:p>
        </p:txBody>
      </p:sp>
    </p:spTree>
    <p:extLst>
      <p:ext uri="{BB962C8B-B14F-4D97-AF65-F5344CB8AC3E}">
        <p14:creationId xmlns:p14="http://schemas.microsoft.com/office/powerpoint/2010/main" val="29701230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8E4C354F-A750-4B2D-BA46-DA6744799AC9}" type="slidenum">
              <a:rPr lang="en-GB" altLang="en-US" smtClean="0"/>
              <a:pPr>
                <a:spcBef>
                  <a:spcPct val="0"/>
                </a:spcBef>
              </a:pPr>
              <a:t>63</a:t>
            </a:fld>
            <a:endParaRPr lang="en-GB" alt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31765279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4C6F9764-FA08-420C-BBE7-CBCEBADB4900}" type="slidenum">
              <a:rPr lang="en-GB" altLang="en-US" smtClean="0"/>
              <a:pPr>
                <a:spcBef>
                  <a:spcPct val="0"/>
                </a:spcBef>
              </a:pPr>
              <a:t>64</a:t>
            </a:fld>
            <a:endParaRPr lang="en-GB" alt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13359910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D517E962-02CA-40F3-B1D6-6B4C154EA1D2}" type="slidenum">
              <a:rPr lang="en-GB" altLang="en-US" smtClean="0"/>
              <a:pPr>
                <a:spcBef>
                  <a:spcPct val="0"/>
                </a:spcBef>
              </a:pPr>
              <a:t>65</a:t>
            </a:fld>
            <a:endParaRPr lang="en-GB" alt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914400" y="4341813"/>
            <a:ext cx="5029200" cy="4116387"/>
          </a:xfrm>
          <a:noFill/>
        </p:spPr>
        <p:txBody>
          <a:bodyPr/>
          <a:lstStyle/>
          <a:p>
            <a:pPr eaLnBrk="1" hangingPunct="1"/>
            <a:r>
              <a:rPr lang="en-US" altLang="en-US" smtClean="0"/>
              <a:t>Business logic is sometimes called “domain layer”</a:t>
            </a:r>
            <a:endParaRPr lang="en-GB" altLang="en-US" smtClean="0"/>
          </a:p>
        </p:txBody>
      </p:sp>
    </p:spTree>
    <p:extLst>
      <p:ext uri="{BB962C8B-B14F-4D97-AF65-F5344CB8AC3E}">
        <p14:creationId xmlns:p14="http://schemas.microsoft.com/office/powerpoint/2010/main" val="2651440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D4F5654F-A6AF-4B02-B906-2DC689ECAF12}" type="slidenum">
              <a:rPr lang="en-GB" altLang="en-US" smtClean="0"/>
              <a:pPr>
                <a:spcBef>
                  <a:spcPct val="0"/>
                </a:spcBef>
              </a:pPr>
              <a:t>8</a:t>
            </a:fld>
            <a:endParaRPr lang="en-GB" alt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36149890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589521B1-56F6-4D5E-878E-55CCE3A0D141}" type="slidenum">
              <a:rPr lang="en-GB" altLang="en-US" smtClean="0"/>
              <a:pPr>
                <a:spcBef>
                  <a:spcPct val="0"/>
                </a:spcBef>
              </a:pPr>
              <a:t>66</a:t>
            </a:fld>
            <a:endParaRPr lang="en-GB" alt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4525963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3E28D952-1803-4179-95D3-479CB3674E64}" type="slidenum">
              <a:rPr lang="en-GB" altLang="en-US" smtClean="0"/>
              <a:pPr>
                <a:spcBef>
                  <a:spcPct val="0"/>
                </a:spcBef>
              </a:pPr>
              <a:t>67</a:t>
            </a:fld>
            <a:endParaRPr lang="en-GB" alt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32870171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46F3815E-0847-4546-858F-EE14E141BBC6}" type="slidenum">
              <a:rPr lang="en-GB" altLang="en-US" smtClean="0"/>
              <a:pPr>
                <a:spcBef>
                  <a:spcPct val="0"/>
                </a:spcBef>
              </a:pPr>
              <a:t>68</a:t>
            </a:fld>
            <a:endParaRPr lang="en-GB" alt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914400" y="4341813"/>
            <a:ext cx="5029200" cy="4116387"/>
          </a:xfrm>
          <a:noFill/>
        </p:spPr>
        <p:txBody>
          <a:bodyPr/>
          <a:lstStyle/>
          <a:p>
            <a:pPr eaLnBrk="1" hangingPunct="1"/>
            <a:r>
              <a:rPr lang="en-US" altLang="en-US" smtClean="0"/>
              <a:t>Standardisation takes places at the interfaces of the components of the C/S reference model</a:t>
            </a:r>
          </a:p>
          <a:p>
            <a:pPr eaLnBrk="1" hangingPunct="1"/>
            <a:r>
              <a:rPr lang="en-US" altLang="en-US" smtClean="0"/>
              <a:t>SOAP: Simple Object Access Protocol</a:t>
            </a:r>
          </a:p>
          <a:p>
            <a:pPr eaLnBrk="1" hangingPunct="1"/>
            <a:r>
              <a:rPr lang="en-US" altLang="en-US" smtClean="0"/>
              <a:t>HTML	: for application to presentation communication</a:t>
            </a:r>
          </a:p>
          <a:p>
            <a:pPr eaLnBrk="1" hangingPunct="1"/>
            <a:r>
              <a:rPr lang="en-US" altLang="en-US" smtClean="0"/>
              <a:t>CORBA/DCOM: standard for inter-application communication</a:t>
            </a:r>
          </a:p>
          <a:p>
            <a:pPr eaLnBrk="1" hangingPunct="1"/>
            <a:r>
              <a:rPr lang="en-US" altLang="en-US" smtClean="0"/>
              <a:t>XML	: facilitates standard format for data-interchange with semantic information (self-descriptive)</a:t>
            </a:r>
          </a:p>
          <a:p>
            <a:pPr eaLnBrk="1" hangingPunct="1"/>
            <a:r>
              <a:rPr lang="en-US" altLang="en-US" smtClean="0"/>
              <a:t>ODBC	: standard for database access</a:t>
            </a:r>
            <a:endParaRPr lang="en-GB" altLang="en-US" smtClean="0"/>
          </a:p>
        </p:txBody>
      </p:sp>
    </p:spTree>
    <p:extLst>
      <p:ext uri="{BB962C8B-B14F-4D97-AF65-F5344CB8AC3E}">
        <p14:creationId xmlns:p14="http://schemas.microsoft.com/office/powerpoint/2010/main" val="35090673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063A0C35-03AB-43D2-8611-4B1D9CBE9449}" type="slidenum">
              <a:rPr lang="en-GB" altLang="en-US" smtClean="0"/>
              <a:pPr>
                <a:spcBef>
                  <a:spcPct val="0"/>
                </a:spcBef>
              </a:pPr>
              <a:t>70</a:t>
            </a:fld>
            <a:endParaRPr lang="en-GB" alt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18598092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96C51DB9-DF9C-46EB-A499-B65DC3BF95A5}" type="slidenum">
              <a:rPr lang="en-GB" altLang="en-US" smtClean="0"/>
              <a:pPr>
                <a:spcBef>
                  <a:spcPct val="0"/>
                </a:spcBef>
              </a:pPr>
              <a:t>72</a:t>
            </a:fld>
            <a:endParaRPr lang="en-GB" alt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9825950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Lucida Sans Unicode" panose="020B0602030504020204" pitchFamily="34" charset="0"/>
              </a:defRPr>
            </a:lvl1pPr>
            <a:lvl2pPr marL="742950" indent="-285750">
              <a:spcBef>
                <a:spcPct val="30000"/>
              </a:spcBef>
              <a:defRPr sz="1200">
                <a:solidFill>
                  <a:schemeClr val="tx1"/>
                </a:solidFill>
                <a:latin typeface="Lucida Sans Unicode" panose="020B0602030504020204" pitchFamily="34" charset="0"/>
              </a:defRPr>
            </a:lvl2pPr>
            <a:lvl3pPr marL="1143000" indent="-228600">
              <a:spcBef>
                <a:spcPct val="30000"/>
              </a:spcBef>
              <a:defRPr sz="1200">
                <a:solidFill>
                  <a:schemeClr val="tx1"/>
                </a:solidFill>
                <a:latin typeface="Lucida Sans Unicode" panose="020B0602030504020204" pitchFamily="34" charset="0"/>
              </a:defRPr>
            </a:lvl3pPr>
            <a:lvl4pPr marL="1600200" indent="-228600">
              <a:spcBef>
                <a:spcPct val="30000"/>
              </a:spcBef>
              <a:defRPr sz="1200">
                <a:solidFill>
                  <a:schemeClr val="tx1"/>
                </a:solidFill>
                <a:latin typeface="Lucida Sans Unicode" panose="020B0602030504020204" pitchFamily="34" charset="0"/>
              </a:defRPr>
            </a:lvl4pPr>
            <a:lvl5pPr marL="2057400" indent="-228600">
              <a:spcBef>
                <a:spcPct val="30000"/>
              </a:spcBef>
              <a:defRPr sz="1200">
                <a:solidFill>
                  <a:schemeClr val="tx1"/>
                </a:solidFill>
                <a:latin typeface="Lucida Sans Unicode" panose="020B0602030504020204" pitchFamily="34" charset="0"/>
              </a:defRPr>
            </a:lvl5pPr>
            <a:lvl6pPr marL="2514600" indent="-228600" eaLnBrk="0" fontAlgn="base" hangingPunct="0">
              <a:spcBef>
                <a:spcPct val="30000"/>
              </a:spcBef>
              <a:spcAft>
                <a:spcPct val="0"/>
              </a:spcAft>
              <a:defRPr sz="1200">
                <a:solidFill>
                  <a:schemeClr val="tx1"/>
                </a:solidFill>
                <a:latin typeface="Lucida Sans Unicode" panose="020B0602030504020204" pitchFamily="34" charset="0"/>
              </a:defRPr>
            </a:lvl6pPr>
            <a:lvl7pPr marL="2971800" indent="-228600" eaLnBrk="0" fontAlgn="base" hangingPunct="0">
              <a:spcBef>
                <a:spcPct val="30000"/>
              </a:spcBef>
              <a:spcAft>
                <a:spcPct val="0"/>
              </a:spcAft>
              <a:defRPr sz="1200">
                <a:solidFill>
                  <a:schemeClr val="tx1"/>
                </a:solidFill>
                <a:latin typeface="Lucida Sans Unicode" panose="020B0602030504020204" pitchFamily="34" charset="0"/>
              </a:defRPr>
            </a:lvl7pPr>
            <a:lvl8pPr marL="3429000" indent="-228600" eaLnBrk="0" fontAlgn="base" hangingPunct="0">
              <a:spcBef>
                <a:spcPct val="30000"/>
              </a:spcBef>
              <a:spcAft>
                <a:spcPct val="0"/>
              </a:spcAft>
              <a:defRPr sz="1200">
                <a:solidFill>
                  <a:schemeClr val="tx1"/>
                </a:solidFill>
                <a:latin typeface="Lucida Sans Unicode" panose="020B0602030504020204" pitchFamily="34" charset="0"/>
              </a:defRPr>
            </a:lvl8pPr>
            <a:lvl9pPr marL="3886200" indent="-228600" eaLnBrk="0" fontAlgn="base" hangingPunct="0">
              <a:spcBef>
                <a:spcPct val="30000"/>
              </a:spcBef>
              <a:spcAft>
                <a:spcPct val="0"/>
              </a:spcAft>
              <a:defRPr sz="1200">
                <a:solidFill>
                  <a:schemeClr val="tx1"/>
                </a:solidFill>
                <a:latin typeface="Lucida Sans Unicode" panose="020B0602030504020204" pitchFamily="34" charset="0"/>
              </a:defRPr>
            </a:lvl9pPr>
          </a:lstStyle>
          <a:p>
            <a:pPr>
              <a:spcBef>
                <a:spcPct val="0"/>
              </a:spcBef>
            </a:pPr>
            <a:fld id="{515BB321-6922-4A63-9789-0AF4C6F19D5C}" type="slidenum">
              <a:rPr lang="en-GB" altLang="en-US" smtClean="0"/>
              <a:pPr>
                <a:spcBef>
                  <a:spcPct val="0"/>
                </a:spcBef>
              </a:pPr>
              <a:t>73</a:t>
            </a:fld>
            <a:endParaRPr lang="en-GB" alt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nl-NL" altLang="en-US" smtClean="0"/>
          </a:p>
        </p:txBody>
      </p:sp>
    </p:spTree>
    <p:extLst>
      <p:ext uri="{BB962C8B-B14F-4D97-AF65-F5344CB8AC3E}">
        <p14:creationId xmlns:p14="http://schemas.microsoft.com/office/powerpoint/2010/main" val="3292762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sz="1200" b="0" i="0" kern="1200" dirty="0" smtClean="0">
              <a:solidFill>
                <a:schemeClr val="tx1"/>
              </a:solidFill>
              <a:effectLst/>
              <a:latin typeface="Lucida Sans Unicode" pitchFamily="34" charset="0"/>
              <a:ea typeface="+mn-ea"/>
              <a:cs typeface="+mn-cs"/>
            </a:endParaRPr>
          </a:p>
          <a:p>
            <a:pPr fontAlgn="base"/>
            <a:r>
              <a:rPr lang="en-GB" sz="1200" b="0" i="0" kern="1200" dirty="0" smtClean="0">
                <a:solidFill>
                  <a:schemeClr val="tx1"/>
                </a:solidFill>
                <a:effectLst/>
                <a:latin typeface="Lucida Sans Unicode" pitchFamily="34" charset="0"/>
                <a:ea typeface="+mn-ea"/>
                <a:cs typeface="+mn-cs"/>
              </a:rPr>
              <a:t>Functional decomposition is helpful prior to creating functional requirements documents. If you need software for something, functional decomposition answers the question "What are the functions this software must provide". Decomposing is needed to define fine-grain functions. "I need software for energy efficiency measurement" is too general. That's why we break this into smaller pieces until the point where we clearly understand all the functions the systems need to provide. This can be later used as a checklist for completeness of a system.</a:t>
            </a:r>
          </a:p>
          <a:p>
            <a:pPr fontAlgn="base"/>
            <a:endParaRPr lang="en-GB" sz="1200" b="0" i="0" kern="1200" dirty="0" smtClean="0">
              <a:solidFill>
                <a:schemeClr val="tx1"/>
              </a:solidFill>
              <a:effectLst/>
              <a:latin typeface="Lucida Sans Unicode" pitchFamily="34" charset="0"/>
              <a:ea typeface="+mn-ea"/>
              <a:cs typeface="+mn-cs"/>
            </a:endParaRPr>
          </a:p>
          <a:p>
            <a:pPr fontAlgn="base"/>
            <a:r>
              <a:rPr lang="en-GB" sz="1200" b="0" i="0" kern="1200" dirty="0" smtClean="0">
                <a:solidFill>
                  <a:schemeClr val="tx1"/>
                </a:solidFill>
                <a:effectLst/>
                <a:latin typeface="Lucida Sans Unicode" pitchFamily="34" charset="0"/>
                <a:ea typeface="+mn-ea"/>
                <a:cs typeface="+mn-cs"/>
              </a:rPr>
              <a:t>A functional requirements document (FD) is basically a textual representation of functional decomposition. Coding directly from the FD may be ok for procedural languages, but it is not good enough for object-oriented solutions, because it doesn't identify objects. Neither is good for usability planning and testing.</a:t>
            </a:r>
          </a:p>
          <a:p>
            <a:pPr fontAlgn="base"/>
            <a:r>
              <a:rPr lang="en-GB" sz="1200" b="0" i="0" kern="1200" dirty="0" smtClean="0">
                <a:solidFill>
                  <a:schemeClr val="tx1"/>
                </a:solidFill>
                <a:effectLst/>
                <a:latin typeface="Lucida Sans Unicode" pitchFamily="34" charset="0"/>
                <a:ea typeface="+mn-ea"/>
                <a:cs typeface="+mn-cs"/>
              </a:rPr>
              <a:t>My opinion is that you should take some time to create a FD, but not to use it too much of the time. Consult every person that knows the process you are following with your system to find all the functions needed.</a:t>
            </a:r>
          </a:p>
          <a:p>
            <a:pPr fontAlgn="base"/>
            <a:endParaRPr lang="en-GB" sz="1200" b="0" i="0" kern="1200" dirty="0" smtClean="0">
              <a:solidFill>
                <a:schemeClr val="tx1"/>
              </a:solidFill>
              <a:effectLst/>
              <a:latin typeface="Lucida Sans Unicode" pitchFamily="34" charset="0"/>
              <a:ea typeface="+mn-ea"/>
              <a:cs typeface="+mn-cs"/>
            </a:endParaRPr>
          </a:p>
          <a:p>
            <a:pPr fontAlgn="base"/>
            <a:r>
              <a:rPr lang="en-GB" sz="1200" b="0" i="0" kern="1200" dirty="0" smtClean="0">
                <a:solidFill>
                  <a:schemeClr val="tx1"/>
                </a:solidFill>
                <a:effectLst/>
                <a:latin typeface="Lucida Sans Unicode" pitchFamily="34" charset="0"/>
                <a:ea typeface="+mn-ea"/>
                <a:cs typeface="+mn-cs"/>
              </a:rPr>
              <a:t>I have a lot of experience in software design, development, and selling, and I use functional decomposition as the first step of development. I use it as a base for the contract, so the client knows what they will get and I know what I must provide.</a:t>
            </a:r>
          </a:p>
          <a:p>
            <a:endParaRPr lang="en-GB" dirty="0"/>
          </a:p>
        </p:txBody>
      </p:sp>
      <p:sp>
        <p:nvSpPr>
          <p:cNvPr id="4" name="Slide Number Placeholder 3"/>
          <p:cNvSpPr>
            <a:spLocks noGrp="1"/>
          </p:cNvSpPr>
          <p:nvPr>
            <p:ph type="sldNum" sz="quarter" idx="10"/>
          </p:nvPr>
        </p:nvSpPr>
        <p:spPr/>
        <p:txBody>
          <a:bodyPr/>
          <a:lstStyle/>
          <a:p>
            <a:pPr>
              <a:defRPr/>
            </a:pPr>
            <a:fld id="{20A3A697-A9C6-4CE4-875F-F03E6A992D27}" type="slidenum">
              <a:rPr lang="en-GB" altLang="en-US" smtClean="0"/>
              <a:pPr>
                <a:defRPr/>
              </a:pPr>
              <a:t>10</a:t>
            </a:fld>
            <a:endParaRPr lang="en-GB" altLang="en-US"/>
          </a:p>
        </p:txBody>
      </p:sp>
    </p:spTree>
    <p:extLst>
      <p:ext uri="{BB962C8B-B14F-4D97-AF65-F5344CB8AC3E}">
        <p14:creationId xmlns:p14="http://schemas.microsoft.com/office/powerpoint/2010/main" val="1934494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0A3A697-A9C6-4CE4-875F-F03E6A992D27}" type="slidenum">
              <a:rPr lang="en-GB" altLang="en-US" smtClean="0"/>
              <a:pPr>
                <a:defRPr/>
              </a:pPr>
              <a:t>13</a:t>
            </a:fld>
            <a:endParaRPr lang="en-GB" altLang="en-US"/>
          </a:p>
        </p:txBody>
      </p:sp>
    </p:spTree>
    <p:extLst>
      <p:ext uri="{BB962C8B-B14F-4D97-AF65-F5344CB8AC3E}">
        <p14:creationId xmlns:p14="http://schemas.microsoft.com/office/powerpoint/2010/main" val="2870381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GB" altLang="en-US"/>
              <a:t>Component Based Software Engineering, TUE, M.R.V. Chaudron, (c) 2003</a:t>
            </a:r>
          </a:p>
        </p:txBody>
      </p:sp>
      <p:sp>
        <p:nvSpPr>
          <p:cNvPr id="7" name="Rectangle 7"/>
          <p:cNvSpPr>
            <a:spLocks noGrp="1" noChangeArrowheads="1"/>
          </p:cNvSpPr>
          <p:nvPr>
            <p:ph type="sldNum" sz="quarter" idx="5"/>
          </p:nvPr>
        </p:nvSpPr>
        <p:spPr>
          <a:ln/>
        </p:spPr>
        <p:txBody>
          <a:bodyPr/>
          <a:lstStyle/>
          <a:p>
            <a:fld id="{DB8CC168-1805-409A-A414-AD71DA5411FA}" type="slidenum">
              <a:rPr lang="en-GB" altLang="en-US"/>
              <a:pPr/>
              <a:t>15</a:t>
            </a:fld>
            <a:endParaRPr lang="en-GB" altLang="en-US"/>
          </a:p>
        </p:txBody>
      </p:sp>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p:txBody>
          <a:bodyPr/>
          <a:lstStyle/>
          <a:p>
            <a:endParaRPr lang="nl-NL" altLang="en-US"/>
          </a:p>
        </p:txBody>
      </p:sp>
    </p:spTree>
    <p:extLst>
      <p:ext uri="{BB962C8B-B14F-4D97-AF65-F5344CB8AC3E}">
        <p14:creationId xmlns:p14="http://schemas.microsoft.com/office/powerpoint/2010/main" val="2366233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GB" altLang="en-US"/>
              <a:t>Component Based Software Engineering, TUE, M.R.V. Chaudron, (c) 2003</a:t>
            </a:r>
          </a:p>
        </p:txBody>
      </p:sp>
      <p:sp>
        <p:nvSpPr>
          <p:cNvPr id="7" name="Rectangle 7"/>
          <p:cNvSpPr>
            <a:spLocks noGrp="1" noChangeArrowheads="1"/>
          </p:cNvSpPr>
          <p:nvPr>
            <p:ph type="sldNum" sz="quarter" idx="5"/>
          </p:nvPr>
        </p:nvSpPr>
        <p:spPr>
          <a:ln/>
        </p:spPr>
        <p:txBody>
          <a:bodyPr/>
          <a:lstStyle/>
          <a:p>
            <a:fld id="{DB8CC168-1805-409A-A414-AD71DA5411FA}" type="slidenum">
              <a:rPr lang="en-GB" altLang="en-US"/>
              <a:pPr/>
              <a:t>16</a:t>
            </a:fld>
            <a:endParaRPr lang="en-GB" altLang="en-US"/>
          </a:p>
        </p:txBody>
      </p:sp>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p:txBody>
          <a:bodyPr/>
          <a:lstStyle/>
          <a:p>
            <a:endParaRPr lang="nl-NL" altLang="en-US"/>
          </a:p>
        </p:txBody>
      </p:sp>
    </p:spTree>
    <p:extLst>
      <p:ext uri="{BB962C8B-B14F-4D97-AF65-F5344CB8AC3E}">
        <p14:creationId xmlns:p14="http://schemas.microsoft.com/office/powerpoint/2010/main" val="2221536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GB" altLang="en-US"/>
              <a:t>Component Based Software Engineering, TUE, M.R.V. Chaudron, (c) 2003</a:t>
            </a:r>
          </a:p>
        </p:txBody>
      </p:sp>
      <p:sp>
        <p:nvSpPr>
          <p:cNvPr id="7" name="Rectangle 7"/>
          <p:cNvSpPr>
            <a:spLocks noGrp="1" noChangeArrowheads="1"/>
          </p:cNvSpPr>
          <p:nvPr>
            <p:ph type="sldNum" sz="quarter" idx="5"/>
          </p:nvPr>
        </p:nvSpPr>
        <p:spPr>
          <a:ln/>
        </p:spPr>
        <p:txBody>
          <a:bodyPr/>
          <a:lstStyle/>
          <a:p>
            <a:fld id="{DB8CC168-1805-409A-A414-AD71DA5411FA}" type="slidenum">
              <a:rPr lang="en-GB" altLang="en-US"/>
              <a:pPr/>
              <a:t>17</a:t>
            </a:fld>
            <a:endParaRPr lang="en-GB" altLang="en-US"/>
          </a:p>
        </p:txBody>
      </p:sp>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p:txBody>
          <a:bodyPr/>
          <a:lstStyle/>
          <a:p>
            <a:endParaRPr lang="nl-NL" altLang="en-US"/>
          </a:p>
        </p:txBody>
      </p:sp>
    </p:spTree>
    <p:extLst>
      <p:ext uri="{BB962C8B-B14F-4D97-AF65-F5344CB8AC3E}">
        <p14:creationId xmlns:p14="http://schemas.microsoft.com/office/powerpoint/2010/main" val="3178341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v-SE"/>
          </a:p>
        </p:txBody>
      </p:sp>
      <p:sp>
        <p:nvSpPr>
          <p:cNvPr id="4" name="Rectangle 6"/>
          <p:cNvSpPr>
            <a:spLocks noGrp="1" noChangeArrowheads="1"/>
          </p:cNvSpPr>
          <p:nvPr>
            <p:ph type="sldNum" sz="quarter" idx="10"/>
          </p:nvPr>
        </p:nvSpPr>
        <p:spPr>
          <a:ln/>
        </p:spPr>
        <p:txBody>
          <a:bodyPr/>
          <a:lstStyle>
            <a:lvl1pPr>
              <a:defRPr/>
            </a:lvl1pPr>
          </a:lstStyle>
          <a:p>
            <a:pPr>
              <a:defRPr/>
            </a:pPr>
            <a:fld id="{3A73C86A-8CCC-413F-98F9-D86BD6A60981}" type="slidenum">
              <a:rPr lang="en-GB" altLang="en-US"/>
              <a:pPr>
                <a:defRPr/>
              </a:pPr>
              <a:t>‹#›</a:t>
            </a:fld>
            <a:endParaRPr lang="en-GB" altLang="en-US"/>
          </a:p>
        </p:txBody>
      </p:sp>
    </p:spTree>
    <p:extLst>
      <p:ext uri="{BB962C8B-B14F-4D97-AF65-F5344CB8AC3E}">
        <p14:creationId xmlns:p14="http://schemas.microsoft.com/office/powerpoint/2010/main" val="1522583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6"/>
          <p:cNvSpPr>
            <a:spLocks noGrp="1" noChangeArrowheads="1"/>
          </p:cNvSpPr>
          <p:nvPr>
            <p:ph type="sldNum" sz="quarter" idx="10"/>
          </p:nvPr>
        </p:nvSpPr>
        <p:spPr>
          <a:ln/>
        </p:spPr>
        <p:txBody>
          <a:bodyPr/>
          <a:lstStyle>
            <a:lvl1pPr>
              <a:defRPr/>
            </a:lvl1pPr>
          </a:lstStyle>
          <a:p>
            <a:pPr>
              <a:defRPr/>
            </a:pPr>
            <a:fld id="{BED423D5-FE55-4EBD-AE53-AF35501B72A9}" type="slidenum">
              <a:rPr lang="en-GB" altLang="en-US"/>
              <a:pPr>
                <a:defRPr/>
              </a:pPr>
              <a:t>‹#›</a:t>
            </a:fld>
            <a:endParaRPr lang="en-GB" altLang="en-US"/>
          </a:p>
        </p:txBody>
      </p:sp>
    </p:spTree>
    <p:extLst>
      <p:ext uri="{BB962C8B-B14F-4D97-AF65-F5344CB8AC3E}">
        <p14:creationId xmlns:p14="http://schemas.microsoft.com/office/powerpoint/2010/main" val="3650127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92150"/>
            <a:ext cx="1943100" cy="6049963"/>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685800" y="692150"/>
            <a:ext cx="56769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6"/>
          <p:cNvSpPr>
            <a:spLocks noGrp="1" noChangeArrowheads="1"/>
          </p:cNvSpPr>
          <p:nvPr>
            <p:ph type="sldNum" sz="quarter" idx="10"/>
          </p:nvPr>
        </p:nvSpPr>
        <p:spPr>
          <a:ln/>
        </p:spPr>
        <p:txBody>
          <a:bodyPr/>
          <a:lstStyle>
            <a:lvl1pPr>
              <a:defRPr/>
            </a:lvl1pPr>
          </a:lstStyle>
          <a:p>
            <a:pPr>
              <a:defRPr/>
            </a:pPr>
            <a:fld id="{F42AD6A1-3242-432F-8E9B-3C7594DA573D}" type="slidenum">
              <a:rPr lang="en-GB" altLang="en-US"/>
              <a:pPr>
                <a:defRPr/>
              </a:pPr>
              <a:t>‹#›</a:t>
            </a:fld>
            <a:endParaRPr lang="en-GB" altLang="en-US"/>
          </a:p>
        </p:txBody>
      </p:sp>
    </p:spTree>
    <p:extLst>
      <p:ext uri="{BB962C8B-B14F-4D97-AF65-F5344CB8AC3E}">
        <p14:creationId xmlns:p14="http://schemas.microsoft.com/office/powerpoint/2010/main" val="4273819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v-SE"/>
          </a:p>
        </p:txBody>
      </p:sp>
    </p:spTree>
    <p:extLst>
      <p:ext uri="{BB962C8B-B14F-4D97-AF65-F5344CB8AC3E}">
        <p14:creationId xmlns:p14="http://schemas.microsoft.com/office/powerpoint/2010/main" val="2617194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sz="3200"/>
            </a:lvl1pPr>
          </a:lstStyle>
          <a:p>
            <a:r>
              <a:rPr lang="en-US" dirty="0" smtClean="0"/>
              <a:t>Click to edit Master title style</a:t>
            </a:r>
            <a:endParaRPr lang="sv-SE" dirty="0"/>
          </a:p>
        </p:txBody>
      </p:sp>
      <p:sp>
        <p:nvSpPr>
          <p:cNvPr id="3" name="Platshållare för innehåll 2"/>
          <p:cNvSpPr>
            <a:spLocks noGrp="1"/>
          </p:cNvSpPr>
          <p:nvPr>
            <p:ph idx="1"/>
          </p:nvPr>
        </p:nvSpPr>
        <p:spPr>
          <a:xfrm>
            <a:off x="685800" y="1628800"/>
            <a:ext cx="7772400" cy="4848200"/>
          </a:xfrm>
        </p:spPr>
        <p:txBody>
          <a:bodyPr/>
          <a:lstStyle>
            <a:lvl2pPr>
              <a:defRPr sz="1800"/>
            </a:lvl2pPr>
            <a:lvl3pPr>
              <a:defRPr sz="16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6" name="Rectangle 18"/>
          <p:cNvSpPr>
            <a:spLocks noGrp="1" noChangeArrowheads="1"/>
          </p:cNvSpPr>
          <p:nvPr>
            <p:ph type="sldNum" sz="quarter" idx="12"/>
          </p:nvPr>
        </p:nvSpPr>
        <p:spPr bwMode="auto">
          <a:xfrm>
            <a:off x="8604448" y="6489104"/>
            <a:ext cx="405408" cy="324272"/>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D3849320-BEB5-49EA-BA63-E9B2300A7F39}"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091057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71633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innehåll 2"/>
          <p:cNvSpPr>
            <a:spLocks noGrp="1"/>
          </p:cNvSpPr>
          <p:nvPr>
            <p:ph sz="half" idx="1"/>
          </p:nvPr>
        </p:nvSpPr>
        <p:spPr>
          <a:xfrm>
            <a:off x="685800" y="1981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innehåll 3"/>
          <p:cNvSpPr>
            <a:spLocks noGrp="1"/>
          </p:cNvSpPr>
          <p:nvPr>
            <p:ph sz="half" idx="2"/>
          </p:nvPr>
        </p:nvSpPr>
        <p:spPr>
          <a:xfrm>
            <a:off x="4648200" y="1981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413543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1350529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Tree>
    <p:extLst>
      <p:ext uri="{BB962C8B-B14F-4D97-AF65-F5344CB8AC3E}">
        <p14:creationId xmlns:p14="http://schemas.microsoft.com/office/powerpoint/2010/main" val="220637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1582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56207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6"/>
          <p:cNvSpPr>
            <a:spLocks noGrp="1" noChangeArrowheads="1"/>
          </p:cNvSpPr>
          <p:nvPr>
            <p:ph type="sldNum" sz="quarter" idx="10"/>
          </p:nvPr>
        </p:nvSpPr>
        <p:spPr>
          <a:ln/>
        </p:spPr>
        <p:txBody>
          <a:bodyPr/>
          <a:lstStyle>
            <a:lvl1pPr>
              <a:defRPr/>
            </a:lvl1pPr>
          </a:lstStyle>
          <a:p>
            <a:pPr>
              <a:defRPr/>
            </a:pPr>
            <a:fld id="{864D2FA7-8BFA-4249-AA6C-222771949FE8}" type="slidenum">
              <a:rPr lang="en-GB" altLang="en-US"/>
              <a:pPr>
                <a:defRPr/>
              </a:pPr>
              <a:t>‹#›</a:t>
            </a:fld>
            <a:endParaRPr lang="en-GB" altLang="en-US"/>
          </a:p>
        </p:txBody>
      </p:sp>
    </p:spTree>
    <p:extLst>
      <p:ext uri="{BB962C8B-B14F-4D97-AF65-F5344CB8AC3E}">
        <p14:creationId xmlns:p14="http://schemas.microsoft.com/office/powerpoint/2010/main" val="3067194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60874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lodrät text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1102818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724650" y="838200"/>
            <a:ext cx="2152650" cy="5638800"/>
          </a:xfrm>
        </p:spPr>
        <p:txBody>
          <a:bodyPr vert="eaVert"/>
          <a:lstStyle/>
          <a:p>
            <a:r>
              <a:rPr lang="en-US" smtClean="0"/>
              <a:t>Click to edit Master title style</a:t>
            </a:r>
            <a:endParaRPr lang="sv-SE"/>
          </a:p>
        </p:txBody>
      </p:sp>
      <p:sp>
        <p:nvSpPr>
          <p:cNvPr id="3" name="Platshållare för lodrät text 2"/>
          <p:cNvSpPr>
            <a:spLocks noGrp="1"/>
          </p:cNvSpPr>
          <p:nvPr>
            <p:ph type="body" orient="vert" idx="1"/>
          </p:nvPr>
        </p:nvSpPr>
        <p:spPr>
          <a:xfrm>
            <a:off x="266700" y="838200"/>
            <a:ext cx="63055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22479059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v-SE"/>
          </a:p>
        </p:txBody>
      </p:sp>
    </p:spTree>
    <p:extLst>
      <p:ext uri="{BB962C8B-B14F-4D97-AF65-F5344CB8AC3E}">
        <p14:creationId xmlns:p14="http://schemas.microsoft.com/office/powerpoint/2010/main" val="1345591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0" y="548680"/>
            <a:ext cx="9144000" cy="762000"/>
          </a:xfrm>
        </p:spPr>
        <p:txBody>
          <a:bodyPr/>
          <a:lstStyle/>
          <a:p>
            <a:r>
              <a:rPr lang="en-US" dirty="0" smtClean="0"/>
              <a:t>Click to edit Master title style</a:t>
            </a:r>
            <a:endParaRPr lang="sv-SE" dirty="0"/>
          </a:p>
        </p:txBody>
      </p:sp>
      <p:sp>
        <p:nvSpPr>
          <p:cNvPr id="3" name="Platshållare för innehåll 2"/>
          <p:cNvSpPr>
            <a:spLocks noGrp="1"/>
          </p:cNvSpPr>
          <p:nvPr>
            <p:ph idx="1"/>
          </p:nvPr>
        </p:nvSpPr>
        <p:spPr>
          <a:xfrm>
            <a:off x="395536" y="1412776"/>
            <a:ext cx="8424936" cy="4536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3629896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293556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innehåll 2"/>
          <p:cNvSpPr>
            <a:spLocks noGrp="1"/>
          </p:cNvSpPr>
          <p:nvPr>
            <p:ph sz="half" idx="1"/>
          </p:nvPr>
        </p:nvSpPr>
        <p:spPr>
          <a:xfrm>
            <a:off x="685800" y="1981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innehåll 3"/>
          <p:cNvSpPr>
            <a:spLocks noGrp="1"/>
          </p:cNvSpPr>
          <p:nvPr>
            <p:ph sz="half" idx="2"/>
          </p:nvPr>
        </p:nvSpPr>
        <p:spPr>
          <a:xfrm>
            <a:off x="4648200" y="1981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20498338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12818255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Slide Number Placeholder 4"/>
          <p:cNvSpPr>
            <a:spLocks noGrp="1"/>
          </p:cNvSpPr>
          <p:nvPr>
            <p:ph type="sldNum" sz="quarter" idx="10"/>
          </p:nvPr>
        </p:nvSpPr>
        <p:spPr/>
        <p:txBody>
          <a:bodyPr/>
          <a:lstStyle>
            <a:lvl1pPr>
              <a:defRPr/>
            </a:lvl1pPr>
          </a:lstStyle>
          <a:p>
            <a:fld id="{904D2D88-24B1-4220-B966-084E4B233BB7}"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1694634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839821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3D6E57A-6BEC-41F7-9797-BE26502E19F8}" type="slidenum">
              <a:rPr lang="en-GB" altLang="en-US"/>
              <a:pPr>
                <a:defRPr/>
              </a:pPr>
              <a:t>‹#›</a:t>
            </a:fld>
            <a:endParaRPr lang="en-GB" altLang="en-US"/>
          </a:p>
        </p:txBody>
      </p:sp>
    </p:spTree>
    <p:extLst>
      <p:ext uri="{BB962C8B-B14F-4D97-AF65-F5344CB8AC3E}">
        <p14:creationId xmlns:p14="http://schemas.microsoft.com/office/powerpoint/2010/main" val="19949177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192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sv-SE" noProof="0" dirty="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477694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lodrät text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15936580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724650" y="838200"/>
            <a:ext cx="2152650" cy="5638800"/>
          </a:xfrm>
        </p:spPr>
        <p:txBody>
          <a:bodyPr vert="eaVert"/>
          <a:lstStyle/>
          <a:p>
            <a:r>
              <a:rPr lang="en-US" smtClean="0"/>
              <a:t>Click to edit Master title style</a:t>
            </a:r>
            <a:endParaRPr lang="sv-SE"/>
          </a:p>
        </p:txBody>
      </p:sp>
      <p:sp>
        <p:nvSpPr>
          <p:cNvPr id="3" name="Platshållare för lodrät text 2"/>
          <p:cNvSpPr>
            <a:spLocks noGrp="1"/>
          </p:cNvSpPr>
          <p:nvPr>
            <p:ph type="body" orient="vert" idx="1"/>
          </p:nvPr>
        </p:nvSpPr>
        <p:spPr>
          <a:xfrm>
            <a:off x="266700" y="838200"/>
            <a:ext cx="63055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1509766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127500" y="260350"/>
            <a:ext cx="4657725" cy="381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1306513" y="923925"/>
            <a:ext cx="3692525" cy="2608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151438" y="923925"/>
            <a:ext cx="3694112" cy="2608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1306513" y="3684588"/>
            <a:ext cx="3692525" cy="2608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5151438" y="3684588"/>
            <a:ext cx="3694112" cy="2608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215550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92150"/>
            <a:ext cx="7772400" cy="936625"/>
          </a:xfrm>
        </p:spPr>
        <p:txBody>
          <a:bodyPr/>
          <a:lstStyle/>
          <a:p>
            <a:r>
              <a:rPr lang="en-US" smtClean="0"/>
              <a:t>Click to edit Master title style</a:t>
            </a:r>
            <a:endParaRPr lang="sv-SE"/>
          </a:p>
        </p:txBody>
      </p:sp>
      <p:sp>
        <p:nvSpPr>
          <p:cNvPr id="3" name="Text Placeholder 2"/>
          <p:cNvSpPr>
            <a:spLocks noGrp="1"/>
          </p:cNvSpPr>
          <p:nvPr>
            <p:ph type="body" sz="half" idx="1"/>
          </p:nvPr>
        </p:nvSpPr>
        <p:spPr>
          <a:xfrm>
            <a:off x="685800" y="1773238"/>
            <a:ext cx="3810000" cy="496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773238"/>
            <a:ext cx="3810000" cy="496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2205395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92150"/>
            <a:ext cx="7772400" cy="936625"/>
          </a:xfrm>
        </p:spPr>
        <p:txBody>
          <a:bodyPr/>
          <a:lstStyle/>
          <a:p>
            <a:r>
              <a:rPr lang="en-US" smtClean="0"/>
              <a:t>Click to edit Master title style</a:t>
            </a:r>
            <a:endParaRPr lang="sv-SE"/>
          </a:p>
        </p:txBody>
      </p:sp>
      <p:sp>
        <p:nvSpPr>
          <p:cNvPr id="3" name="Text Placeholder 2"/>
          <p:cNvSpPr>
            <a:spLocks noGrp="1"/>
          </p:cNvSpPr>
          <p:nvPr>
            <p:ph type="body" sz="half" idx="1"/>
          </p:nvPr>
        </p:nvSpPr>
        <p:spPr>
          <a:xfrm>
            <a:off x="685800" y="1773238"/>
            <a:ext cx="3810000" cy="496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hart Placeholder 3"/>
          <p:cNvSpPr>
            <a:spLocks noGrp="1"/>
          </p:cNvSpPr>
          <p:nvPr>
            <p:ph type="chart" sz="half" idx="2"/>
          </p:nvPr>
        </p:nvSpPr>
        <p:spPr>
          <a:xfrm>
            <a:off x="4648200" y="1773238"/>
            <a:ext cx="3810000" cy="4968875"/>
          </a:xfrm>
        </p:spPr>
        <p:txBody>
          <a:bodyPr/>
          <a:lstStyle/>
          <a:p>
            <a:pPr lvl="0"/>
            <a:endParaRPr lang="sv-SE" noProof="0"/>
          </a:p>
        </p:txBody>
      </p:sp>
      <p:sp>
        <p:nvSpPr>
          <p:cNvPr id="5" name="Slide Number Placeholder 4"/>
          <p:cNvSpPr>
            <a:spLocks noGrp="1"/>
          </p:cNvSpPr>
          <p:nvPr>
            <p:ph type="sldNum" sz="quarter" idx="10"/>
          </p:nvPr>
        </p:nvSpPr>
        <p:spPr/>
        <p:txBody>
          <a:bodyPr/>
          <a:lstStyle>
            <a:lvl1pPr>
              <a:defRPr/>
            </a:lvl1pPr>
          </a:lstStyle>
          <a:p>
            <a:fld id="{CAB1A164-8985-47F7-BEA8-BC7E3B3AD0C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1739600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92150"/>
            <a:ext cx="7772400" cy="936625"/>
          </a:xfrm>
        </p:spPr>
        <p:txBody>
          <a:bodyPr/>
          <a:lstStyle/>
          <a:p>
            <a:r>
              <a:rPr lang="en-US" smtClean="0"/>
              <a:t>Click to edit Master title style</a:t>
            </a:r>
            <a:endParaRPr lang="sv-SE"/>
          </a:p>
        </p:txBody>
      </p:sp>
      <p:sp>
        <p:nvSpPr>
          <p:cNvPr id="3" name="Content Placeholder 2"/>
          <p:cNvSpPr>
            <a:spLocks noGrp="1"/>
          </p:cNvSpPr>
          <p:nvPr>
            <p:ph sz="quarter" idx="1"/>
          </p:nvPr>
        </p:nvSpPr>
        <p:spPr>
          <a:xfrm>
            <a:off x="685800" y="1773238"/>
            <a:ext cx="3810000" cy="2408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quarter" idx="2"/>
          </p:nvPr>
        </p:nvSpPr>
        <p:spPr>
          <a:xfrm>
            <a:off x="685800" y="4333875"/>
            <a:ext cx="3810000" cy="2408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half" idx="3"/>
          </p:nvPr>
        </p:nvSpPr>
        <p:spPr>
          <a:xfrm>
            <a:off x="4648200" y="1773238"/>
            <a:ext cx="3810000" cy="496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Slide Number Placeholder 4"/>
          <p:cNvSpPr>
            <a:spLocks noGrp="1"/>
          </p:cNvSpPr>
          <p:nvPr>
            <p:ph type="sldNum" sz="quarter" idx="10"/>
          </p:nvPr>
        </p:nvSpPr>
        <p:spPr/>
        <p:txBody>
          <a:bodyPr/>
          <a:lstStyle>
            <a:lvl1pPr>
              <a:defRPr/>
            </a:lvl1pPr>
          </a:lstStyle>
          <a:p>
            <a:fld id="{B30CA2AF-9252-4D8B-8327-DA938B66C8A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2696551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64930" name="Rectangle 2"/>
          <p:cNvSpPr>
            <a:spLocks noChangeArrowheads="1"/>
          </p:cNvSpPr>
          <p:nvPr userDrawn="1"/>
        </p:nvSpPr>
        <p:spPr bwMode="hidden">
          <a:xfrm>
            <a:off x="0" y="0"/>
            <a:ext cx="3505200" cy="685800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lang="en-GB">
              <a:solidFill>
                <a:srgbClr val="000000"/>
              </a:solidFill>
              <a:latin typeface="Times New Roman" pitchFamily="18" charset="0"/>
            </a:endParaRPr>
          </a:p>
        </p:txBody>
      </p:sp>
      <p:sp>
        <p:nvSpPr>
          <p:cNvPr id="764931" name="Rectangle 3"/>
          <p:cNvSpPr>
            <a:spLocks noChangeArrowheads="1"/>
          </p:cNvSpPr>
          <p:nvPr userDrawn="1"/>
        </p:nvSpPr>
        <p:spPr bwMode="hidden">
          <a:xfrm>
            <a:off x="0" y="1547813"/>
            <a:ext cx="9144000" cy="1711325"/>
          </a:xfrm>
          <a:prstGeom prst="rect">
            <a:avLst/>
          </a:prstGeom>
          <a:solidFill>
            <a:srgbClr val="0C2074"/>
          </a:solidFill>
          <a:ln w="9525">
            <a:noFill/>
            <a:miter lim="800000"/>
            <a:headEnd/>
            <a:tailEnd/>
          </a:ln>
        </p:spPr>
        <p:txBody>
          <a:bodyPr/>
          <a:lstStyle/>
          <a:p>
            <a:pPr eaLnBrk="1" hangingPunct="1"/>
            <a:endParaRPr lang="en-GB">
              <a:solidFill>
                <a:srgbClr val="000000"/>
              </a:solidFill>
              <a:latin typeface="Times New Roman" pitchFamily="18" charset="0"/>
            </a:endParaRPr>
          </a:p>
        </p:txBody>
      </p:sp>
      <p:sp>
        <p:nvSpPr>
          <p:cNvPr id="764934" name="Rectangle 6"/>
          <p:cNvSpPr>
            <a:spLocks noGrp="1" noChangeArrowheads="1"/>
          </p:cNvSpPr>
          <p:nvPr>
            <p:ph type="sldNum" sz="quarter" idx="4"/>
          </p:nvPr>
        </p:nvSpPr>
        <p:spPr/>
        <p:txBody>
          <a:bodyPr/>
          <a:lstStyle>
            <a:lvl1pPr>
              <a:defRPr/>
            </a:lvl1pPr>
          </a:lstStyle>
          <a:p>
            <a:fld id="{D91C26E8-9D9D-4B2F-84D4-AB9CCDDC2AD0}" type="slidenum">
              <a:rPr lang="en-US">
                <a:solidFill>
                  <a:srgbClr val="000000"/>
                </a:solidFill>
              </a:rPr>
              <a:pPr/>
              <a:t>‹#›</a:t>
            </a:fld>
            <a:endParaRPr lang="en-US">
              <a:solidFill>
                <a:srgbClr val="000000"/>
              </a:solidFill>
            </a:endParaRPr>
          </a:p>
        </p:txBody>
      </p:sp>
      <p:sp>
        <p:nvSpPr>
          <p:cNvPr id="764935" name="Rectangle 7"/>
          <p:cNvSpPr>
            <a:spLocks noGrp="1" noChangeArrowheads="1"/>
          </p:cNvSpPr>
          <p:nvPr>
            <p:ph type="ctrTitle"/>
          </p:nvPr>
        </p:nvSpPr>
        <p:spPr>
          <a:xfrm>
            <a:off x="2971800" y="1547813"/>
            <a:ext cx="6019800" cy="1728787"/>
          </a:xfrm>
        </p:spPr>
        <p:txBody>
          <a:bodyPr/>
          <a:lstStyle>
            <a:lvl1pPr>
              <a:defRPr sz="5000">
                <a:solidFill>
                  <a:srgbClr val="FFFFFF"/>
                </a:solidFill>
              </a:defRPr>
            </a:lvl1pPr>
          </a:lstStyle>
          <a:p>
            <a:r>
              <a:rPr lang="en-US"/>
              <a:t>Click to edit Master title style</a:t>
            </a:r>
          </a:p>
        </p:txBody>
      </p:sp>
      <p:sp>
        <p:nvSpPr>
          <p:cNvPr id="764936" name="Rectangle 8"/>
          <p:cNvSpPr>
            <a:spLocks noGrp="1" noChangeArrowheads="1"/>
          </p:cNvSpPr>
          <p:nvPr>
            <p:ph type="subTitle" idx="1"/>
          </p:nvPr>
        </p:nvSpPr>
        <p:spPr>
          <a:xfrm>
            <a:off x="2971800" y="3743325"/>
            <a:ext cx="6019800" cy="1752600"/>
          </a:xfrm>
        </p:spPr>
        <p:txBody>
          <a:bodyPr/>
          <a:lstStyle>
            <a:lvl1pPr marL="0" indent="0">
              <a:buFont typeface="Wingdings" pitchFamily="2" charset="2"/>
              <a:buNone/>
              <a:defRPr sz="3400"/>
            </a:lvl1pPr>
          </a:lstStyle>
          <a:p>
            <a:r>
              <a:rPr lang="en-US"/>
              <a:t>Click to edit Master subtitle style</a:t>
            </a:r>
          </a:p>
        </p:txBody>
      </p:sp>
      <p:sp>
        <p:nvSpPr>
          <p:cNvPr id="764939" name="Line 11"/>
          <p:cNvSpPr>
            <a:spLocks noChangeShapeType="1"/>
          </p:cNvSpPr>
          <p:nvPr userDrawn="1"/>
        </p:nvSpPr>
        <p:spPr bwMode="auto">
          <a:xfrm flipH="1">
            <a:off x="0" y="4921250"/>
            <a:ext cx="9144000" cy="0"/>
          </a:xfrm>
          <a:prstGeom prst="line">
            <a:avLst/>
          </a:prstGeom>
          <a:noFill/>
          <a:ln w="25400">
            <a:solidFill>
              <a:schemeClr val="bg2"/>
            </a:solidFill>
            <a:round/>
            <a:headEnd/>
            <a:tailEnd/>
          </a:ln>
          <a:effectLst/>
        </p:spPr>
        <p:txBody>
          <a:bodyPr/>
          <a:lstStyle/>
          <a:p>
            <a:endParaRPr lang="en-GB">
              <a:solidFill>
                <a:srgbClr val="000000"/>
              </a:solidFill>
              <a:latin typeface="Times" pitchFamily="18" charset="0"/>
            </a:endParaRPr>
          </a:p>
        </p:txBody>
      </p:sp>
      <p:sp>
        <p:nvSpPr>
          <p:cNvPr id="764940" name="Line 12"/>
          <p:cNvSpPr>
            <a:spLocks noChangeShapeType="1"/>
          </p:cNvSpPr>
          <p:nvPr userDrawn="1"/>
        </p:nvSpPr>
        <p:spPr bwMode="auto">
          <a:xfrm flipH="1">
            <a:off x="0" y="5784850"/>
            <a:ext cx="9144000" cy="0"/>
          </a:xfrm>
          <a:prstGeom prst="line">
            <a:avLst/>
          </a:prstGeom>
          <a:noFill/>
          <a:ln w="25400">
            <a:solidFill>
              <a:schemeClr val="bg2"/>
            </a:solidFill>
            <a:round/>
            <a:headEnd/>
            <a:tailEnd/>
          </a:ln>
          <a:effectLst/>
        </p:spPr>
        <p:txBody>
          <a:bodyPr/>
          <a:lstStyle/>
          <a:p>
            <a:endParaRPr lang="en-GB">
              <a:solidFill>
                <a:srgbClr val="000000"/>
              </a:solidFill>
              <a:latin typeface="Times" pitchFamily="18" charset="0"/>
            </a:endParaRPr>
          </a:p>
        </p:txBody>
      </p:sp>
      <p:sp>
        <p:nvSpPr>
          <p:cNvPr id="764941" name="Rectangle 13"/>
          <p:cNvSpPr>
            <a:spLocks noChangeArrowheads="1"/>
          </p:cNvSpPr>
          <p:nvPr userDrawn="1"/>
        </p:nvSpPr>
        <p:spPr bwMode="auto">
          <a:xfrm>
            <a:off x="3041650" y="5335798"/>
            <a:ext cx="1169988" cy="144462"/>
          </a:xfrm>
          <a:prstGeom prst="rect">
            <a:avLst/>
          </a:prstGeom>
          <a:solidFill>
            <a:schemeClr val="bg1"/>
          </a:solidFill>
          <a:ln w="9525">
            <a:noFill/>
            <a:miter lim="800000"/>
            <a:headEnd/>
            <a:tailEnd/>
          </a:ln>
          <a:effectLst/>
        </p:spPr>
        <p:txBody>
          <a:bodyPr wrap="none" anchor="ctr"/>
          <a:lstStyle/>
          <a:p>
            <a:endParaRPr lang="en-GB">
              <a:solidFill>
                <a:srgbClr val="000000"/>
              </a:solidFill>
              <a:latin typeface="Times" pitchFamily="18" charset="0"/>
            </a:endParaRPr>
          </a:p>
        </p:txBody>
      </p:sp>
      <p:pic>
        <p:nvPicPr>
          <p:cNvPr id="14" name="Bildobjekt 9" descr="Chalmers Univ logo_svart.e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62628" y="5121126"/>
            <a:ext cx="2417873" cy="46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Bildobjekt 8" descr="Logo GUeng_leftSV.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71721" y="5085184"/>
            <a:ext cx="4016703" cy="537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Rak 12"/>
          <p:cNvCxnSpPr>
            <a:cxnSpLocks noChangeShapeType="1"/>
          </p:cNvCxnSpPr>
          <p:nvPr userDrawn="1"/>
        </p:nvCxnSpPr>
        <p:spPr bwMode="auto">
          <a:xfrm>
            <a:off x="3940541" y="5207659"/>
            <a:ext cx="0" cy="292444"/>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5585020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6CF5587C-60D7-410D-967F-4D4375984EC8}"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lvl1pPr>
              <a:defRPr sz="800" i="0"/>
            </a:lvl1pPr>
          </a:lstStyle>
          <a:p>
            <a:r>
              <a:rPr lang="en-US">
                <a:solidFill>
                  <a:srgbClr val="000000"/>
                </a:solidFill>
              </a:rPr>
              <a:t>MRV Chaudron</a:t>
            </a:r>
          </a:p>
          <a:p>
            <a:r>
              <a:rPr lang="en-US">
                <a:solidFill>
                  <a:srgbClr val="000000"/>
                </a:solidFill>
              </a:rPr>
              <a:t>Sheet </a:t>
            </a:r>
            <a:fld id="{3DA61EB7-B0F2-4238-B7B8-169D16BBE7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3714006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685800" y="1773238"/>
            <a:ext cx="3810000"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773238"/>
            <a:ext cx="3810000"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Rectangle 6"/>
          <p:cNvSpPr>
            <a:spLocks noGrp="1" noChangeArrowheads="1"/>
          </p:cNvSpPr>
          <p:nvPr>
            <p:ph type="sldNum" sz="quarter" idx="10"/>
          </p:nvPr>
        </p:nvSpPr>
        <p:spPr>
          <a:ln/>
        </p:spPr>
        <p:txBody>
          <a:bodyPr/>
          <a:lstStyle>
            <a:lvl1pPr>
              <a:defRPr/>
            </a:lvl1pPr>
          </a:lstStyle>
          <a:p>
            <a:pPr>
              <a:defRPr/>
            </a:pPr>
            <a:fld id="{640AB662-874A-4E6A-948B-F2E6749445CC}" type="slidenum">
              <a:rPr lang="en-GB" altLang="en-US"/>
              <a:pPr>
                <a:defRPr/>
              </a:pPr>
              <a:t>‹#›</a:t>
            </a:fld>
            <a:endParaRPr lang="en-GB" altLang="en-US"/>
          </a:p>
        </p:txBody>
      </p:sp>
    </p:spTree>
    <p:extLst>
      <p:ext uri="{BB962C8B-B14F-4D97-AF65-F5344CB8AC3E}">
        <p14:creationId xmlns:p14="http://schemas.microsoft.com/office/powerpoint/2010/main" val="42864911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014B3AFE-26A1-43ED-B069-D4CD8B042E35}"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lvl1pPr>
              <a:defRPr sz="800" i="0"/>
            </a:lvl1pPr>
          </a:lstStyle>
          <a:p>
            <a:r>
              <a:rPr lang="en-US">
                <a:solidFill>
                  <a:srgbClr val="000000"/>
                </a:solidFill>
              </a:rPr>
              <a:t>MRV Chaudron</a:t>
            </a:r>
          </a:p>
          <a:p>
            <a:r>
              <a:rPr lang="en-US">
                <a:solidFill>
                  <a:srgbClr val="000000"/>
                </a:solidFill>
              </a:rPr>
              <a:t>Sheet </a:t>
            </a:r>
            <a:fld id="{EC0A5865-534F-4443-A680-968ACFE828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340757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1355725"/>
            <a:ext cx="4198938" cy="4778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94238" y="1355725"/>
            <a:ext cx="4200525" cy="4778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10A9881D-7071-42D1-823D-EBABB5146686}" type="slidenum">
              <a:rPr lang="en-US">
                <a:solidFill>
                  <a:srgbClr val="000000"/>
                </a:solidFill>
              </a:rPr>
              <a:pPr/>
              <a:t>‹#›</a:t>
            </a:fld>
            <a:endParaRPr lang="en-US">
              <a:solidFill>
                <a:srgbClr val="000000"/>
              </a:solidFill>
            </a:endParaRPr>
          </a:p>
        </p:txBody>
      </p:sp>
      <p:sp>
        <p:nvSpPr>
          <p:cNvPr id="6" name="Footer Placeholder 5"/>
          <p:cNvSpPr>
            <a:spLocks noGrp="1"/>
          </p:cNvSpPr>
          <p:nvPr>
            <p:ph type="ftr" sz="quarter" idx="11"/>
          </p:nvPr>
        </p:nvSpPr>
        <p:spPr/>
        <p:txBody>
          <a:bodyPr/>
          <a:lstStyle>
            <a:lvl1pPr>
              <a:defRPr sz="800" i="0"/>
            </a:lvl1pPr>
          </a:lstStyle>
          <a:p>
            <a:r>
              <a:rPr lang="en-US">
                <a:solidFill>
                  <a:srgbClr val="000000"/>
                </a:solidFill>
              </a:rPr>
              <a:t>MRV Chaudron</a:t>
            </a:r>
          </a:p>
          <a:p>
            <a:r>
              <a:rPr lang="en-US">
                <a:solidFill>
                  <a:srgbClr val="000000"/>
                </a:solidFill>
              </a:rPr>
              <a:t>Sheet </a:t>
            </a:r>
            <a:fld id="{2CBF5051-87B0-49C3-A0CE-9D621491EB3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5886173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FF2F5AE1-939F-46E8-9E79-69CE11646FA8}" type="slidenum">
              <a:rPr lang="en-US">
                <a:solidFill>
                  <a:srgbClr val="000000"/>
                </a:solidFill>
              </a:rPr>
              <a:pPr/>
              <a:t>‹#›</a:t>
            </a:fld>
            <a:endParaRPr lang="en-US">
              <a:solidFill>
                <a:srgbClr val="000000"/>
              </a:solidFill>
            </a:endParaRPr>
          </a:p>
        </p:txBody>
      </p:sp>
      <p:sp>
        <p:nvSpPr>
          <p:cNvPr id="8" name="Footer Placeholder 7"/>
          <p:cNvSpPr>
            <a:spLocks noGrp="1"/>
          </p:cNvSpPr>
          <p:nvPr>
            <p:ph type="ftr" sz="quarter" idx="11"/>
          </p:nvPr>
        </p:nvSpPr>
        <p:spPr/>
        <p:txBody>
          <a:bodyPr/>
          <a:lstStyle>
            <a:lvl1pPr>
              <a:defRPr sz="800" i="0"/>
            </a:lvl1pPr>
          </a:lstStyle>
          <a:p>
            <a:r>
              <a:rPr lang="en-US">
                <a:solidFill>
                  <a:srgbClr val="000000"/>
                </a:solidFill>
              </a:rPr>
              <a:t>MRV Chaudron</a:t>
            </a:r>
          </a:p>
          <a:p>
            <a:r>
              <a:rPr lang="en-US">
                <a:solidFill>
                  <a:srgbClr val="000000"/>
                </a:solidFill>
              </a:rPr>
              <a:t>Sheet </a:t>
            </a:r>
            <a:fld id="{333B51C3-B388-4142-BCFF-BEB50E5918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3893338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7104A22E-B881-48BC-A0A1-23330B1CA314}" type="slidenum">
              <a:rPr lang="en-US">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sz="800" i="0"/>
            </a:lvl1pPr>
          </a:lstStyle>
          <a:p>
            <a:r>
              <a:rPr lang="en-US">
                <a:solidFill>
                  <a:srgbClr val="000000"/>
                </a:solidFill>
              </a:rPr>
              <a:t>MRV Chaudron</a:t>
            </a:r>
          </a:p>
          <a:p>
            <a:r>
              <a:rPr lang="en-US">
                <a:solidFill>
                  <a:srgbClr val="000000"/>
                </a:solidFill>
              </a:rPr>
              <a:t>Sheet </a:t>
            </a:r>
            <a:fld id="{01FF45E6-6F6D-436A-9856-D42498F9FA7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7048850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062E1C1-F333-4CEC-86E1-87EB36840A24}" type="slidenum">
              <a:rPr lang="en-US">
                <a:solidFill>
                  <a:srgbClr val="000000"/>
                </a:solidFill>
              </a:rPr>
              <a:pPr/>
              <a:t>‹#›</a:t>
            </a:fld>
            <a:endParaRPr lang="en-US">
              <a:solidFill>
                <a:srgbClr val="000000"/>
              </a:solidFill>
            </a:endParaRPr>
          </a:p>
        </p:txBody>
      </p:sp>
      <p:sp>
        <p:nvSpPr>
          <p:cNvPr id="3" name="Footer Placeholder 2"/>
          <p:cNvSpPr>
            <a:spLocks noGrp="1"/>
          </p:cNvSpPr>
          <p:nvPr>
            <p:ph type="ftr" sz="quarter" idx="11"/>
          </p:nvPr>
        </p:nvSpPr>
        <p:spPr/>
        <p:txBody>
          <a:bodyPr/>
          <a:lstStyle>
            <a:lvl1pPr>
              <a:defRPr sz="800" i="0"/>
            </a:lvl1pPr>
          </a:lstStyle>
          <a:p>
            <a:r>
              <a:rPr lang="en-US">
                <a:solidFill>
                  <a:srgbClr val="000000"/>
                </a:solidFill>
              </a:rPr>
              <a:t>MRV Chaudron</a:t>
            </a:r>
          </a:p>
          <a:p>
            <a:r>
              <a:rPr lang="en-US">
                <a:solidFill>
                  <a:srgbClr val="000000"/>
                </a:solidFill>
              </a:rPr>
              <a:t>Sheet </a:t>
            </a:r>
            <a:fld id="{54F55826-2444-46BD-9B15-FBE46B7C1B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53552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D334462-EC7A-4040-A621-DE6650D761B3}" type="slidenum">
              <a:rPr lang="en-US">
                <a:solidFill>
                  <a:srgbClr val="000000"/>
                </a:solidFill>
              </a:rPr>
              <a:pPr/>
              <a:t>‹#›</a:t>
            </a:fld>
            <a:endParaRPr lang="en-US">
              <a:solidFill>
                <a:srgbClr val="000000"/>
              </a:solidFill>
            </a:endParaRPr>
          </a:p>
        </p:txBody>
      </p:sp>
      <p:sp>
        <p:nvSpPr>
          <p:cNvPr id="6" name="Footer Placeholder 5"/>
          <p:cNvSpPr>
            <a:spLocks noGrp="1"/>
          </p:cNvSpPr>
          <p:nvPr>
            <p:ph type="ftr" sz="quarter" idx="11"/>
          </p:nvPr>
        </p:nvSpPr>
        <p:spPr/>
        <p:txBody>
          <a:bodyPr/>
          <a:lstStyle>
            <a:lvl1pPr>
              <a:defRPr sz="800" i="0"/>
            </a:lvl1pPr>
          </a:lstStyle>
          <a:p>
            <a:r>
              <a:rPr lang="en-US">
                <a:solidFill>
                  <a:srgbClr val="000000"/>
                </a:solidFill>
              </a:rPr>
              <a:t>MRV Chaudron</a:t>
            </a:r>
          </a:p>
          <a:p>
            <a:r>
              <a:rPr lang="en-US">
                <a:solidFill>
                  <a:srgbClr val="000000"/>
                </a:solidFill>
              </a:rPr>
              <a:t>Sheet </a:t>
            </a:r>
            <a:fld id="{A5A6A186-8A83-4FA7-88CD-E063A55271C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0481281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E09774E-16E3-459B-A446-7368C8B663AA}" type="slidenum">
              <a:rPr lang="en-US">
                <a:solidFill>
                  <a:srgbClr val="000000"/>
                </a:solidFill>
              </a:rPr>
              <a:pPr/>
              <a:t>‹#›</a:t>
            </a:fld>
            <a:endParaRPr lang="en-US">
              <a:solidFill>
                <a:srgbClr val="000000"/>
              </a:solidFill>
            </a:endParaRPr>
          </a:p>
        </p:txBody>
      </p:sp>
      <p:sp>
        <p:nvSpPr>
          <p:cNvPr id="6" name="Footer Placeholder 5"/>
          <p:cNvSpPr>
            <a:spLocks noGrp="1"/>
          </p:cNvSpPr>
          <p:nvPr>
            <p:ph type="ftr" sz="quarter" idx="11"/>
          </p:nvPr>
        </p:nvSpPr>
        <p:spPr/>
        <p:txBody>
          <a:bodyPr/>
          <a:lstStyle>
            <a:lvl1pPr>
              <a:defRPr sz="800" i="0"/>
            </a:lvl1pPr>
          </a:lstStyle>
          <a:p>
            <a:r>
              <a:rPr lang="en-US">
                <a:solidFill>
                  <a:srgbClr val="000000"/>
                </a:solidFill>
              </a:rPr>
              <a:t>MRV Chaudron</a:t>
            </a:r>
          </a:p>
          <a:p>
            <a:r>
              <a:rPr lang="en-US">
                <a:solidFill>
                  <a:srgbClr val="000000"/>
                </a:solidFill>
              </a:rPr>
              <a:t>Sheet </a:t>
            </a:r>
            <a:fld id="{C088426C-2D9D-4BB4-854F-692712881F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211972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E32EC645-D326-4BA2-8B74-6459B6FC2E53}"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lvl1pPr>
              <a:defRPr sz="800" i="0"/>
            </a:lvl1pPr>
          </a:lstStyle>
          <a:p>
            <a:r>
              <a:rPr lang="en-US">
                <a:solidFill>
                  <a:srgbClr val="000000"/>
                </a:solidFill>
              </a:rPr>
              <a:t>MRV Chaudron</a:t>
            </a:r>
          </a:p>
          <a:p>
            <a:r>
              <a:rPr lang="en-US">
                <a:solidFill>
                  <a:srgbClr val="000000"/>
                </a:solidFill>
              </a:rPr>
              <a:t>Sheet </a:t>
            </a:r>
            <a:fld id="{A36972F7-E08C-465F-BA34-FA4607E45D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3811908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7988" y="523875"/>
            <a:ext cx="2136775" cy="56102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523875"/>
            <a:ext cx="6262688" cy="5610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DE4606E9-1AD2-4A2F-ACC6-2BE1F62F5B71}"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lvl1pPr>
              <a:defRPr sz="800" i="0"/>
            </a:lvl1pPr>
          </a:lstStyle>
          <a:p>
            <a:r>
              <a:rPr lang="en-US">
                <a:solidFill>
                  <a:srgbClr val="000000"/>
                </a:solidFill>
              </a:rPr>
              <a:t>MRV Chaudron</a:t>
            </a:r>
          </a:p>
          <a:p>
            <a:r>
              <a:rPr lang="en-US">
                <a:solidFill>
                  <a:srgbClr val="000000"/>
                </a:solidFill>
              </a:rPr>
              <a:t>Sheet </a:t>
            </a:r>
            <a:fld id="{48C6FCC3-4B72-42DB-8863-23B8A50D2E5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0937962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0550" y="260350"/>
            <a:ext cx="81724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90550" y="1495425"/>
            <a:ext cx="4010025" cy="4733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2975" y="1495425"/>
            <a:ext cx="4010025" cy="4733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7552512"/>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Rectangle 6"/>
          <p:cNvSpPr>
            <a:spLocks noGrp="1" noChangeArrowheads="1"/>
          </p:cNvSpPr>
          <p:nvPr>
            <p:ph type="sldNum" sz="quarter" idx="10"/>
          </p:nvPr>
        </p:nvSpPr>
        <p:spPr>
          <a:ln/>
        </p:spPr>
        <p:txBody>
          <a:bodyPr/>
          <a:lstStyle>
            <a:lvl1pPr>
              <a:defRPr/>
            </a:lvl1pPr>
          </a:lstStyle>
          <a:p>
            <a:pPr>
              <a:defRPr/>
            </a:pPr>
            <a:fld id="{8DCC0411-5107-407D-B6AE-3A18B1DE3850}" type="slidenum">
              <a:rPr lang="en-GB" altLang="en-US"/>
              <a:pPr>
                <a:defRPr/>
              </a:pPr>
              <a:t>‹#›</a:t>
            </a:fld>
            <a:endParaRPr lang="en-GB" altLang="en-US"/>
          </a:p>
        </p:txBody>
      </p:sp>
    </p:spTree>
    <p:extLst>
      <p:ext uri="{BB962C8B-B14F-4D97-AF65-F5344CB8AC3E}">
        <p14:creationId xmlns:p14="http://schemas.microsoft.com/office/powerpoint/2010/main" val="13819437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v-SE"/>
          </a:p>
        </p:txBody>
      </p:sp>
    </p:spTree>
    <p:extLst>
      <p:ext uri="{BB962C8B-B14F-4D97-AF65-F5344CB8AC3E}">
        <p14:creationId xmlns:p14="http://schemas.microsoft.com/office/powerpoint/2010/main" val="35374917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0" y="548680"/>
            <a:ext cx="9144000" cy="762000"/>
          </a:xfrm>
        </p:spPr>
        <p:txBody>
          <a:bodyPr/>
          <a:lstStyle/>
          <a:p>
            <a:r>
              <a:rPr lang="en-US" smtClean="0"/>
              <a:t>Click to edit Master title style</a:t>
            </a:r>
            <a:endParaRPr lang="sv-SE"/>
          </a:p>
        </p:txBody>
      </p:sp>
      <p:sp>
        <p:nvSpPr>
          <p:cNvPr id="3" name="Platshållare för innehåll 2"/>
          <p:cNvSpPr>
            <a:spLocks noGrp="1"/>
          </p:cNvSpPr>
          <p:nvPr>
            <p:ph idx="1"/>
          </p:nvPr>
        </p:nvSpPr>
        <p:spPr>
          <a:xfrm>
            <a:off x="395536" y="1412776"/>
            <a:ext cx="8424936" cy="52565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13031940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188301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innehåll 2"/>
          <p:cNvSpPr>
            <a:spLocks noGrp="1"/>
          </p:cNvSpPr>
          <p:nvPr>
            <p:ph sz="half" idx="1"/>
          </p:nvPr>
        </p:nvSpPr>
        <p:spPr>
          <a:xfrm>
            <a:off x="685800" y="1981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innehåll 3"/>
          <p:cNvSpPr>
            <a:spLocks noGrp="1"/>
          </p:cNvSpPr>
          <p:nvPr>
            <p:ph sz="half" idx="2"/>
          </p:nvPr>
        </p:nvSpPr>
        <p:spPr>
          <a:xfrm>
            <a:off x="4648200" y="1981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18165875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41028222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Tree>
    <p:extLst>
      <p:ext uri="{BB962C8B-B14F-4D97-AF65-F5344CB8AC3E}">
        <p14:creationId xmlns:p14="http://schemas.microsoft.com/office/powerpoint/2010/main" val="13904477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9389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295659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sv-SE" noProof="0" dirty="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3443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lodrät text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4128718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Rectangle 6"/>
          <p:cNvSpPr>
            <a:spLocks noGrp="1" noChangeArrowheads="1"/>
          </p:cNvSpPr>
          <p:nvPr>
            <p:ph type="sldNum" sz="quarter" idx="10"/>
          </p:nvPr>
        </p:nvSpPr>
        <p:spPr>
          <a:ln/>
        </p:spPr>
        <p:txBody>
          <a:bodyPr/>
          <a:lstStyle>
            <a:lvl1pPr>
              <a:defRPr/>
            </a:lvl1pPr>
          </a:lstStyle>
          <a:p>
            <a:pPr>
              <a:defRPr/>
            </a:pPr>
            <a:fld id="{3DBE7F41-4BA1-437E-ABCC-43095C2C4CC2}" type="slidenum">
              <a:rPr lang="en-GB" altLang="en-US"/>
              <a:pPr>
                <a:defRPr/>
              </a:pPr>
              <a:t>‹#›</a:t>
            </a:fld>
            <a:endParaRPr lang="en-GB" altLang="en-US"/>
          </a:p>
        </p:txBody>
      </p:sp>
    </p:spTree>
    <p:extLst>
      <p:ext uri="{BB962C8B-B14F-4D97-AF65-F5344CB8AC3E}">
        <p14:creationId xmlns:p14="http://schemas.microsoft.com/office/powerpoint/2010/main" val="20468083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724650" y="838200"/>
            <a:ext cx="2152650" cy="5638800"/>
          </a:xfrm>
        </p:spPr>
        <p:txBody>
          <a:bodyPr vert="eaVert"/>
          <a:lstStyle/>
          <a:p>
            <a:r>
              <a:rPr lang="en-US" smtClean="0"/>
              <a:t>Click to edit Master title style</a:t>
            </a:r>
            <a:endParaRPr lang="sv-SE"/>
          </a:p>
        </p:txBody>
      </p:sp>
      <p:sp>
        <p:nvSpPr>
          <p:cNvPr id="3" name="Platshållare för lodrät text 2"/>
          <p:cNvSpPr>
            <a:spLocks noGrp="1"/>
          </p:cNvSpPr>
          <p:nvPr>
            <p:ph type="body" orient="vert" idx="1"/>
          </p:nvPr>
        </p:nvSpPr>
        <p:spPr>
          <a:xfrm>
            <a:off x="266700" y="838200"/>
            <a:ext cx="63055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42120924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127500" y="260350"/>
            <a:ext cx="4657725" cy="381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1306513" y="923925"/>
            <a:ext cx="3692525" cy="2608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151438" y="923925"/>
            <a:ext cx="3694112" cy="2608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1306513" y="3684588"/>
            <a:ext cx="3692525" cy="2608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5151438" y="3684588"/>
            <a:ext cx="3694112" cy="2608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771978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92150"/>
            <a:ext cx="7772400" cy="936625"/>
          </a:xfrm>
        </p:spPr>
        <p:txBody>
          <a:bodyPr/>
          <a:lstStyle/>
          <a:p>
            <a:r>
              <a:rPr lang="en-US" smtClean="0"/>
              <a:t>Click to edit Master title style</a:t>
            </a:r>
            <a:endParaRPr lang="sv-SE"/>
          </a:p>
        </p:txBody>
      </p:sp>
      <p:sp>
        <p:nvSpPr>
          <p:cNvPr id="3" name="Text Placeholder 2"/>
          <p:cNvSpPr>
            <a:spLocks noGrp="1"/>
          </p:cNvSpPr>
          <p:nvPr>
            <p:ph type="body" sz="half" idx="1"/>
          </p:nvPr>
        </p:nvSpPr>
        <p:spPr>
          <a:xfrm>
            <a:off x="685800" y="1773238"/>
            <a:ext cx="3810000" cy="496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773238"/>
            <a:ext cx="3810000" cy="496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42279180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64930" name="Rectangle 2"/>
          <p:cNvSpPr>
            <a:spLocks noChangeArrowheads="1"/>
          </p:cNvSpPr>
          <p:nvPr userDrawn="1"/>
        </p:nvSpPr>
        <p:spPr bwMode="hidden">
          <a:xfrm>
            <a:off x="0" y="0"/>
            <a:ext cx="3505200" cy="685800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lang="en-GB">
              <a:solidFill>
                <a:srgbClr val="000000"/>
              </a:solidFill>
              <a:latin typeface="Times New Roman" pitchFamily="18" charset="0"/>
            </a:endParaRPr>
          </a:p>
        </p:txBody>
      </p:sp>
      <p:sp>
        <p:nvSpPr>
          <p:cNvPr id="764931" name="Rectangle 3"/>
          <p:cNvSpPr>
            <a:spLocks noChangeArrowheads="1"/>
          </p:cNvSpPr>
          <p:nvPr userDrawn="1"/>
        </p:nvSpPr>
        <p:spPr bwMode="hidden">
          <a:xfrm>
            <a:off x="0" y="1547813"/>
            <a:ext cx="9144000" cy="1711325"/>
          </a:xfrm>
          <a:prstGeom prst="rect">
            <a:avLst/>
          </a:prstGeom>
          <a:solidFill>
            <a:srgbClr val="0C2074"/>
          </a:solidFill>
          <a:ln w="9525">
            <a:noFill/>
            <a:miter lim="800000"/>
            <a:headEnd/>
            <a:tailEnd/>
          </a:ln>
        </p:spPr>
        <p:txBody>
          <a:bodyPr/>
          <a:lstStyle/>
          <a:p>
            <a:pPr eaLnBrk="1" hangingPunct="1"/>
            <a:endParaRPr lang="en-GB">
              <a:solidFill>
                <a:srgbClr val="000000"/>
              </a:solidFill>
              <a:latin typeface="Times New Roman" pitchFamily="18" charset="0"/>
            </a:endParaRPr>
          </a:p>
        </p:txBody>
      </p:sp>
      <p:sp>
        <p:nvSpPr>
          <p:cNvPr id="764934" name="Rectangle 6"/>
          <p:cNvSpPr>
            <a:spLocks noGrp="1" noChangeArrowheads="1"/>
          </p:cNvSpPr>
          <p:nvPr>
            <p:ph type="sldNum" sz="quarter" idx="4"/>
          </p:nvPr>
        </p:nvSpPr>
        <p:spPr/>
        <p:txBody>
          <a:bodyPr/>
          <a:lstStyle>
            <a:lvl1pPr>
              <a:defRPr/>
            </a:lvl1pPr>
          </a:lstStyle>
          <a:p>
            <a:fld id="{D91C26E8-9D9D-4B2F-84D4-AB9CCDDC2AD0}" type="slidenum">
              <a:rPr lang="en-US">
                <a:solidFill>
                  <a:srgbClr val="000000"/>
                </a:solidFill>
              </a:rPr>
              <a:pPr/>
              <a:t>‹#›</a:t>
            </a:fld>
            <a:endParaRPr lang="en-US">
              <a:solidFill>
                <a:srgbClr val="000000"/>
              </a:solidFill>
            </a:endParaRPr>
          </a:p>
        </p:txBody>
      </p:sp>
      <p:sp>
        <p:nvSpPr>
          <p:cNvPr id="764935" name="Rectangle 7"/>
          <p:cNvSpPr>
            <a:spLocks noGrp="1" noChangeArrowheads="1"/>
          </p:cNvSpPr>
          <p:nvPr>
            <p:ph type="ctrTitle"/>
          </p:nvPr>
        </p:nvSpPr>
        <p:spPr>
          <a:xfrm>
            <a:off x="2971800" y="1547813"/>
            <a:ext cx="6019800" cy="1728787"/>
          </a:xfrm>
        </p:spPr>
        <p:txBody>
          <a:bodyPr/>
          <a:lstStyle>
            <a:lvl1pPr>
              <a:defRPr sz="5000">
                <a:solidFill>
                  <a:srgbClr val="FFFFFF"/>
                </a:solidFill>
              </a:defRPr>
            </a:lvl1pPr>
          </a:lstStyle>
          <a:p>
            <a:r>
              <a:rPr lang="en-US"/>
              <a:t>Click to edit Master title style</a:t>
            </a:r>
          </a:p>
        </p:txBody>
      </p:sp>
      <p:sp>
        <p:nvSpPr>
          <p:cNvPr id="764936" name="Rectangle 8"/>
          <p:cNvSpPr>
            <a:spLocks noGrp="1" noChangeArrowheads="1"/>
          </p:cNvSpPr>
          <p:nvPr>
            <p:ph type="subTitle" idx="1"/>
          </p:nvPr>
        </p:nvSpPr>
        <p:spPr>
          <a:xfrm>
            <a:off x="2971800" y="3743325"/>
            <a:ext cx="6019800" cy="1752600"/>
          </a:xfrm>
        </p:spPr>
        <p:txBody>
          <a:bodyPr/>
          <a:lstStyle>
            <a:lvl1pPr marL="0" indent="0">
              <a:buFont typeface="Wingdings" pitchFamily="2" charset="2"/>
              <a:buNone/>
              <a:defRPr sz="3400"/>
            </a:lvl1pPr>
          </a:lstStyle>
          <a:p>
            <a:r>
              <a:rPr lang="en-US"/>
              <a:t>Click to edit Master subtitle style</a:t>
            </a:r>
          </a:p>
        </p:txBody>
      </p:sp>
      <p:sp>
        <p:nvSpPr>
          <p:cNvPr id="764939" name="Line 11"/>
          <p:cNvSpPr>
            <a:spLocks noChangeShapeType="1"/>
          </p:cNvSpPr>
          <p:nvPr userDrawn="1"/>
        </p:nvSpPr>
        <p:spPr bwMode="auto">
          <a:xfrm flipH="1">
            <a:off x="0" y="4921250"/>
            <a:ext cx="9144000" cy="0"/>
          </a:xfrm>
          <a:prstGeom prst="line">
            <a:avLst/>
          </a:prstGeom>
          <a:noFill/>
          <a:ln w="25400">
            <a:solidFill>
              <a:schemeClr val="bg2"/>
            </a:solidFill>
            <a:round/>
            <a:headEnd/>
            <a:tailEnd/>
          </a:ln>
          <a:effectLst/>
        </p:spPr>
        <p:txBody>
          <a:bodyPr/>
          <a:lstStyle/>
          <a:p>
            <a:endParaRPr lang="en-GB">
              <a:solidFill>
                <a:srgbClr val="000000"/>
              </a:solidFill>
              <a:latin typeface="Times" pitchFamily="18" charset="0"/>
            </a:endParaRPr>
          </a:p>
        </p:txBody>
      </p:sp>
      <p:sp>
        <p:nvSpPr>
          <p:cNvPr id="764940" name="Line 12"/>
          <p:cNvSpPr>
            <a:spLocks noChangeShapeType="1"/>
          </p:cNvSpPr>
          <p:nvPr userDrawn="1"/>
        </p:nvSpPr>
        <p:spPr bwMode="auto">
          <a:xfrm flipH="1">
            <a:off x="0" y="5784850"/>
            <a:ext cx="9144000" cy="0"/>
          </a:xfrm>
          <a:prstGeom prst="line">
            <a:avLst/>
          </a:prstGeom>
          <a:noFill/>
          <a:ln w="25400">
            <a:solidFill>
              <a:schemeClr val="bg2"/>
            </a:solidFill>
            <a:round/>
            <a:headEnd/>
            <a:tailEnd/>
          </a:ln>
          <a:effectLst/>
        </p:spPr>
        <p:txBody>
          <a:bodyPr/>
          <a:lstStyle/>
          <a:p>
            <a:endParaRPr lang="en-GB">
              <a:solidFill>
                <a:srgbClr val="000000"/>
              </a:solidFill>
              <a:latin typeface="Times" pitchFamily="18" charset="0"/>
            </a:endParaRPr>
          </a:p>
        </p:txBody>
      </p:sp>
      <p:sp>
        <p:nvSpPr>
          <p:cNvPr id="764941" name="Rectangle 13"/>
          <p:cNvSpPr>
            <a:spLocks noChangeArrowheads="1"/>
          </p:cNvSpPr>
          <p:nvPr userDrawn="1"/>
        </p:nvSpPr>
        <p:spPr bwMode="auto">
          <a:xfrm>
            <a:off x="3041650" y="5335798"/>
            <a:ext cx="1169988" cy="144462"/>
          </a:xfrm>
          <a:prstGeom prst="rect">
            <a:avLst/>
          </a:prstGeom>
          <a:solidFill>
            <a:schemeClr val="bg1"/>
          </a:solidFill>
          <a:ln w="9525">
            <a:noFill/>
            <a:miter lim="800000"/>
            <a:headEnd/>
            <a:tailEnd/>
          </a:ln>
          <a:effectLst/>
        </p:spPr>
        <p:txBody>
          <a:bodyPr wrap="none" anchor="ctr"/>
          <a:lstStyle/>
          <a:p>
            <a:endParaRPr lang="en-GB">
              <a:solidFill>
                <a:srgbClr val="000000"/>
              </a:solidFill>
              <a:latin typeface="Times" pitchFamily="18" charset="0"/>
            </a:endParaRPr>
          </a:p>
        </p:txBody>
      </p:sp>
      <p:pic>
        <p:nvPicPr>
          <p:cNvPr id="14" name="Bildobjekt 9" descr="Chalmers Univ logo_svart.e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62628" y="5121126"/>
            <a:ext cx="2417873" cy="46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Bildobjekt 8" descr="Logo GUeng_leftSV.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71721" y="5085184"/>
            <a:ext cx="4016703" cy="537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Rak 12"/>
          <p:cNvCxnSpPr>
            <a:cxnSpLocks noChangeShapeType="1"/>
          </p:cNvCxnSpPr>
          <p:nvPr userDrawn="1"/>
        </p:nvCxnSpPr>
        <p:spPr bwMode="auto">
          <a:xfrm>
            <a:off x="3940541" y="5207659"/>
            <a:ext cx="0" cy="292444"/>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37143155"/>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6CF5587C-60D7-410D-967F-4D4375984EC8}"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lvl1pPr>
              <a:defRPr sz="800" i="0"/>
            </a:lvl1pPr>
          </a:lstStyle>
          <a:p>
            <a:r>
              <a:rPr lang="en-US">
                <a:solidFill>
                  <a:srgbClr val="000000"/>
                </a:solidFill>
              </a:rPr>
              <a:t>MRV Chaudron</a:t>
            </a:r>
          </a:p>
          <a:p>
            <a:r>
              <a:rPr lang="en-US">
                <a:solidFill>
                  <a:srgbClr val="000000"/>
                </a:solidFill>
              </a:rPr>
              <a:t>Sheet </a:t>
            </a:r>
            <a:fld id="{3DA61EB7-B0F2-4238-B7B8-169D16BBE7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6949309"/>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014B3AFE-26A1-43ED-B069-D4CD8B042E35}"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lvl1pPr>
              <a:defRPr sz="800" i="0"/>
            </a:lvl1pPr>
          </a:lstStyle>
          <a:p>
            <a:r>
              <a:rPr lang="en-US">
                <a:solidFill>
                  <a:srgbClr val="000000"/>
                </a:solidFill>
              </a:rPr>
              <a:t>MRV Chaudron</a:t>
            </a:r>
          </a:p>
          <a:p>
            <a:r>
              <a:rPr lang="en-US">
                <a:solidFill>
                  <a:srgbClr val="000000"/>
                </a:solidFill>
              </a:rPr>
              <a:t>Sheet </a:t>
            </a:r>
            <a:fld id="{EC0A5865-534F-4443-A680-968ACFE828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42887071"/>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1355725"/>
            <a:ext cx="4198938" cy="4778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94238" y="1355725"/>
            <a:ext cx="4200525" cy="4778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10A9881D-7071-42D1-823D-EBABB5146686}" type="slidenum">
              <a:rPr lang="en-US">
                <a:solidFill>
                  <a:srgbClr val="000000"/>
                </a:solidFill>
              </a:rPr>
              <a:pPr/>
              <a:t>‹#›</a:t>
            </a:fld>
            <a:endParaRPr lang="en-US">
              <a:solidFill>
                <a:srgbClr val="000000"/>
              </a:solidFill>
            </a:endParaRPr>
          </a:p>
        </p:txBody>
      </p:sp>
      <p:sp>
        <p:nvSpPr>
          <p:cNvPr id="6" name="Footer Placeholder 5"/>
          <p:cNvSpPr>
            <a:spLocks noGrp="1"/>
          </p:cNvSpPr>
          <p:nvPr>
            <p:ph type="ftr" sz="quarter" idx="11"/>
          </p:nvPr>
        </p:nvSpPr>
        <p:spPr/>
        <p:txBody>
          <a:bodyPr/>
          <a:lstStyle>
            <a:lvl1pPr>
              <a:defRPr sz="800" i="0"/>
            </a:lvl1pPr>
          </a:lstStyle>
          <a:p>
            <a:r>
              <a:rPr lang="en-US">
                <a:solidFill>
                  <a:srgbClr val="000000"/>
                </a:solidFill>
              </a:rPr>
              <a:t>MRV Chaudron</a:t>
            </a:r>
          </a:p>
          <a:p>
            <a:r>
              <a:rPr lang="en-US">
                <a:solidFill>
                  <a:srgbClr val="000000"/>
                </a:solidFill>
              </a:rPr>
              <a:t>Sheet </a:t>
            </a:r>
            <a:fld id="{2CBF5051-87B0-49C3-A0CE-9D621491EB3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2210543"/>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FF2F5AE1-939F-46E8-9E79-69CE11646FA8}" type="slidenum">
              <a:rPr lang="en-US">
                <a:solidFill>
                  <a:srgbClr val="000000"/>
                </a:solidFill>
              </a:rPr>
              <a:pPr/>
              <a:t>‹#›</a:t>
            </a:fld>
            <a:endParaRPr lang="en-US">
              <a:solidFill>
                <a:srgbClr val="000000"/>
              </a:solidFill>
            </a:endParaRPr>
          </a:p>
        </p:txBody>
      </p:sp>
      <p:sp>
        <p:nvSpPr>
          <p:cNvPr id="8" name="Footer Placeholder 7"/>
          <p:cNvSpPr>
            <a:spLocks noGrp="1"/>
          </p:cNvSpPr>
          <p:nvPr>
            <p:ph type="ftr" sz="quarter" idx="11"/>
          </p:nvPr>
        </p:nvSpPr>
        <p:spPr/>
        <p:txBody>
          <a:bodyPr/>
          <a:lstStyle>
            <a:lvl1pPr>
              <a:defRPr sz="800" i="0"/>
            </a:lvl1pPr>
          </a:lstStyle>
          <a:p>
            <a:r>
              <a:rPr lang="en-US">
                <a:solidFill>
                  <a:srgbClr val="000000"/>
                </a:solidFill>
              </a:rPr>
              <a:t>MRV Chaudron</a:t>
            </a:r>
          </a:p>
          <a:p>
            <a:r>
              <a:rPr lang="en-US">
                <a:solidFill>
                  <a:srgbClr val="000000"/>
                </a:solidFill>
              </a:rPr>
              <a:t>Sheet </a:t>
            </a:r>
            <a:fld id="{333B51C3-B388-4142-BCFF-BEB50E5918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39991714"/>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7104A22E-B881-48BC-A0A1-23330B1CA314}" type="slidenum">
              <a:rPr lang="en-US">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sz="800" i="0"/>
            </a:lvl1pPr>
          </a:lstStyle>
          <a:p>
            <a:r>
              <a:rPr lang="en-US">
                <a:solidFill>
                  <a:srgbClr val="000000"/>
                </a:solidFill>
              </a:rPr>
              <a:t>MRV Chaudron</a:t>
            </a:r>
          </a:p>
          <a:p>
            <a:r>
              <a:rPr lang="en-US">
                <a:solidFill>
                  <a:srgbClr val="000000"/>
                </a:solidFill>
              </a:rPr>
              <a:t>Sheet </a:t>
            </a:r>
            <a:fld id="{01FF45E6-6F6D-436A-9856-D42498F9FA7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88247093"/>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062E1C1-F333-4CEC-86E1-87EB36840A24}" type="slidenum">
              <a:rPr lang="en-US">
                <a:solidFill>
                  <a:srgbClr val="000000"/>
                </a:solidFill>
              </a:rPr>
              <a:pPr/>
              <a:t>‹#›</a:t>
            </a:fld>
            <a:endParaRPr lang="en-US">
              <a:solidFill>
                <a:srgbClr val="000000"/>
              </a:solidFill>
            </a:endParaRPr>
          </a:p>
        </p:txBody>
      </p:sp>
      <p:sp>
        <p:nvSpPr>
          <p:cNvPr id="3" name="Footer Placeholder 2"/>
          <p:cNvSpPr>
            <a:spLocks noGrp="1"/>
          </p:cNvSpPr>
          <p:nvPr>
            <p:ph type="ftr" sz="quarter" idx="11"/>
          </p:nvPr>
        </p:nvSpPr>
        <p:spPr/>
        <p:txBody>
          <a:bodyPr/>
          <a:lstStyle>
            <a:lvl1pPr>
              <a:defRPr sz="800" i="0"/>
            </a:lvl1pPr>
          </a:lstStyle>
          <a:p>
            <a:r>
              <a:rPr lang="en-US">
                <a:solidFill>
                  <a:srgbClr val="000000"/>
                </a:solidFill>
              </a:rPr>
              <a:t>MRV Chaudron</a:t>
            </a:r>
          </a:p>
          <a:p>
            <a:r>
              <a:rPr lang="en-US">
                <a:solidFill>
                  <a:srgbClr val="000000"/>
                </a:solidFill>
              </a:rPr>
              <a:t>Sheet </a:t>
            </a:r>
            <a:fld id="{54F55826-2444-46BD-9B15-FBE46B7C1B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3098647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107950" y="63500"/>
            <a:ext cx="4392613" cy="557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sv-SE">
              <a:solidFill>
                <a:srgbClr val="FFFFFF"/>
              </a:solidFill>
            </a:endParaRPr>
          </a:p>
        </p:txBody>
      </p:sp>
      <p:pic>
        <p:nvPicPr>
          <p:cNvPr id="3" name="Bildobjekt 9" descr="Chalmers Univ logo_svart.e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850" y="171450"/>
            <a:ext cx="1104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objekt 8" descr="Logo GUeng_leftSV.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35150" y="63500"/>
            <a:ext cx="25511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ak 12"/>
          <p:cNvCxnSpPr>
            <a:cxnSpLocks noChangeShapeType="1"/>
          </p:cNvCxnSpPr>
          <p:nvPr userDrawn="1"/>
        </p:nvCxnSpPr>
        <p:spPr bwMode="auto">
          <a:xfrm rot="5400000">
            <a:off x="1526381" y="240507"/>
            <a:ext cx="185737"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6" name="Rectangle 6"/>
          <p:cNvSpPr>
            <a:spLocks noGrp="1" noChangeArrowheads="1"/>
          </p:cNvSpPr>
          <p:nvPr>
            <p:ph type="sldNum" sz="quarter" idx="10"/>
          </p:nvPr>
        </p:nvSpPr>
        <p:spPr/>
        <p:txBody>
          <a:bodyPr/>
          <a:lstStyle>
            <a:lvl1pPr>
              <a:defRPr/>
            </a:lvl1pPr>
          </a:lstStyle>
          <a:p>
            <a:pPr>
              <a:defRPr/>
            </a:pPr>
            <a:fld id="{7888666C-2D76-4BF3-8328-64D35275AA0A}" type="slidenum">
              <a:rPr lang="en-GB" altLang="en-US"/>
              <a:pPr>
                <a:defRPr/>
              </a:pPr>
              <a:t>‹#›</a:t>
            </a:fld>
            <a:endParaRPr lang="en-GB" altLang="en-US"/>
          </a:p>
        </p:txBody>
      </p:sp>
    </p:spTree>
    <p:extLst>
      <p:ext uri="{BB962C8B-B14F-4D97-AF65-F5344CB8AC3E}">
        <p14:creationId xmlns:p14="http://schemas.microsoft.com/office/powerpoint/2010/main" val="33232675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D334462-EC7A-4040-A621-DE6650D761B3}" type="slidenum">
              <a:rPr lang="en-US">
                <a:solidFill>
                  <a:srgbClr val="000000"/>
                </a:solidFill>
              </a:rPr>
              <a:pPr/>
              <a:t>‹#›</a:t>
            </a:fld>
            <a:endParaRPr lang="en-US">
              <a:solidFill>
                <a:srgbClr val="000000"/>
              </a:solidFill>
            </a:endParaRPr>
          </a:p>
        </p:txBody>
      </p:sp>
      <p:sp>
        <p:nvSpPr>
          <p:cNvPr id="6" name="Footer Placeholder 5"/>
          <p:cNvSpPr>
            <a:spLocks noGrp="1"/>
          </p:cNvSpPr>
          <p:nvPr>
            <p:ph type="ftr" sz="quarter" idx="11"/>
          </p:nvPr>
        </p:nvSpPr>
        <p:spPr/>
        <p:txBody>
          <a:bodyPr/>
          <a:lstStyle>
            <a:lvl1pPr>
              <a:defRPr sz="800" i="0"/>
            </a:lvl1pPr>
          </a:lstStyle>
          <a:p>
            <a:r>
              <a:rPr lang="en-US">
                <a:solidFill>
                  <a:srgbClr val="000000"/>
                </a:solidFill>
              </a:rPr>
              <a:t>MRV Chaudron</a:t>
            </a:r>
          </a:p>
          <a:p>
            <a:r>
              <a:rPr lang="en-US">
                <a:solidFill>
                  <a:srgbClr val="000000"/>
                </a:solidFill>
              </a:rPr>
              <a:t>Sheet </a:t>
            </a:r>
            <a:fld id="{A5A6A186-8A83-4FA7-88CD-E063A55271C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83448198"/>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E09774E-16E3-459B-A446-7368C8B663AA}" type="slidenum">
              <a:rPr lang="en-US">
                <a:solidFill>
                  <a:srgbClr val="000000"/>
                </a:solidFill>
              </a:rPr>
              <a:pPr/>
              <a:t>‹#›</a:t>
            </a:fld>
            <a:endParaRPr lang="en-US">
              <a:solidFill>
                <a:srgbClr val="000000"/>
              </a:solidFill>
            </a:endParaRPr>
          </a:p>
        </p:txBody>
      </p:sp>
      <p:sp>
        <p:nvSpPr>
          <p:cNvPr id="6" name="Footer Placeholder 5"/>
          <p:cNvSpPr>
            <a:spLocks noGrp="1"/>
          </p:cNvSpPr>
          <p:nvPr>
            <p:ph type="ftr" sz="quarter" idx="11"/>
          </p:nvPr>
        </p:nvSpPr>
        <p:spPr/>
        <p:txBody>
          <a:bodyPr/>
          <a:lstStyle>
            <a:lvl1pPr>
              <a:defRPr sz="800" i="0"/>
            </a:lvl1pPr>
          </a:lstStyle>
          <a:p>
            <a:r>
              <a:rPr lang="en-US">
                <a:solidFill>
                  <a:srgbClr val="000000"/>
                </a:solidFill>
              </a:rPr>
              <a:t>MRV Chaudron</a:t>
            </a:r>
          </a:p>
          <a:p>
            <a:r>
              <a:rPr lang="en-US">
                <a:solidFill>
                  <a:srgbClr val="000000"/>
                </a:solidFill>
              </a:rPr>
              <a:t>Sheet </a:t>
            </a:r>
            <a:fld id="{C088426C-2D9D-4BB4-854F-692712881F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68129168"/>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E32EC645-D326-4BA2-8B74-6459B6FC2E53}"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lvl1pPr>
              <a:defRPr sz="800" i="0"/>
            </a:lvl1pPr>
          </a:lstStyle>
          <a:p>
            <a:r>
              <a:rPr lang="en-US">
                <a:solidFill>
                  <a:srgbClr val="000000"/>
                </a:solidFill>
              </a:rPr>
              <a:t>MRV Chaudron</a:t>
            </a:r>
          </a:p>
          <a:p>
            <a:r>
              <a:rPr lang="en-US">
                <a:solidFill>
                  <a:srgbClr val="000000"/>
                </a:solidFill>
              </a:rPr>
              <a:t>Sheet </a:t>
            </a:r>
            <a:fld id="{A36972F7-E08C-465F-BA34-FA4607E45D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95516363"/>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7988" y="523875"/>
            <a:ext cx="2136775" cy="56102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523875"/>
            <a:ext cx="6262688" cy="5610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DE4606E9-1AD2-4A2F-ACC6-2BE1F62F5B71}"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lvl1pPr>
              <a:defRPr sz="800" i="0"/>
            </a:lvl1pPr>
          </a:lstStyle>
          <a:p>
            <a:r>
              <a:rPr lang="en-US">
                <a:solidFill>
                  <a:srgbClr val="000000"/>
                </a:solidFill>
              </a:rPr>
              <a:t>MRV Chaudron</a:t>
            </a:r>
          </a:p>
          <a:p>
            <a:r>
              <a:rPr lang="en-US">
                <a:solidFill>
                  <a:srgbClr val="000000"/>
                </a:solidFill>
              </a:rPr>
              <a:t>Sheet </a:t>
            </a:r>
            <a:fld id="{48C6FCC3-4B72-42DB-8863-23B8A50D2E5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274228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3337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AC8316A-86E2-4B09-8B04-ACD6C45340AB}" type="slidenum">
              <a:rPr lang="en-GB" altLang="en-US"/>
              <a:pPr>
                <a:defRPr/>
              </a:pPr>
              <a:t>‹#›</a:t>
            </a:fld>
            <a:endParaRPr lang="en-GB" altLang="en-US"/>
          </a:p>
        </p:txBody>
      </p:sp>
    </p:spTree>
    <p:extLst>
      <p:ext uri="{BB962C8B-B14F-4D97-AF65-F5344CB8AC3E}">
        <p14:creationId xmlns:p14="http://schemas.microsoft.com/office/powerpoint/2010/main" val="3237040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a:off x="107950" y="63500"/>
            <a:ext cx="4392613" cy="557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sv-SE">
              <a:solidFill>
                <a:srgbClr val="FFFFFF"/>
              </a:solidFill>
            </a:endParaRPr>
          </a:p>
        </p:txBody>
      </p:sp>
      <p:pic>
        <p:nvPicPr>
          <p:cNvPr id="6" name="Bildobjekt 9" descr="Chalmers Univ logo_svart.e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850" y="171450"/>
            <a:ext cx="1104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8" descr="Logo GUeng_leftSV.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35150" y="63500"/>
            <a:ext cx="25511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Rak 12"/>
          <p:cNvCxnSpPr>
            <a:cxnSpLocks noChangeShapeType="1"/>
          </p:cNvCxnSpPr>
          <p:nvPr userDrawn="1"/>
        </p:nvCxnSpPr>
        <p:spPr bwMode="auto">
          <a:xfrm rot="5400000">
            <a:off x="1526381" y="240507"/>
            <a:ext cx="185737"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6"/>
          <p:cNvSpPr>
            <a:spLocks noGrp="1" noChangeArrowheads="1"/>
          </p:cNvSpPr>
          <p:nvPr>
            <p:ph type="sldNum" sz="quarter" idx="10"/>
          </p:nvPr>
        </p:nvSpPr>
        <p:spPr/>
        <p:txBody>
          <a:bodyPr/>
          <a:lstStyle>
            <a:lvl1pPr>
              <a:defRPr/>
            </a:lvl1pPr>
          </a:lstStyle>
          <a:p>
            <a:pPr>
              <a:defRPr/>
            </a:pPr>
            <a:fld id="{625CF57D-4AE1-480F-8C12-005B3A4DD022}" type="slidenum">
              <a:rPr lang="en-GB" altLang="en-US"/>
              <a:pPr>
                <a:defRPr/>
              </a:pPr>
              <a:t>‹#›</a:t>
            </a:fld>
            <a:endParaRPr lang="en-GB" altLang="en-US"/>
          </a:p>
        </p:txBody>
      </p:sp>
    </p:spTree>
    <p:extLst>
      <p:ext uri="{BB962C8B-B14F-4D97-AF65-F5344CB8AC3E}">
        <p14:creationId xmlns:p14="http://schemas.microsoft.com/office/powerpoint/2010/main" val="1982672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4.emf"/><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5.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4.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image" Target="../media/image5.jpe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4.emf"/><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6.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7.jpe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5E0E5"/>
        </a:solidFill>
        <a:effectLst/>
      </p:bgPr>
    </p:bg>
    <p:spTree>
      <p:nvGrpSpPr>
        <p:cNvPr id="1" name=""/>
        <p:cNvGrpSpPr/>
        <p:nvPr/>
      </p:nvGrpSpPr>
      <p:grpSpPr>
        <a:xfrm>
          <a:off x="0" y="0"/>
          <a:ext cx="0" cy="0"/>
          <a:chOff x="0" y="0"/>
          <a:chExt cx="0" cy="0"/>
        </a:xfrm>
      </p:grpSpPr>
      <p:sp>
        <p:nvSpPr>
          <p:cNvPr id="1026" name="Rectangle 13"/>
          <p:cNvSpPr>
            <a:spLocks noChangeArrowheads="1"/>
          </p:cNvSpPr>
          <p:nvPr userDrawn="1"/>
        </p:nvSpPr>
        <p:spPr bwMode="auto">
          <a:xfrm>
            <a:off x="0" y="0"/>
            <a:ext cx="9144000" cy="620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defRPr/>
            </a:pPr>
            <a:endParaRPr lang="sv-SE" altLang="en-US" smtClean="0">
              <a:solidFill>
                <a:srgbClr val="000000"/>
              </a:solidFill>
            </a:endParaRPr>
          </a:p>
        </p:txBody>
      </p:sp>
      <p:sp>
        <p:nvSpPr>
          <p:cNvPr id="1027" name="Rectangle 2"/>
          <p:cNvSpPr>
            <a:spLocks noGrp="1" noChangeArrowheads="1"/>
          </p:cNvSpPr>
          <p:nvPr>
            <p:ph type="title"/>
          </p:nvPr>
        </p:nvSpPr>
        <p:spPr bwMode="auto">
          <a:xfrm>
            <a:off x="685800" y="692150"/>
            <a:ext cx="77724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8" name="Rectangle 3"/>
          <p:cNvSpPr>
            <a:spLocks noGrp="1" noChangeArrowheads="1"/>
          </p:cNvSpPr>
          <p:nvPr>
            <p:ph type="body" idx="1"/>
          </p:nvPr>
        </p:nvSpPr>
        <p:spPr bwMode="auto">
          <a:xfrm>
            <a:off x="685800" y="1773238"/>
            <a:ext cx="77724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9C8EC536-77BA-4B83-AAD6-086789CC8FB7}" type="slidenum">
              <a:rPr lang="en-GB" altLang="en-US"/>
              <a:pPr>
                <a:defRPr/>
              </a:pPr>
              <a:t>‹#›</a:t>
            </a:fld>
            <a:endParaRPr lang="en-GB" altLang="en-US"/>
          </a:p>
        </p:txBody>
      </p:sp>
      <p:grpSp>
        <p:nvGrpSpPr>
          <p:cNvPr id="2" name="Group 10"/>
          <p:cNvGrpSpPr>
            <a:grpSpLocks/>
          </p:cNvGrpSpPr>
          <p:nvPr userDrawn="1"/>
        </p:nvGrpSpPr>
        <p:grpSpPr bwMode="auto">
          <a:xfrm>
            <a:off x="0" y="0"/>
            <a:ext cx="3733800" cy="581025"/>
            <a:chOff x="2097" y="1992"/>
            <a:chExt cx="2160" cy="336"/>
          </a:xfrm>
        </p:grpSpPr>
        <p:pic>
          <p:nvPicPr>
            <p:cNvPr id="1036" name="Picture 11" descr="tuelogo_l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97" y="1992"/>
              <a:ext cx="156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2" descr="tuelogo_rb"/>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63" y="1992"/>
              <a:ext cx="59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1" name="Picture 8" descr="subi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95288" y="190500"/>
            <a:ext cx="1178083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107950" y="63500"/>
            <a:ext cx="4392613" cy="557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sv-SE">
              <a:solidFill>
                <a:srgbClr val="FFFFFF"/>
              </a:solidFill>
            </a:endParaRPr>
          </a:p>
        </p:txBody>
      </p:sp>
      <p:pic>
        <p:nvPicPr>
          <p:cNvPr id="1033" name="Bildobjekt 9" descr="Chalmers Univ logo_svart.emf"/>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323850" y="171450"/>
            <a:ext cx="1104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Bildobjekt 8" descr="Logo GUeng_leftSV.jp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835150" y="63500"/>
            <a:ext cx="25511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5" name="Rak 12"/>
          <p:cNvCxnSpPr>
            <a:cxnSpLocks noChangeShapeType="1"/>
          </p:cNvCxnSpPr>
          <p:nvPr userDrawn="1"/>
        </p:nvCxnSpPr>
        <p:spPr bwMode="auto">
          <a:xfrm rot="5400000">
            <a:off x="1526381" y="240507"/>
            <a:ext cx="185737"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11" r:id="rId7"/>
    <p:sldLayoutId id="2147483908" r:id="rId8"/>
    <p:sldLayoutId id="2147483912" r:id="rId9"/>
    <p:sldLayoutId id="2147483909" r:id="rId10"/>
    <p:sldLayoutId id="2147483910" r:id="rId11"/>
  </p:sldLayoutIdLs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Lucida Sans Unicode" pitchFamily="34" charset="0"/>
        </a:defRPr>
      </a:lvl2pPr>
      <a:lvl3pPr algn="ctr" rtl="0" eaLnBrk="0" fontAlgn="base" hangingPunct="0">
        <a:spcBef>
          <a:spcPct val="0"/>
        </a:spcBef>
        <a:spcAft>
          <a:spcPct val="0"/>
        </a:spcAft>
        <a:defRPr sz="4000">
          <a:solidFill>
            <a:schemeClr val="tx2"/>
          </a:solidFill>
          <a:latin typeface="Lucida Sans Unicode" pitchFamily="34" charset="0"/>
        </a:defRPr>
      </a:lvl3pPr>
      <a:lvl4pPr algn="ctr" rtl="0" eaLnBrk="0" fontAlgn="base" hangingPunct="0">
        <a:spcBef>
          <a:spcPct val="0"/>
        </a:spcBef>
        <a:spcAft>
          <a:spcPct val="0"/>
        </a:spcAft>
        <a:defRPr sz="4000">
          <a:solidFill>
            <a:schemeClr val="tx2"/>
          </a:solidFill>
          <a:latin typeface="Lucida Sans Unicode" pitchFamily="34" charset="0"/>
        </a:defRPr>
      </a:lvl4pPr>
      <a:lvl5pPr algn="ctr" rtl="0" eaLnBrk="0" fontAlgn="base" hangingPunct="0">
        <a:spcBef>
          <a:spcPct val="0"/>
        </a:spcBef>
        <a:spcAft>
          <a:spcPct val="0"/>
        </a:spcAft>
        <a:defRPr sz="4000">
          <a:solidFill>
            <a:schemeClr val="tx2"/>
          </a:solidFill>
          <a:latin typeface="Lucida Sans Unicode" pitchFamily="34" charset="0"/>
        </a:defRPr>
      </a:lvl5pPr>
      <a:lvl6pPr marL="457200" algn="ctr" rtl="0" fontAlgn="base">
        <a:spcBef>
          <a:spcPct val="0"/>
        </a:spcBef>
        <a:spcAft>
          <a:spcPct val="0"/>
        </a:spcAft>
        <a:defRPr sz="4000">
          <a:solidFill>
            <a:schemeClr val="tx2"/>
          </a:solidFill>
          <a:latin typeface="Lucida Sans Unicode" pitchFamily="34" charset="0"/>
        </a:defRPr>
      </a:lvl6pPr>
      <a:lvl7pPr marL="914400" algn="ctr" rtl="0" fontAlgn="base">
        <a:spcBef>
          <a:spcPct val="0"/>
        </a:spcBef>
        <a:spcAft>
          <a:spcPct val="0"/>
        </a:spcAft>
        <a:defRPr sz="4000">
          <a:solidFill>
            <a:schemeClr val="tx2"/>
          </a:solidFill>
          <a:latin typeface="Lucida Sans Unicode" pitchFamily="34" charset="0"/>
        </a:defRPr>
      </a:lvl7pPr>
      <a:lvl8pPr marL="1371600" algn="ctr" rtl="0" fontAlgn="base">
        <a:spcBef>
          <a:spcPct val="0"/>
        </a:spcBef>
        <a:spcAft>
          <a:spcPct val="0"/>
        </a:spcAft>
        <a:defRPr sz="4000">
          <a:solidFill>
            <a:schemeClr val="tx2"/>
          </a:solidFill>
          <a:latin typeface="Lucida Sans Unicode" pitchFamily="34" charset="0"/>
        </a:defRPr>
      </a:lvl8pPr>
      <a:lvl9pPr marL="1828800" algn="ctr" rtl="0" fontAlgn="base">
        <a:spcBef>
          <a:spcPct val="0"/>
        </a:spcBef>
        <a:spcAft>
          <a:spcPct val="0"/>
        </a:spcAft>
        <a:defRPr sz="4000">
          <a:solidFill>
            <a:schemeClr val="tx2"/>
          </a:solidFill>
          <a:latin typeface="Lucida Sans Unicode"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10"/>
          <p:cNvSpPr>
            <a:spLocks noGrp="1" noChangeArrowheads="1"/>
          </p:cNvSpPr>
          <p:nvPr>
            <p:ph type="title"/>
          </p:nvPr>
        </p:nvSpPr>
        <p:spPr bwMode="auto">
          <a:xfrm>
            <a:off x="0" y="83820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endParaRPr lang="sv-SE"/>
          </a:p>
        </p:txBody>
      </p:sp>
      <p:sp>
        <p:nvSpPr>
          <p:cNvPr id="1028" name="Rectangle 11"/>
          <p:cNvSpPr>
            <a:spLocks noGrp="1" noChangeArrowheads="1"/>
          </p:cNvSpPr>
          <p:nvPr>
            <p:ph type="body" idx="1"/>
          </p:nvPr>
        </p:nvSpPr>
        <p:spPr bwMode="auto">
          <a:xfrm>
            <a:off x="685800" y="1981200"/>
            <a:ext cx="7772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10" name="Bildobjekt 9" descr="Chalmers Univ logo_svart.emf"/>
          <p:cNvPicPr>
            <a:picLocks noChangeAspect="1"/>
          </p:cNvPicPr>
          <p:nvPr/>
        </p:nvPicPr>
        <p:blipFill>
          <a:blip r:embed="rId13"/>
          <a:stretch>
            <a:fillRect/>
          </a:stretch>
        </p:blipFill>
        <p:spPr>
          <a:xfrm>
            <a:off x="323528" y="170728"/>
            <a:ext cx="1105544" cy="213446"/>
          </a:xfrm>
          <a:prstGeom prst="rect">
            <a:avLst/>
          </a:prstGeom>
        </p:spPr>
      </p:pic>
      <p:cxnSp>
        <p:nvCxnSpPr>
          <p:cNvPr id="12" name="Rak 11"/>
          <p:cNvCxnSpPr/>
          <p:nvPr/>
        </p:nvCxnSpPr>
        <p:spPr bwMode="auto">
          <a:xfrm>
            <a:off x="0" y="457200"/>
            <a:ext cx="9144000" cy="1588"/>
          </a:xfrm>
          <a:prstGeom prst="line">
            <a:avLst/>
          </a:prstGeom>
          <a:solidFill>
            <a:schemeClr val="accent1"/>
          </a:solidFill>
          <a:ln w="3175" cap="flat" cmpd="sng" algn="ctr">
            <a:solidFill>
              <a:schemeClr val="bg2">
                <a:lumMod val="40000"/>
                <a:lumOff val="60000"/>
              </a:schemeClr>
            </a:solidFill>
            <a:prstDash val="solid"/>
            <a:round/>
            <a:headEnd type="none" w="med" len="med"/>
            <a:tailEnd type="none" w="med" len="med"/>
          </a:ln>
          <a:effectLst/>
        </p:spPr>
      </p:cxnSp>
      <p:pic>
        <p:nvPicPr>
          <p:cNvPr id="9" name="Bildobjekt 8" descr="Logo GUeng_leftSV.jpg"/>
          <p:cNvPicPr>
            <a:picLocks noChangeAspect="1"/>
          </p:cNvPicPr>
          <p:nvPr/>
        </p:nvPicPr>
        <p:blipFill>
          <a:blip r:embed="rId14"/>
          <a:stretch>
            <a:fillRect/>
          </a:stretch>
        </p:blipFill>
        <p:spPr>
          <a:xfrm>
            <a:off x="1835696" y="63653"/>
            <a:ext cx="2549834" cy="341012"/>
          </a:xfrm>
          <a:prstGeom prst="rect">
            <a:avLst/>
          </a:prstGeom>
        </p:spPr>
      </p:pic>
      <p:cxnSp>
        <p:nvCxnSpPr>
          <p:cNvPr id="13" name="Rak 12"/>
          <p:cNvCxnSpPr/>
          <p:nvPr/>
        </p:nvCxnSpPr>
        <p:spPr bwMode="auto">
          <a:xfrm rot="5400000">
            <a:off x="1527249" y="240234"/>
            <a:ext cx="184448" cy="397"/>
          </a:xfrm>
          <a:prstGeom prst="line">
            <a:avLst/>
          </a:prstGeom>
          <a:solidFill>
            <a:schemeClr val="accent1"/>
          </a:solidFill>
          <a:ln w="63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961004922"/>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4000" b="1">
          <a:solidFill>
            <a:schemeClr val="tx1"/>
          </a:solidFill>
          <a:latin typeface="+mj-lt"/>
          <a:ea typeface="ＭＳ Ｐゴシック" pitchFamily="96" charset="-128"/>
          <a:cs typeface="Akzidenz-Bd for Chalmers"/>
        </a:defRPr>
      </a:lvl1pPr>
      <a:lvl2pPr algn="ctr" rtl="0" eaLnBrk="1" fontAlgn="base" hangingPunct="1">
        <a:spcBef>
          <a:spcPct val="0"/>
        </a:spcBef>
        <a:spcAft>
          <a:spcPct val="0"/>
        </a:spcAft>
        <a:defRPr sz="4000">
          <a:solidFill>
            <a:schemeClr val="bg1"/>
          </a:solidFill>
          <a:latin typeface="Arial Black" pitchFamily="68" charset="0"/>
          <a:ea typeface="ＭＳ Ｐゴシック" pitchFamily="96" charset="-128"/>
          <a:cs typeface="ＭＳ Ｐゴシック" pitchFamily="96" charset="-128"/>
        </a:defRPr>
      </a:lvl2pPr>
      <a:lvl3pPr algn="ctr" rtl="0" eaLnBrk="1" fontAlgn="base" hangingPunct="1">
        <a:spcBef>
          <a:spcPct val="0"/>
        </a:spcBef>
        <a:spcAft>
          <a:spcPct val="0"/>
        </a:spcAft>
        <a:defRPr sz="4000">
          <a:solidFill>
            <a:schemeClr val="bg1"/>
          </a:solidFill>
          <a:latin typeface="Arial Black" pitchFamily="68" charset="0"/>
          <a:ea typeface="ＭＳ Ｐゴシック" pitchFamily="96" charset="-128"/>
          <a:cs typeface="ＭＳ Ｐゴシック" pitchFamily="96" charset="-128"/>
        </a:defRPr>
      </a:lvl3pPr>
      <a:lvl4pPr algn="ctr" rtl="0" eaLnBrk="1" fontAlgn="base" hangingPunct="1">
        <a:spcBef>
          <a:spcPct val="0"/>
        </a:spcBef>
        <a:spcAft>
          <a:spcPct val="0"/>
        </a:spcAft>
        <a:defRPr sz="4000">
          <a:solidFill>
            <a:schemeClr val="bg1"/>
          </a:solidFill>
          <a:latin typeface="Arial Black" pitchFamily="68" charset="0"/>
          <a:ea typeface="ＭＳ Ｐゴシック" pitchFamily="96" charset="-128"/>
          <a:cs typeface="ＭＳ Ｐゴシック" pitchFamily="96" charset="-128"/>
        </a:defRPr>
      </a:lvl4pPr>
      <a:lvl5pPr algn="ctr" rtl="0" eaLnBrk="1" fontAlgn="base" hangingPunct="1">
        <a:spcBef>
          <a:spcPct val="0"/>
        </a:spcBef>
        <a:spcAft>
          <a:spcPct val="0"/>
        </a:spcAft>
        <a:defRPr sz="4000">
          <a:solidFill>
            <a:schemeClr val="bg1"/>
          </a:solidFill>
          <a:latin typeface="Arial Black" pitchFamily="68" charset="0"/>
          <a:ea typeface="ＭＳ Ｐゴシック" pitchFamily="96" charset="-128"/>
          <a:cs typeface="ＭＳ Ｐゴシック" pitchFamily="96" charset="-128"/>
        </a:defRPr>
      </a:lvl5pPr>
      <a:lvl6pPr marL="457200" algn="ctr" rtl="0" eaLnBrk="1" fontAlgn="base" hangingPunct="1">
        <a:spcBef>
          <a:spcPct val="0"/>
        </a:spcBef>
        <a:spcAft>
          <a:spcPct val="0"/>
        </a:spcAft>
        <a:defRPr sz="4000">
          <a:solidFill>
            <a:schemeClr val="bg1"/>
          </a:solidFill>
          <a:latin typeface="Arial Black" pitchFamily="68" charset="0"/>
        </a:defRPr>
      </a:lvl6pPr>
      <a:lvl7pPr marL="914400" algn="ctr" rtl="0" eaLnBrk="1" fontAlgn="base" hangingPunct="1">
        <a:spcBef>
          <a:spcPct val="0"/>
        </a:spcBef>
        <a:spcAft>
          <a:spcPct val="0"/>
        </a:spcAft>
        <a:defRPr sz="4000">
          <a:solidFill>
            <a:schemeClr val="bg1"/>
          </a:solidFill>
          <a:latin typeface="Arial Black" pitchFamily="68" charset="0"/>
        </a:defRPr>
      </a:lvl7pPr>
      <a:lvl8pPr marL="1371600" algn="ctr" rtl="0" eaLnBrk="1" fontAlgn="base" hangingPunct="1">
        <a:spcBef>
          <a:spcPct val="0"/>
        </a:spcBef>
        <a:spcAft>
          <a:spcPct val="0"/>
        </a:spcAft>
        <a:defRPr sz="4000">
          <a:solidFill>
            <a:schemeClr val="bg1"/>
          </a:solidFill>
          <a:latin typeface="Arial Black" pitchFamily="68" charset="0"/>
        </a:defRPr>
      </a:lvl8pPr>
      <a:lvl9pPr marL="1828800" algn="ctr" rtl="0" eaLnBrk="1" fontAlgn="base" hangingPunct="1">
        <a:spcBef>
          <a:spcPct val="0"/>
        </a:spcBef>
        <a:spcAft>
          <a:spcPct val="0"/>
        </a:spcAft>
        <a:defRPr sz="4000">
          <a:solidFill>
            <a:schemeClr val="bg1"/>
          </a:solidFill>
          <a:latin typeface="Arial Black" pitchFamily="68" charset="0"/>
        </a:defRPr>
      </a:lvl9pPr>
    </p:titleStyle>
    <p:bodyStyle>
      <a:lvl1pPr marL="342900" indent="-342900" algn="l" rtl="0" eaLnBrk="1" fontAlgn="base" hangingPunct="1">
        <a:spcBef>
          <a:spcPct val="20000"/>
        </a:spcBef>
        <a:spcAft>
          <a:spcPct val="0"/>
        </a:spcAft>
        <a:buClr>
          <a:srgbClr val="FF0000"/>
        </a:buClr>
        <a:buSzPct val="150000"/>
        <a:buChar char="•"/>
        <a:defRPr sz="2000" b="0" i="0">
          <a:solidFill>
            <a:schemeClr val="tx1"/>
          </a:solidFill>
          <a:latin typeface="+mn-lt"/>
          <a:ea typeface="ＭＳ Ｐゴシック" pitchFamily="96" charset="-128"/>
          <a:cs typeface="Akzidenz for Chalmers Regular"/>
        </a:defRPr>
      </a:lvl1pPr>
      <a:lvl2pPr marL="742950" indent="-285750" algn="l" rtl="0" eaLnBrk="1" fontAlgn="base" hangingPunct="1">
        <a:spcBef>
          <a:spcPct val="20000"/>
        </a:spcBef>
        <a:spcAft>
          <a:spcPct val="0"/>
        </a:spcAft>
        <a:buClr>
          <a:srgbClr val="FF0000"/>
        </a:buClr>
        <a:buSzPct val="150000"/>
        <a:buChar char="–"/>
        <a:defRPr sz="2000" b="0" i="0">
          <a:solidFill>
            <a:schemeClr val="tx1"/>
          </a:solidFill>
          <a:latin typeface="+mn-lt"/>
          <a:ea typeface="ＭＳ Ｐゴシック" pitchFamily="68" charset="-128"/>
          <a:cs typeface="Akzidenz for Chalmers Regular"/>
        </a:defRPr>
      </a:lvl2pPr>
      <a:lvl3pPr marL="1143000" indent="-228600" algn="l" rtl="0" eaLnBrk="1" fontAlgn="base" hangingPunct="1">
        <a:spcBef>
          <a:spcPct val="20000"/>
        </a:spcBef>
        <a:spcAft>
          <a:spcPct val="0"/>
        </a:spcAft>
        <a:buClr>
          <a:srgbClr val="FF0000"/>
        </a:buClr>
        <a:buSzPct val="150000"/>
        <a:buChar char="•"/>
        <a:defRPr sz="2000" b="0" i="0">
          <a:solidFill>
            <a:schemeClr val="tx1"/>
          </a:solidFill>
          <a:latin typeface="+mn-lt"/>
          <a:ea typeface="ＭＳ Ｐゴシック" pitchFamily="68" charset="-128"/>
          <a:cs typeface="Akzidenz for Chalmers Regular"/>
        </a:defRPr>
      </a:lvl3pPr>
      <a:lvl4pPr marL="1600200" indent="-228600" algn="l" rtl="0" eaLnBrk="1" fontAlgn="base" hangingPunct="1">
        <a:spcBef>
          <a:spcPct val="20000"/>
        </a:spcBef>
        <a:spcAft>
          <a:spcPct val="0"/>
        </a:spcAft>
        <a:buClr>
          <a:srgbClr val="FF0000"/>
        </a:buClr>
        <a:buSzPct val="150000"/>
        <a:buChar char="–"/>
        <a:defRPr sz="2000" b="0" i="0">
          <a:solidFill>
            <a:schemeClr val="tx1"/>
          </a:solidFill>
          <a:latin typeface="+mn-lt"/>
          <a:ea typeface="ＭＳ Ｐゴシック" pitchFamily="68" charset="-128"/>
          <a:cs typeface="Akzidenz for Chalmers Regular"/>
        </a:defRPr>
      </a:lvl4pPr>
      <a:lvl5pPr marL="2057400" indent="-228600" algn="l" rtl="0" eaLnBrk="1" fontAlgn="base" hangingPunct="1">
        <a:spcBef>
          <a:spcPct val="20000"/>
        </a:spcBef>
        <a:spcAft>
          <a:spcPct val="0"/>
        </a:spcAft>
        <a:buClr>
          <a:srgbClr val="FF0000"/>
        </a:buClr>
        <a:buSzPct val="150000"/>
        <a:buChar char="»"/>
        <a:defRPr sz="2000" b="0" i="0">
          <a:solidFill>
            <a:schemeClr val="tx1"/>
          </a:solidFill>
          <a:latin typeface="+mn-lt"/>
          <a:ea typeface="ＭＳ Ｐゴシック" pitchFamily="68" charset="-128"/>
          <a:cs typeface="Akzidenz for Chalmers Regular"/>
        </a:defRPr>
      </a:lvl5pPr>
      <a:lvl6pPr marL="25146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6pPr>
      <a:lvl7pPr marL="29718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7pPr>
      <a:lvl8pPr marL="34290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8pPr>
      <a:lvl9pPr marL="38862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Grp="1" noChangeArrowheads="1"/>
          </p:cNvSpPr>
          <p:nvPr>
            <p:ph type="title"/>
          </p:nvPr>
        </p:nvSpPr>
        <p:spPr bwMode="auto">
          <a:xfrm>
            <a:off x="0" y="549275"/>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en-US" smtClean="0"/>
              <a:t>Klicka här för att ändra format</a:t>
            </a:r>
          </a:p>
        </p:txBody>
      </p:sp>
      <p:sp>
        <p:nvSpPr>
          <p:cNvPr id="1027" name="Rectangle 11"/>
          <p:cNvSpPr>
            <a:spLocks noGrp="1" noChangeArrowheads="1"/>
          </p:cNvSpPr>
          <p:nvPr>
            <p:ph type="body" idx="1"/>
          </p:nvPr>
        </p:nvSpPr>
        <p:spPr bwMode="auto">
          <a:xfrm>
            <a:off x="395288" y="1484313"/>
            <a:ext cx="8353425" cy="499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en-US" smtClean="0"/>
              <a:t>Klicka här för att ändra format på bakgrundstexten</a:t>
            </a:r>
          </a:p>
          <a:p>
            <a:pPr lvl="1"/>
            <a:r>
              <a:rPr lang="sv-SE" altLang="en-US" smtClean="0"/>
              <a:t>Nivå två</a:t>
            </a:r>
          </a:p>
          <a:p>
            <a:pPr lvl="2"/>
            <a:r>
              <a:rPr lang="sv-SE" altLang="en-US" smtClean="0"/>
              <a:t>Nivå tre</a:t>
            </a:r>
          </a:p>
          <a:p>
            <a:pPr lvl="3"/>
            <a:r>
              <a:rPr lang="sv-SE" altLang="en-US" smtClean="0"/>
              <a:t>Nivå fyra</a:t>
            </a:r>
          </a:p>
          <a:p>
            <a:pPr lvl="4"/>
            <a:r>
              <a:rPr lang="sv-SE" altLang="en-US" smtClean="0"/>
              <a:t>Nivå fem</a:t>
            </a:r>
          </a:p>
        </p:txBody>
      </p:sp>
      <p:pic>
        <p:nvPicPr>
          <p:cNvPr id="1028" name="Bildobjekt 9" descr="Chalmers Univ logo_svart.emf"/>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23850" y="171450"/>
            <a:ext cx="1104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Rak 11"/>
          <p:cNvCxnSpPr/>
          <p:nvPr/>
        </p:nvCxnSpPr>
        <p:spPr bwMode="auto">
          <a:xfrm>
            <a:off x="0" y="457200"/>
            <a:ext cx="9144000" cy="1588"/>
          </a:xfrm>
          <a:prstGeom prst="line">
            <a:avLst/>
          </a:prstGeom>
          <a:solidFill>
            <a:schemeClr val="accent1"/>
          </a:solidFill>
          <a:ln w="3175" cap="flat" cmpd="sng" algn="ctr">
            <a:solidFill>
              <a:schemeClr val="bg2">
                <a:lumMod val="40000"/>
                <a:lumOff val="60000"/>
              </a:schemeClr>
            </a:solidFill>
            <a:prstDash val="solid"/>
            <a:round/>
            <a:headEnd type="none" w="med" len="med"/>
            <a:tailEnd type="none" w="med" len="med"/>
          </a:ln>
          <a:effectLst/>
        </p:spPr>
      </p:cxnSp>
      <p:pic>
        <p:nvPicPr>
          <p:cNvPr id="1030" name="Bildobjekt 8" descr="Logo GUeng_leftSV.jp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835150" y="63500"/>
            <a:ext cx="25511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1" name="Rak 12"/>
          <p:cNvCxnSpPr>
            <a:cxnSpLocks noChangeShapeType="1"/>
          </p:cNvCxnSpPr>
          <p:nvPr/>
        </p:nvCxnSpPr>
        <p:spPr bwMode="auto">
          <a:xfrm rot="5400000">
            <a:off x="1526381" y="240507"/>
            <a:ext cx="185737"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1032" name="TextBox 10"/>
          <p:cNvSpPr txBox="1">
            <a:spLocks noChangeArrowheads="1"/>
          </p:cNvSpPr>
          <p:nvPr userDrawn="1"/>
        </p:nvSpPr>
        <p:spPr bwMode="auto">
          <a:xfrm>
            <a:off x="7823200" y="106363"/>
            <a:ext cx="11271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sz="1200" smtClean="0">
                <a:solidFill>
                  <a:srgbClr val="D9D9D9"/>
                </a:solidFill>
                <a:latin typeface="Calibri" pitchFamily="34" charset="0"/>
              </a:rPr>
              <a:t>MRV Chaudron</a:t>
            </a:r>
            <a:endParaRPr lang="sv-SE" sz="1200" smtClean="0">
              <a:solidFill>
                <a:srgbClr val="D9D9D9"/>
              </a:solidFill>
              <a:latin typeface="Calibri" pitchFamily="34" charset="0"/>
            </a:endParaRPr>
          </a:p>
        </p:txBody>
      </p:sp>
      <p:sp>
        <p:nvSpPr>
          <p:cNvPr id="9" name="Slide Number Placeholder 4"/>
          <p:cNvSpPr>
            <a:spLocks noGrp="1"/>
          </p:cNvSpPr>
          <p:nvPr>
            <p:ph type="sldNum" sz="quarter" idx="4"/>
          </p:nvPr>
        </p:nvSpPr>
        <p:spPr>
          <a:xfrm>
            <a:off x="8532813" y="6308725"/>
            <a:ext cx="503237" cy="457200"/>
          </a:xfrm>
          <a:prstGeom prst="rect">
            <a:avLst/>
          </a:prstGeom>
        </p:spPr>
        <p:txBody>
          <a:bodyPr vert="horz" wrap="square" lIns="91440" tIns="45720" rIns="91440" bIns="45720" numCol="1" anchor="ctr" anchorCtr="0" compatLnSpc="1">
            <a:prstTxWarp prst="textNoShape">
              <a:avLst/>
            </a:prstTxWarp>
          </a:bodyPr>
          <a:lstStyle>
            <a:lvl1pPr algn="r">
              <a:defRPr sz="1600">
                <a:latin typeface="Calibri" panose="020F0502020204030204" pitchFamily="34" charset="0"/>
              </a:defRPr>
            </a:lvl1pPr>
          </a:lstStyle>
          <a:p>
            <a:pPr eaLnBrk="1" hangingPunct="1"/>
            <a:fld id="{57B09355-F746-4B00-A250-FE1624B0F9DA}" type="slidenum">
              <a:rPr lang="en-GB" altLang="en-US" smtClean="0">
                <a:solidFill>
                  <a:srgbClr val="000000"/>
                </a:solidFill>
              </a:rPr>
              <a:pPr eaLnBrk="1" hangingPunct="1"/>
              <a:t>‹#›</a:t>
            </a:fld>
            <a:endParaRPr lang="en-GB" altLang="en-US" smtClean="0">
              <a:solidFill>
                <a:srgbClr val="000000"/>
              </a:solidFill>
            </a:endParaRPr>
          </a:p>
        </p:txBody>
      </p:sp>
    </p:spTree>
    <p:extLst>
      <p:ext uri="{BB962C8B-B14F-4D97-AF65-F5344CB8AC3E}">
        <p14:creationId xmlns:p14="http://schemas.microsoft.com/office/powerpoint/2010/main" val="3059460397"/>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Lst>
  <p:timing>
    <p:tnLst>
      <p:par>
        <p:cTn id="1" dur="indefinite" restart="never" nodeType="tmRoot"/>
      </p:par>
    </p:tnLst>
  </p:timing>
  <p:hf hdr="0" ftr="0" dt="0"/>
  <p:txStyles>
    <p:titleStyle>
      <a:lvl1pPr algn="ctr" rtl="0" eaLnBrk="0" fontAlgn="base" hangingPunct="0">
        <a:spcBef>
          <a:spcPct val="0"/>
        </a:spcBef>
        <a:spcAft>
          <a:spcPct val="0"/>
        </a:spcAft>
        <a:defRPr sz="4000" b="1">
          <a:solidFill>
            <a:schemeClr val="tx1"/>
          </a:solidFill>
          <a:latin typeface="Calibri" pitchFamily="34" charset="0"/>
          <a:ea typeface="MS PGothic" pitchFamily="34" charset="-128"/>
          <a:cs typeface="Calibri" pitchFamily="34" charset="0"/>
        </a:defRPr>
      </a:lvl1pPr>
      <a:lvl2pPr algn="ctr" rtl="0" eaLnBrk="0" fontAlgn="base" hangingPunct="0">
        <a:spcBef>
          <a:spcPct val="0"/>
        </a:spcBef>
        <a:spcAft>
          <a:spcPct val="0"/>
        </a:spcAft>
        <a:defRPr sz="4000" b="1">
          <a:solidFill>
            <a:schemeClr val="tx1"/>
          </a:solidFill>
          <a:latin typeface="Calibri" pitchFamily="34" charset="0"/>
          <a:ea typeface="MS PGothic" pitchFamily="34" charset="-128"/>
          <a:cs typeface="Calibri" pitchFamily="34" charset="0"/>
        </a:defRPr>
      </a:lvl2pPr>
      <a:lvl3pPr algn="ctr" rtl="0" eaLnBrk="0" fontAlgn="base" hangingPunct="0">
        <a:spcBef>
          <a:spcPct val="0"/>
        </a:spcBef>
        <a:spcAft>
          <a:spcPct val="0"/>
        </a:spcAft>
        <a:defRPr sz="4000" b="1">
          <a:solidFill>
            <a:schemeClr val="tx1"/>
          </a:solidFill>
          <a:latin typeface="Calibri" pitchFamily="34" charset="0"/>
          <a:ea typeface="MS PGothic" pitchFamily="34" charset="-128"/>
          <a:cs typeface="Calibri" pitchFamily="34" charset="0"/>
        </a:defRPr>
      </a:lvl3pPr>
      <a:lvl4pPr algn="ctr" rtl="0" eaLnBrk="0" fontAlgn="base" hangingPunct="0">
        <a:spcBef>
          <a:spcPct val="0"/>
        </a:spcBef>
        <a:spcAft>
          <a:spcPct val="0"/>
        </a:spcAft>
        <a:defRPr sz="4000" b="1">
          <a:solidFill>
            <a:schemeClr val="tx1"/>
          </a:solidFill>
          <a:latin typeface="Calibri" pitchFamily="34" charset="0"/>
          <a:ea typeface="MS PGothic" pitchFamily="34" charset="-128"/>
          <a:cs typeface="Calibri" pitchFamily="34" charset="0"/>
        </a:defRPr>
      </a:lvl4pPr>
      <a:lvl5pPr algn="ctr" rtl="0" eaLnBrk="0" fontAlgn="base" hangingPunct="0">
        <a:spcBef>
          <a:spcPct val="0"/>
        </a:spcBef>
        <a:spcAft>
          <a:spcPct val="0"/>
        </a:spcAft>
        <a:defRPr sz="4000" b="1">
          <a:solidFill>
            <a:schemeClr val="tx1"/>
          </a:solidFill>
          <a:latin typeface="Calibri" pitchFamily="34" charset="0"/>
          <a:ea typeface="MS PGothic" pitchFamily="34" charset="-128"/>
          <a:cs typeface="Calibri" pitchFamily="34" charset="0"/>
        </a:defRPr>
      </a:lvl5pPr>
      <a:lvl6pPr marL="457200" algn="ctr" rtl="0" eaLnBrk="1" fontAlgn="base" hangingPunct="1">
        <a:spcBef>
          <a:spcPct val="0"/>
        </a:spcBef>
        <a:spcAft>
          <a:spcPct val="0"/>
        </a:spcAft>
        <a:defRPr sz="4000">
          <a:solidFill>
            <a:schemeClr val="bg1"/>
          </a:solidFill>
          <a:latin typeface="Arial Black" pitchFamily="68" charset="0"/>
        </a:defRPr>
      </a:lvl6pPr>
      <a:lvl7pPr marL="914400" algn="ctr" rtl="0" eaLnBrk="1" fontAlgn="base" hangingPunct="1">
        <a:spcBef>
          <a:spcPct val="0"/>
        </a:spcBef>
        <a:spcAft>
          <a:spcPct val="0"/>
        </a:spcAft>
        <a:defRPr sz="4000">
          <a:solidFill>
            <a:schemeClr val="bg1"/>
          </a:solidFill>
          <a:latin typeface="Arial Black" pitchFamily="68" charset="0"/>
        </a:defRPr>
      </a:lvl7pPr>
      <a:lvl8pPr marL="1371600" algn="ctr" rtl="0" eaLnBrk="1" fontAlgn="base" hangingPunct="1">
        <a:spcBef>
          <a:spcPct val="0"/>
        </a:spcBef>
        <a:spcAft>
          <a:spcPct val="0"/>
        </a:spcAft>
        <a:defRPr sz="4000">
          <a:solidFill>
            <a:schemeClr val="bg1"/>
          </a:solidFill>
          <a:latin typeface="Arial Black" pitchFamily="68" charset="0"/>
        </a:defRPr>
      </a:lvl8pPr>
      <a:lvl9pPr marL="1828800" algn="ctr" rtl="0" eaLnBrk="1" fontAlgn="base" hangingPunct="1">
        <a:spcBef>
          <a:spcPct val="0"/>
        </a:spcBef>
        <a:spcAft>
          <a:spcPct val="0"/>
        </a:spcAft>
        <a:defRPr sz="4000">
          <a:solidFill>
            <a:schemeClr val="bg1"/>
          </a:solidFill>
          <a:latin typeface="Arial Black" pitchFamily="68" charset="0"/>
        </a:defRPr>
      </a:lvl9pPr>
    </p:titleStyle>
    <p:bodyStyle>
      <a:lvl1pPr marL="342900" indent="-342900" algn="l" rtl="0" eaLnBrk="0" fontAlgn="base" hangingPunct="0">
        <a:spcBef>
          <a:spcPct val="20000"/>
        </a:spcBef>
        <a:spcAft>
          <a:spcPct val="0"/>
        </a:spcAft>
        <a:buSzPct val="100000"/>
        <a:buFont typeface="Arial" panose="020B0604020202020204" pitchFamily="34" charset="0"/>
        <a:buChar char="•"/>
        <a:defRPr sz="2400">
          <a:solidFill>
            <a:schemeClr val="tx1"/>
          </a:solidFill>
          <a:latin typeface="Calibri" pitchFamily="34" charset="0"/>
          <a:ea typeface="MS PGothic" pitchFamily="34" charset="-128"/>
          <a:cs typeface="Calibri" pitchFamily="34" charset="0"/>
        </a:defRPr>
      </a:lvl1pPr>
      <a:lvl2pPr marL="742950" indent="-285750" algn="l" rtl="0" eaLnBrk="0" fontAlgn="base" hangingPunct="0">
        <a:spcBef>
          <a:spcPct val="20000"/>
        </a:spcBef>
        <a:spcAft>
          <a:spcPct val="0"/>
        </a:spcAft>
        <a:buSzPct val="100000"/>
        <a:buFont typeface="Arial" panose="020B0604020202020204" pitchFamily="34" charset="0"/>
        <a:buChar char="•"/>
        <a:defRPr sz="2400">
          <a:solidFill>
            <a:schemeClr val="tx1"/>
          </a:solidFill>
          <a:latin typeface="Calibri" pitchFamily="34" charset="0"/>
          <a:ea typeface="MS PGothic" pitchFamily="34" charset="-128"/>
          <a:cs typeface="Calibri" pitchFamily="34" charset="0"/>
        </a:defRPr>
      </a:lvl2pPr>
      <a:lvl3pPr marL="1143000" indent="-228600" algn="l" rtl="0" eaLnBrk="0" fontAlgn="base" hangingPunct="0">
        <a:spcBef>
          <a:spcPct val="20000"/>
        </a:spcBef>
        <a:spcAft>
          <a:spcPct val="0"/>
        </a:spcAft>
        <a:buSzPct val="100000"/>
        <a:buFont typeface="Arial" panose="020B0604020202020204" pitchFamily="34" charset="0"/>
        <a:buChar char="•"/>
        <a:defRPr sz="2400">
          <a:solidFill>
            <a:schemeClr val="tx1"/>
          </a:solidFill>
          <a:latin typeface="Calibri" pitchFamily="34" charset="0"/>
          <a:ea typeface="MS PGothic" pitchFamily="34" charset="-128"/>
          <a:cs typeface="Calibri" pitchFamily="34" charset="0"/>
        </a:defRPr>
      </a:lvl3pPr>
      <a:lvl4pPr marL="1600200" indent="-228600" algn="l" rtl="0" eaLnBrk="0" fontAlgn="base" hangingPunct="0">
        <a:spcBef>
          <a:spcPct val="20000"/>
        </a:spcBef>
        <a:spcAft>
          <a:spcPct val="0"/>
        </a:spcAft>
        <a:buSzPct val="100000"/>
        <a:buFont typeface="Arial" panose="020B0604020202020204" pitchFamily="34" charset="0"/>
        <a:buChar char="•"/>
        <a:defRPr sz="2400">
          <a:solidFill>
            <a:schemeClr val="tx1"/>
          </a:solidFill>
          <a:latin typeface="Calibri" pitchFamily="34" charset="0"/>
          <a:ea typeface="MS PGothic" pitchFamily="34" charset="-128"/>
          <a:cs typeface="Calibri" pitchFamily="34" charset="0"/>
        </a:defRPr>
      </a:lvl4pPr>
      <a:lvl5pPr marL="2057400" indent="-228600" algn="l" rtl="0" eaLnBrk="0" fontAlgn="base" hangingPunct="0">
        <a:spcBef>
          <a:spcPct val="20000"/>
        </a:spcBef>
        <a:spcAft>
          <a:spcPct val="0"/>
        </a:spcAft>
        <a:buSzPct val="100000"/>
        <a:buFont typeface="Arial" panose="020B0604020202020204" pitchFamily="34" charset="0"/>
        <a:buChar char="•"/>
        <a:defRPr sz="2400">
          <a:solidFill>
            <a:schemeClr val="tx1"/>
          </a:solidFill>
          <a:latin typeface="Calibri" pitchFamily="34" charset="0"/>
          <a:ea typeface="MS PGothic" pitchFamily="34" charset="-128"/>
          <a:cs typeface="Calibri" pitchFamily="34" charset="0"/>
        </a:defRPr>
      </a:lvl5pPr>
      <a:lvl6pPr marL="25146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6pPr>
      <a:lvl7pPr marL="29718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7pPr>
      <a:lvl8pPr marL="34290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8pPr>
      <a:lvl9pPr marL="38862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3906" name="Rectangle 2"/>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Garamond" pitchFamily="18" charset="0"/>
              </a:defRPr>
            </a:lvl1pPr>
          </a:lstStyle>
          <a:p>
            <a:fld id="{38D2F321-34AA-43B8-A54C-5EACB4DC17DB}" type="slidenum">
              <a:rPr lang="en-US">
                <a:solidFill>
                  <a:srgbClr val="000000"/>
                </a:solidFill>
              </a:rPr>
              <a:pPr/>
              <a:t>‹#›</a:t>
            </a:fld>
            <a:endParaRPr lang="en-US">
              <a:solidFill>
                <a:srgbClr val="000000"/>
              </a:solidFill>
            </a:endParaRPr>
          </a:p>
        </p:txBody>
      </p:sp>
      <p:sp>
        <p:nvSpPr>
          <p:cNvPr id="763907" name="Rectangle 3"/>
          <p:cNvSpPr>
            <a:spLocks noChangeArrowheads="1"/>
          </p:cNvSpPr>
          <p:nvPr userDrawn="1"/>
        </p:nvSpPr>
        <p:spPr bwMode="auto">
          <a:xfrm>
            <a:off x="0" y="134938"/>
            <a:ext cx="9144000" cy="274637"/>
          </a:xfrm>
          <a:prstGeom prst="rect">
            <a:avLst/>
          </a:prstGeom>
          <a:gradFill rotWithShape="0">
            <a:gsLst>
              <a:gs pos="0">
                <a:schemeClr val="bg2"/>
              </a:gs>
              <a:gs pos="100000">
                <a:schemeClr val="bg1"/>
              </a:gs>
            </a:gsLst>
            <a:lin ang="0" scaled="1"/>
          </a:gradFill>
          <a:ln w="9525">
            <a:noFill/>
            <a:miter lim="800000"/>
            <a:headEnd/>
            <a:tailEnd/>
          </a:ln>
        </p:spPr>
        <p:txBody>
          <a:bodyPr/>
          <a:lstStyle/>
          <a:p>
            <a:pPr eaLnBrk="1" hangingPunct="1"/>
            <a:endParaRPr lang="en-GB">
              <a:solidFill>
                <a:srgbClr val="000000"/>
              </a:solidFill>
              <a:latin typeface="Times New Roman" pitchFamily="18" charset="0"/>
            </a:endParaRPr>
          </a:p>
        </p:txBody>
      </p:sp>
      <p:sp>
        <p:nvSpPr>
          <p:cNvPr id="763908" name="Rectangle 4"/>
          <p:cNvSpPr>
            <a:spLocks noGrp="1" noChangeArrowheads="1"/>
          </p:cNvSpPr>
          <p:nvPr>
            <p:ph type="title"/>
          </p:nvPr>
        </p:nvSpPr>
        <p:spPr bwMode="auto">
          <a:xfrm>
            <a:off x="342900" y="523875"/>
            <a:ext cx="8551863" cy="749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63909" name="Rectangle 5"/>
          <p:cNvSpPr>
            <a:spLocks noGrp="1" noChangeArrowheads="1"/>
          </p:cNvSpPr>
          <p:nvPr>
            <p:ph type="body" idx="1"/>
          </p:nvPr>
        </p:nvSpPr>
        <p:spPr bwMode="auto">
          <a:xfrm>
            <a:off x="342900" y="1355725"/>
            <a:ext cx="8551863" cy="4778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63911" name="Line 7"/>
          <p:cNvSpPr>
            <a:spLocks noChangeShapeType="1"/>
          </p:cNvSpPr>
          <p:nvPr userDrawn="1"/>
        </p:nvSpPr>
        <p:spPr bwMode="auto">
          <a:xfrm flipH="1">
            <a:off x="0" y="6237288"/>
            <a:ext cx="9144000" cy="0"/>
          </a:xfrm>
          <a:prstGeom prst="line">
            <a:avLst/>
          </a:prstGeom>
          <a:noFill/>
          <a:ln w="15875">
            <a:solidFill>
              <a:schemeClr val="bg2"/>
            </a:solidFill>
            <a:round/>
            <a:headEnd/>
            <a:tailEnd/>
          </a:ln>
          <a:effectLst/>
        </p:spPr>
        <p:txBody>
          <a:bodyPr/>
          <a:lstStyle/>
          <a:p>
            <a:endParaRPr lang="en-GB">
              <a:solidFill>
                <a:srgbClr val="000000"/>
              </a:solidFill>
              <a:latin typeface="Times" pitchFamily="18" charset="0"/>
            </a:endParaRPr>
          </a:p>
        </p:txBody>
      </p:sp>
      <p:sp>
        <p:nvSpPr>
          <p:cNvPr id="763912" name="Line 8"/>
          <p:cNvSpPr>
            <a:spLocks noChangeShapeType="1"/>
          </p:cNvSpPr>
          <p:nvPr userDrawn="1"/>
        </p:nvSpPr>
        <p:spPr bwMode="auto">
          <a:xfrm flipH="1">
            <a:off x="0" y="6734175"/>
            <a:ext cx="9144000" cy="0"/>
          </a:xfrm>
          <a:prstGeom prst="line">
            <a:avLst/>
          </a:prstGeom>
          <a:noFill/>
          <a:ln w="15875">
            <a:solidFill>
              <a:schemeClr val="bg2"/>
            </a:solidFill>
            <a:round/>
            <a:headEnd/>
            <a:tailEnd/>
          </a:ln>
          <a:effectLst/>
        </p:spPr>
        <p:txBody>
          <a:bodyPr/>
          <a:lstStyle/>
          <a:p>
            <a:endParaRPr lang="en-GB">
              <a:solidFill>
                <a:srgbClr val="000000"/>
              </a:solidFill>
              <a:latin typeface="Times" pitchFamily="18" charset="0"/>
            </a:endParaRPr>
          </a:p>
        </p:txBody>
      </p:sp>
      <p:sp>
        <p:nvSpPr>
          <p:cNvPr id="763914" name="Text Box 10"/>
          <p:cNvSpPr txBox="1">
            <a:spLocks noChangeArrowheads="1"/>
          </p:cNvSpPr>
          <p:nvPr userDrawn="1"/>
        </p:nvSpPr>
        <p:spPr bwMode="auto">
          <a:xfrm>
            <a:off x="468313" y="115888"/>
            <a:ext cx="8207375" cy="366712"/>
          </a:xfrm>
          <a:prstGeom prst="rect">
            <a:avLst/>
          </a:prstGeom>
          <a:noFill/>
          <a:ln w="9525">
            <a:noFill/>
            <a:miter lim="800000"/>
            <a:headEnd/>
            <a:tailEnd/>
          </a:ln>
          <a:effectLst/>
        </p:spPr>
        <p:txBody>
          <a:bodyPr>
            <a:spAutoFit/>
          </a:bodyPr>
          <a:lstStyle/>
          <a:p>
            <a:pPr>
              <a:spcBef>
                <a:spcPct val="50000"/>
              </a:spcBef>
            </a:pPr>
            <a:endParaRPr lang="en-GB" sz="1800">
              <a:solidFill>
                <a:srgbClr val="000000"/>
              </a:solidFill>
              <a:latin typeface="Arial" pitchFamily="34" charset="0"/>
            </a:endParaRPr>
          </a:p>
        </p:txBody>
      </p:sp>
      <p:sp>
        <p:nvSpPr>
          <p:cNvPr id="763915" name="Text Box 11"/>
          <p:cNvSpPr txBox="1">
            <a:spLocks noChangeArrowheads="1"/>
          </p:cNvSpPr>
          <p:nvPr userDrawn="1"/>
        </p:nvSpPr>
        <p:spPr bwMode="auto">
          <a:xfrm>
            <a:off x="395288" y="115888"/>
            <a:ext cx="8353425" cy="304800"/>
          </a:xfrm>
          <a:prstGeom prst="rect">
            <a:avLst/>
          </a:prstGeom>
          <a:noFill/>
          <a:ln w="9525">
            <a:noFill/>
            <a:miter lim="800000"/>
            <a:headEnd/>
            <a:tailEnd/>
          </a:ln>
          <a:effectLst/>
        </p:spPr>
        <p:txBody>
          <a:bodyPr>
            <a:spAutoFit/>
          </a:bodyPr>
          <a:lstStyle/>
          <a:p>
            <a:pPr>
              <a:spcBef>
                <a:spcPct val="50000"/>
              </a:spcBef>
            </a:pPr>
            <a:r>
              <a:rPr lang="en-US" sz="1400" dirty="0">
                <a:solidFill>
                  <a:srgbClr val="FFFFFF"/>
                </a:solidFill>
                <a:latin typeface="Arial" pitchFamily="34" charset="0"/>
              </a:rPr>
              <a:t>Advanced Software Architecture</a:t>
            </a:r>
          </a:p>
        </p:txBody>
      </p:sp>
      <p:sp>
        <p:nvSpPr>
          <p:cNvPr id="763916" name="Rectangle 12"/>
          <p:cNvSpPr>
            <a:spLocks noChangeArrowheads="1"/>
          </p:cNvSpPr>
          <p:nvPr userDrawn="1"/>
        </p:nvSpPr>
        <p:spPr bwMode="auto">
          <a:xfrm>
            <a:off x="5886450" y="6629400"/>
            <a:ext cx="730250" cy="88900"/>
          </a:xfrm>
          <a:prstGeom prst="rect">
            <a:avLst/>
          </a:prstGeom>
          <a:solidFill>
            <a:schemeClr val="bg1"/>
          </a:solidFill>
          <a:ln w="9525">
            <a:noFill/>
            <a:miter lim="800000"/>
            <a:headEnd/>
            <a:tailEnd/>
          </a:ln>
          <a:effectLst/>
        </p:spPr>
        <p:txBody>
          <a:bodyPr wrap="none" anchor="ctr"/>
          <a:lstStyle/>
          <a:p>
            <a:endParaRPr lang="en-GB">
              <a:solidFill>
                <a:srgbClr val="000000"/>
              </a:solidFill>
              <a:latin typeface="Times" pitchFamily="18" charset="0"/>
            </a:endParaRPr>
          </a:p>
        </p:txBody>
      </p:sp>
      <p:sp>
        <p:nvSpPr>
          <p:cNvPr id="763917" name="Rectangle 13"/>
          <p:cNvSpPr>
            <a:spLocks noGrp="1" noChangeArrowheads="1"/>
          </p:cNvSpPr>
          <p:nvPr>
            <p:ph type="ftr" sz="quarter" idx="3"/>
          </p:nvPr>
        </p:nvSpPr>
        <p:spPr bwMode="auto">
          <a:xfrm>
            <a:off x="881063" y="6249988"/>
            <a:ext cx="7380287" cy="4492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i="1">
                <a:latin typeface="+mn-lt"/>
              </a:defRPr>
            </a:lvl1pPr>
          </a:lstStyle>
          <a:p>
            <a:r>
              <a:rPr lang="en-US" sz="800">
                <a:solidFill>
                  <a:srgbClr val="000000"/>
                </a:solidFill>
              </a:rPr>
              <a:t>MRV Chaudron</a:t>
            </a:r>
          </a:p>
          <a:p>
            <a:r>
              <a:rPr lang="en-US">
                <a:solidFill>
                  <a:srgbClr val="000000"/>
                </a:solidFill>
              </a:rPr>
              <a:t>Sheet </a:t>
            </a:r>
            <a:fld id="{E587709D-CB87-4D3D-A7A8-8901C6383158}" type="slidenum">
              <a:rPr lang="en-US">
                <a:solidFill>
                  <a:srgbClr val="000000"/>
                </a:solidFill>
              </a:rPr>
              <a:pPr/>
              <a:t>‹#›</a:t>
            </a:fld>
            <a:endParaRPr lang="en-US">
              <a:solidFill>
                <a:srgbClr val="000000"/>
              </a:solidFill>
            </a:endParaRPr>
          </a:p>
        </p:txBody>
      </p:sp>
      <p:pic>
        <p:nvPicPr>
          <p:cNvPr id="14" name="Bildobjekt 9" descr="Chalmers Univ logo_svart.emf"/>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820738" y="6361266"/>
            <a:ext cx="1440160" cy="27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Bildobjekt 8" descr="Logo GUeng_leftSV.jp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507236" y="6309320"/>
            <a:ext cx="25511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5707342"/>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Lst>
  <p:transition>
    <p:fade/>
  </p:transition>
  <p:timing>
    <p:tnLst>
      <p:par>
        <p:cTn id="1" dur="indefinite" restart="never" nodeType="tmRoot"/>
      </p:par>
    </p:tnLst>
  </p:timing>
  <p:hf hdr="0" dt="0"/>
  <p:txStyles>
    <p:titleStyle>
      <a:lvl1pPr algn="l" rtl="0" fontAlgn="base">
        <a:spcBef>
          <a:spcPct val="0"/>
        </a:spcBef>
        <a:spcAft>
          <a:spcPct val="0"/>
        </a:spcAft>
        <a:defRPr sz="36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pitchFamily="34" charset="0"/>
        </a:defRPr>
      </a:lvl2pPr>
      <a:lvl3pPr algn="l" rtl="0" fontAlgn="base">
        <a:spcBef>
          <a:spcPct val="0"/>
        </a:spcBef>
        <a:spcAft>
          <a:spcPct val="0"/>
        </a:spcAft>
        <a:defRPr sz="4400">
          <a:solidFill>
            <a:schemeClr val="tx1"/>
          </a:solidFill>
          <a:latin typeface="Arial" pitchFamily="34" charset="0"/>
        </a:defRPr>
      </a:lvl3pPr>
      <a:lvl4pPr algn="l" rtl="0" fontAlgn="base">
        <a:spcBef>
          <a:spcPct val="0"/>
        </a:spcBef>
        <a:spcAft>
          <a:spcPct val="0"/>
        </a:spcAft>
        <a:defRPr sz="4400">
          <a:solidFill>
            <a:schemeClr val="tx1"/>
          </a:solidFill>
          <a:latin typeface="Arial" pitchFamily="34" charset="0"/>
        </a:defRPr>
      </a:lvl4pPr>
      <a:lvl5pPr algn="l" rtl="0" fontAlgn="base">
        <a:spcBef>
          <a:spcPct val="0"/>
        </a:spcBef>
        <a:spcAft>
          <a:spcPct val="0"/>
        </a:spcAft>
        <a:defRPr sz="4400">
          <a:solidFill>
            <a:schemeClr val="tx1"/>
          </a:solidFill>
          <a:latin typeface="Arial" pitchFamily="34" charset="0"/>
        </a:defRPr>
      </a:lvl5pPr>
      <a:lvl6pPr marL="457200" algn="l" rtl="0" fontAlgn="base">
        <a:spcBef>
          <a:spcPct val="0"/>
        </a:spcBef>
        <a:spcAft>
          <a:spcPct val="0"/>
        </a:spcAft>
        <a:defRPr sz="4400">
          <a:solidFill>
            <a:schemeClr val="tx1"/>
          </a:solidFill>
          <a:latin typeface="Arial" pitchFamily="34" charset="0"/>
        </a:defRPr>
      </a:lvl6pPr>
      <a:lvl7pPr marL="914400" algn="l" rtl="0" fontAlgn="base">
        <a:spcBef>
          <a:spcPct val="0"/>
        </a:spcBef>
        <a:spcAft>
          <a:spcPct val="0"/>
        </a:spcAft>
        <a:defRPr sz="4400">
          <a:solidFill>
            <a:schemeClr val="tx1"/>
          </a:solidFill>
          <a:latin typeface="Arial" pitchFamily="34" charset="0"/>
        </a:defRPr>
      </a:lvl7pPr>
      <a:lvl8pPr marL="1371600" algn="l" rtl="0" fontAlgn="base">
        <a:spcBef>
          <a:spcPct val="0"/>
        </a:spcBef>
        <a:spcAft>
          <a:spcPct val="0"/>
        </a:spcAft>
        <a:defRPr sz="4400">
          <a:solidFill>
            <a:schemeClr val="tx1"/>
          </a:solidFill>
          <a:latin typeface="Arial" pitchFamily="34" charset="0"/>
        </a:defRPr>
      </a:lvl8pPr>
      <a:lvl9pPr marL="1828800" algn="l" rtl="0" fontAlgn="base">
        <a:spcBef>
          <a:spcPct val="0"/>
        </a:spcBef>
        <a:spcAft>
          <a:spcPct val="0"/>
        </a:spcAft>
        <a:defRPr sz="4400">
          <a:solidFill>
            <a:schemeClr val="tx1"/>
          </a:solidFill>
          <a:latin typeface="Arial" pitchFamily="34"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Grp="1" noChangeArrowheads="1"/>
          </p:cNvSpPr>
          <p:nvPr>
            <p:ph type="title"/>
          </p:nvPr>
        </p:nvSpPr>
        <p:spPr bwMode="auto">
          <a:xfrm>
            <a:off x="0" y="8382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en-US" smtClean="0"/>
              <a:t>Klicka här för att ändra format</a:t>
            </a:r>
          </a:p>
        </p:txBody>
      </p:sp>
      <p:sp>
        <p:nvSpPr>
          <p:cNvPr id="1027" name="Rectangle 11"/>
          <p:cNvSpPr>
            <a:spLocks noGrp="1" noChangeArrowheads="1"/>
          </p:cNvSpPr>
          <p:nvPr>
            <p:ph type="body" idx="1"/>
          </p:nvPr>
        </p:nvSpPr>
        <p:spPr bwMode="auto">
          <a:xfrm>
            <a:off x="685800" y="1981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en-US" smtClean="0"/>
              <a:t>Klicka här för att ändra format på bakgrundstexten</a:t>
            </a:r>
          </a:p>
          <a:p>
            <a:pPr lvl="1"/>
            <a:r>
              <a:rPr lang="sv-SE" altLang="en-US" smtClean="0"/>
              <a:t>Nivå två</a:t>
            </a:r>
          </a:p>
          <a:p>
            <a:pPr lvl="2"/>
            <a:r>
              <a:rPr lang="sv-SE" altLang="en-US" smtClean="0"/>
              <a:t>Nivå tre</a:t>
            </a:r>
          </a:p>
          <a:p>
            <a:pPr lvl="3"/>
            <a:r>
              <a:rPr lang="sv-SE" altLang="en-US" smtClean="0"/>
              <a:t>Nivå fyra</a:t>
            </a:r>
          </a:p>
          <a:p>
            <a:pPr lvl="4"/>
            <a:r>
              <a:rPr lang="sv-SE" altLang="en-US" smtClean="0"/>
              <a:t>Nivå fem</a:t>
            </a:r>
          </a:p>
        </p:txBody>
      </p:sp>
      <p:pic>
        <p:nvPicPr>
          <p:cNvPr id="1028" name="Bildobjekt 9" descr="Chalmers Univ logo_svart.emf"/>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23850" y="171450"/>
            <a:ext cx="1104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Rak 11"/>
          <p:cNvCxnSpPr/>
          <p:nvPr/>
        </p:nvCxnSpPr>
        <p:spPr bwMode="auto">
          <a:xfrm>
            <a:off x="0" y="457200"/>
            <a:ext cx="9144000" cy="1588"/>
          </a:xfrm>
          <a:prstGeom prst="line">
            <a:avLst/>
          </a:prstGeom>
          <a:solidFill>
            <a:schemeClr val="accent1"/>
          </a:solidFill>
          <a:ln w="3175" cap="flat" cmpd="sng" algn="ctr">
            <a:solidFill>
              <a:schemeClr val="bg2">
                <a:lumMod val="40000"/>
                <a:lumOff val="60000"/>
              </a:schemeClr>
            </a:solidFill>
            <a:prstDash val="solid"/>
            <a:round/>
            <a:headEnd type="none" w="med" len="med"/>
            <a:tailEnd type="none" w="med" len="med"/>
          </a:ln>
          <a:effectLst/>
        </p:spPr>
      </p:cxnSp>
      <p:pic>
        <p:nvPicPr>
          <p:cNvPr id="1030" name="Bildobjekt 8" descr="Logo GUeng_leftSV.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835150" y="63500"/>
            <a:ext cx="25511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1" name="Rak 12"/>
          <p:cNvCxnSpPr>
            <a:cxnSpLocks noChangeShapeType="1"/>
          </p:cNvCxnSpPr>
          <p:nvPr/>
        </p:nvCxnSpPr>
        <p:spPr bwMode="auto">
          <a:xfrm rot="5400000">
            <a:off x="1526381" y="240507"/>
            <a:ext cx="185737"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1032" name="TextBox 10"/>
          <p:cNvSpPr txBox="1">
            <a:spLocks noChangeArrowheads="1"/>
          </p:cNvSpPr>
          <p:nvPr userDrawn="1"/>
        </p:nvSpPr>
        <p:spPr bwMode="auto">
          <a:xfrm>
            <a:off x="7823200" y="106363"/>
            <a:ext cx="11271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sz="1200" smtClean="0">
                <a:solidFill>
                  <a:srgbClr val="D9D9D9"/>
                </a:solidFill>
                <a:latin typeface="Calibri" pitchFamily="34" charset="0"/>
              </a:rPr>
              <a:t>MRV Chaudron</a:t>
            </a:r>
            <a:endParaRPr lang="sv-SE" sz="1200" smtClean="0">
              <a:solidFill>
                <a:srgbClr val="D9D9D9"/>
              </a:solidFill>
              <a:latin typeface="Calibri" pitchFamily="34" charset="0"/>
            </a:endParaRPr>
          </a:p>
        </p:txBody>
      </p:sp>
    </p:spTree>
    <p:extLst>
      <p:ext uri="{BB962C8B-B14F-4D97-AF65-F5344CB8AC3E}">
        <p14:creationId xmlns:p14="http://schemas.microsoft.com/office/powerpoint/2010/main" val="4175746101"/>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Lst>
  <p:timing>
    <p:tnLst>
      <p:par>
        <p:cTn id="1" dur="indefinite" restart="never" nodeType="tmRoot"/>
      </p:par>
    </p:tnLst>
  </p:timing>
  <p:txStyles>
    <p:titleStyle>
      <a:lvl1pPr algn="ctr" rtl="0" eaLnBrk="0" fontAlgn="base" hangingPunct="0">
        <a:spcBef>
          <a:spcPct val="0"/>
        </a:spcBef>
        <a:spcAft>
          <a:spcPct val="0"/>
        </a:spcAft>
        <a:defRPr sz="4000" b="1">
          <a:solidFill>
            <a:schemeClr val="tx1"/>
          </a:solidFill>
          <a:latin typeface="+mj-lt"/>
          <a:ea typeface="MS PGothic" pitchFamily="34" charset="-128"/>
          <a:cs typeface="Akzidenz-Bd for Chalmers"/>
        </a:defRPr>
      </a:lvl1pPr>
      <a:lvl2pPr algn="ctr" rtl="0" eaLnBrk="0" fontAlgn="base" hangingPunct="0">
        <a:spcBef>
          <a:spcPct val="0"/>
        </a:spcBef>
        <a:spcAft>
          <a:spcPct val="0"/>
        </a:spcAft>
        <a:defRPr sz="4000" b="1">
          <a:solidFill>
            <a:schemeClr val="tx1"/>
          </a:solidFill>
          <a:latin typeface="Arial Black" pitchFamily="68" charset="0"/>
          <a:ea typeface="MS PGothic" pitchFamily="34" charset="-128"/>
          <a:cs typeface="Akzidenz-Bd for Chalmers" pitchFamily="2"/>
        </a:defRPr>
      </a:lvl2pPr>
      <a:lvl3pPr algn="ctr" rtl="0" eaLnBrk="0" fontAlgn="base" hangingPunct="0">
        <a:spcBef>
          <a:spcPct val="0"/>
        </a:spcBef>
        <a:spcAft>
          <a:spcPct val="0"/>
        </a:spcAft>
        <a:defRPr sz="4000" b="1">
          <a:solidFill>
            <a:schemeClr val="tx1"/>
          </a:solidFill>
          <a:latin typeface="Arial Black" pitchFamily="68" charset="0"/>
          <a:ea typeface="MS PGothic" pitchFamily="34" charset="-128"/>
          <a:cs typeface="Akzidenz-Bd for Chalmers" pitchFamily="2"/>
        </a:defRPr>
      </a:lvl3pPr>
      <a:lvl4pPr algn="ctr" rtl="0" eaLnBrk="0" fontAlgn="base" hangingPunct="0">
        <a:spcBef>
          <a:spcPct val="0"/>
        </a:spcBef>
        <a:spcAft>
          <a:spcPct val="0"/>
        </a:spcAft>
        <a:defRPr sz="4000" b="1">
          <a:solidFill>
            <a:schemeClr val="tx1"/>
          </a:solidFill>
          <a:latin typeface="Arial Black" pitchFamily="68" charset="0"/>
          <a:ea typeface="MS PGothic" pitchFamily="34" charset="-128"/>
          <a:cs typeface="Akzidenz-Bd for Chalmers" pitchFamily="2"/>
        </a:defRPr>
      </a:lvl4pPr>
      <a:lvl5pPr algn="ctr" rtl="0" eaLnBrk="0" fontAlgn="base" hangingPunct="0">
        <a:spcBef>
          <a:spcPct val="0"/>
        </a:spcBef>
        <a:spcAft>
          <a:spcPct val="0"/>
        </a:spcAft>
        <a:defRPr sz="4000" b="1">
          <a:solidFill>
            <a:schemeClr val="tx1"/>
          </a:solidFill>
          <a:latin typeface="Arial Black" pitchFamily="68" charset="0"/>
          <a:ea typeface="MS PGothic" pitchFamily="34" charset="-128"/>
          <a:cs typeface="Akzidenz-Bd for Chalmers" pitchFamily="2"/>
        </a:defRPr>
      </a:lvl5pPr>
      <a:lvl6pPr marL="457200" algn="ctr" rtl="0" eaLnBrk="1" fontAlgn="base" hangingPunct="1">
        <a:spcBef>
          <a:spcPct val="0"/>
        </a:spcBef>
        <a:spcAft>
          <a:spcPct val="0"/>
        </a:spcAft>
        <a:defRPr sz="4000">
          <a:solidFill>
            <a:schemeClr val="bg1"/>
          </a:solidFill>
          <a:latin typeface="Arial Black" pitchFamily="68" charset="0"/>
        </a:defRPr>
      </a:lvl6pPr>
      <a:lvl7pPr marL="914400" algn="ctr" rtl="0" eaLnBrk="1" fontAlgn="base" hangingPunct="1">
        <a:spcBef>
          <a:spcPct val="0"/>
        </a:spcBef>
        <a:spcAft>
          <a:spcPct val="0"/>
        </a:spcAft>
        <a:defRPr sz="4000">
          <a:solidFill>
            <a:schemeClr val="bg1"/>
          </a:solidFill>
          <a:latin typeface="Arial Black" pitchFamily="68" charset="0"/>
        </a:defRPr>
      </a:lvl7pPr>
      <a:lvl8pPr marL="1371600" algn="ctr" rtl="0" eaLnBrk="1" fontAlgn="base" hangingPunct="1">
        <a:spcBef>
          <a:spcPct val="0"/>
        </a:spcBef>
        <a:spcAft>
          <a:spcPct val="0"/>
        </a:spcAft>
        <a:defRPr sz="4000">
          <a:solidFill>
            <a:schemeClr val="bg1"/>
          </a:solidFill>
          <a:latin typeface="Arial Black" pitchFamily="68" charset="0"/>
        </a:defRPr>
      </a:lvl8pPr>
      <a:lvl9pPr marL="1828800" algn="ctr" rtl="0" eaLnBrk="1" fontAlgn="base" hangingPunct="1">
        <a:spcBef>
          <a:spcPct val="0"/>
        </a:spcBef>
        <a:spcAft>
          <a:spcPct val="0"/>
        </a:spcAft>
        <a:defRPr sz="4000">
          <a:solidFill>
            <a:schemeClr val="bg1"/>
          </a:solidFill>
          <a:latin typeface="Arial Black" pitchFamily="68" charset="0"/>
        </a:defRPr>
      </a:lvl9pPr>
    </p:titleStyle>
    <p:bodyStyle>
      <a:lvl1pPr marL="342900" indent="-342900" algn="l" rtl="0" eaLnBrk="0" fontAlgn="base" hangingPunct="0">
        <a:spcBef>
          <a:spcPct val="20000"/>
        </a:spcBef>
        <a:spcAft>
          <a:spcPct val="0"/>
        </a:spcAft>
        <a:buSzPct val="100000"/>
        <a:buFont typeface="Arial" panose="020B0604020202020204" pitchFamily="34" charset="0"/>
        <a:buChar char="•"/>
        <a:defRPr sz="2000">
          <a:solidFill>
            <a:schemeClr val="tx1"/>
          </a:solidFill>
          <a:latin typeface="+mn-lt"/>
          <a:ea typeface="MS PGothic" pitchFamily="34" charset="-128"/>
          <a:cs typeface="Akzidenz for Chalmers Regular"/>
        </a:defRPr>
      </a:lvl1pPr>
      <a:lvl2pPr marL="742950" indent="-285750" algn="l" rtl="0" eaLnBrk="0" fontAlgn="base" hangingPunct="0">
        <a:spcBef>
          <a:spcPct val="20000"/>
        </a:spcBef>
        <a:spcAft>
          <a:spcPct val="0"/>
        </a:spcAft>
        <a:buSzPct val="100000"/>
        <a:buFont typeface="Arial" panose="020B0604020202020204" pitchFamily="34" charset="0"/>
        <a:buChar char="•"/>
        <a:defRPr sz="2000">
          <a:solidFill>
            <a:schemeClr val="tx1"/>
          </a:solidFill>
          <a:latin typeface="+mn-lt"/>
          <a:ea typeface="MS PGothic" pitchFamily="34" charset="-128"/>
          <a:cs typeface="Akzidenz for Chalmers Regular"/>
        </a:defRPr>
      </a:lvl2pPr>
      <a:lvl3pPr marL="1143000" indent="-228600" algn="l" rtl="0" eaLnBrk="0" fontAlgn="base" hangingPunct="0">
        <a:spcBef>
          <a:spcPct val="20000"/>
        </a:spcBef>
        <a:spcAft>
          <a:spcPct val="0"/>
        </a:spcAft>
        <a:buSzPct val="100000"/>
        <a:buFont typeface="Arial" panose="020B0604020202020204" pitchFamily="34" charset="0"/>
        <a:buChar char="•"/>
        <a:defRPr sz="2000">
          <a:solidFill>
            <a:schemeClr val="tx1"/>
          </a:solidFill>
          <a:latin typeface="+mn-lt"/>
          <a:ea typeface="MS PGothic" pitchFamily="34" charset="-128"/>
          <a:cs typeface="Akzidenz for Chalmers Regular"/>
        </a:defRPr>
      </a:lvl3pPr>
      <a:lvl4pPr marL="1600200" indent="-228600" algn="l" rtl="0" eaLnBrk="0" fontAlgn="base" hangingPunct="0">
        <a:spcBef>
          <a:spcPct val="20000"/>
        </a:spcBef>
        <a:spcAft>
          <a:spcPct val="0"/>
        </a:spcAft>
        <a:buSzPct val="100000"/>
        <a:buFont typeface="Arial" panose="020B0604020202020204" pitchFamily="34" charset="0"/>
        <a:buChar char="•"/>
        <a:defRPr sz="2000">
          <a:solidFill>
            <a:schemeClr val="tx1"/>
          </a:solidFill>
          <a:latin typeface="+mn-lt"/>
          <a:ea typeface="MS PGothic" pitchFamily="34" charset="-128"/>
          <a:cs typeface="Akzidenz for Chalmers Regular"/>
        </a:defRPr>
      </a:lvl4pPr>
      <a:lvl5pPr marL="2057400" indent="-228600" algn="l" rtl="0" eaLnBrk="0" fontAlgn="base" hangingPunct="0">
        <a:spcBef>
          <a:spcPct val="20000"/>
        </a:spcBef>
        <a:spcAft>
          <a:spcPct val="0"/>
        </a:spcAft>
        <a:buSzPct val="100000"/>
        <a:buFont typeface="Arial" panose="020B0604020202020204" pitchFamily="34" charset="0"/>
        <a:buChar char="•"/>
        <a:defRPr sz="2000">
          <a:solidFill>
            <a:schemeClr val="tx1"/>
          </a:solidFill>
          <a:latin typeface="+mn-lt"/>
          <a:ea typeface="MS PGothic" pitchFamily="34" charset="-128"/>
          <a:cs typeface="Akzidenz for Chalmers Regular"/>
        </a:defRPr>
      </a:lvl5pPr>
      <a:lvl6pPr marL="25146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6pPr>
      <a:lvl7pPr marL="29718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7pPr>
      <a:lvl8pPr marL="34290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8pPr>
      <a:lvl9pPr marL="38862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3906" name="Rectangle 2"/>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Garamond" pitchFamily="18" charset="0"/>
              </a:defRPr>
            </a:lvl1pPr>
          </a:lstStyle>
          <a:p>
            <a:fld id="{38D2F321-34AA-43B8-A54C-5EACB4DC17DB}" type="slidenum">
              <a:rPr lang="en-US">
                <a:solidFill>
                  <a:srgbClr val="000000"/>
                </a:solidFill>
              </a:rPr>
              <a:pPr/>
              <a:t>‹#›</a:t>
            </a:fld>
            <a:endParaRPr lang="en-US">
              <a:solidFill>
                <a:srgbClr val="000000"/>
              </a:solidFill>
            </a:endParaRPr>
          </a:p>
        </p:txBody>
      </p:sp>
      <p:sp>
        <p:nvSpPr>
          <p:cNvPr id="763907" name="Rectangle 3"/>
          <p:cNvSpPr>
            <a:spLocks noChangeArrowheads="1"/>
          </p:cNvSpPr>
          <p:nvPr userDrawn="1"/>
        </p:nvSpPr>
        <p:spPr bwMode="auto">
          <a:xfrm>
            <a:off x="0" y="134938"/>
            <a:ext cx="9144000" cy="274637"/>
          </a:xfrm>
          <a:prstGeom prst="rect">
            <a:avLst/>
          </a:prstGeom>
          <a:gradFill rotWithShape="0">
            <a:gsLst>
              <a:gs pos="0">
                <a:schemeClr val="bg2"/>
              </a:gs>
              <a:gs pos="100000">
                <a:schemeClr val="bg1"/>
              </a:gs>
            </a:gsLst>
            <a:lin ang="0" scaled="1"/>
          </a:gradFill>
          <a:ln w="9525">
            <a:noFill/>
            <a:miter lim="800000"/>
            <a:headEnd/>
            <a:tailEnd/>
          </a:ln>
        </p:spPr>
        <p:txBody>
          <a:bodyPr/>
          <a:lstStyle/>
          <a:p>
            <a:pPr eaLnBrk="1" hangingPunct="1"/>
            <a:endParaRPr lang="en-GB">
              <a:solidFill>
                <a:srgbClr val="000000"/>
              </a:solidFill>
              <a:latin typeface="Times New Roman" pitchFamily="18" charset="0"/>
            </a:endParaRPr>
          </a:p>
        </p:txBody>
      </p:sp>
      <p:sp>
        <p:nvSpPr>
          <p:cNvPr id="763908" name="Rectangle 4"/>
          <p:cNvSpPr>
            <a:spLocks noGrp="1" noChangeArrowheads="1"/>
          </p:cNvSpPr>
          <p:nvPr>
            <p:ph type="title"/>
          </p:nvPr>
        </p:nvSpPr>
        <p:spPr bwMode="auto">
          <a:xfrm>
            <a:off x="342900" y="523875"/>
            <a:ext cx="8551863" cy="749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63909" name="Rectangle 5"/>
          <p:cNvSpPr>
            <a:spLocks noGrp="1" noChangeArrowheads="1"/>
          </p:cNvSpPr>
          <p:nvPr>
            <p:ph type="body" idx="1"/>
          </p:nvPr>
        </p:nvSpPr>
        <p:spPr bwMode="auto">
          <a:xfrm>
            <a:off x="342900" y="1355725"/>
            <a:ext cx="8551863" cy="4778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63911" name="Line 7"/>
          <p:cNvSpPr>
            <a:spLocks noChangeShapeType="1"/>
          </p:cNvSpPr>
          <p:nvPr userDrawn="1"/>
        </p:nvSpPr>
        <p:spPr bwMode="auto">
          <a:xfrm flipH="1">
            <a:off x="0" y="6237288"/>
            <a:ext cx="9144000" cy="0"/>
          </a:xfrm>
          <a:prstGeom prst="line">
            <a:avLst/>
          </a:prstGeom>
          <a:noFill/>
          <a:ln w="15875">
            <a:solidFill>
              <a:schemeClr val="bg2"/>
            </a:solidFill>
            <a:round/>
            <a:headEnd/>
            <a:tailEnd/>
          </a:ln>
          <a:effectLst/>
        </p:spPr>
        <p:txBody>
          <a:bodyPr/>
          <a:lstStyle/>
          <a:p>
            <a:endParaRPr lang="en-GB">
              <a:solidFill>
                <a:srgbClr val="000000"/>
              </a:solidFill>
              <a:latin typeface="Times" pitchFamily="18" charset="0"/>
            </a:endParaRPr>
          </a:p>
        </p:txBody>
      </p:sp>
      <p:sp>
        <p:nvSpPr>
          <p:cNvPr id="763912" name="Line 8"/>
          <p:cNvSpPr>
            <a:spLocks noChangeShapeType="1"/>
          </p:cNvSpPr>
          <p:nvPr userDrawn="1"/>
        </p:nvSpPr>
        <p:spPr bwMode="auto">
          <a:xfrm flipH="1">
            <a:off x="0" y="6734175"/>
            <a:ext cx="9144000" cy="0"/>
          </a:xfrm>
          <a:prstGeom prst="line">
            <a:avLst/>
          </a:prstGeom>
          <a:noFill/>
          <a:ln w="15875">
            <a:solidFill>
              <a:schemeClr val="bg2"/>
            </a:solidFill>
            <a:round/>
            <a:headEnd/>
            <a:tailEnd/>
          </a:ln>
          <a:effectLst/>
        </p:spPr>
        <p:txBody>
          <a:bodyPr/>
          <a:lstStyle/>
          <a:p>
            <a:endParaRPr lang="en-GB">
              <a:solidFill>
                <a:srgbClr val="000000"/>
              </a:solidFill>
              <a:latin typeface="Times" pitchFamily="18" charset="0"/>
            </a:endParaRPr>
          </a:p>
        </p:txBody>
      </p:sp>
      <p:sp>
        <p:nvSpPr>
          <p:cNvPr id="763914" name="Text Box 10"/>
          <p:cNvSpPr txBox="1">
            <a:spLocks noChangeArrowheads="1"/>
          </p:cNvSpPr>
          <p:nvPr userDrawn="1"/>
        </p:nvSpPr>
        <p:spPr bwMode="auto">
          <a:xfrm>
            <a:off x="468313" y="115888"/>
            <a:ext cx="8207375" cy="366712"/>
          </a:xfrm>
          <a:prstGeom prst="rect">
            <a:avLst/>
          </a:prstGeom>
          <a:noFill/>
          <a:ln w="9525">
            <a:noFill/>
            <a:miter lim="800000"/>
            <a:headEnd/>
            <a:tailEnd/>
          </a:ln>
          <a:effectLst/>
        </p:spPr>
        <p:txBody>
          <a:bodyPr>
            <a:spAutoFit/>
          </a:bodyPr>
          <a:lstStyle/>
          <a:p>
            <a:pPr>
              <a:spcBef>
                <a:spcPct val="50000"/>
              </a:spcBef>
            </a:pPr>
            <a:endParaRPr lang="en-GB" sz="1800">
              <a:solidFill>
                <a:srgbClr val="000000"/>
              </a:solidFill>
              <a:latin typeface="Arial" pitchFamily="34" charset="0"/>
            </a:endParaRPr>
          </a:p>
        </p:txBody>
      </p:sp>
      <p:sp>
        <p:nvSpPr>
          <p:cNvPr id="763915" name="Text Box 11"/>
          <p:cNvSpPr txBox="1">
            <a:spLocks noChangeArrowheads="1"/>
          </p:cNvSpPr>
          <p:nvPr userDrawn="1"/>
        </p:nvSpPr>
        <p:spPr bwMode="auto">
          <a:xfrm>
            <a:off x="395288" y="115888"/>
            <a:ext cx="8353425" cy="304800"/>
          </a:xfrm>
          <a:prstGeom prst="rect">
            <a:avLst/>
          </a:prstGeom>
          <a:noFill/>
          <a:ln w="9525">
            <a:noFill/>
            <a:miter lim="800000"/>
            <a:headEnd/>
            <a:tailEnd/>
          </a:ln>
          <a:effectLst/>
        </p:spPr>
        <p:txBody>
          <a:bodyPr>
            <a:spAutoFit/>
          </a:bodyPr>
          <a:lstStyle/>
          <a:p>
            <a:pPr>
              <a:spcBef>
                <a:spcPct val="50000"/>
              </a:spcBef>
            </a:pPr>
            <a:r>
              <a:rPr lang="en-US" sz="1400" dirty="0" smtClean="0">
                <a:solidFill>
                  <a:srgbClr val="FFFFFF"/>
                </a:solidFill>
                <a:latin typeface="Arial" pitchFamily="34" charset="0"/>
              </a:rPr>
              <a:t>Software Architecture</a:t>
            </a:r>
            <a:endParaRPr lang="en-US" sz="1400" dirty="0">
              <a:solidFill>
                <a:srgbClr val="FFFFFF"/>
              </a:solidFill>
              <a:latin typeface="Arial" pitchFamily="34" charset="0"/>
            </a:endParaRPr>
          </a:p>
        </p:txBody>
      </p:sp>
      <p:sp>
        <p:nvSpPr>
          <p:cNvPr id="763916" name="Rectangle 12"/>
          <p:cNvSpPr>
            <a:spLocks noChangeArrowheads="1"/>
          </p:cNvSpPr>
          <p:nvPr userDrawn="1"/>
        </p:nvSpPr>
        <p:spPr bwMode="auto">
          <a:xfrm>
            <a:off x="5886450" y="6629400"/>
            <a:ext cx="730250" cy="88900"/>
          </a:xfrm>
          <a:prstGeom prst="rect">
            <a:avLst/>
          </a:prstGeom>
          <a:solidFill>
            <a:schemeClr val="bg1"/>
          </a:solidFill>
          <a:ln w="9525">
            <a:noFill/>
            <a:miter lim="800000"/>
            <a:headEnd/>
            <a:tailEnd/>
          </a:ln>
          <a:effectLst/>
        </p:spPr>
        <p:txBody>
          <a:bodyPr wrap="none" anchor="ctr"/>
          <a:lstStyle/>
          <a:p>
            <a:endParaRPr lang="en-GB">
              <a:solidFill>
                <a:srgbClr val="000000"/>
              </a:solidFill>
              <a:latin typeface="Times" pitchFamily="18" charset="0"/>
            </a:endParaRPr>
          </a:p>
        </p:txBody>
      </p:sp>
      <p:sp>
        <p:nvSpPr>
          <p:cNvPr id="763917" name="Rectangle 13"/>
          <p:cNvSpPr>
            <a:spLocks noGrp="1" noChangeArrowheads="1"/>
          </p:cNvSpPr>
          <p:nvPr>
            <p:ph type="ftr" sz="quarter" idx="3"/>
          </p:nvPr>
        </p:nvSpPr>
        <p:spPr bwMode="auto">
          <a:xfrm>
            <a:off x="881063" y="6249988"/>
            <a:ext cx="7380287" cy="4492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i="1">
                <a:latin typeface="+mn-lt"/>
              </a:defRPr>
            </a:lvl1pPr>
          </a:lstStyle>
          <a:p>
            <a:r>
              <a:rPr lang="en-US" sz="800">
                <a:solidFill>
                  <a:srgbClr val="000000"/>
                </a:solidFill>
              </a:rPr>
              <a:t>MRV Chaudron</a:t>
            </a:r>
          </a:p>
          <a:p>
            <a:r>
              <a:rPr lang="en-US">
                <a:solidFill>
                  <a:srgbClr val="000000"/>
                </a:solidFill>
              </a:rPr>
              <a:t>Sheet </a:t>
            </a:r>
            <a:fld id="{E587709D-CB87-4D3D-A7A8-8901C6383158}" type="slidenum">
              <a:rPr lang="en-US">
                <a:solidFill>
                  <a:srgbClr val="000000"/>
                </a:solidFill>
              </a:rPr>
              <a:pPr/>
              <a:t>‹#›</a:t>
            </a:fld>
            <a:endParaRPr lang="en-US">
              <a:solidFill>
                <a:srgbClr val="000000"/>
              </a:solidFill>
            </a:endParaRPr>
          </a:p>
        </p:txBody>
      </p:sp>
      <p:pic>
        <p:nvPicPr>
          <p:cNvPr id="14" name="Bildobjekt 9" descr="Chalmers Univ logo_svart.emf"/>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820738" y="6361266"/>
            <a:ext cx="1440160" cy="27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Bildobjekt 8" descr="Logo GUeng_leftSV.jp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507236" y="6309320"/>
            <a:ext cx="25511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1244699"/>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Lst>
  <p:transition>
    <p:fade/>
  </p:transition>
  <p:timing>
    <p:tnLst>
      <p:par>
        <p:cTn id="1" dur="indefinite" restart="never" nodeType="tmRoot"/>
      </p:par>
    </p:tnLst>
  </p:timing>
  <p:hf hdr="0" dt="0"/>
  <p:txStyles>
    <p:titleStyle>
      <a:lvl1pPr algn="l" rtl="0" fontAlgn="base">
        <a:spcBef>
          <a:spcPct val="0"/>
        </a:spcBef>
        <a:spcAft>
          <a:spcPct val="0"/>
        </a:spcAft>
        <a:defRPr sz="36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pitchFamily="34" charset="0"/>
        </a:defRPr>
      </a:lvl2pPr>
      <a:lvl3pPr algn="l" rtl="0" fontAlgn="base">
        <a:spcBef>
          <a:spcPct val="0"/>
        </a:spcBef>
        <a:spcAft>
          <a:spcPct val="0"/>
        </a:spcAft>
        <a:defRPr sz="4400">
          <a:solidFill>
            <a:schemeClr val="tx1"/>
          </a:solidFill>
          <a:latin typeface="Arial" pitchFamily="34" charset="0"/>
        </a:defRPr>
      </a:lvl3pPr>
      <a:lvl4pPr algn="l" rtl="0" fontAlgn="base">
        <a:spcBef>
          <a:spcPct val="0"/>
        </a:spcBef>
        <a:spcAft>
          <a:spcPct val="0"/>
        </a:spcAft>
        <a:defRPr sz="4400">
          <a:solidFill>
            <a:schemeClr val="tx1"/>
          </a:solidFill>
          <a:latin typeface="Arial" pitchFamily="34" charset="0"/>
        </a:defRPr>
      </a:lvl4pPr>
      <a:lvl5pPr algn="l" rtl="0" fontAlgn="base">
        <a:spcBef>
          <a:spcPct val="0"/>
        </a:spcBef>
        <a:spcAft>
          <a:spcPct val="0"/>
        </a:spcAft>
        <a:defRPr sz="4400">
          <a:solidFill>
            <a:schemeClr val="tx1"/>
          </a:solidFill>
          <a:latin typeface="Arial" pitchFamily="34" charset="0"/>
        </a:defRPr>
      </a:lvl5pPr>
      <a:lvl6pPr marL="457200" algn="l" rtl="0" fontAlgn="base">
        <a:spcBef>
          <a:spcPct val="0"/>
        </a:spcBef>
        <a:spcAft>
          <a:spcPct val="0"/>
        </a:spcAft>
        <a:defRPr sz="4400">
          <a:solidFill>
            <a:schemeClr val="tx1"/>
          </a:solidFill>
          <a:latin typeface="Arial" pitchFamily="34" charset="0"/>
        </a:defRPr>
      </a:lvl6pPr>
      <a:lvl7pPr marL="914400" algn="l" rtl="0" fontAlgn="base">
        <a:spcBef>
          <a:spcPct val="0"/>
        </a:spcBef>
        <a:spcAft>
          <a:spcPct val="0"/>
        </a:spcAft>
        <a:defRPr sz="4400">
          <a:solidFill>
            <a:schemeClr val="tx1"/>
          </a:solidFill>
          <a:latin typeface="Arial" pitchFamily="34" charset="0"/>
        </a:defRPr>
      </a:lvl7pPr>
      <a:lvl8pPr marL="1371600" algn="l" rtl="0" fontAlgn="base">
        <a:spcBef>
          <a:spcPct val="0"/>
        </a:spcBef>
        <a:spcAft>
          <a:spcPct val="0"/>
        </a:spcAft>
        <a:defRPr sz="4400">
          <a:solidFill>
            <a:schemeClr val="tx1"/>
          </a:solidFill>
          <a:latin typeface="Arial" pitchFamily="34" charset="0"/>
        </a:defRPr>
      </a:lvl8pPr>
      <a:lvl9pPr marL="1828800" algn="l" rtl="0" fontAlgn="base">
        <a:spcBef>
          <a:spcPct val="0"/>
        </a:spcBef>
        <a:spcAft>
          <a:spcPct val="0"/>
        </a:spcAft>
        <a:defRPr sz="4400">
          <a:solidFill>
            <a:schemeClr val="tx1"/>
          </a:solidFill>
          <a:latin typeface="Arial" pitchFamily="34"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en.wikipedia.org/wiki/De_Stijl"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8.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hyperlink" Target="https://krollermuller.nl/en/bart-van-der-leck-composition-1917-no-4-leaving-the-factory"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1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en.wikipedia.org/wiki/Architectural_style" TargetMode="External"/><Relationship Id="rId5" Type="http://schemas.openxmlformats.org/officeDocument/2006/relationships/image" Target="../media/image36.png"/><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hyperlink" Target="http://upload.wikimedia.org/wikipedia/en/6/66/Overview_of_a_three-tier_application.pn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w3.org/TR/SOAP/"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3" Type="http://schemas.openxmlformats.org/officeDocument/2006/relationships/hyperlink" Target="http://www.faqs.org/faqs/client-server-faq/"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www.sdmagazine.com/breakrm/features/s994f2.shtml" TargetMode="External"/><Relationship Id="rId5" Type="http://schemas.openxmlformats.org/officeDocument/2006/relationships/hyperlink" Target="http://www.sepa.tudelft.nl/modulemateriaal/tb141/Comms/inhoud.htm" TargetMode="External"/><Relationship Id="rId4" Type="http://schemas.openxmlformats.org/officeDocument/2006/relationships/hyperlink" Target="http://www.sei.cmu.edu/str/descriptions/clientserver_body.html" TargetMode="External"/></Relationships>
</file>

<file path=ppt/slides/_rels/slide71.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1042988" y="620241"/>
            <a:ext cx="7239000" cy="1081088"/>
          </a:xfrm>
          <a:extLst>
            <a:ext uri="{909E8E84-426E-40DD-AFC4-6F175D3DCCD1}">
              <a14:hiddenFill xmlns:a14="http://schemas.microsoft.com/office/drawing/2010/main">
                <a:solidFill>
                  <a:schemeClr val="tx2"/>
                </a:solidFill>
              </a14:hiddenFill>
            </a:ext>
          </a:extLst>
        </p:spPr>
        <p:txBody>
          <a:bodyPr/>
          <a:lstStyle/>
          <a:p>
            <a:pPr eaLnBrk="1" hangingPunct="1">
              <a:defRPr/>
            </a:pPr>
            <a:r>
              <a:rPr lang="en-US" sz="4800" b="1" smtClean="0">
                <a:effectLst>
                  <a:outerShdw blurRad="38100" dist="38100" dir="2700000" algn="tl">
                    <a:srgbClr val="C0C0C0"/>
                  </a:outerShdw>
                </a:effectLst>
              </a:rPr>
              <a:t>Architectural Styles</a:t>
            </a:r>
            <a:endParaRPr lang="en-GB" sz="4800" smtClean="0">
              <a:effectLst>
                <a:outerShdw blurRad="38100" dist="38100" dir="2700000" algn="tl">
                  <a:srgbClr val="C0C0C0"/>
                </a:outerShdw>
              </a:effectLst>
            </a:endParaRPr>
          </a:p>
        </p:txBody>
      </p:sp>
      <p:sp>
        <p:nvSpPr>
          <p:cNvPr id="22531" name="Rectangle 3"/>
          <p:cNvSpPr>
            <a:spLocks noGrp="1" noChangeArrowheads="1"/>
          </p:cNvSpPr>
          <p:nvPr>
            <p:ph type="subTitle" idx="1"/>
          </p:nvPr>
        </p:nvSpPr>
        <p:spPr>
          <a:xfrm>
            <a:off x="250825" y="1556792"/>
            <a:ext cx="8596313" cy="432048"/>
          </a:xfrm>
          <a:noFill/>
        </p:spPr>
        <p:txBody>
          <a:bodyPr/>
          <a:lstStyle/>
          <a:p>
            <a:pPr eaLnBrk="1" hangingPunct="1"/>
            <a:r>
              <a:rPr lang="en-US" altLang="en-US" sz="2400" dirty="0" smtClean="0"/>
              <a:t>M.R.V. Chaudron</a:t>
            </a:r>
          </a:p>
        </p:txBody>
      </p:sp>
      <p:pic>
        <p:nvPicPr>
          <p:cNvPr id="28" name="Picture 27"/>
          <p:cNvPicPr>
            <a:picLocks noChangeAspect="1"/>
          </p:cNvPicPr>
          <p:nvPr/>
        </p:nvPicPr>
        <p:blipFill>
          <a:blip r:embed="rId3"/>
          <a:stretch>
            <a:fillRect/>
          </a:stretch>
        </p:blipFill>
        <p:spPr>
          <a:xfrm>
            <a:off x="250825" y="2060848"/>
            <a:ext cx="2484438" cy="2484437"/>
          </a:xfrm>
          <a:prstGeom prst="rect">
            <a:avLst/>
          </a:prstGeom>
          <a:effectLst>
            <a:outerShdw blurRad="63500" sx="102000" sy="102000" algn="ctr" rotWithShape="0">
              <a:prstClr val="black">
                <a:alpha val="40000"/>
              </a:prstClr>
            </a:outerShdw>
          </a:effectLst>
        </p:spPr>
      </p:pic>
      <p:pic>
        <p:nvPicPr>
          <p:cNvPr id="29" name="Picture 28"/>
          <p:cNvPicPr>
            <a:picLocks noChangeAspect="1"/>
          </p:cNvPicPr>
          <p:nvPr/>
        </p:nvPicPr>
        <p:blipFill>
          <a:blip r:embed="rId4"/>
          <a:stretch>
            <a:fillRect/>
          </a:stretch>
        </p:blipFill>
        <p:spPr>
          <a:xfrm>
            <a:off x="7092950" y="2060848"/>
            <a:ext cx="1754188" cy="2484437"/>
          </a:xfrm>
          <a:prstGeom prst="rect">
            <a:avLst/>
          </a:prstGeom>
          <a:effectLst>
            <a:outerShdw blurRad="63500" sx="102000" sy="102000" algn="ctr" rotWithShape="0">
              <a:prstClr val="black">
                <a:alpha val="40000"/>
              </a:prstClr>
            </a:outerShdw>
          </a:effectLst>
        </p:spPr>
      </p:pic>
      <p:pic>
        <p:nvPicPr>
          <p:cNvPr id="30" name="Picture 29"/>
          <p:cNvPicPr>
            <a:picLocks noChangeAspect="1"/>
          </p:cNvPicPr>
          <p:nvPr/>
        </p:nvPicPr>
        <p:blipFill>
          <a:blip r:embed="rId5"/>
          <a:stretch>
            <a:fillRect/>
          </a:stretch>
        </p:blipFill>
        <p:spPr>
          <a:xfrm>
            <a:off x="2916238" y="2060848"/>
            <a:ext cx="4006850" cy="2484437"/>
          </a:xfrm>
          <a:prstGeom prst="rect">
            <a:avLst/>
          </a:prstGeom>
          <a:solidFill>
            <a:schemeClr val="bg1"/>
          </a:solidFill>
          <a:effectLst>
            <a:outerShdw blurRad="63500" sx="102000" sy="102000" algn="ctr" rotWithShape="0">
              <a:prstClr val="black">
                <a:alpha val="40000"/>
              </a:prstClr>
            </a:outerShdw>
          </a:effectLst>
        </p:spPr>
      </p:pic>
      <p:sp>
        <p:nvSpPr>
          <p:cNvPr id="9" name="Rectangle 8"/>
          <p:cNvSpPr/>
          <p:nvPr/>
        </p:nvSpPr>
        <p:spPr>
          <a:xfrm>
            <a:off x="1259632" y="4653136"/>
            <a:ext cx="6840760" cy="369332"/>
          </a:xfrm>
          <a:prstGeom prst="rect">
            <a:avLst/>
          </a:prstGeom>
        </p:spPr>
        <p:txBody>
          <a:bodyPr wrap="square">
            <a:spAutoFit/>
          </a:bodyPr>
          <a:lstStyle/>
          <a:p>
            <a:pPr algn="ctr"/>
            <a:r>
              <a:rPr lang="en-GB" sz="1800" dirty="0" smtClean="0">
                <a:hlinkClick r:id="rId6"/>
              </a:rPr>
              <a:t>https://en.wikipedia.org/wiki/De_Stijl</a:t>
            </a:r>
            <a:endParaRPr lang="en-GB" sz="1800" dirty="0"/>
          </a:p>
        </p:txBody>
      </p:sp>
    </p:spTree>
    <p:extLst>
      <p:ext uri="{BB962C8B-B14F-4D97-AF65-F5344CB8AC3E}">
        <p14:creationId xmlns:p14="http://schemas.microsoft.com/office/powerpoint/2010/main" val="328458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Decomposition </a:t>
            </a:r>
            <a:r>
              <a:rPr lang="en-US" dirty="0" smtClean="0"/>
              <a:t>of </a:t>
            </a:r>
            <a:r>
              <a:rPr lang="en-US" dirty="0" smtClean="0"/>
              <a:t>Functionality</a:t>
            </a:r>
            <a:endParaRPr lang="en-GB" dirty="0"/>
          </a:p>
        </p:txBody>
      </p:sp>
      <p:sp>
        <p:nvSpPr>
          <p:cNvPr id="8" name="Content Placeholder 7"/>
          <p:cNvSpPr>
            <a:spLocks noGrp="1"/>
          </p:cNvSpPr>
          <p:nvPr>
            <p:ph idx="1"/>
          </p:nvPr>
        </p:nvSpPr>
        <p:spPr/>
        <p:txBody>
          <a:bodyPr/>
          <a:lstStyle/>
          <a:p>
            <a:endParaRPr lang="en-GB"/>
          </a:p>
        </p:txBody>
      </p:sp>
      <p:sp>
        <p:nvSpPr>
          <p:cNvPr id="4" name="Slide Number Placeholder 3"/>
          <p:cNvSpPr>
            <a:spLocks noGrp="1"/>
          </p:cNvSpPr>
          <p:nvPr>
            <p:ph type="sldNum" sz="quarter" idx="4294967295"/>
          </p:nvPr>
        </p:nvSpPr>
        <p:spPr>
          <a:xfrm>
            <a:off x="7239000" y="6248400"/>
            <a:ext cx="1905000" cy="457200"/>
          </a:xfrm>
          <a:prstGeom prst="rect">
            <a:avLst/>
          </a:prstGeom>
        </p:spPr>
        <p:txBody>
          <a:bodyPr/>
          <a:lstStyle/>
          <a:p>
            <a:pPr>
              <a:defRPr/>
            </a:pPr>
            <a:fld id="{864D2FA7-8BFA-4249-AA6C-222771949FE8}" type="slidenum">
              <a:rPr lang="en-GB" altLang="en-US" smtClean="0"/>
              <a:pPr>
                <a:defRPr/>
              </a:pPr>
              <a:t>10</a:t>
            </a:fld>
            <a:endParaRPr lang="en-GB" altLang="en-US"/>
          </a:p>
        </p:txBody>
      </p:sp>
    </p:spTree>
    <p:extLst>
      <p:ext uri="{BB962C8B-B14F-4D97-AF65-F5344CB8AC3E}">
        <p14:creationId xmlns:p14="http://schemas.microsoft.com/office/powerpoint/2010/main" val="645418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891" y="523587"/>
            <a:ext cx="6630259" cy="762000"/>
          </a:xfrm>
        </p:spPr>
        <p:txBody>
          <a:bodyPr/>
          <a:lstStyle/>
          <a:p>
            <a:r>
              <a:rPr lang="en-US" sz="3600" dirty="0" smtClean="0"/>
              <a:t>Subsystems vs Layering</a:t>
            </a:r>
            <a:endParaRPr lang="en-GB" sz="3600" dirty="0"/>
          </a:p>
        </p:txBody>
      </p:sp>
      <p:sp>
        <p:nvSpPr>
          <p:cNvPr id="4" name="Cube 3"/>
          <p:cNvSpPr/>
          <p:nvPr/>
        </p:nvSpPr>
        <p:spPr bwMode="auto">
          <a:xfrm>
            <a:off x="1403648" y="2155667"/>
            <a:ext cx="7128792" cy="3240360"/>
          </a:xfrm>
          <a:prstGeom prst="cube">
            <a:avLst>
              <a:gd name="adj" fmla="val 42112"/>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5" name="Parallelogram 4"/>
          <p:cNvSpPr/>
          <p:nvPr/>
        </p:nvSpPr>
        <p:spPr bwMode="auto">
          <a:xfrm>
            <a:off x="2051720" y="2275907"/>
            <a:ext cx="1944216" cy="1080120"/>
          </a:xfrm>
          <a:prstGeom prst="parallelogram">
            <a:avLst>
              <a:gd name="adj" fmla="val 9344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sp>
        <p:nvSpPr>
          <p:cNvPr id="6" name="TextBox 5"/>
          <p:cNvSpPr txBox="1"/>
          <p:nvPr/>
        </p:nvSpPr>
        <p:spPr>
          <a:xfrm rot="18775701">
            <a:off x="2524427" y="2572408"/>
            <a:ext cx="1136145" cy="387286"/>
          </a:xfrm>
          <a:prstGeom prst="rect">
            <a:avLst/>
          </a:prstGeom>
          <a:noFill/>
        </p:spPr>
        <p:txBody>
          <a:bodyPr wrap="none" rtlCol="0">
            <a:spAutoFit/>
          </a:bodyPr>
          <a:lstStyle/>
          <a:p>
            <a:pPr algn="ctr">
              <a:lnSpc>
                <a:spcPts val="2300"/>
              </a:lnSpc>
            </a:pPr>
            <a:r>
              <a:rPr lang="en-US" sz="2000" b="1" dirty="0" smtClean="0">
                <a:solidFill>
                  <a:srgbClr val="000000"/>
                </a:solidFill>
                <a:latin typeface="Calibri" panose="020F0502020204030204" pitchFamily="34" charset="0"/>
                <a:cs typeface="Calibri" panose="020F0502020204030204" pitchFamily="34" charset="0"/>
              </a:rPr>
              <a:t>Ticketing</a:t>
            </a:r>
            <a:endParaRPr lang="en-GB" sz="2000" b="1" dirty="0">
              <a:solidFill>
                <a:srgbClr val="000000"/>
              </a:solidFill>
              <a:latin typeface="Calibri" panose="020F0502020204030204" pitchFamily="34" charset="0"/>
              <a:cs typeface="Calibri" panose="020F0502020204030204" pitchFamily="34" charset="0"/>
            </a:endParaRPr>
          </a:p>
        </p:txBody>
      </p:sp>
      <p:sp>
        <p:nvSpPr>
          <p:cNvPr id="7" name="Parallelogram 6"/>
          <p:cNvSpPr/>
          <p:nvPr/>
        </p:nvSpPr>
        <p:spPr bwMode="auto">
          <a:xfrm>
            <a:off x="3210524" y="2288513"/>
            <a:ext cx="1944216" cy="1080120"/>
          </a:xfrm>
          <a:prstGeom prst="parallelogram">
            <a:avLst>
              <a:gd name="adj" fmla="val 9344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sp>
        <p:nvSpPr>
          <p:cNvPr id="8" name="TextBox 7"/>
          <p:cNvSpPr txBox="1"/>
          <p:nvPr/>
        </p:nvSpPr>
        <p:spPr>
          <a:xfrm rot="18775701">
            <a:off x="3661624" y="2585014"/>
            <a:ext cx="1179361" cy="387286"/>
          </a:xfrm>
          <a:prstGeom prst="rect">
            <a:avLst/>
          </a:prstGeom>
          <a:noFill/>
        </p:spPr>
        <p:txBody>
          <a:bodyPr wrap="none" rtlCol="0">
            <a:spAutoFit/>
          </a:bodyPr>
          <a:lstStyle/>
          <a:p>
            <a:pPr algn="ctr">
              <a:lnSpc>
                <a:spcPts val="2300"/>
              </a:lnSpc>
            </a:pPr>
            <a:r>
              <a:rPr lang="en-US" sz="2000" b="1" dirty="0" smtClean="0">
                <a:solidFill>
                  <a:srgbClr val="000000"/>
                </a:solidFill>
                <a:latin typeface="Calibri" panose="020F0502020204030204" pitchFamily="34" charset="0"/>
                <a:cs typeface="Calibri" panose="020F0502020204030204" pitchFamily="34" charset="0"/>
              </a:rPr>
              <a:t>Payment </a:t>
            </a:r>
            <a:endParaRPr lang="en-GB" sz="2000" b="1" dirty="0">
              <a:solidFill>
                <a:srgbClr val="000000"/>
              </a:solidFill>
              <a:latin typeface="Calibri" panose="020F0502020204030204" pitchFamily="34" charset="0"/>
              <a:cs typeface="Calibri" panose="020F0502020204030204" pitchFamily="34" charset="0"/>
            </a:endParaRPr>
          </a:p>
        </p:txBody>
      </p:sp>
      <p:sp>
        <p:nvSpPr>
          <p:cNvPr id="9" name="Parallelogram 8"/>
          <p:cNvSpPr/>
          <p:nvPr/>
        </p:nvSpPr>
        <p:spPr bwMode="auto">
          <a:xfrm>
            <a:off x="4578824" y="2275907"/>
            <a:ext cx="1944216" cy="1080120"/>
          </a:xfrm>
          <a:prstGeom prst="parallelogram">
            <a:avLst>
              <a:gd name="adj" fmla="val 9344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sp>
        <p:nvSpPr>
          <p:cNvPr id="10" name="TextBox 9"/>
          <p:cNvSpPr txBox="1"/>
          <p:nvPr/>
        </p:nvSpPr>
        <p:spPr>
          <a:xfrm rot="18775701">
            <a:off x="4944551" y="2424932"/>
            <a:ext cx="1350113" cy="682238"/>
          </a:xfrm>
          <a:prstGeom prst="rect">
            <a:avLst/>
          </a:prstGeom>
          <a:noFill/>
        </p:spPr>
        <p:txBody>
          <a:bodyPr wrap="none" rtlCol="0">
            <a:spAutoFit/>
          </a:bodyPr>
          <a:lstStyle/>
          <a:p>
            <a:pPr algn="ctr">
              <a:lnSpc>
                <a:spcPts val="2300"/>
              </a:lnSpc>
            </a:pPr>
            <a:r>
              <a:rPr lang="en-US" sz="2000" b="1" dirty="0" smtClean="0">
                <a:solidFill>
                  <a:srgbClr val="000000"/>
                </a:solidFill>
                <a:latin typeface="Calibri" panose="020F0502020204030204" pitchFamily="34" charset="0"/>
                <a:cs typeface="Calibri" panose="020F0502020204030204" pitchFamily="34" charset="0"/>
              </a:rPr>
              <a:t>Group </a:t>
            </a:r>
            <a:br>
              <a:rPr lang="en-US" sz="2000" b="1" dirty="0" smtClean="0">
                <a:solidFill>
                  <a:srgbClr val="000000"/>
                </a:solidFill>
                <a:latin typeface="Calibri" panose="020F0502020204030204" pitchFamily="34" charset="0"/>
                <a:cs typeface="Calibri" panose="020F0502020204030204" pitchFamily="34" charset="0"/>
              </a:rPr>
            </a:br>
            <a:r>
              <a:rPr lang="en-US" sz="2000" b="1" dirty="0" smtClean="0">
                <a:solidFill>
                  <a:srgbClr val="000000"/>
                </a:solidFill>
                <a:latin typeface="Calibri" panose="020F0502020204030204" pitchFamily="34" charset="0"/>
                <a:cs typeface="Calibri" panose="020F0502020204030204" pitchFamily="34" charset="0"/>
              </a:rPr>
              <a:t>Interaction</a:t>
            </a:r>
            <a:endParaRPr lang="en-GB" sz="2000" b="1" dirty="0">
              <a:solidFill>
                <a:srgbClr val="000000"/>
              </a:solidFill>
              <a:latin typeface="Calibri" panose="020F0502020204030204" pitchFamily="34" charset="0"/>
              <a:cs typeface="Calibri" panose="020F0502020204030204" pitchFamily="34" charset="0"/>
            </a:endParaRPr>
          </a:p>
        </p:txBody>
      </p:sp>
      <p:sp>
        <p:nvSpPr>
          <p:cNvPr id="11" name="Parallelogram 10"/>
          <p:cNvSpPr/>
          <p:nvPr/>
        </p:nvSpPr>
        <p:spPr bwMode="auto">
          <a:xfrm>
            <a:off x="5737628" y="2288513"/>
            <a:ext cx="1944216" cy="1080120"/>
          </a:xfrm>
          <a:prstGeom prst="parallelogram">
            <a:avLst>
              <a:gd name="adj" fmla="val 9344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sp>
        <p:nvSpPr>
          <p:cNvPr id="12" name="TextBox 11"/>
          <p:cNvSpPr txBox="1"/>
          <p:nvPr/>
        </p:nvSpPr>
        <p:spPr>
          <a:xfrm rot="18775701">
            <a:off x="5911157" y="2585014"/>
            <a:ext cx="1734513" cy="387286"/>
          </a:xfrm>
          <a:prstGeom prst="rect">
            <a:avLst/>
          </a:prstGeom>
          <a:noFill/>
        </p:spPr>
        <p:txBody>
          <a:bodyPr wrap="none" rtlCol="0">
            <a:spAutoFit/>
          </a:bodyPr>
          <a:lstStyle/>
          <a:p>
            <a:pPr algn="ctr">
              <a:lnSpc>
                <a:spcPts val="2300"/>
              </a:lnSpc>
            </a:pPr>
            <a:r>
              <a:rPr lang="en-US" sz="2000" b="1" dirty="0" smtClean="0">
                <a:solidFill>
                  <a:srgbClr val="000000"/>
                </a:solidFill>
                <a:latin typeface="Calibri" panose="020F0502020204030204" pitchFamily="34" charset="0"/>
                <a:cs typeface="Calibri" panose="020F0502020204030204" pitchFamily="34" charset="0"/>
              </a:rPr>
              <a:t>Queue Length </a:t>
            </a:r>
            <a:endParaRPr lang="en-GB" sz="2000" b="1" dirty="0">
              <a:solidFill>
                <a:srgbClr val="000000"/>
              </a:solidFill>
              <a:latin typeface="Calibri" panose="020F0502020204030204" pitchFamily="34" charset="0"/>
              <a:cs typeface="Calibri" panose="020F0502020204030204" pitchFamily="34" charset="0"/>
            </a:endParaRPr>
          </a:p>
        </p:txBody>
      </p:sp>
      <p:grpSp>
        <p:nvGrpSpPr>
          <p:cNvPr id="53" name="Group 52"/>
          <p:cNvGrpSpPr/>
          <p:nvPr/>
        </p:nvGrpSpPr>
        <p:grpSpPr>
          <a:xfrm>
            <a:off x="178060" y="2162040"/>
            <a:ext cx="8349516" cy="4586879"/>
            <a:chOff x="178060" y="2162040"/>
            <a:chExt cx="8349516" cy="4586879"/>
          </a:xfrm>
        </p:grpSpPr>
        <p:grpSp>
          <p:nvGrpSpPr>
            <p:cNvPr id="52" name="Group 51"/>
            <p:cNvGrpSpPr/>
            <p:nvPr/>
          </p:nvGrpSpPr>
          <p:grpSpPr>
            <a:xfrm>
              <a:off x="178060" y="2162040"/>
              <a:ext cx="8349516" cy="4586879"/>
              <a:chOff x="182924" y="2098757"/>
              <a:chExt cx="8349516" cy="4586879"/>
            </a:xfrm>
          </p:grpSpPr>
          <p:grpSp>
            <p:nvGrpSpPr>
              <p:cNvPr id="21" name="Group 20"/>
              <p:cNvGrpSpPr/>
              <p:nvPr/>
            </p:nvGrpSpPr>
            <p:grpSpPr>
              <a:xfrm>
                <a:off x="1403648" y="2098757"/>
                <a:ext cx="7128792" cy="2029107"/>
                <a:chOff x="1403648" y="1922372"/>
                <a:chExt cx="7128792" cy="2029107"/>
              </a:xfrm>
              <a:solidFill>
                <a:srgbClr val="0049DA">
                  <a:alpha val="45000"/>
                </a:srgbClr>
              </a:solidFill>
            </p:grpSpPr>
            <p:sp>
              <p:nvSpPr>
                <p:cNvPr id="13" name="Rectangle 12"/>
                <p:cNvSpPr/>
                <p:nvPr/>
              </p:nvSpPr>
              <p:spPr bwMode="auto">
                <a:xfrm>
                  <a:off x="1403648" y="3280120"/>
                  <a:ext cx="5760640" cy="671359"/>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14" name="Parallelogram 13"/>
                <p:cNvSpPr/>
                <p:nvPr/>
              </p:nvSpPr>
              <p:spPr bwMode="auto">
                <a:xfrm rot="5400000" flipV="1">
                  <a:off x="6843022" y="2243638"/>
                  <a:ext cx="2010683" cy="1368152"/>
                </a:xfrm>
                <a:prstGeom prst="parallelogram">
                  <a:avLst>
                    <a:gd name="adj" fmla="val 100202"/>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grpSp>
          <p:grpSp>
            <p:nvGrpSpPr>
              <p:cNvPr id="17" name="Group 16"/>
              <p:cNvGrpSpPr/>
              <p:nvPr/>
            </p:nvGrpSpPr>
            <p:grpSpPr>
              <a:xfrm>
                <a:off x="1403648" y="2721190"/>
                <a:ext cx="7128792" cy="2029107"/>
                <a:chOff x="1403648" y="2544805"/>
                <a:chExt cx="7128792" cy="2029107"/>
              </a:xfrm>
              <a:solidFill>
                <a:srgbClr val="0049DA"/>
              </a:solidFill>
            </p:grpSpPr>
            <p:sp>
              <p:nvSpPr>
                <p:cNvPr id="15" name="Rectangle 14"/>
                <p:cNvSpPr/>
                <p:nvPr/>
              </p:nvSpPr>
              <p:spPr bwMode="auto">
                <a:xfrm>
                  <a:off x="1403648" y="3902553"/>
                  <a:ext cx="5760640" cy="671359"/>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16" name="Parallelogram 15"/>
                <p:cNvSpPr/>
                <p:nvPr/>
              </p:nvSpPr>
              <p:spPr bwMode="auto">
                <a:xfrm rot="5400000" flipV="1">
                  <a:off x="6843022" y="2866071"/>
                  <a:ext cx="2010683" cy="1368152"/>
                </a:xfrm>
                <a:prstGeom prst="parallelogram">
                  <a:avLst>
                    <a:gd name="adj" fmla="val 100202"/>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grpSp>
          <p:grpSp>
            <p:nvGrpSpPr>
              <p:cNvPr id="18" name="Group 17"/>
              <p:cNvGrpSpPr/>
              <p:nvPr/>
            </p:nvGrpSpPr>
            <p:grpSpPr>
              <a:xfrm>
                <a:off x="1400380" y="3362714"/>
                <a:ext cx="7128792" cy="2029107"/>
                <a:chOff x="1403648" y="2544805"/>
                <a:chExt cx="7128792" cy="2029107"/>
              </a:xfrm>
              <a:solidFill>
                <a:srgbClr val="0035A0"/>
              </a:solidFill>
            </p:grpSpPr>
            <p:sp>
              <p:nvSpPr>
                <p:cNvPr id="19" name="Rectangle 18"/>
                <p:cNvSpPr/>
                <p:nvPr/>
              </p:nvSpPr>
              <p:spPr bwMode="auto">
                <a:xfrm>
                  <a:off x="1403648" y="3902553"/>
                  <a:ext cx="5760640" cy="671359"/>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20" name="Parallelogram 19"/>
                <p:cNvSpPr/>
                <p:nvPr/>
              </p:nvSpPr>
              <p:spPr bwMode="auto">
                <a:xfrm rot="5400000" flipV="1">
                  <a:off x="6843022" y="2866071"/>
                  <a:ext cx="2010683" cy="1368152"/>
                </a:xfrm>
                <a:prstGeom prst="parallelogram">
                  <a:avLst>
                    <a:gd name="adj" fmla="val 100202"/>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grpSp>
          <p:sp>
            <p:nvSpPr>
              <p:cNvPr id="39" name="TextBox 38"/>
              <p:cNvSpPr txBox="1"/>
              <p:nvPr/>
            </p:nvSpPr>
            <p:spPr>
              <a:xfrm>
                <a:off x="323528" y="3599125"/>
                <a:ext cx="928588" cy="400110"/>
              </a:xfrm>
              <a:prstGeom prst="rect">
                <a:avLst/>
              </a:prstGeom>
              <a:noFill/>
            </p:spPr>
            <p:txBody>
              <a:bodyPr wrap="none" rtlCol="0">
                <a:spAutoFit/>
              </a:bodyPr>
              <a:lstStyle/>
              <a:p>
                <a:r>
                  <a:rPr lang="en-US" sz="2000" dirty="0">
                    <a:solidFill>
                      <a:srgbClr val="000000"/>
                    </a:solidFill>
                    <a:latin typeface="Calibri" panose="020F0502020204030204" pitchFamily="34" charset="0"/>
                    <a:cs typeface="Calibri" panose="020F0502020204030204" pitchFamily="34" charset="0"/>
                  </a:rPr>
                  <a:t>Layer 1</a:t>
                </a:r>
                <a:endParaRPr lang="en-GB" sz="2000" dirty="0">
                  <a:solidFill>
                    <a:srgbClr val="000000"/>
                  </a:solidFill>
                  <a:latin typeface="Calibri" panose="020F0502020204030204" pitchFamily="34" charset="0"/>
                  <a:cs typeface="Calibri" panose="020F0502020204030204" pitchFamily="34" charset="0"/>
                </a:endParaRPr>
              </a:p>
            </p:txBody>
          </p:sp>
          <p:sp>
            <p:nvSpPr>
              <p:cNvPr id="40" name="TextBox 39"/>
              <p:cNvSpPr txBox="1"/>
              <p:nvPr/>
            </p:nvSpPr>
            <p:spPr>
              <a:xfrm>
                <a:off x="323528" y="4197476"/>
                <a:ext cx="928588" cy="400110"/>
              </a:xfrm>
              <a:prstGeom prst="rect">
                <a:avLst/>
              </a:prstGeom>
              <a:noFill/>
            </p:spPr>
            <p:txBody>
              <a:bodyPr wrap="none" rtlCol="0">
                <a:spAutoFit/>
              </a:bodyPr>
              <a:lstStyle/>
              <a:p>
                <a:r>
                  <a:rPr lang="en-US" sz="2000" dirty="0">
                    <a:solidFill>
                      <a:srgbClr val="000000"/>
                    </a:solidFill>
                    <a:latin typeface="Calibri" panose="020F0502020204030204" pitchFamily="34" charset="0"/>
                    <a:cs typeface="Calibri" panose="020F0502020204030204" pitchFamily="34" charset="0"/>
                  </a:rPr>
                  <a:t>Layer 2</a:t>
                </a:r>
                <a:endParaRPr lang="en-GB" sz="2000" dirty="0">
                  <a:solidFill>
                    <a:srgbClr val="000000"/>
                  </a:solidFill>
                  <a:latin typeface="Calibri" panose="020F0502020204030204" pitchFamily="34" charset="0"/>
                  <a:cs typeface="Calibri" panose="020F0502020204030204" pitchFamily="34" charset="0"/>
                </a:endParaRPr>
              </a:p>
            </p:txBody>
          </p:sp>
          <p:sp>
            <p:nvSpPr>
              <p:cNvPr id="41" name="TextBox 40"/>
              <p:cNvSpPr txBox="1"/>
              <p:nvPr/>
            </p:nvSpPr>
            <p:spPr>
              <a:xfrm>
                <a:off x="323528" y="4837708"/>
                <a:ext cx="928588" cy="400110"/>
              </a:xfrm>
              <a:prstGeom prst="rect">
                <a:avLst/>
              </a:prstGeom>
              <a:noFill/>
            </p:spPr>
            <p:txBody>
              <a:bodyPr wrap="none" rtlCol="0">
                <a:spAutoFit/>
              </a:bodyPr>
              <a:lstStyle/>
              <a:p>
                <a:r>
                  <a:rPr lang="en-US" sz="2000" dirty="0">
                    <a:solidFill>
                      <a:srgbClr val="000000"/>
                    </a:solidFill>
                    <a:latin typeface="Calibri" panose="020F0502020204030204" pitchFamily="34" charset="0"/>
                    <a:cs typeface="Calibri" panose="020F0502020204030204" pitchFamily="34" charset="0"/>
                  </a:rPr>
                  <a:t>Layer 3</a:t>
                </a:r>
                <a:endParaRPr lang="en-GB" sz="2000" dirty="0">
                  <a:solidFill>
                    <a:srgbClr val="000000"/>
                  </a:solidFill>
                  <a:latin typeface="Calibri" panose="020F0502020204030204" pitchFamily="34" charset="0"/>
                  <a:cs typeface="Calibri" panose="020F0502020204030204" pitchFamily="34" charset="0"/>
                </a:endParaRPr>
              </a:p>
            </p:txBody>
          </p:sp>
          <p:cxnSp>
            <p:nvCxnSpPr>
              <p:cNvPr id="46" name="Straight Arrow Connector 45"/>
              <p:cNvCxnSpPr/>
              <p:nvPr/>
            </p:nvCxnSpPr>
            <p:spPr bwMode="auto">
              <a:xfrm>
                <a:off x="1259632" y="3454585"/>
                <a:ext cx="0" cy="221377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8" name="TextBox 47"/>
              <p:cNvSpPr txBox="1"/>
              <p:nvPr/>
            </p:nvSpPr>
            <p:spPr>
              <a:xfrm>
                <a:off x="182924" y="5669973"/>
                <a:ext cx="2521732" cy="1015663"/>
              </a:xfrm>
              <a:prstGeom prst="rect">
                <a:avLst/>
              </a:prstGeom>
              <a:noFill/>
            </p:spPr>
            <p:txBody>
              <a:bodyPr wrap="square" rtlCol="0">
                <a:spAutoFit/>
              </a:bodyPr>
              <a:lstStyle/>
              <a:p>
                <a:pPr algn="ctr"/>
                <a:r>
                  <a:rPr lang="en-US" sz="2000" dirty="0" smtClean="0">
                    <a:solidFill>
                      <a:srgbClr val="000000"/>
                    </a:solidFill>
                    <a:latin typeface="Calibri" panose="020F0502020204030204" pitchFamily="34" charset="0"/>
                    <a:cs typeface="Calibri" panose="020F0502020204030204" pitchFamily="34" charset="0"/>
                  </a:rPr>
                  <a:t>Decomposition in the</a:t>
                </a:r>
              </a:p>
              <a:p>
                <a:pPr algn="ctr"/>
                <a:r>
                  <a:rPr lang="en-US" sz="2000" dirty="0" smtClean="0">
                    <a:solidFill>
                      <a:srgbClr val="000000"/>
                    </a:solidFill>
                    <a:latin typeface="Calibri" panose="020F0502020204030204" pitchFamily="34" charset="0"/>
                    <a:cs typeface="Calibri" panose="020F0502020204030204" pitchFamily="34" charset="0"/>
                  </a:rPr>
                  <a:t> implementation / technology stack</a:t>
                </a:r>
                <a:endParaRPr lang="en-GB" sz="2000" dirty="0">
                  <a:solidFill>
                    <a:srgbClr val="000000"/>
                  </a:solidFill>
                  <a:latin typeface="Calibri" panose="020F0502020204030204" pitchFamily="34" charset="0"/>
                  <a:cs typeface="Calibri" panose="020F0502020204030204" pitchFamily="34" charset="0"/>
                </a:endParaRPr>
              </a:p>
            </p:txBody>
          </p:sp>
        </p:grpSp>
        <p:grpSp>
          <p:nvGrpSpPr>
            <p:cNvPr id="38" name="Group 37"/>
            <p:cNvGrpSpPr/>
            <p:nvPr/>
          </p:nvGrpSpPr>
          <p:grpSpPr>
            <a:xfrm>
              <a:off x="1896087" y="3215218"/>
              <a:ext cx="4929956" cy="2157033"/>
              <a:chOff x="1896087" y="2996952"/>
              <a:chExt cx="4929956" cy="2157033"/>
            </a:xfrm>
          </p:grpSpPr>
          <p:sp>
            <p:nvSpPr>
              <p:cNvPr id="25" name="Cube 24"/>
              <p:cNvSpPr/>
              <p:nvPr/>
            </p:nvSpPr>
            <p:spPr bwMode="auto">
              <a:xfrm>
                <a:off x="1896087" y="2996952"/>
                <a:ext cx="1235753" cy="2157033"/>
              </a:xfrm>
              <a:prstGeom prst="cub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22" name="Rectangle 21"/>
              <p:cNvSpPr/>
              <p:nvPr/>
            </p:nvSpPr>
            <p:spPr bwMode="auto">
              <a:xfrm>
                <a:off x="2045657" y="3420929"/>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23" name="Rectangle 22"/>
              <p:cNvSpPr/>
              <p:nvPr/>
            </p:nvSpPr>
            <p:spPr bwMode="auto">
              <a:xfrm>
                <a:off x="2056584" y="407801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24" name="Rectangle 23"/>
              <p:cNvSpPr/>
              <p:nvPr/>
            </p:nvSpPr>
            <p:spPr bwMode="auto">
              <a:xfrm>
                <a:off x="2056584" y="470139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sp>
            <p:nvSpPr>
              <p:cNvPr id="26" name="Cube 25"/>
              <p:cNvSpPr/>
              <p:nvPr/>
            </p:nvSpPr>
            <p:spPr bwMode="auto">
              <a:xfrm>
                <a:off x="3057510" y="2996952"/>
                <a:ext cx="1235753" cy="2157033"/>
              </a:xfrm>
              <a:prstGeom prst="cub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27" name="Rectangle 26"/>
              <p:cNvSpPr/>
              <p:nvPr/>
            </p:nvSpPr>
            <p:spPr bwMode="auto">
              <a:xfrm>
                <a:off x="3207080" y="3420929"/>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28" name="Rectangle 27"/>
              <p:cNvSpPr/>
              <p:nvPr/>
            </p:nvSpPr>
            <p:spPr bwMode="auto">
              <a:xfrm>
                <a:off x="3218007" y="407801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29" name="Rectangle 28"/>
              <p:cNvSpPr/>
              <p:nvPr/>
            </p:nvSpPr>
            <p:spPr bwMode="auto">
              <a:xfrm>
                <a:off x="3218007" y="470139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sp>
            <p:nvSpPr>
              <p:cNvPr id="30" name="Cube 29"/>
              <p:cNvSpPr/>
              <p:nvPr/>
            </p:nvSpPr>
            <p:spPr bwMode="auto">
              <a:xfrm>
                <a:off x="4418326" y="2996952"/>
                <a:ext cx="1235753" cy="2157033"/>
              </a:xfrm>
              <a:prstGeom prst="cub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31" name="Rectangle 30"/>
              <p:cNvSpPr/>
              <p:nvPr/>
            </p:nvSpPr>
            <p:spPr bwMode="auto">
              <a:xfrm>
                <a:off x="4567896" y="3420929"/>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32" name="Rectangle 31"/>
              <p:cNvSpPr/>
              <p:nvPr/>
            </p:nvSpPr>
            <p:spPr bwMode="auto">
              <a:xfrm>
                <a:off x="4578823" y="407801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33" name="Rectangle 32"/>
              <p:cNvSpPr/>
              <p:nvPr/>
            </p:nvSpPr>
            <p:spPr bwMode="auto">
              <a:xfrm>
                <a:off x="4578823" y="470139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sp>
            <p:nvSpPr>
              <p:cNvPr id="34" name="Cube 33"/>
              <p:cNvSpPr/>
              <p:nvPr/>
            </p:nvSpPr>
            <p:spPr bwMode="auto">
              <a:xfrm>
                <a:off x="5590290" y="2996952"/>
                <a:ext cx="1235753" cy="2157033"/>
              </a:xfrm>
              <a:prstGeom prst="cub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35" name="Rectangle 34"/>
              <p:cNvSpPr/>
              <p:nvPr/>
            </p:nvSpPr>
            <p:spPr bwMode="auto">
              <a:xfrm>
                <a:off x="5739860" y="3420929"/>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36" name="Rectangle 35"/>
              <p:cNvSpPr/>
              <p:nvPr/>
            </p:nvSpPr>
            <p:spPr bwMode="auto">
              <a:xfrm>
                <a:off x="5750787" y="407801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37" name="Rectangle 36"/>
              <p:cNvSpPr/>
              <p:nvPr/>
            </p:nvSpPr>
            <p:spPr bwMode="auto">
              <a:xfrm>
                <a:off x="5750787" y="470139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grpSp>
      </p:grpSp>
      <p:cxnSp>
        <p:nvCxnSpPr>
          <p:cNvPr id="43" name="Straight Arrow Connector 42"/>
          <p:cNvCxnSpPr/>
          <p:nvPr/>
        </p:nvCxnSpPr>
        <p:spPr bwMode="auto">
          <a:xfrm>
            <a:off x="2771800" y="1988840"/>
            <a:ext cx="576064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4" name="TextBox 43"/>
          <p:cNvSpPr txBox="1"/>
          <p:nvPr/>
        </p:nvSpPr>
        <p:spPr>
          <a:xfrm>
            <a:off x="5868144" y="1273440"/>
            <a:ext cx="2837804" cy="707886"/>
          </a:xfrm>
          <a:prstGeom prst="rect">
            <a:avLst/>
          </a:prstGeom>
          <a:noFill/>
        </p:spPr>
        <p:txBody>
          <a:bodyPr wrap="square" rtlCol="0">
            <a:spAutoFit/>
          </a:bodyPr>
          <a:lstStyle/>
          <a:p>
            <a:r>
              <a:rPr lang="en-US" sz="2000" dirty="0" smtClean="0">
                <a:solidFill>
                  <a:srgbClr val="000000"/>
                </a:solidFill>
                <a:latin typeface="Calibri" panose="020F0502020204030204" pitchFamily="34" charset="0"/>
                <a:cs typeface="Calibri" panose="020F0502020204030204" pitchFamily="34" charset="0"/>
              </a:rPr>
              <a:t>Functional Dimension</a:t>
            </a:r>
          </a:p>
          <a:p>
            <a:r>
              <a:rPr lang="en-US" sz="2000" dirty="0" smtClean="0">
                <a:solidFill>
                  <a:schemeClr val="bg1">
                    <a:lumMod val="65000"/>
                  </a:schemeClr>
                </a:solidFill>
                <a:latin typeface="Calibri" panose="020F0502020204030204" pitchFamily="34" charset="0"/>
                <a:cs typeface="Calibri" panose="020F0502020204030204" pitchFamily="34" charset="0"/>
              </a:rPr>
              <a:t>(in the ‘problem domain’)</a:t>
            </a:r>
            <a:endParaRPr lang="en-GB" sz="2000" dirty="0">
              <a:solidFill>
                <a:schemeClr val="bg1">
                  <a:lumMod val="6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02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891" y="523587"/>
            <a:ext cx="6630259" cy="762000"/>
          </a:xfrm>
        </p:spPr>
        <p:txBody>
          <a:bodyPr/>
          <a:lstStyle/>
          <a:p>
            <a:r>
              <a:rPr lang="en-US" sz="3600" dirty="0" smtClean="0"/>
              <a:t>Subsystems vs Layering</a:t>
            </a:r>
            <a:endParaRPr lang="en-GB" sz="3600" dirty="0"/>
          </a:p>
        </p:txBody>
      </p:sp>
      <p:sp>
        <p:nvSpPr>
          <p:cNvPr id="4" name="Cube 3"/>
          <p:cNvSpPr/>
          <p:nvPr/>
        </p:nvSpPr>
        <p:spPr bwMode="auto">
          <a:xfrm>
            <a:off x="1403648" y="2155667"/>
            <a:ext cx="7128792" cy="3240360"/>
          </a:xfrm>
          <a:prstGeom prst="cube">
            <a:avLst>
              <a:gd name="adj" fmla="val 42112"/>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5" name="Parallelogram 4"/>
          <p:cNvSpPr/>
          <p:nvPr/>
        </p:nvSpPr>
        <p:spPr bwMode="auto">
          <a:xfrm>
            <a:off x="2051720" y="2275907"/>
            <a:ext cx="1944216" cy="1080120"/>
          </a:xfrm>
          <a:prstGeom prst="parallelogram">
            <a:avLst>
              <a:gd name="adj" fmla="val 9344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sp>
        <p:nvSpPr>
          <p:cNvPr id="6" name="TextBox 5"/>
          <p:cNvSpPr txBox="1"/>
          <p:nvPr/>
        </p:nvSpPr>
        <p:spPr>
          <a:xfrm rot="18775701">
            <a:off x="2524427" y="2572408"/>
            <a:ext cx="1136145" cy="387286"/>
          </a:xfrm>
          <a:prstGeom prst="rect">
            <a:avLst/>
          </a:prstGeom>
          <a:noFill/>
        </p:spPr>
        <p:txBody>
          <a:bodyPr wrap="none" rtlCol="0">
            <a:spAutoFit/>
          </a:bodyPr>
          <a:lstStyle/>
          <a:p>
            <a:pPr algn="ctr">
              <a:lnSpc>
                <a:spcPts val="2300"/>
              </a:lnSpc>
            </a:pPr>
            <a:r>
              <a:rPr lang="en-US" sz="2000" b="1" dirty="0" smtClean="0">
                <a:solidFill>
                  <a:srgbClr val="000000"/>
                </a:solidFill>
                <a:latin typeface="Calibri" panose="020F0502020204030204" pitchFamily="34" charset="0"/>
                <a:cs typeface="Calibri" panose="020F0502020204030204" pitchFamily="34" charset="0"/>
              </a:rPr>
              <a:t>Ticketing</a:t>
            </a:r>
            <a:endParaRPr lang="en-GB" sz="2000" b="1" dirty="0">
              <a:solidFill>
                <a:srgbClr val="000000"/>
              </a:solidFill>
              <a:latin typeface="Calibri" panose="020F0502020204030204" pitchFamily="34" charset="0"/>
              <a:cs typeface="Calibri" panose="020F0502020204030204" pitchFamily="34" charset="0"/>
            </a:endParaRPr>
          </a:p>
        </p:txBody>
      </p:sp>
      <p:sp>
        <p:nvSpPr>
          <p:cNvPr id="7" name="Parallelogram 6"/>
          <p:cNvSpPr/>
          <p:nvPr/>
        </p:nvSpPr>
        <p:spPr bwMode="auto">
          <a:xfrm>
            <a:off x="3210524" y="2288513"/>
            <a:ext cx="1944216" cy="1080120"/>
          </a:xfrm>
          <a:prstGeom prst="parallelogram">
            <a:avLst>
              <a:gd name="adj" fmla="val 9344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sp>
        <p:nvSpPr>
          <p:cNvPr id="8" name="TextBox 7"/>
          <p:cNvSpPr txBox="1"/>
          <p:nvPr/>
        </p:nvSpPr>
        <p:spPr>
          <a:xfrm rot="18775701">
            <a:off x="3661624" y="2585014"/>
            <a:ext cx="1179361" cy="387286"/>
          </a:xfrm>
          <a:prstGeom prst="rect">
            <a:avLst/>
          </a:prstGeom>
          <a:noFill/>
        </p:spPr>
        <p:txBody>
          <a:bodyPr wrap="none" rtlCol="0">
            <a:spAutoFit/>
          </a:bodyPr>
          <a:lstStyle/>
          <a:p>
            <a:pPr algn="ctr">
              <a:lnSpc>
                <a:spcPts val="2300"/>
              </a:lnSpc>
            </a:pPr>
            <a:r>
              <a:rPr lang="en-US" sz="2000" b="1" dirty="0" smtClean="0">
                <a:solidFill>
                  <a:srgbClr val="000000"/>
                </a:solidFill>
                <a:latin typeface="Calibri" panose="020F0502020204030204" pitchFamily="34" charset="0"/>
                <a:cs typeface="Calibri" panose="020F0502020204030204" pitchFamily="34" charset="0"/>
              </a:rPr>
              <a:t>Payment </a:t>
            </a:r>
            <a:endParaRPr lang="en-GB" sz="2000" b="1" dirty="0">
              <a:solidFill>
                <a:srgbClr val="000000"/>
              </a:solidFill>
              <a:latin typeface="Calibri" panose="020F0502020204030204" pitchFamily="34" charset="0"/>
              <a:cs typeface="Calibri" panose="020F0502020204030204" pitchFamily="34" charset="0"/>
            </a:endParaRPr>
          </a:p>
        </p:txBody>
      </p:sp>
      <p:sp>
        <p:nvSpPr>
          <p:cNvPr id="9" name="Parallelogram 8"/>
          <p:cNvSpPr/>
          <p:nvPr/>
        </p:nvSpPr>
        <p:spPr bwMode="auto">
          <a:xfrm>
            <a:off x="4578824" y="2275907"/>
            <a:ext cx="1944216" cy="1080120"/>
          </a:xfrm>
          <a:prstGeom prst="parallelogram">
            <a:avLst>
              <a:gd name="adj" fmla="val 9344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sp>
        <p:nvSpPr>
          <p:cNvPr id="10" name="TextBox 9"/>
          <p:cNvSpPr txBox="1"/>
          <p:nvPr/>
        </p:nvSpPr>
        <p:spPr>
          <a:xfrm rot="18775701">
            <a:off x="4944551" y="2424932"/>
            <a:ext cx="1350113" cy="682238"/>
          </a:xfrm>
          <a:prstGeom prst="rect">
            <a:avLst/>
          </a:prstGeom>
          <a:noFill/>
        </p:spPr>
        <p:txBody>
          <a:bodyPr wrap="none" rtlCol="0">
            <a:spAutoFit/>
          </a:bodyPr>
          <a:lstStyle/>
          <a:p>
            <a:pPr algn="ctr">
              <a:lnSpc>
                <a:spcPts val="2300"/>
              </a:lnSpc>
            </a:pPr>
            <a:r>
              <a:rPr lang="en-US" sz="2000" b="1" dirty="0" smtClean="0">
                <a:solidFill>
                  <a:srgbClr val="000000"/>
                </a:solidFill>
                <a:latin typeface="Calibri" panose="020F0502020204030204" pitchFamily="34" charset="0"/>
                <a:cs typeface="Calibri" panose="020F0502020204030204" pitchFamily="34" charset="0"/>
              </a:rPr>
              <a:t>Group </a:t>
            </a:r>
            <a:br>
              <a:rPr lang="en-US" sz="2000" b="1" dirty="0" smtClean="0">
                <a:solidFill>
                  <a:srgbClr val="000000"/>
                </a:solidFill>
                <a:latin typeface="Calibri" panose="020F0502020204030204" pitchFamily="34" charset="0"/>
                <a:cs typeface="Calibri" panose="020F0502020204030204" pitchFamily="34" charset="0"/>
              </a:rPr>
            </a:br>
            <a:r>
              <a:rPr lang="en-US" sz="2000" b="1" dirty="0" smtClean="0">
                <a:solidFill>
                  <a:srgbClr val="000000"/>
                </a:solidFill>
                <a:latin typeface="Calibri" panose="020F0502020204030204" pitchFamily="34" charset="0"/>
                <a:cs typeface="Calibri" panose="020F0502020204030204" pitchFamily="34" charset="0"/>
              </a:rPr>
              <a:t>Interaction</a:t>
            </a:r>
            <a:endParaRPr lang="en-GB" sz="2000" b="1" dirty="0">
              <a:solidFill>
                <a:srgbClr val="000000"/>
              </a:solidFill>
              <a:latin typeface="Calibri" panose="020F0502020204030204" pitchFamily="34" charset="0"/>
              <a:cs typeface="Calibri" panose="020F0502020204030204" pitchFamily="34" charset="0"/>
            </a:endParaRPr>
          </a:p>
        </p:txBody>
      </p:sp>
      <p:sp>
        <p:nvSpPr>
          <p:cNvPr id="11" name="Parallelogram 10"/>
          <p:cNvSpPr/>
          <p:nvPr/>
        </p:nvSpPr>
        <p:spPr bwMode="auto">
          <a:xfrm>
            <a:off x="5737628" y="2288513"/>
            <a:ext cx="1944216" cy="1080120"/>
          </a:xfrm>
          <a:prstGeom prst="parallelogram">
            <a:avLst>
              <a:gd name="adj" fmla="val 9344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sp>
        <p:nvSpPr>
          <p:cNvPr id="12" name="TextBox 11"/>
          <p:cNvSpPr txBox="1"/>
          <p:nvPr/>
        </p:nvSpPr>
        <p:spPr>
          <a:xfrm rot="18775701">
            <a:off x="5911157" y="2585014"/>
            <a:ext cx="1734513" cy="387286"/>
          </a:xfrm>
          <a:prstGeom prst="rect">
            <a:avLst/>
          </a:prstGeom>
          <a:noFill/>
        </p:spPr>
        <p:txBody>
          <a:bodyPr wrap="none" rtlCol="0">
            <a:spAutoFit/>
          </a:bodyPr>
          <a:lstStyle/>
          <a:p>
            <a:pPr algn="ctr">
              <a:lnSpc>
                <a:spcPts val="2300"/>
              </a:lnSpc>
            </a:pPr>
            <a:r>
              <a:rPr lang="en-US" sz="2000" b="1" dirty="0" smtClean="0">
                <a:solidFill>
                  <a:srgbClr val="000000"/>
                </a:solidFill>
                <a:latin typeface="Calibri" panose="020F0502020204030204" pitchFamily="34" charset="0"/>
                <a:cs typeface="Calibri" panose="020F0502020204030204" pitchFamily="34" charset="0"/>
              </a:rPr>
              <a:t>Queue Length </a:t>
            </a:r>
            <a:endParaRPr lang="en-GB" sz="2000" b="1" dirty="0">
              <a:solidFill>
                <a:srgbClr val="000000"/>
              </a:solidFill>
              <a:latin typeface="Calibri" panose="020F0502020204030204" pitchFamily="34" charset="0"/>
              <a:cs typeface="Calibri" panose="020F0502020204030204" pitchFamily="34" charset="0"/>
            </a:endParaRPr>
          </a:p>
        </p:txBody>
      </p:sp>
      <p:grpSp>
        <p:nvGrpSpPr>
          <p:cNvPr id="53" name="Group 52"/>
          <p:cNvGrpSpPr/>
          <p:nvPr/>
        </p:nvGrpSpPr>
        <p:grpSpPr>
          <a:xfrm>
            <a:off x="178060" y="2162040"/>
            <a:ext cx="8349516" cy="4586879"/>
            <a:chOff x="178060" y="2162040"/>
            <a:chExt cx="8349516" cy="4586879"/>
          </a:xfrm>
        </p:grpSpPr>
        <p:grpSp>
          <p:nvGrpSpPr>
            <p:cNvPr id="52" name="Group 51"/>
            <p:cNvGrpSpPr/>
            <p:nvPr/>
          </p:nvGrpSpPr>
          <p:grpSpPr>
            <a:xfrm>
              <a:off x="178060" y="2162040"/>
              <a:ext cx="8349516" cy="4586879"/>
              <a:chOff x="182924" y="2098757"/>
              <a:chExt cx="8349516" cy="4586879"/>
            </a:xfrm>
          </p:grpSpPr>
          <p:grpSp>
            <p:nvGrpSpPr>
              <p:cNvPr id="21" name="Group 20"/>
              <p:cNvGrpSpPr/>
              <p:nvPr/>
            </p:nvGrpSpPr>
            <p:grpSpPr>
              <a:xfrm>
                <a:off x="1403648" y="2098757"/>
                <a:ext cx="7128792" cy="2029107"/>
                <a:chOff x="1403648" y="1922372"/>
                <a:chExt cx="7128792" cy="2029107"/>
              </a:xfrm>
              <a:solidFill>
                <a:srgbClr val="0049DA">
                  <a:alpha val="45000"/>
                </a:srgbClr>
              </a:solidFill>
            </p:grpSpPr>
            <p:sp>
              <p:nvSpPr>
                <p:cNvPr id="13" name="Rectangle 12"/>
                <p:cNvSpPr/>
                <p:nvPr/>
              </p:nvSpPr>
              <p:spPr bwMode="auto">
                <a:xfrm>
                  <a:off x="1403648" y="3280120"/>
                  <a:ext cx="5760640" cy="671359"/>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14" name="Parallelogram 13"/>
                <p:cNvSpPr/>
                <p:nvPr/>
              </p:nvSpPr>
              <p:spPr bwMode="auto">
                <a:xfrm rot="5400000" flipV="1">
                  <a:off x="6843022" y="2243638"/>
                  <a:ext cx="2010683" cy="1368152"/>
                </a:xfrm>
                <a:prstGeom prst="parallelogram">
                  <a:avLst>
                    <a:gd name="adj" fmla="val 100202"/>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grpSp>
          <p:grpSp>
            <p:nvGrpSpPr>
              <p:cNvPr id="17" name="Group 16"/>
              <p:cNvGrpSpPr/>
              <p:nvPr/>
            </p:nvGrpSpPr>
            <p:grpSpPr>
              <a:xfrm>
                <a:off x="1403648" y="2721190"/>
                <a:ext cx="7128792" cy="2029107"/>
                <a:chOff x="1403648" y="2544805"/>
                <a:chExt cx="7128792" cy="2029107"/>
              </a:xfrm>
              <a:solidFill>
                <a:srgbClr val="0049DA"/>
              </a:solidFill>
            </p:grpSpPr>
            <p:sp>
              <p:nvSpPr>
                <p:cNvPr id="15" name="Rectangle 14"/>
                <p:cNvSpPr/>
                <p:nvPr/>
              </p:nvSpPr>
              <p:spPr bwMode="auto">
                <a:xfrm>
                  <a:off x="1403648" y="3902553"/>
                  <a:ext cx="5760640" cy="671359"/>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16" name="Parallelogram 15"/>
                <p:cNvSpPr/>
                <p:nvPr/>
              </p:nvSpPr>
              <p:spPr bwMode="auto">
                <a:xfrm rot="5400000" flipV="1">
                  <a:off x="6843022" y="2866071"/>
                  <a:ext cx="2010683" cy="1368152"/>
                </a:xfrm>
                <a:prstGeom prst="parallelogram">
                  <a:avLst>
                    <a:gd name="adj" fmla="val 100202"/>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grpSp>
          <p:grpSp>
            <p:nvGrpSpPr>
              <p:cNvPr id="18" name="Group 17"/>
              <p:cNvGrpSpPr/>
              <p:nvPr/>
            </p:nvGrpSpPr>
            <p:grpSpPr>
              <a:xfrm>
                <a:off x="1400380" y="3362714"/>
                <a:ext cx="7128792" cy="2029107"/>
                <a:chOff x="1403648" y="2544805"/>
                <a:chExt cx="7128792" cy="2029107"/>
              </a:xfrm>
              <a:solidFill>
                <a:srgbClr val="0035A0"/>
              </a:solidFill>
            </p:grpSpPr>
            <p:sp>
              <p:nvSpPr>
                <p:cNvPr id="19" name="Rectangle 18"/>
                <p:cNvSpPr/>
                <p:nvPr/>
              </p:nvSpPr>
              <p:spPr bwMode="auto">
                <a:xfrm>
                  <a:off x="1403648" y="3902553"/>
                  <a:ext cx="5760640" cy="671359"/>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20" name="Parallelogram 19"/>
                <p:cNvSpPr/>
                <p:nvPr/>
              </p:nvSpPr>
              <p:spPr bwMode="auto">
                <a:xfrm rot="5400000" flipV="1">
                  <a:off x="6843022" y="2866071"/>
                  <a:ext cx="2010683" cy="1368152"/>
                </a:xfrm>
                <a:prstGeom prst="parallelogram">
                  <a:avLst>
                    <a:gd name="adj" fmla="val 100202"/>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grpSp>
          <p:sp>
            <p:nvSpPr>
              <p:cNvPr id="39" name="TextBox 38"/>
              <p:cNvSpPr txBox="1"/>
              <p:nvPr/>
            </p:nvSpPr>
            <p:spPr>
              <a:xfrm>
                <a:off x="323528" y="3599125"/>
                <a:ext cx="928588" cy="400110"/>
              </a:xfrm>
              <a:prstGeom prst="rect">
                <a:avLst/>
              </a:prstGeom>
              <a:noFill/>
            </p:spPr>
            <p:txBody>
              <a:bodyPr wrap="none" rtlCol="0">
                <a:spAutoFit/>
              </a:bodyPr>
              <a:lstStyle/>
              <a:p>
                <a:r>
                  <a:rPr lang="en-US" sz="2000" dirty="0">
                    <a:solidFill>
                      <a:srgbClr val="000000"/>
                    </a:solidFill>
                    <a:latin typeface="Calibri" panose="020F0502020204030204" pitchFamily="34" charset="0"/>
                    <a:cs typeface="Calibri" panose="020F0502020204030204" pitchFamily="34" charset="0"/>
                  </a:rPr>
                  <a:t>Layer 1</a:t>
                </a:r>
                <a:endParaRPr lang="en-GB" sz="2000" dirty="0">
                  <a:solidFill>
                    <a:srgbClr val="000000"/>
                  </a:solidFill>
                  <a:latin typeface="Calibri" panose="020F0502020204030204" pitchFamily="34" charset="0"/>
                  <a:cs typeface="Calibri" panose="020F0502020204030204" pitchFamily="34" charset="0"/>
                </a:endParaRPr>
              </a:p>
            </p:txBody>
          </p:sp>
          <p:sp>
            <p:nvSpPr>
              <p:cNvPr id="40" name="TextBox 39"/>
              <p:cNvSpPr txBox="1"/>
              <p:nvPr/>
            </p:nvSpPr>
            <p:spPr>
              <a:xfrm>
                <a:off x="323528" y="4197476"/>
                <a:ext cx="928588" cy="400110"/>
              </a:xfrm>
              <a:prstGeom prst="rect">
                <a:avLst/>
              </a:prstGeom>
              <a:noFill/>
            </p:spPr>
            <p:txBody>
              <a:bodyPr wrap="none" rtlCol="0">
                <a:spAutoFit/>
              </a:bodyPr>
              <a:lstStyle/>
              <a:p>
                <a:r>
                  <a:rPr lang="en-US" sz="2000" dirty="0">
                    <a:solidFill>
                      <a:srgbClr val="000000"/>
                    </a:solidFill>
                    <a:latin typeface="Calibri" panose="020F0502020204030204" pitchFamily="34" charset="0"/>
                    <a:cs typeface="Calibri" panose="020F0502020204030204" pitchFamily="34" charset="0"/>
                  </a:rPr>
                  <a:t>Layer 2</a:t>
                </a:r>
                <a:endParaRPr lang="en-GB" sz="2000" dirty="0">
                  <a:solidFill>
                    <a:srgbClr val="000000"/>
                  </a:solidFill>
                  <a:latin typeface="Calibri" panose="020F0502020204030204" pitchFamily="34" charset="0"/>
                  <a:cs typeface="Calibri" panose="020F0502020204030204" pitchFamily="34" charset="0"/>
                </a:endParaRPr>
              </a:p>
            </p:txBody>
          </p:sp>
          <p:sp>
            <p:nvSpPr>
              <p:cNvPr id="41" name="TextBox 40"/>
              <p:cNvSpPr txBox="1"/>
              <p:nvPr/>
            </p:nvSpPr>
            <p:spPr>
              <a:xfrm>
                <a:off x="323528" y="4837708"/>
                <a:ext cx="928588" cy="400110"/>
              </a:xfrm>
              <a:prstGeom prst="rect">
                <a:avLst/>
              </a:prstGeom>
              <a:noFill/>
            </p:spPr>
            <p:txBody>
              <a:bodyPr wrap="none" rtlCol="0">
                <a:spAutoFit/>
              </a:bodyPr>
              <a:lstStyle/>
              <a:p>
                <a:r>
                  <a:rPr lang="en-US" sz="2000" dirty="0">
                    <a:solidFill>
                      <a:srgbClr val="000000"/>
                    </a:solidFill>
                    <a:latin typeface="Calibri" panose="020F0502020204030204" pitchFamily="34" charset="0"/>
                    <a:cs typeface="Calibri" panose="020F0502020204030204" pitchFamily="34" charset="0"/>
                  </a:rPr>
                  <a:t>Layer 3</a:t>
                </a:r>
                <a:endParaRPr lang="en-GB" sz="2000" dirty="0">
                  <a:solidFill>
                    <a:srgbClr val="000000"/>
                  </a:solidFill>
                  <a:latin typeface="Calibri" panose="020F0502020204030204" pitchFamily="34" charset="0"/>
                  <a:cs typeface="Calibri" panose="020F0502020204030204" pitchFamily="34" charset="0"/>
                </a:endParaRPr>
              </a:p>
            </p:txBody>
          </p:sp>
          <p:cxnSp>
            <p:nvCxnSpPr>
              <p:cNvPr id="46" name="Straight Arrow Connector 45"/>
              <p:cNvCxnSpPr/>
              <p:nvPr/>
            </p:nvCxnSpPr>
            <p:spPr bwMode="auto">
              <a:xfrm>
                <a:off x="1259632" y="3454585"/>
                <a:ext cx="0" cy="221377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8" name="TextBox 47"/>
              <p:cNvSpPr txBox="1"/>
              <p:nvPr/>
            </p:nvSpPr>
            <p:spPr>
              <a:xfrm>
                <a:off x="182924" y="5669973"/>
                <a:ext cx="2521732" cy="1015663"/>
              </a:xfrm>
              <a:prstGeom prst="rect">
                <a:avLst/>
              </a:prstGeom>
              <a:noFill/>
            </p:spPr>
            <p:txBody>
              <a:bodyPr wrap="square" rtlCol="0">
                <a:spAutoFit/>
              </a:bodyPr>
              <a:lstStyle/>
              <a:p>
                <a:pPr algn="ctr"/>
                <a:r>
                  <a:rPr lang="en-US" sz="2000" dirty="0" smtClean="0">
                    <a:solidFill>
                      <a:srgbClr val="000000"/>
                    </a:solidFill>
                    <a:latin typeface="Calibri" panose="020F0502020204030204" pitchFamily="34" charset="0"/>
                    <a:cs typeface="Calibri" panose="020F0502020204030204" pitchFamily="34" charset="0"/>
                  </a:rPr>
                  <a:t>Decomposition in the</a:t>
                </a:r>
              </a:p>
              <a:p>
                <a:pPr algn="ctr"/>
                <a:r>
                  <a:rPr lang="en-US" sz="2000" dirty="0" smtClean="0">
                    <a:solidFill>
                      <a:srgbClr val="000000"/>
                    </a:solidFill>
                    <a:latin typeface="Calibri" panose="020F0502020204030204" pitchFamily="34" charset="0"/>
                    <a:cs typeface="Calibri" panose="020F0502020204030204" pitchFamily="34" charset="0"/>
                  </a:rPr>
                  <a:t> implementation / technology stack</a:t>
                </a:r>
                <a:endParaRPr lang="en-GB" sz="2000" dirty="0">
                  <a:solidFill>
                    <a:srgbClr val="000000"/>
                  </a:solidFill>
                  <a:latin typeface="Calibri" panose="020F0502020204030204" pitchFamily="34" charset="0"/>
                  <a:cs typeface="Calibri" panose="020F0502020204030204" pitchFamily="34" charset="0"/>
                </a:endParaRPr>
              </a:p>
            </p:txBody>
          </p:sp>
        </p:grpSp>
        <p:grpSp>
          <p:nvGrpSpPr>
            <p:cNvPr id="38" name="Group 37"/>
            <p:cNvGrpSpPr/>
            <p:nvPr/>
          </p:nvGrpSpPr>
          <p:grpSpPr>
            <a:xfrm>
              <a:off x="1896087" y="3215218"/>
              <a:ext cx="4929956" cy="2157033"/>
              <a:chOff x="1896087" y="2996952"/>
              <a:chExt cx="4929956" cy="2157033"/>
            </a:xfrm>
          </p:grpSpPr>
          <p:sp>
            <p:nvSpPr>
              <p:cNvPr id="25" name="Cube 24"/>
              <p:cNvSpPr/>
              <p:nvPr/>
            </p:nvSpPr>
            <p:spPr bwMode="auto">
              <a:xfrm>
                <a:off x="1896087" y="2996952"/>
                <a:ext cx="1235753" cy="2157033"/>
              </a:xfrm>
              <a:prstGeom prst="cub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22" name="Rectangle 21"/>
              <p:cNvSpPr/>
              <p:nvPr/>
            </p:nvSpPr>
            <p:spPr bwMode="auto">
              <a:xfrm>
                <a:off x="2045657" y="3420929"/>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b="1" dirty="0" smtClean="0">
                    <a:solidFill>
                      <a:srgbClr val="000000"/>
                    </a:solidFill>
                    <a:latin typeface="Calibri" panose="020F0502020204030204" pitchFamily="34" charset="0"/>
                    <a:cs typeface="Calibri" panose="020F0502020204030204" pitchFamily="34" charset="0"/>
                  </a:rPr>
                  <a:t>UI</a:t>
                </a:r>
                <a:endParaRPr lang="en-GB" b="1" dirty="0">
                  <a:solidFill>
                    <a:srgbClr val="000000"/>
                  </a:solidFill>
                  <a:latin typeface="Calibri" panose="020F0502020204030204" pitchFamily="34" charset="0"/>
                  <a:cs typeface="Calibri" panose="020F0502020204030204" pitchFamily="34" charset="0"/>
                </a:endParaRPr>
              </a:p>
            </p:txBody>
          </p:sp>
          <p:sp>
            <p:nvSpPr>
              <p:cNvPr id="23" name="Rectangle 22"/>
              <p:cNvSpPr/>
              <p:nvPr/>
            </p:nvSpPr>
            <p:spPr bwMode="auto">
              <a:xfrm>
                <a:off x="2056584" y="407801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24" name="Rectangle 23"/>
              <p:cNvSpPr/>
              <p:nvPr/>
            </p:nvSpPr>
            <p:spPr bwMode="auto">
              <a:xfrm>
                <a:off x="2056584" y="470139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sp>
            <p:nvSpPr>
              <p:cNvPr id="26" name="Cube 25"/>
              <p:cNvSpPr/>
              <p:nvPr/>
            </p:nvSpPr>
            <p:spPr bwMode="auto">
              <a:xfrm>
                <a:off x="3057510" y="2996952"/>
                <a:ext cx="1235753" cy="2157033"/>
              </a:xfrm>
              <a:prstGeom prst="cub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27" name="Rectangle 26"/>
              <p:cNvSpPr/>
              <p:nvPr/>
            </p:nvSpPr>
            <p:spPr bwMode="auto">
              <a:xfrm>
                <a:off x="3207080" y="3420929"/>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28" name="Rectangle 27"/>
              <p:cNvSpPr/>
              <p:nvPr/>
            </p:nvSpPr>
            <p:spPr bwMode="auto">
              <a:xfrm>
                <a:off x="3218007" y="407801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29" name="Rectangle 28"/>
              <p:cNvSpPr/>
              <p:nvPr/>
            </p:nvSpPr>
            <p:spPr bwMode="auto">
              <a:xfrm>
                <a:off x="3218007" y="470139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sp>
            <p:nvSpPr>
              <p:cNvPr id="30" name="Cube 29"/>
              <p:cNvSpPr/>
              <p:nvPr/>
            </p:nvSpPr>
            <p:spPr bwMode="auto">
              <a:xfrm>
                <a:off x="4418326" y="2996952"/>
                <a:ext cx="1235753" cy="2157033"/>
              </a:xfrm>
              <a:prstGeom prst="cub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31" name="Rectangle 30"/>
              <p:cNvSpPr/>
              <p:nvPr/>
            </p:nvSpPr>
            <p:spPr bwMode="auto">
              <a:xfrm>
                <a:off x="4567896" y="3420929"/>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32" name="Rectangle 31"/>
              <p:cNvSpPr/>
              <p:nvPr/>
            </p:nvSpPr>
            <p:spPr bwMode="auto">
              <a:xfrm>
                <a:off x="4578823" y="407801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33" name="Rectangle 32"/>
              <p:cNvSpPr/>
              <p:nvPr/>
            </p:nvSpPr>
            <p:spPr bwMode="auto">
              <a:xfrm>
                <a:off x="4578823" y="470139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sp>
            <p:nvSpPr>
              <p:cNvPr id="34" name="Cube 33"/>
              <p:cNvSpPr/>
              <p:nvPr/>
            </p:nvSpPr>
            <p:spPr bwMode="auto">
              <a:xfrm>
                <a:off x="5590290" y="2996952"/>
                <a:ext cx="1235753" cy="2157033"/>
              </a:xfrm>
              <a:prstGeom prst="cub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35" name="Rectangle 34"/>
              <p:cNvSpPr/>
              <p:nvPr/>
            </p:nvSpPr>
            <p:spPr bwMode="auto">
              <a:xfrm>
                <a:off x="5739860" y="3420929"/>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36" name="Rectangle 35"/>
              <p:cNvSpPr/>
              <p:nvPr/>
            </p:nvSpPr>
            <p:spPr bwMode="auto">
              <a:xfrm>
                <a:off x="5750787" y="407801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37" name="Rectangle 36"/>
              <p:cNvSpPr/>
              <p:nvPr/>
            </p:nvSpPr>
            <p:spPr bwMode="auto">
              <a:xfrm>
                <a:off x="5750787" y="470139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grpSp>
      </p:grpSp>
      <p:cxnSp>
        <p:nvCxnSpPr>
          <p:cNvPr id="43" name="Straight Arrow Connector 42"/>
          <p:cNvCxnSpPr/>
          <p:nvPr/>
        </p:nvCxnSpPr>
        <p:spPr bwMode="auto">
          <a:xfrm>
            <a:off x="2771800" y="1988840"/>
            <a:ext cx="576064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4" name="TextBox 43"/>
          <p:cNvSpPr txBox="1"/>
          <p:nvPr/>
        </p:nvSpPr>
        <p:spPr>
          <a:xfrm>
            <a:off x="7368722" y="1273440"/>
            <a:ext cx="1337226" cy="707886"/>
          </a:xfrm>
          <a:prstGeom prst="rect">
            <a:avLst/>
          </a:prstGeom>
          <a:noFill/>
        </p:spPr>
        <p:txBody>
          <a:bodyPr wrap="none" rtlCol="0">
            <a:spAutoFit/>
          </a:bodyPr>
          <a:lstStyle/>
          <a:p>
            <a:r>
              <a:rPr lang="en-US" sz="2000" dirty="0">
                <a:solidFill>
                  <a:srgbClr val="000000"/>
                </a:solidFill>
                <a:latin typeface="Calibri" panose="020F0502020204030204" pitchFamily="34" charset="0"/>
                <a:cs typeface="Calibri" panose="020F0502020204030204" pitchFamily="34" charset="0"/>
              </a:rPr>
              <a:t>Functional </a:t>
            </a:r>
          </a:p>
          <a:p>
            <a:r>
              <a:rPr lang="en-US" sz="2000" dirty="0">
                <a:solidFill>
                  <a:srgbClr val="000000"/>
                </a:solidFill>
                <a:latin typeface="Calibri" panose="020F0502020204030204" pitchFamily="34" charset="0"/>
                <a:cs typeface="Calibri" panose="020F0502020204030204" pitchFamily="34" charset="0"/>
              </a:rPr>
              <a:t>Dimension</a:t>
            </a:r>
            <a:endParaRPr lang="en-GB" sz="2000" dirty="0">
              <a:solidFill>
                <a:srgbClr val="000000"/>
              </a:solidFill>
              <a:latin typeface="Calibri" panose="020F0502020204030204" pitchFamily="34" charset="0"/>
              <a:cs typeface="Calibri" panose="020F0502020204030204" pitchFamily="34" charset="0"/>
            </a:endParaRPr>
          </a:p>
        </p:txBody>
      </p:sp>
      <p:sp>
        <p:nvSpPr>
          <p:cNvPr id="3" name="Rectangle 2"/>
          <p:cNvSpPr/>
          <p:nvPr/>
        </p:nvSpPr>
        <p:spPr>
          <a:xfrm>
            <a:off x="2119586" y="4887962"/>
            <a:ext cx="551754" cy="461665"/>
          </a:xfrm>
          <a:prstGeom prst="rect">
            <a:avLst/>
          </a:prstGeom>
        </p:spPr>
        <p:txBody>
          <a:bodyPr wrap="none">
            <a:spAutoFit/>
          </a:bodyPr>
          <a:lstStyle/>
          <a:p>
            <a:r>
              <a:rPr lang="en-US" b="1" dirty="0" smtClean="0">
                <a:solidFill>
                  <a:srgbClr val="000000"/>
                </a:solidFill>
                <a:latin typeface="Calibri" panose="020F0502020204030204" pitchFamily="34" charset="0"/>
                <a:cs typeface="Calibri" panose="020F0502020204030204" pitchFamily="34" charset="0"/>
              </a:rPr>
              <a:t>DB</a:t>
            </a:r>
            <a:endParaRPr lang="en-GB" dirty="0"/>
          </a:p>
        </p:txBody>
      </p:sp>
    </p:spTree>
    <p:extLst>
      <p:ext uri="{BB962C8B-B14F-4D97-AF65-F5344CB8AC3E}">
        <p14:creationId xmlns:p14="http://schemas.microsoft.com/office/powerpoint/2010/main" val="240197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Radio-Alarm Clock</a:t>
            </a:r>
            <a:endParaRPr lang="en-GB" dirty="0"/>
          </a:p>
        </p:txBody>
      </p:sp>
      <p:sp>
        <p:nvSpPr>
          <p:cNvPr id="3" name="Content Placeholder 2"/>
          <p:cNvSpPr>
            <a:spLocks noGrp="1"/>
          </p:cNvSpPr>
          <p:nvPr>
            <p:ph idx="1"/>
          </p:nvPr>
        </p:nvSpPr>
        <p:spPr>
          <a:xfrm>
            <a:off x="395536" y="5517232"/>
            <a:ext cx="8424936" cy="936104"/>
          </a:xfrm>
        </p:spPr>
        <p:txBody>
          <a:bodyPr/>
          <a:lstStyle/>
          <a:p>
            <a:pPr marL="0" indent="0">
              <a:buNone/>
            </a:pPr>
            <a:r>
              <a:rPr lang="en-US" dirty="0" smtClean="0"/>
              <a:t>Identify from subsystems the radio-alarm clock can be built.</a:t>
            </a:r>
            <a:endParaRPr lang="en-GB" dirty="0"/>
          </a:p>
        </p:txBody>
      </p:sp>
      <p:pic>
        <p:nvPicPr>
          <p:cNvPr id="4" name="Picture 3"/>
          <p:cNvPicPr>
            <a:picLocks noChangeAspect="1"/>
          </p:cNvPicPr>
          <p:nvPr/>
        </p:nvPicPr>
        <p:blipFill rotWithShape="1">
          <a:blip r:embed="rId3"/>
          <a:srcRect t="19551" b="13250"/>
          <a:stretch/>
        </p:blipFill>
        <p:spPr>
          <a:xfrm>
            <a:off x="1835696" y="1336643"/>
            <a:ext cx="5705872" cy="383429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54547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US" sz="2800" dirty="0" smtClean="0"/>
              <a:t>Take 4 minutes to write down your ideas</a:t>
            </a:r>
            <a:endParaRPr lang="en-GB" sz="2800" dirty="0"/>
          </a:p>
        </p:txBody>
      </p:sp>
    </p:spTree>
    <p:extLst>
      <p:ext uri="{BB962C8B-B14F-4D97-AF65-F5344CB8AC3E}">
        <p14:creationId xmlns:p14="http://schemas.microsoft.com/office/powerpoint/2010/main" val="19343447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lide Number Placeholder 4"/>
          <p:cNvSpPr>
            <a:spLocks noGrp="1"/>
          </p:cNvSpPr>
          <p:nvPr>
            <p:ph type="sldNum" sz="quarter" idx="4294967295"/>
          </p:nvPr>
        </p:nvSpPr>
        <p:spPr>
          <a:xfrm>
            <a:off x="6915150" y="6400800"/>
            <a:ext cx="1905000" cy="304800"/>
          </a:xfrm>
          <a:prstGeom prst="rect">
            <a:avLst/>
          </a:prstGeom>
        </p:spPr>
        <p:txBody>
          <a:bodyPr/>
          <a:lstStyle/>
          <a:p>
            <a:fld id="{978B6495-374B-4A69-B1AE-6FA8C5E7B41B}" type="slidenum">
              <a:rPr lang="en-GB" altLang="en-US"/>
              <a:pPr/>
              <a:t>15</a:t>
            </a:fld>
            <a:endParaRPr lang="en-GB" altLang="en-US"/>
          </a:p>
        </p:txBody>
      </p:sp>
      <p:sp>
        <p:nvSpPr>
          <p:cNvPr id="478210" name="Rectangle 2"/>
          <p:cNvSpPr>
            <a:spLocks noGrp="1" noChangeArrowheads="1"/>
          </p:cNvSpPr>
          <p:nvPr>
            <p:ph type="title"/>
          </p:nvPr>
        </p:nvSpPr>
        <p:spPr/>
        <p:txBody>
          <a:bodyPr/>
          <a:lstStyle/>
          <a:p>
            <a:r>
              <a:rPr lang="en-US" altLang="en-US" dirty="0"/>
              <a:t>Radio Alarm </a:t>
            </a:r>
            <a:r>
              <a:rPr lang="en-US" altLang="en-US" dirty="0" smtClean="0"/>
              <a:t>Clock (initial)</a:t>
            </a:r>
            <a:endParaRPr lang="nl-NL" altLang="en-US" dirty="0"/>
          </a:p>
        </p:txBody>
      </p:sp>
      <p:grpSp>
        <p:nvGrpSpPr>
          <p:cNvPr id="478211" name="Group 3"/>
          <p:cNvGrpSpPr>
            <a:grpSpLocks/>
          </p:cNvGrpSpPr>
          <p:nvPr/>
        </p:nvGrpSpPr>
        <p:grpSpPr bwMode="auto">
          <a:xfrm>
            <a:off x="611188" y="3963988"/>
            <a:ext cx="1828800" cy="762000"/>
            <a:chOff x="2112" y="1728"/>
            <a:chExt cx="1248" cy="480"/>
          </a:xfrm>
        </p:grpSpPr>
        <p:sp>
          <p:nvSpPr>
            <p:cNvPr id="478212" name="Rectangle 4"/>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13" name="Group 5"/>
            <p:cNvGrpSpPr>
              <a:grpSpLocks/>
            </p:cNvGrpSpPr>
            <p:nvPr/>
          </p:nvGrpSpPr>
          <p:grpSpPr bwMode="auto">
            <a:xfrm>
              <a:off x="3024" y="1824"/>
              <a:ext cx="336" cy="96"/>
              <a:chOff x="3024" y="1824"/>
              <a:chExt cx="336" cy="96"/>
            </a:xfrm>
          </p:grpSpPr>
          <p:sp>
            <p:nvSpPr>
              <p:cNvPr id="478214" name="Line 6"/>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15" name="Oval 7"/>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16" name="Group 8"/>
            <p:cNvGrpSpPr>
              <a:grpSpLocks/>
            </p:cNvGrpSpPr>
            <p:nvPr/>
          </p:nvGrpSpPr>
          <p:grpSpPr bwMode="auto">
            <a:xfrm>
              <a:off x="3024" y="2016"/>
              <a:ext cx="336" cy="96"/>
              <a:chOff x="3024" y="1824"/>
              <a:chExt cx="336" cy="96"/>
            </a:xfrm>
          </p:grpSpPr>
          <p:sp>
            <p:nvSpPr>
              <p:cNvPr id="478217" name="Line 9"/>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18" name="Oval 10"/>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19" name="Text Box 11"/>
          <p:cNvSpPr txBox="1">
            <a:spLocks noChangeArrowheads="1"/>
          </p:cNvSpPr>
          <p:nvPr/>
        </p:nvSpPr>
        <p:spPr bwMode="auto">
          <a:xfrm>
            <a:off x="1000125" y="4192588"/>
            <a:ext cx="5746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a:latin typeface="Lucida Sans Unicode" panose="020B0602030504020204" pitchFamily="34" charset="0"/>
              </a:rPr>
              <a:t>clock</a:t>
            </a:r>
          </a:p>
        </p:txBody>
      </p:sp>
      <p:grpSp>
        <p:nvGrpSpPr>
          <p:cNvPr id="478220" name="Group 12"/>
          <p:cNvGrpSpPr>
            <a:grpSpLocks/>
          </p:cNvGrpSpPr>
          <p:nvPr/>
        </p:nvGrpSpPr>
        <p:grpSpPr bwMode="auto">
          <a:xfrm>
            <a:off x="611188" y="2811463"/>
            <a:ext cx="1828800" cy="762000"/>
            <a:chOff x="2112" y="1728"/>
            <a:chExt cx="1248" cy="480"/>
          </a:xfrm>
        </p:grpSpPr>
        <p:sp>
          <p:nvSpPr>
            <p:cNvPr id="478221" name="Rectangle 13"/>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22" name="Group 14"/>
            <p:cNvGrpSpPr>
              <a:grpSpLocks/>
            </p:cNvGrpSpPr>
            <p:nvPr/>
          </p:nvGrpSpPr>
          <p:grpSpPr bwMode="auto">
            <a:xfrm>
              <a:off x="3024" y="1824"/>
              <a:ext cx="336" cy="96"/>
              <a:chOff x="3024" y="1824"/>
              <a:chExt cx="336" cy="96"/>
            </a:xfrm>
          </p:grpSpPr>
          <p:sp>
            <p:nvSpPr>
              <p:cNvPr id="478223" name="Line 15"/>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24" name="Oval 16"/>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25" name="Group 17"/>
            <p:cNvGrpSpPr>
              <a:grpSpLocks/>
            </p:cNvGrpSpPr>
            <p:nvPr/>
          </p:nvGrpSpPr>
          <p:grpSpPr bwMode="auto">
            <a:xfrm>
              <a:off x="3024" y="2016"/>
              <a:ext cx="336" cy="96"/>
              <a:chOff x="3024" y="1824"/>
              <a:chExt cx="336" cy="96"/>
            </a:xfrm>
          </p:grpSpPr>
          <p:sp>
            <p:nvSpPr>
              <p:cNvPr id="478226" name="Line 18"/>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27" name="Oval 19"/>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28" name="Text Box 20"/>
          <p:cNvSpPr txBox="1">
            <a:spLocks noChangeArrowheads="1"/>
          </p:cNvSpPr>
          <p:nvPr/>
        </p:nvSpPr>
        <p:spPr bwMode="auto">
          <a:xfrm>
            <a:off x="1001713" y="30400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a:latin typeface="Lucida Sans Unicode" panose="020B0602030504020204" pitchFamily="34" charset="0"/>
              </a:rPr>
              <a:t>radio</a:t>
            </a:r>
          </a:p>
        </p:txBody>
      </p:sp>
      <p:grpSp>
        <p:nvGrpSpPr>
          <p:cNvPr id="478229" name="Group 21"/>
          <p:cNvGrpSpPr>
            <a:grpSpLocks/>
          </p:cNvGrpSpPr>
          <p:nvPr/>
        </p:nvGrpSpPr>
        <p:grpSpPr bwMode="auto">
          <a:xfrm>
            <a:off x="611188" y="5146675"/>
            <a:ext cx="1828800" cy="762000"/>
            <a:chOff x="2112" y="1728"/>
            <a:chExt cx="1248" cy="480"/>
          </a:xfrm>
        </p:grpSpPr>
        <p:sp>
          <p:nvSpPr>
            <p:cNvPr id="478230" name="Rectangle 22"/>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31" name="Group 23"/>
            <p:cNvGrpSpPr>
              <a:grpSpLocks/>
            </p:cNvGrpSpPr>
            <p:nvPr/>
          </p:nvGrpSpPr>
          <p:grpSpPr bwMode="auto">
            <a:xfrm>
              <a:off x="3024" y="1824"/>
              <a:ext cx="336" cy="96"/>
              <a:chOff x="3024" y="1824"/>
              <a:chExt cx="336" cy="96"/>
            </a:xfrm>
          </p:grpSpPr>
          <p:sp>
            <p:nvSpPr>
              <p:cNvPr id="478232" name="Line 24"/>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33" name="Oval 25"/>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34" name="Group 26"/>
            <p:cNvGrpSpPr>
              <a:grpSpLocks/>
            </p:cNvGrpSpPr>
            <p:nvPr/>
          </p:nvGrpSpPr>
          <p:grpSpPr bwMode="auto">
            <a:xfrm>
              <a:off x="3024" y="2016"/>
              <a:ext cx="336" cy="96"/>
              <a:chOff x="3024" y="1824"/>
              <a:chExt cx="336" cy="96"/>
            </a:xfrm>
          </p:grpSpPr>
          <p:sp>
            <p:nvSpPr>
              <p:cNvPr id="478235" name="Line 27"/>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36" name="Oval 28"/>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37" name="Text Box 29"/>
          <p:cNvSpPr txBox="1">
            <a:spLocks noChangeArrowheads="1"/>
          </p:cNvSpPr>
          <p:nvPr/>
        </p:nvSpPr>
        <p:spPr bwMode="auto">
          <a:xfrm>
            <a:off x="995363" y="5375275"/>
            <a:ext cx="5857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a:latin typeface="Lucida Sans Unicode" panose="020B0602030504020204" pitchFamily="34" charset="0"/>
              </a:rPr>
              <a:t>timer</a:t>
            </a:r>
          </a:p>
        </p:txBody>
      </p:sp>
      <p:grpSp>
        <p:nvGrpSpPr>
          <p:cNvPr id="478238" name="Group 30"/>
          <p:cNvGrpSpPr>
            <a:grpSpLocks/>
          </p:cNvGrpSpPr>
          <p:nvPr/>
        </p:nvGrpSpPr>
        <p:grpSpPr bwMode="auto">
          <a:xfrm flipH="1">
            <a:off x="6056313" y="5187950"/>
            <a:ext cx="1828800" cy="762000"/>
            <a:chOff x="2112" y="1728"/>
            <a:chExt cx="1248" cy="480"/>
          </a:xfrm>
        </p:grpSpPr>
        <p:sp>
          <p:nvSpPr>
            <p:cNvPr id="478239" name="Rectangle 31"/>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40" name="Group 32"/>
            <p:cNvGrpSpPr>
              <a:grpSpLocks/>
            </p:cNvGrpSpPr>
            <p:nvPr/>
          </p:nvGrpSpPr>
          <p:grpSpPr bwMode="auto">
            <a:xfrm>
              <a:off x="3024" y="1824"/>
              <a:ext cx="336" cy="96"/>
              <a:chOff x="3024" y="1824"/>
              <a:chExt cx="336" cy="96"/>
            </a:xfrm>
          </p:grpSpPr>
          <p:sp>
            <p:nvSpPr>
              <p:cNvPr id="478241" name="Line 33"/>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42" name="Oval 34"/>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43" name="Group 35"/>
            <p:cNvGrpSpPr>
              <a:grpSpLocks/>
            </p:cNvGrpSpPr>
            <p:nvPr/>
          </p:nvGrpSpPr>
          <p:grpSpPr bwMode="auto">
            <a:xfrm>
              <a:off x="3024" y="2016"/>
              <a:ext cx="336" cy="96"/>
              <a:chOff x="3024" y="1824"/>
              <a:chExt cx="336" cy="96"/>
            </a:xfrm>
          </p:grpSpPr>
          <p:sp>
            <p:nvSpPr>
              <p:cNvPr id="478244" name="Line 36"/>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45" name="Oval 37"/>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46" name="Text Box 38"/>
          <p:cNvSpPr txBox="1">
            <a:spLocks noChangeArrowheads="1"/>
          </p:cNvSpPr>
          <p:nvPr/>
        </p:nvSpPr>
        <p:spPr bwMode="auto">
          <a:xfrm flipH="1">
            <a:off x="6816073" y="5416550"/>
            <a:ext cx="7918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dirty="0" smtClean="0">
                <a:latin typeface="Lucida Sans Unicode" panose="020B0602030504020204" pitchFamily="34" charset="0"/>
              </a:rPr>
              <a:t>display</a:t>
            </a:r>
            <a:endParaRPr lang="en-US" altLang="en-US" sz="1800" dirty="0">
              <a:latin typeface="Lucida Sans Unicode" panose="020B0602030504020204" pitchFamily="34" charset="0"/>
            </a:endParaRPr>
          </a:p>
        </p:txBody>
      </p:sp>
      <p:grpSp>
        <p:nvGrpSpPr>
          <p:cNvPr id="478247" name="Group 39"/>
          <p:cNvGrpSpPr>
            <a:grpSpLocks/>
          </p:cNvGrpSpPr>
          <p:nvPr/>
        </p:nvGrpSpPr>
        <p:grpSpPr bwMode="auto">
          <a:xfrm flipH="1">
            <a:off x="6011863" y="4108450"/>
            <a:ext cx="1828800" cy="762000"/>
            <a:chOff x="2112" y="1728"/>
            <a:chExt cx="1248" cy="480"/>
          </a:xfrm>
        </p:grpSpPr>
        <p:sp>
          <p:nvSpPr>
            <p:cNvPr id="478248" name="Rectangle 40"/>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49" name="Group 41"/>
            <p:cNvGrpSpPr>
              <a:grpSpLocks/>
            </p:cNvGrpSpPr>
            <p:nvPr/>
          </p:nvGrpSpPr>
          <p:grpSpPr bwMode="auto">
            <a:xfrm>
              <a:off x="3024" y="1824"/>
              <a:ext cx="336" cy="96"/>
              <a:chOff x="3024" y="1824"/>
              <a:chExt cx="336" cy="96"/>
            </a:xfrm>
          </p:grpSpPr>
          <p:sp>
            <p:nvSpPr>
              <p:cNvPr id="478250" name="Line 42"/>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51" name="Oval 43"/>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52" name="Group 44"/>
            <p:cNvGrpSpPr>
              <a:grpSpLocks/>
            </p:cNvGrpSpPr>
            <p:nvPr/>
          </p:nvGrpSpPr>
          <p:grpSpPr bwMode="auto">
            <a:xfrm>
              <a:off x="3024" y="2016"/>
              <a:ext cx="336" cy="96"/>
              <a:chOff x="3024" y="1824"/>
              <a:chExt cx="336" cy="96"/>
            </a:xfrm>
          </p:grpSpPr>
          <p:sp>
            <p:nvSpPr>
              <p:cNvPr id="478253" name="Line 45"/>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54" name="Oval 46"/>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55" name="Text Box 47"/>
          <p:cNvSpPr txBox="1">
            <a:spLocks noChangeArrowheads="1"/>
          </p:cNvSpPr>
          <p:nvPr/>
        </p:nvSpPr>
        <p:spPr bwMode="auto">
          <a:xfrm flipH="1">
            <a:off x="6739531" y="4337050"/>
            <a:ext cx="86241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dirty="0" smtClean="0">
                <a:latin typeface="Lucida Sans Unicode" panose="020B0602030504020204" pitchFamily="34" charset="0"/>
              </a:rPr>
              <a:t>buttons</a:t>
            </a:r>
            <a:endParaRPr lang="en-US" altLang="en-US" sz="1800" dirty="0">
              <a:latin typeface="Lucida Sans Unicode" panose="020B0602030504020204" pitchFamily="34" charset="0"/>
            </a:endParaRPr>
          </a:p>
        </p:txBody>
      </p:sp>
      <p:grpSp>
        <p:nvGrpSpPr>
          <p:cNvPr id="478265" name="Group 57"/>
          <p:cNvGrpSpPr>
            <a:grpSpLocks/>
          </p:cNvGrpSpPr>
          <p:nvPr/>
        </p:nvGrpSpPr>
        <p:grpSpPr bwMode="auto">
          <a:xfrm flipH="1">
            <a:off x="6000750" y="3014663"/>
            <a:ext cx="1828800" cy="762000"/>
            <a:chOff x="2112" y="1728"/>
            <a:chExt cx="1248" cy="480"/>
          </a:xfrm>
        </p:grpSpPr>
        <p:sp>
          <p:nvSpPr>
            <p:cNvPr id="478266" name="Rectangle 58"/>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67" name="Group 59"/>
            <p:cNvGrpSpPr>
              <a:grpSpLocks/>
            </p:cNvGrpSpPr>
            <p:nvPr/>
          </p:nvGrpSpPr>
          <p:grpSpPr bwMode="auto">
            <a:xfrm>
              <a:off x="3024" y="1824"/>
              <a:ext cx="336" cy="96"/>
              <a:chOff x="3024" y="1824"/>
              <a:chExt cx="336" cy="96"/>
            </a:xfrm>
          </p:grpSpPr>
          <p:sp>
            <p:nvSpPr>
              <p:cNvPr id="478268" name="Line 60"/>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69" name="Oval 61"/>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70" name="Group 62"/>
            <p:cNvGrpSpPr>
              <a:grpSpLocks/>
            </p:cNvGrpSpPr>
            <p:nvPr/>
          </p:nvGrpSpPr>
          <p:grpSpPr bwMode="auto">
            <a:xfrm>
              <a:off x="3024" y="2016"/>
              <a:ext cx="336" cy="96"/>
              <a:chOff x="3024" y="1824"/>
              <a:chExt cx="336" cy="96"/>
            </a:xfrm>
          </p:grpSpPr>
          <p:sp>
            <p:nvSpPr>
              <p:cNvPr id="478271" name="Line 63"/>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72" name="Oval 64"/>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73" name="Text Box 65"/>
          <p:cNvSpPr txBox="1">
            <a:spLocks noChangeArrowheads="1"/>
          </p:cNvSpPr>
          <p:nvPr/>
        </p:nvSpPr>
        <p:spPr bwMode="auto">
          <a:xfrm flipH="1">
            <a:off x="6726238" y="3243263"/>
            <a:ext cx="8683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a:latin typeface="Lucida Sans Unicode" panose="020B0602030504020204" pitchFamily="34" charset="0"/>
              </a:rPr>
              <a:t>speaker</a:t>
            </a:r>
          </a:p>
        </p:txBody>
      </p:sp>
      <p:sp>
        <p:nvSpPr>
          <p:cNvPr id="478274" name="Text Box 66"/>
          <p:cNvSpPr txBox="1">
            <a:spLocks noChangeArrowheads="1"/>
          </p:cNvSpPr>
          <p:nvPr/>
        </p:nvSpPr>
        <p:spPr bwMode="auto">
          <a:xfrm>
            <a:off x="438150" y="1695450"/>
            <a:ext cx="80999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en-US" altLang="en-US" dirty="0">
                <a:latin typeface="Lucida Sans Unicode" panose="020B0602030504020204" pitchFamily="34" charset="0"/>
              </a:rPr>
              <a:t>What should be the responsibility </a:t>
            </a:r>
            <a:r>
              <a:rPr lang="en-US" altLang="en-US" dirty="0" smtClean="0">
                <a:latin typeface="Lucida Sans Unicode" panose="020B0602030504020204" pitchFamily="34" charset="0"/>
              </a:rPr>
              <a:t>of </a:t>
            </a:r>
            <a:r>
              <a:rPr lang="en-US" altLang="en-US" dirty="0">
                <a:latin typeface="Lucida Sans Unicode" panose="020B0602030504020204" pitchFamily="34" charset="0"/>
              </a:rPr>
              <a:t>each component?</a:t>
            </a:r>
            <a:endParaRPr lang="nl-NL" altLang="en-US" dirty="0">
              <a:latin typeface="Lucida Sans Unicode" panose="020B0602030504020204" pitchFamily="34" charset="0"/>
            </a:endParaRPr>
          </a:p>
        </p:txBody>
      </p:sp>
    </p:spTree>
    <p:extLst>
      <p:ext uri="{BB962C8B-B14F-4D97-AF65-F5344CB8AC3E}">
        <p14:creationId xmlns:p14="http://schemas.microsoft.com/office/powerpoint/2010/main" val="2023807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p:txBody>
          <a:bodyPr/>
          <a:lstStyle/>
          <a:p>
            <a:r>
              <a:rPr lang="en-US" altLang="en-US"/>
              <a:t>Radio Alarm Clock</a:t>
            </a:r>
            <a:endParaRPr lang="nl-NL" altLang="en-US"/>
          </a:p>
        </p:txBody>
      </p:sp>
      <p:grpSp>
        <p:nvGrpSpPr>
          <p:cNvPr id="478211" name="Group 3"/>
          <p:cNvGrpSpPr>
            <a:grpSpLocks/>
          </p:cNvGrpSpPr>
          <p:nvPr/>
        </p:nvGrpSpPr>
        <p:grpSpPr bwMode="auto">
          <a:xfrm>
            <a:off x="611188" y="3963988"/>
            <a:ext cx="1828800" cy="762000"/>
            <a:chOff x="2112" y="1728"/>
            <a:chExt cx="1248" cy="480"/>
          </a:xfrm>
        </p:grpSpPr>
        <p:sp>
          <p:nvSpPr>
            <p:cNvPr id="478212" name="Rectangle 4"/>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13" name="Group 5"/>
            <p:cNvGrpSpPr>
              <a:grpSpLocks/>
            </p:cNvGrpSpPr>
            <p:nvPr/>
          </p:nvGrpSpPr>
          <p:grpSpPr bwMode="auto">
            <a:xfrm>
              <a:off x="3024" y="1824"/>
              <a:ext cx="336" cy="96"/>
              <a:chOff x="3024" y="1824"/>
              <a:chExt cx="336" cy="96"/>
            </a:xfrm>
          </p:grpSpPr>
          <p:sp>
            <p:nvSpPr>
              <p:cNvPr id="478214" name="Line 6"/>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15" name="Oval 7"/>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16" name="Group 8"/>
            <p:cNvGrpSpPr>
              <a:grpSpLocks/>
            </p:cNvGrpSpPr>
            <p:nvPr/>
          </p:nvGrpSpPr>
          <p:grpSpPr bwMode="auto">
            <a:xfrm>
              <a:off x="3024" y="2016"/>
              <a:ext cx="336" cy="96"/>
              <a:chOff x="3024" y="1824"/>
              <a:chExt cx="336" cy="96"/>
            </a:xfrm>
          </p:grpSpPr>
          <p:sp>
            <p:nvSpPr>
              <p:cNvPr id="478217" name="Line 9"/>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18" name="Oval 10"/>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19" name="Text Box 11"/>
          <p:cNvSpPr txBox="1">
            <a:spLocks noChangeArrowheads="1"/>
          </p:cNvSpPr>
          <p:nvPr/>
        </p:nvSpPr>
        <p:spPr bwMode="auto">
          <a:xfrm>
            <a:off x="1000125" y="4192588"/>
            <a:ext cx="5746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a:latin typeface="Lucida Sans Unicode" panose="020B0602030504020204" pitchFamily="34" charset="0"/>
              </a:rPr>
              <a:t>clock</a:t>
            </a:r>
          </a:p>
        </p:txBody>
      </p:sp>
      <p:grpSp>
        <p:nvGrpSpPr>
          <p:cNvPr id="478220" name="Group 12"/>
          <p:cNvGrpSpPr>
            <a:grpSpLocks/>
          </p:cNvGrpSpPr>
          <p:nvPr/>
        </p:nvGrpSpPr>
        <p:grpSpPr bwMode="auto">
          <a:xfrm>
            <a:off x="611188" y="2811463"/>
            <a:ext cx="1828800" cy="762000"/>
            <a:chOff x="2112" y="1728"/>
            <a:chExt cx="1248" cy="480"/>
          </a:xfrm>
        </p:grpSpPr>
        <p:sp>
          <p:nvSpPr>
            <p:cNvPr id="478221" name="Rectangle 13"/>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22" name="Group 14"/>
            <p:cNvGrpSpPr>
              <a:grpSpLocks/>
            </p:cNvGrpSpPr>
            <p:nvPr/>
          </p:nvGrpSpPr>
          <p:grpSpPr bwMode="auto">
            <a:xfrm>
              <a:off x="3024" y="1824"/>
              <a:ext cx="336" cy="96"/>
              <a:chOff x="3024" y="1824"/>
              <a:chExt cx="336" cy="96"/>
            </a:xfrm>
          </p:grpSpPr>
          <p:sp>
            <p:nvSpPr>
              <p:cNvPr id="478223" name="Line 15"/>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24" name="Oval 16"/>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25" name="Group 17"/>
            <p:cNvGrpSpPr>
              <a:grpSpLocks/>
            </p:cNvGrpSpPr>
            <p:nvPr/>
          </p:nvGrpSpPr>
          <p:grpSpPr bwMode="auto">
            <a:xfrm>
              <a:off x="3024" y="2016"/>
              <a:ext cx="336" cy="96"/>
              <a:chOff x="3024" y="1824"/>
              <a:chExt cx="336" cy="96"/>
            </a:xfrm>
          </p:grpSpPr>
          <p:sp>
            <p:nvSpPr>
              <p:cNvPr id="478226" name="Line 18"/>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27" name="Oval 19"/>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28" name="Text Box 20"/>
          <p:cNvSpPr txBox="1">
            <a:spLocks noChangeArrowheads="1"/>
          </p:cNvSpPr>
          <p:nvPr/>
        </p:nvSpPr>
        <p:spPr bwMode="auto">
          <a:xfrm>
            <a:off x="957245" y="3040063"/>
            <a:ext cx="6604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dirty="0" smtClean="0">
                <a:latin typeface="Lucida Sans Unicode" panose="020B0602030504020204" pitchFamily="34" charset="0"/>
              </a:rPr>
              <a:t>music</a:t>
            </a:r>
            <a:endParaRPr lang="en-US" altLang="en-US" sz="1800" dirty="0">
              <a:latin typeface="Lucida Sans Unicode" panose="020B0602030504020204" pitchFamily="34" charset="0"/>
            </a:endParaRPr>
          </a:p>
        </p:txBody>
      </p:sp>
      <p:grpSp>
        <p:nvGrpSpPr>
          <p:cNvPr id="478229" name="Group 21"/>
          <p:cNvGrpSpPr>
            <a:grpSpLocks/>
          </p:cNvGrpSpPr>
          <p:nvPr/>
        </p:nvGrpSpPr>
        <p:grpSpPr bwMode="auto">
          <a:xfrm>
            <a:off x="611188" y="5146675"/>
            <a:ext cx="1828800" cy="762000"/>
            <a:chOff x="2112" y="1728"/>
            <a:chExt cx="1248" cy="480"/>
          </a:xfrm>
        </p:grpSpPr>
        <p:sp>
          <p:nvSpPr>
            <p:cNvPr id="478230" name="Rectangle 22"/>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31" name="Group 23"/>
            <p:cNvGrpSpPr>
              <a:grpSpLocks/>
            </p:cNvGrpSpPr>
            <p:nvPr/>
          </p:nvGrpSpPr>
          <p:grpSpPr bwMode="auto">
            <a:xfrm>
              <a:off x="3024" y="1824"/>
              <a:ext cx="336" cy="96"/>
              <a:chOff x="3024" y="1824"/>
              <a:chExt cx="336" cy="96"/>
            </a:xfrm>
          </p:grpSpPr>
          <p:sp>
            <p:nvSpPr>
              <p:cNvPr id="478232" name="Line 24"/>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33" name="Oval 25"/>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34" name="Group 26"/>
            <p:cNvGrpSpPr>
              <a:grpSpLocks/>
            </p:cNvGrpSpPr>
            <p:nvPr/>
          </p:nvGrpSpPr>
          <p:grpSpPr bwMode="auto">
            <a:xfrm>
              <a:off x="3024" y="2016"/>
              <a:ext cx="336" cy="96"/>
              <a:chOff x="3024" y="1824"/>
              <a:chExt cx="336" cy="96"/>
            </a:xfrm>
          </p:grpSpPr>
          <p:sp>
            <p:nvSpPr>
              <p:cNvPr id="478235" name="Line 27"/>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36" name="Oval 28"/>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37" name="Text Box 29"/>
          <p:cNvSpPr txBox="1">
            <a:spLocks noChangeArrowheads="1"/>
          </p:cNvSpPr>
          <p:nvPr/>
        </p:nvSpPr>
        <p:spPr bwMode="auto">
          <a:xfrm>
            <a:off x="995363" y="5375275"/>
            <a:ext cx="5857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a:latin typeface="Lucida Sans Unicode" panose="020B0602030504020204" pitchFamily="34" charset="0"/>
              </a:rPr>
              <a:t>timer</a:t>
            </a:r>
          </a:p>
        </p:txBody>
      </p:sp>
      <p:grpSp>
        <p:nvGrpSpPr>
          <p:cNvPr id="478238" name="Group 30"/>
          <p:cNvGrpSpPr>
            <a:grpSpLocks/>
          </p:cNvGrpSpPr>
          <p:nvPr/>
        </p:nvGrpSpPr>
        <p:grpSpPr bwMode="auto">
          <a:xfrm flipH="1">
            <a:off x="6056313" y="5619328"/>
            <a:ext cx="1828800" cy="762000"/>
            <a:chOff x="2112" y="1728"/>
            <a:chExt cx="1248" cy="480"/>
          </a:xfrm>
        </p:grpSpPr>
        <p:sp>
          <p:nvSpPr>
            <p:cNvPr id="478239" name="Rectangle 31"/>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40" name="Group 32"/>
            <p:cNvGrpSpPr>
              <a:grpSpLocks/>
            </p:cNvGrpSpPr>
            <p:nvPr/>
          </p:nvGrpSpPr>
          <p:grpSpPr bwMode="auto">
            <a:xfrm>
              <a:off x="3024" y="1824"/>
              <a:ext cx="336" cy="96"/>
              <a:chOff x="3024" y="1824"/>
              <a:chExt cx="336" cy="96"/>
            </a:xfrm>
          </p:grpSpPr>
          <p:sp>
            <p:nvSpPr>
              <p:cNvPr id="478241" name="Line 33"/>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42" name="Oval 34"/>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43" name="Group 35"/>
            <p:cNvGrpSpPr>
              <a:grpSpLocks/>
            </p:cNvGrpSpPr>
            <p:nvPr/>
          </p:nvGrpSpPr>
          <p:grpSpPr bwMode="auto">
            <a:xfrm>
              <a:off x="3024" y="2016"/>
              <a:ext cx="336" cy="96"/>
              <a:chOff x="3024" y="1824"/>
              <a:chExt cx="336" cy="96"/>
            </a:xfrm>
          </p:grpSpPr>
          <p:sp>
            <p:nvSpPr>
              <p:cNvPr id="478244" name="Line 36"/>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45" name="Oval 37"/>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46" name="Text Box 38"/>
          <p:cNvSpPr txBox="1">
            <a:spLocks noChangeArrowheads="1"/>
          </p:cNvSpPr>
          <p:nvPr/>
        </p:nvSpPr>
        <p:spPr bwMode="auto">
          <a:xfrm flipH="1">
            <a:off x="6839314" y="5847928"/>
            <a:ext cx="7453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dirty="0" smtClean="0">
                <a:latin typeface="Lucida Sans Unicode" panose="020B0602030504020204" pitchFamily="34" charset="0"/>
              </a:rPr>
              <a:t>output</a:t>
            </a:r>
            <a:endParaRPr lang="en-US" altLang="en-US" sz="1800" dirty="0">
              <a:latin typeface="Lucida Sans Unicode" panose="020B0602030504020204" pitchFamily="34" charset="0"/>
            </a:endParaRPr>
          </a:p>
        </p:txBody>
      </p:sp>
      <p:grpSp>
        <p:nvGrpSpPr>
          <p:cNvPr id="478247" name="Group 39"/>
          <p:cNvGrpSpPr>
            <a:grpSpLocks/>
          </p:cNvGrpSpPr>
          <p:nvPr/>
        </p:nvGrpSpPr>
        <p:grpSpPr bwMode="auto">
          <a:xfrm flipH="1">
            <a:off x="6011863" y="4108450"/>
            <a:ext cx="1828800" cy="762000"/>
            <a:chOff x="2112" y="1728"/>
            <a:chExt cx="1248" cy="480"/>
          </a:xfrm>
        </p:grpSpPr>
        <p:sp>
          <p:nvSpPr>
            <p:cNvPr id="478248" name="Rectangle 40"/>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49" name="Group 41"/>
            <p:cNvGrpSpPr>
              <a:grpSpLocks/>
            </p:cNvGrpSpPr>
            <p:nvPr/>
          </p:nvGrpSpPr>
          <p:grpSpPr bwMode="auto">
            <a:xfrm>
              <a:off x="3024" y="1824"/>
              <a:ext cx="336" cy="96"/>
              <a:chOff x="3024" y="1824"/>
              <a:chExt cx="336" cy="96"/>
            </a:xfrm>
          </p:grpSpPr>
          <p:sp>
            <p:nvSpPr>
              <p:cNvPr id="478250" name="Line 42"/>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51" name="Oval 43"/>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52" name="Group 44"/>
            <p:cNvGrpSpPr>
              <a:grpSpLocks/>
            </p:cNvGrpSpPr>
            <p:nvPr/>
          </p:nvGrpSpPr>
          <p:grpSpPr bwMode="auto">
            <a:xfrm>
              <a:off x="3024" y="2016"/>
              <a:ext cx="336" cy="96"/>
              <a:chOff x="3024" y="1824"/>
              <a:chExt cx="336" cy="96"/>
            </a:xfrm>
          </p:grpSpPr>
          <p:sp>
            <p:nvSpPr>
              <p:cNvPr id="478253" name="Line 45"/>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54" name="Oval 46"/>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55" name="Text Box 47"/>
          <p:cNvSpPr txBox="1">
            <a:spLocks noChangeArrowheads="1"/>
          </p:cNvSpPr>
          <p:nvPr/>
        </p:nvSpPr>
        <p:spPr bwMode="auto">
          <a:xfrm flipH="1">
            <a:off x="6878189" y="4337050"/>
            <a:ext cx="5850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dirty="0" smtClean="0">
                <a:latin typeface="Lucida Sans Unicode" panose="020B0602030504020204" pitchFamily="34" charset="0"/>
              </a:rPr>
              <a:t>input</a:t>
            </a:r>
            <a:endParaRPr lang="en-US" altLang="en-US" sz="1800" dirty="0">
              <a:latin typeface="Lucida Sans Unicode" panose="020B0602030504020204" pitchFamily="34" charset="0"/>
            </a:endParaRPr>
          </a:p>
        </p:txBody>
      </p:sp>
      <p:grpSp>
        <p:nvGrpSpPr>
          <p:cNvPr id="478265" name="Group 57"/>
          <p:cNvGrpSpPr>
            <a:grpSpLocks/>
          </p:cNvGrpSpPr>
          <p:nvPr/>
        </p:nvGrpSpPr>
        <p:grpSpPr bwMode="auto">
          <a:xfrm flipH="1">
            <a:off x="6000750" y="3014663"/>
            <a:ext cx="1828800" cy="762000"/>
            <a:chOff x="2112" y="1728"/>
            <a:chExt cx="1248" cy="480"/>
          </a:xfrm>
        </p:grpSpPr>
        <p:sp>
          <p:nvSpPr>
            <p:cNvPr id="478266" name="Rectangle 58"/>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67" name="Group 59"/>
            <p:cNvGrpSpPr>
              <a:grpSpLocks/>
            </p:cNvGrpSpPr>
            <p:nvPr/>
          </p:nvGrpSpPr>
          <p:grpSpPr bwMode="auto">
            <a:xfrm>
              <a:off x="3024" y="1824"/>
              <a:ext cx="336" cy="96"/>
              <a:chOff x="3024" y="1824"/>
              <a:chExt cx="336" cy="96"/>
            </a:xfrm>
          </p:grpSpPr>
          <p:sp>
            <p:nvSpPr>
              <p:cNvPr id="478268" name="Line 60"/>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69" name="Oval 61"/>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70" name="Group 62"/>
            <p:cNvGrpSpPr>
              <a:grpSpLocks/>
            </p:cNvGrpSpPr>
            <p:nvPr/>
          </p:nvGrpSpPr>
          <p:grpSpPr bwMode="auto">
            <a:xfrm>
              <a:off x="3024" y="2016"/>
              <a:ext cx="336" cy="96"/>
              <a:chOff x="3024" y="1824"/>
              <a:chExt cx="336" cy="96"/>
            </a:xfrm>
          </p:grpSpPr>
          <p:sp>
            <p:nvSpPr>
              <p:cNvPr id="478271" name="Line 63"/>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72" name="Oval 64"/>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73" name="Text Box 65"/>
          <p:cNvSpPr txBox="1">
            <a:spLocks noChangeArrowheads="1"/>
          </p:cNvSpPr>
          <p:nvPr/>
        </p:nvSpPr>
        <p:spPr bwMode="auto">
          <a:xfrm flipH="1">
            <a:off x="6726238" y="3243263"/>
            <a:ext cx="8683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a:latin typeface="Lucida Sans Unicode" panose="020B0602030504020204" pitchFamily="34" charset="0"/>
              </a:rPr>
              <a:t>speaker</a:t>
            </a:r>
          </a:p>
        </p:txBody>
      </p:sp>
      <p:sp>
        <p:nvSpPr>
          <p:cNvPr id="478274" name="Text Box 66"/>
          <p:cNvSpPr txBox="1">
            <a:spLocks noChangeArrowheads="1"/>
          </p:cNvSpPr>
          <p:nvPr/>
        </p:nvSpPr>
        <p:spPr bwMode="auto">
          <a:xfrm>
            <a:off x="438150" y="1695450"/>
            <a:ext cx="40026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r>
              <a:rPr lang="en-US" altLang="en-US" dirty="0" smtClean="0">
                <a:latin typeface="Lucida Sans Unicode" panose="020B0602030504020204" pitchFamily="34" charset="0"/>
              </a:rPr>
              <a:t>Naming: aim for generality</a:t>
            </a:r>
            <a:endParaRPr lang="nl-NL" altLang="en-US" dirty="0">
              <a:latin typeface="Lucida Sans Unicode" panose="020B0602030504020204" pitchFamily="34" charset="0"/>
            </a:endParaRPr>
          </a:p>
        </p:txBody>
      </p:sp>
      <p:sp>
        <p:nvSpPr>
          <p:cNvPr id="69" name="Rounded Rectangular Callout 68"/>
          <p:cNvSpPr/>
          <p:nvPr/>
        </p:nvSpPr>
        <p:spPr bwMode="auto">
          <a:xfrm>
            <a:off x="1756093" y="2293382"/>
            <a:ext cx="1375748" cy="746681"/>
          </a:xfrm>
          <a:prstGeom prst="wedgeRoundRectCallout">
            <a:avLst>
              <a:gd name="adj1" fmla="val -84150"/>
              <a:gd name="adj2" fmla="val 55866"/>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audio </a:t>
            </a:r>
            <a:r>
              <a:rPr kumimoji="0" lang="en-US" sz="24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supplier</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70" name="Rounded Rectangular Callout 69"/>
          <p:cNvSpPr/>
          <p:nvPr/>
        </p:nvSpPr>
        <p:spPr bwMode="auto">
          <a:xfrm>
            <a:off x="1892964" y="3717429"/>
            <a:ext cx="2048317" cy="388705"/>
          </a:xfrm>
          <a:prstGeom prst="wedgeRoundRectCallout">
            <a:avLst>
              <a:gd name="adj1" fmla="val -84150"/>
              <a:gd name="adj2" fmla="val 55866"/>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time </a:t>
            </a:r>
            <a:r>
              <a:rPr kumimoji="0" lang="en-US" sz="24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supplier</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71" name="Rounded Rectangular Callout 70"/>
          <p:cNvSpPr/>
          <p:nvPr/>
        </p:nvSpPr>
        <p:spPr bwMode="auto">
          <a:xfrm>
            <a:off x="1947618" y="5992623"/>
            <a:ext cx="2696390" cy="388705"/>
          </a:xfrm>
          <a:prstGeom prst="wedgeRoundRectCallout">
            <a:avLst>
              <a:gd name="adj1" fmla="val -82364"/>
              <a:gd name="adj2" fmla="val -100028"/>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Alarm time </a:t>
            </a:r>
            <a:r>
              <a:rPr kumimoji="0" lang="en-US" sz="24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supplier</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72" name="Rounded Rectangular Callout 71"/>
          <p:cNvSpPr/>
          <p:nvPr/>
        </p:nvSpPr>
        <p:spPr bwMode="auto">
          <a:xfrm>
            <a:off x="6196990" y="2447805"/>
            <a:ext cx="2341134" cy="388705"/>
          </a:xfrm>
          <a:prstGeom prst="wedgeRoundRectCallout">
            <a:avLst>
              <a:gd name="adj1" fmla="val -27902"/>
              <a:gd name="adj2" fmla="val 107278"/>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audio </a:t>
            </a:r>
            <a:r>
              <a:rPr kumimoji="0" lang="en-US" sz="24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renderer</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73" name="Rounded Rectangular Callout 72"/>
          <p:cNvSpPr/>
          <p:nvPr/>
        </p:nvSpPr>
        <p:spPr bwMode="auto">
          <a:xfrm>
            <a:off x="7135117" y="3819589"/>
            <a:ext cx="2045395" cy="441261"/>
          </a:xfrm>
          <a:prstGeom prst="wedgeRoundRectCallout">
            <a:avLst>
              <a:gd name="adj1" fmla="val -27902"/>
              <a:gd name="adj2" fmla="val 107278"/>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input </a:t>
            </a:r>
            <a:r>
              <a:rPr kumimoji="0" lang="en-US" sz="24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handler</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74" name="Rounded Rectangular Callout 73"/>
          <p:cNvSpPr/>
          <p:nvPr/>
        </p:nvSpPr>
        <p:spPr bwMode="auto">
          <a:xfrm>
            <a:off x="6951192" y="5114528"/>
            <a:ext cx="2192808" cy="474712"/>
          </a:xfrm>
          <a:prstGeom prst="wedgeRoundRectCallout">
            <a:avLst>
              <a:gd name="adj1" fmla="val -27902"/>
              <a:gd name="adj2" fmla="val 107278"/>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Calibri" panose="020F0502020204030204" pitchFamily="34" charset="0"/>
                <a:cs typeface="Calibri" panose="020F0502020204030204" pitchFamily="34" charset="0"/>
              </a:rPr>
              <a:t>out</a:t>
            </a:r>
            <a:r>
              <a:rPr kumimoji="0" lang="en-US"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put </a:t>
            </a:r>
            <a:r>
              <a:rPr kumimoji="0" lang="en-US" sz="24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handler</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7925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p:txBody>
          <a:bodyPr/>
          <a:lstStyle/>
          <a:p>
            <a:r>
              <a:rPr lang="en-US" altLang="en-US"/>
              <a:t>Radio Alarm Clock</a:t>
            </a:r>
            <a:endParaRPr lang="nl-NL" altLang="en-US"/>
          </a:p>
        </p:txBody>
      </p:sp>
      <p:grpSp>
        <p:nvGrpSpPr>
          <p:cNvPr id="478211" name="Group 3"/>
          <p:cNvGrpSpPr>
            <a:grpSpLocks/>
          </p:cNvGrpSpPr>
          <p:nvPr/>
        </p:nvGrpSpPr>
        <p:grpSpPr bwMode="auto">
          <a:xfrm>
            <a:off x="611188" y="3963988"/>
            <a:ext cx="1828800" cy="762000"/>
            <a:chOff x="2112" y="1728"/>
            <a:chExt cx="1248" cy="480"/>
          </a:xfrm>
        </p:grpSpPr>
        <p:sp>
          <p:nvSpPr>
            <p:cNvPr id="478212" name="Rectangle 4"/>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13" name="Group 5"/>
            <p:cNvGrpSpPr>
              <a:grpSpLocks/>
            </p:cNvGrpSpPr>
            <p:nvPr/>
          </p:nvGrpSpPr>
          <p:grpSpPr bwMode="auto">
            <a:xfrm>
              <a:off x="3024" y="1824"/>
              <a:ext cx="336" cy="96"/>
              <a:chOff x="3024" y="1824"/>
              <a:chExt cx="336" cy="96"/>
            </a:xfrm>
          </p:grpSpPr>
          <p:sp>
            <p:nvSpPr>
              <p:cNvPr id="478214" name="Line 6"/>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15" name="Oval 7"/>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16" name="Group 8"/>
            <p:cNvGrpSpPr>
              <a:grpSpLocks/>
            </p:cNvGrpSpPr>
            <p:nvPr/>
          </p:nvGrpSpPr>
          <p:grpSpPr bwMode="auto">
            <a:xfrm>
              <a:off x="3024" y="2016"/>
              <a:ext cx="336" cy="96"/>
              <a:chOff x="3024" y="1824"/>
              <a:chExt cx="336" cy="96"/>
            </a:xfrm>
          </p:grpSpPr>
          <p:sp>
            <p:nvSpPr>
              <p:cNvPr id="478217" name="Line 9"/>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18" name="Oval 10"/>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19" name="Text Box 11"/>
          <p:cNvSpPr txBox="1">
            <a:spLocks noChangeArrowheads="1"/>
          </p:cNvSpPr>
          <p:nvPr/>
        </p:nvSpPr>
        <p:spPr bwMode="auto">
          <a:xfrm>
            <a:off x="1000125" y="4192588"/>
            <a:ext cx="5746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a:latin typeface="Lucida Sans Unicode" panose="020B0602030504020204" pitchFamily="34" charset="0"/>
              </a:rPr>
              <a:t>clock</a:t>
            </a:r>
          </a:p>
        </p:txBody>
      </p:sp>
      <p:grpSp>
        <p:nvGrpSpPr>
          <p:cNvPr id="478220" name="Group 12"/>
          <p:cNvGrpSpPr>
            <a:grpSpLocks/>
          </p:cNvGrpSpPr>
          <p:nvPr/>
        </p:nvGrpSpPr>
        <p:grpSpPr bwMode="auto">
          <a:xfrm>
            <a:off x="611188" y="2811463"/>
            <a:ext cx="1828800" cy="762000"/>
            <a:chOff x="2112" y="1728"/>
            <a:chExt cx="1248" cy="480"/>
          </a:xfrm>
        </p:grpSpPr>
        <p:sp>
          <p:nvSpPr>
            <p:cNvPr id="478221" name="Rectangle 13"/>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22" name="Group 14"/>
            <p:cNvGrpSpPr>
              <a:grpSpLocks/>
            </p:cNvGrpSpPr>
            <p:nvPr/>
          </p:nvGrpSpPr>
          <p:grpSpPr bwMode="auto">
            <a:xfrm>
              <a:off x="3024" y="1824"/>
              <a:ext cx="336" cy="96"/>
              <a:chOff x="3024" y="1824"/>
              <a:chExt cx="336" cy="96"/>
            </a:xfrm>
          </p:grpSpPr>
          <p:sp>
            <p:nvSpPr>
              <p:cNvPr id="478223" name="Line 15"/>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24" name="Oval 16"/>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25" name="Group 17"/>
            <p:cNvGrpSpPr>
              <a:grpSpLocks/>
            </p:cNvGrpSpPr>
            <p:nvPr/>
          </p:nvGrpSpPr>
          <p:grpSpPr bwMode="auto">
            <a:xfrm>
              <a:off x="3024" y="2016"/>
              <a:ext cx="336" cy="96"/>
              <a:chOff x="3024" y="1824"/>
              <a:chExt cx="336" cy="96"/>
            </a:xfrm>
          </p:grpSpPr>
          <p:sp>
            <p:nvSpPr>
              <p:cNvPr id="478226" name="Line 18"/>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27" name="Oval 19"/>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28" name="Text Box 20"/>
          <p:cNvSpPr txBox="1">
            <a:spLocks noChangeArrowheads="1"/>
          </p:cNvSpPr>
          <p:nvPr/>
        </p:nvSpPr>
        <p:spPr bwMode="auto">
          <a:xfrm>
            <a:off x="957245" y="3040063"/>
            <a:ext cx="6604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dirty="0" smtClean="0">
                <a:latin typeface="Lucida Sans Unicode" panose="020B0602030504020204" pitchFamily="34" charset="0"/>
              </a:rPr>
              <a:t>music</a:t>
            </a:r>
            <a:endParaRPr lang="en-US" altLang="en-US" sz="1800" dirty="0">
              <a:latin typeface="Lucida Sans Unicode" panose="020B0602030504020204" pitchFamily="34" charset="0"/>
            </a:endParaRPr>
          </a:p>
        </p:txBody>
      </p:sp>
      <p:grpSp>
        <p:nvGrpSpPr>
          <p:cNvPr id="478229" name="Group 21"/>
          <p:cNvGrpSpPr>
            <a:grpSpLocks/>
          </p:cNvGrpSpPr>
          <p:nvPr/>
        </p:nvGrpSpPr>
        <p:grpSpPr bwMode="auto">
          <a:xfrm>
            <a:off x="611188" y="5146675"/>
            <a:ext cx="1828800" cy="762000"/>
            <a:chOff x="2112" y="1728"/>
            <a:chExt cx="1248" cy="480"/>
          </a:xfrm>
        </p:grpSpPr>
        <p:sp>
          <p:nvSpPr>
            <p:cNvPr id="478230" name="Rectangle 22"/>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31" name="Group 23"/>
            <p:cNvGrpSpPr>
              <a:grpSpLocks/>
            </p:cNvGrpSpPr>
            <p:nvPr/>
          </p:nvGrpSpPr>
          <p:grpSpPr bwMode="auto">
            <a:xfrm>
              <a:off x="3024" y="1824"/>
              <a:ext cx="336" cy="96"/>
              <a:chOff x="3024" y="1824"/>
              <a:chExt cx="336" cy="96"/>
            </a:xfrm>
          </p:grpSpPr>
          <p:sp>
            <p:nvSpPr>
              <p:cNvPr id="478232" name="Line 24"/>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33" name="Oval 25"/>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34" name="Group 26"/>
            <p:cNvGrpSpPr>
              <a:grpSpLocks/>
            </p:cNvGrpSpPr>
            <p:nvPr/>
          </p:nvGrpSpPr>
          <p:grpSpPr bwMode="auto">
            <a:xfrm>
              <a:off x="3024" y="2016"/>
              <a:ext cx="336" cy="96"/>
              <a:chOff x="3024" y="1824"/>
              <a:chExt cx="336" cy="96"/>
            </a:xfrm>
          </p:grpSpPr>
          <p:sp>
            <p:nvSpPr>
              <p:cNvPr id="478235" name="Line 27"/>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36" name="Oval 28"/>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37" name="Text Box 29"/>
          <p:cNvSpPr txBox="1">
            <a:spLocks noChangeArrowheads="1"/>
          </p:cNvSpPr>
          <p:nvPr/>
        </p:nvSpPr>
        <p:spPr bwMode="auto">
          <a:xfrm>
            <a:off x="995363" y="5375275"/>
            <a:ext cx="5857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a:latin typeface="Lucida Sans Unicode" panose="020B0602030504020204" pitchFamily="34" charset="0"/>
              </a:rPr>
              <a:t>timer</a:t>
            </a:r>
          </a:p>
        </p:txBody>
      </p:sp>
      <p:grpSp>
        <p:nvGrpSpPr>
          <p:cNvPr id="478238" name="Group 30"/>
          <p:cNvGrpSpPr>
            <a:grpSpLocks/>
          </p:cNvGrpSpPr>
          <p:nvPr/>
        </p:nvGrpSpPr>
        <p:grpSpPr bwMode="auto">
          <a:xfrm flipH="1">
            <a:off x="6056313" y="5619328"/>
            <a:ext cx="1828800" cy="762000"/>
            <a:chOff x="2112" y="1728"/>
            <a:chExt cx="1248" cy="480"/>
          </a:xfrm>
        </p:grpSpPr>
        <p:sp>
          <p:nvSpPr>
            <p:cNvPr id="478239" name="Rectangle 31"/>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40" name="Group 32"/>
            <p:cNvGrpSpPr>
              <a:grpSpLocks/>
            </p:cNvGrpSpPr>
            <p:nvPr/>
          </p:nvGrpSpPr>
          <p:grpSpPr bwMode="auto">
            <a:xfrm>
              <a:off x="3024" y="1824"/>
              <a:ext cx="336" cy="96"/>
              <a:chOff x="3024" y="1824"/>
              <a:chExt cx="336" cy="96"/>
            </a:xfrm>
          </p:grpSpPr>
          <p:sp>
            <p:nvSpPr>
              <p:cNvPr id="478241" name="Line 33"/>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42" name="Oval 34"/>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43" name="Group 35"/>
            <p:cNvGrpSpPr>
              <a:grpSpLocks/>
            </p:cNvGrpSpPr>
            <p:nvPr/>
          </p:nvGrpSpPr>
          <p:grpSpPr bwMode="auto">
            <a:xfrm>
              <a:off x="3024" y="2016"/>
              <a:ext cx="336" cy="96"/>
              <a:chOff x="3024" y="1824"/>
              <a:chExt cx="336" cy="96"/>
            </a:xfrm>
          </p:grpSpPr>
          <p:sp>
            <p:nvSpPr>
              <p:cNvPr id="478244" name="Line 36"/>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45" name="Oval 37"/>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46" name="Text Box 38"/>
          <p:cNvSpPr txBox="1">
            <a:spLocks noChangeArrowheads="1"/>
          </p:cNvSpPr>
          <p:nvPr/>
        </p:nvSpPr>
        <p:spPr bwMode="auto">
          <a:xfrm flipH="1">
            <a:off x="6839314" y="5847928"/>
            <a:ext cx="7453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dirty="0" smtClean="0">
                <a:latin typeface="Lucida Sans Unicode" panose="020B0602030504020204" pitchFamily="34" charset="0"/>
              </a:rPr>
              <a:t>output</a:t>
            </a:r>
            <a:endParaRPr lang="en-US" altLang="en-US" sz="1800" dirty="0">
              <a:latin typeface="Lucida Sans Unicode" panose="020B0602030504020204" pitchFamily="34" charset="0"/>
            </a:endParaRPr>
          </a:p>
        </p:txBody>
      </p:sp>
      <p:grpSp>
        <p:nvGrpSpPr>
          <p:cNvPr id="478247" name="Group 39"/>
          <p:cNvGrpSpPr>
            <a:grpSpLocks/>
          </p:cNvGrpSpPr>
          <p:nvPr/>
        </p:nvGrpSpPr>
        <p:grpSpPr bwMode="auto">
          <a:xfrm flipH="1">
            <a:off x="6011863" y="4108450"/>
            <a:ext cx="1828800" cy="762000"/>
            <a:chOff x="2112" y="1728"/>
            <a:chExt cx="1248" cy="480"/>
          </a:xfrm>
        </p:grpSpPr>
        <p:sp>
          <p:nvSpPr>
            <p:cNvPr id="478248" name="Rectangle 40"/>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49" name="Group 41"/>
            <p:cNvGrpSpPr>
              <a:grpSpLocks/>
            </p:cNvGrpSpPr>
            <p:nvPr/>
          </p:nvGrpSpPr>
          <p:grpSpPr bwMode="auto">
            <a:xfrm>
              <a:off x="3024" y="1824"/>
              <a:ext cx="336" cy="96"/>
              <a:chOff x="3024" y="1824"/>
              <a:chExt cx="336" cy="96"/>
            </a:xfrm>
          </p:grpSpPr>
          <p:sp>
            <p:nvSpPr>
              <p:cNvPr id="478250" name="Line 42"/>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51" name="Oval 43"/>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52" name="Group 44"/>
            <p:cNvGrpSpPr>
              <a:grpSpLocks/>
            </p:cNvGrpSpPr>
            <p:nvPr/>
          </p:nvGrpSpPr>
          <p:grpSpPr bwMode="auto">
            <a:xfrm>
              <a:off x="3024" y="2016"/>
              <a:ext cx="336" cy="96"/>
              <a:chOff x="3024" y="1824"/>
              <a:chExt cx="336" cy="96"/>
            </a:xfrm>
          </p:grpSpPr>
          <p:sp>
            <p:nvSpPr>
              <p:cNvPr id="478253" name="Line 45"/>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54" name="Oval 46"/>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55" name="Text Box 47"/>
          <p:cNvSpPr txBox="1">
            <a:spLocks noChangeArrowheads="1"/>
          </p:cNvSpPr>
          <p:nvPr/>
        </p:nvSpPr>
        <p:spPr bwMode="auto">
          <a:xfrm flipH="1">
            <a:off x="6878189" y="4337050"/>
            <a:ext cx="5850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dirty="0" smtClean="0">
                <a:latin typeface="Lucida Sans Unicode" panose="020B0602030504020204" pitchFamily="34" charset="0"/>
              </a:rPr>
              <a:t>input</a:t>
            </a:r>
            <a:endParaRPr lang="en-US" altLang="en-US" sz="1800" dirty="0">
              <a:latin typeface="Lucida Sans Unicode" panose="020B0602030504020204" pitchFamily="34" charset="0"/>
            </a:endParaRPr>
          </a:p>
        </p:txBody>
      </p:sp>
      <p:grpSp>
        <p:nvGrpSpPr>
          <p:cNvPr id="478265" name="Group 57"/>
          <p:cNvGrpSpPr>
            <a:grpSpLocks/>
          </p:cNvGrpSpPr>
          <p:nvPr/>
        </p:nvGrpSpPr>
        <p:grpSpPr bwMode="auto">
          <a:xfrm flipH="1">
            <a:off x="6000750" y="3014663"/>
            <a:ext cx="1828800" cy="762000"/>
            <a:chOff x="2112" y="1728"/>
            <a:chExt cx="1248" cy="480"/>
          </a:xfrm>
        </p:grpSpPr>
        <p:sp>
          <p:nvSpPr>
            <p:cNvPr id="478266" name="Rectangle 58"/>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67" name="Group 59"/>
            <p:cNvGrpSpPr>
              <a:grpSpLocks/>
            </p:cNvGrpSpPr>
            <p:nvPr/>
          </p:nvGrpSpPr>
          <p:grpSpPr bwMode="auto">
            <a:xfrm>
              <a:off x="3024" y="1824"/>
              <a:ext cx="336" cy="96"/>
              <a:chOff x="3024" y="1824"/>
              <a:chExt cx="336" cy="96"/>
            </a:xfrm>
          </p:grpSpPr>
          <p:sp>
            <p:nvSpPr>
              <p:cNvPr id="478268" name="Line 60"/>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69" name="Oval 61"/>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70" name="Group 62"/>
            <p:cNvGrpSpPr>
              <a:grpSpLocks/>
            </p:cNvGrpSpPr>
            <p:nvPr/>
          </p:nvGrpSpPr>
          <p:grpSpPr bwMode="auto">
            <a:xfrm>
              <a:off x="3024" y="2016"/>
              <a:ext cx="336" cy="96"/>
              <a:chOff x="3024" y="1824"/>
              <a:chExt cx="336" cy="96"/>
            </a:xfrm>
          </p:grpSpPr>
          <p:sp>
            <p:nvSpPr>
              <p:cNvPr id="478271" name="Line 63"/>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72" name="Oval 64"/>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73" name="Text Box 65"/>
          <p:cNvSpPr txBox="1">
            <a:spLocks noChangeArrowheads="1"/>
          </p:cNvSpPr>
          <p:nvPr/>
        </p:nvSpPr>
        <p:spPr bwMode="auto">
          <a:xfrm flipH="1">
            <a:off x="6726238" y="3243263"/>
            <a:ext cx="8683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a:latin typeface="Lucida Sans Unicode" panose="020B0602030504020204" pitchFamily="34" charset="0"/>
              </a:rPr>
              <a:t>speaker</a:t>
            </a:r>
          </a:p>
        </p:txBody>
      </p:sp>
      <p:sp>
        <p:nvSpPr>
          <p:cNvPr id="69" name="Rounded Rectangular Callout 68"/>
          <p:cNvSpPr/>
          <p:nvPr/>
        </p:nvSpPr>
        <p:spPr bwMode="auto">
          <a:xfrm>
            <a:off x="1752114" y="2137540"/>
            <a:ext cx="1375748" cy="746681"/>
          </a:xfrm>
          <a:prstGeom prst="wedgeRoundRectCallout">
            <a:avLst>
              <a:gd name="adj1" fmla="val -84150"/>
              <a:gd name="adj2" fmla="val 55866"/>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audio </a:t>
            </a:r>
            <a:r>
              <a:rPr kumimoji="0" lang="en-US" sz="24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supplier</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70" name="Rounded Rectangular Callout 69"/>
          <p:cNvSpPr/>
          <p:nvPr/>
        </p:nvSpPr>
        <p:spPr bwMode="auto">
          <a:xfrm>
            <a:off x="1892964" y="3717429"/>
            <a:ext cx="2048317" cy="388705"/>
          </a:xfrm>
          <a:prstGeom prst="wedgeRoundRectCallout">
            <a:avLst>
              <a:gd name="adj1" fmla="val -84150"/>
              <a:gd name="adj2" fmla="val 55866"/>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time </a:t>
            </a:r>
            <a:r>
              <a:rPr kumimoji="0" lang="en-US" sz="24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supplier</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71" name="Rounded Rectangular Callout 70"/>
          <p:cNvSpPr/>
          <p:nvPr/>
        </p:nvSpPr>
        <p:spPr bwMode="auto">
          <a:xfrm>
            <a:off x="1947618" y="5992623"/>
            <a:ext cx="2696390" cy="388705"/>
          </a:xfrm>
          <a:prstGeom prst="wedgeRoundRectCallout">
            <a:avLst>
              <a:gd name="adj1" fmla="val -82364"/>
              <a:gd name="adj2" fmla="val -100028"/>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Alarm time </a:t>
            </a:r>
            <a:r>
              <a:rPr kumimoji="0" lang="en-US" sz="24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supplier</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72" name="Rounded Rectangular Callout 71"/>
          <p:cNvSpPr/>
          <p:nvPr/>
        </p:nvSpPr>
        <p:spPr bwMode="auto">
          <a:xfrm>
            <a:off x="6196990" y="2447805"/>
            <a:ext cx="2341134" cy="388705"/>
          </a:xfrm>
          <a:prstGeom prst="wedgeRoundRectCallout">
            <a:avLst>
              <a:gd name="adj1" fmla="val -27902"/>
              <a:gd name="adj2" fmla="val 107278"/>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audio </a:t>
            </a:r>
            <a:r>
              <a:rPr kumimoji="0" lang="en-US" sz="24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renderer</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73" name="Rounded Rectangular Callout 72"/>
          <p:cNvSpPr/>
          <p:nvPr/>
        </p:nvSpPr>
        <p:spPr bwMode="auto">
          <a:xfrm>
            <a:off x="7135117" y="3819589"/>
            <a:ext cx="2045395" cy="441261"/>
          </a:xfrm>
          <a:prstGeom prst="wedgeRoundRectCallout">
            <a:avLst>
              <a:gd name="adj1" fmla="val -27902"/>
              <a:gd name="adj2" fmla="val 107278"/>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input </a:t>
            </a:r>
            <a:r>
              <a:rPr kumimoji="0" lang="en-US" sz="24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handler</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74" name="Rounded Rectangular Callout 73"/>
          <p:cNvSpPr/>
          <p:nvPr/>
        </p:nvSpPr>
        <p:spPr bwMode="auto">
          <a:xfrm>
            <a:off x="6951192" y="5114528"/>
            <a:ext cx="2192808" cy="474712"/>
          </a:xfrm>
          <a:prstGeom prst="wedgeRoundRectCallout">
            <a:avLst>
              <a:gd name="adj1" fmla="val -27902"/>
              <a:gd name="adj2" fmla="val 107278"/>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Calibri" panose="020F0502020204030204" pitchFamily="34" charset="0"/>
                <a:cs typeface="Calibri" panose="020F0502020204030204" pitchFamily="34" charset="0"/>
              </a:rPr>
              <a:t>out</a:t>
            </a:r>
            <a:r>
              <a:rPr kumimoji="0" lang="en-US"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put </a:t>
            </a:r>
            <a:r>
              <a:rPr kumimoji="0" lang="en-US" sz="24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handler</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75" name="Rounded Rectangular Callout 74"/>
          <p:cNvSpPr/>
          <p:nvPr/>
        </p:nvSpPr>
        <p:spPr bwMode="auto">
          <a:xfrm>
            <a:off x="3431012" y="1844824"/>
            <a:ext cx="1429019" cy="345560"/>
          </a:xfrm>
          <a:prstGeom prst="wedgeRoundRectCallout">
            <a:avLst>
              <a:gd name="adj1" fmla="val -89562"/>
              <a:gd name="adj2" fmla="val 69121"/>
              <a:gd name="adj3" fmla="val 16667"/>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radio</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76" name="Rounded Rectangular Callout 75"/>
          <p:cNvSpPr/>
          <p:nvPr/>
        </p:nvSpPr>
        <p:spPr bwMode="auto">
          <a:xfrm>
            <a:off x="3466553" y="2293060"/>
            <a:ext cx="1429019" cy="345560"/>
          </a:xfrm>
          <a:prstGeom prst="wedgeRoundRectCallout">
            <a:avLst>
              <a:gd name="adj1" fmla="val -89562"/>
              <a:gd name="adj2" fmla="val 69121"/>
              <a:gd name="adj3" fmla="val 16667"/>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CD</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77" name="Rounded Rectangular Callout 76"/>
          <p:cNvSpPr/>
          <p:nvPr/>
        </p:nvSpPr>
        <p:spPr bwMode="auto">
          <a:xfrm>
            <a:off x="3484988" y="2731058"/>
            <a:ext cx="1429019" cy="785655"/>
          </a:xfrm>
          <a:prstGeom prst="wedgeRoundRectCallout">
            <a:avLst>
              <a:gd name="adj1" fmla="val -89562"/>
              <a:gd name="adj2" fmla="val -4971"/>
              <a:gd name="adj3" fmla="val 16667"/>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Internet-stream</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32584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lide Number Placeholder 4"/>
          <p:cNvSpPr>
            <a:spLocks noGrp="1"/>
          </p:cNvSpPr>
          <p:nvPr>
            <p:ph type="sldNum" sz="quarter" idx="4294967295"/>
          </p:nvPr>
        </p:nvSpPr>
        <p:spPr>
          <a:xfrm>
            <a:off x="6915150" y="6400800"/>
            <a:ext cx="1905000" cy="304800"/>
          </a:xfrm>
          <a:prstGeom prst="rect">
            <a:avLst/>
          </a:prstGeom>
        </p:spPr>
        <p:txBody>
          <a:bodyPr/>
          <a:lstStyle/>
          <a:p>
            <a:fld id="{978B6495-374B-4A69-B1AE-6FA8C5E7B41B}" type="slidenum">
              <a:rPr lang="en-GB" altLang="en-US"/>
              <a:pPr/>
              <a:t>18</a:t>
            </a:fld>
            <a:endParaRPr lang="en-GB" altLang="en-US"/>
          </a:p>
        </p:txBody>
      </p:sp>
      <p:sp>
        <p:nvSpPr>
          <p:cNvPr id="478210" name="Rectangle 2"/>
          <p:cNvSpPr>
            <a:spLocks noGrp="1" noChangeArrowheads="1"/>
          </p:cNvSpPr>
          <p:nvPr>
            <p:ph type="title"/>
          </p:nvPr>
        </p:nvSpPr>
        <p:spPr/>
        <p:txBody>
          <a:bodyPr/>
          <a:lstStyle/>
          <a:p>
            <a:r>
              <a:rPr lang="en-US" altLang="en-US" dirty="0" smtClean="0"/>
              <a:t>Radio Alarm Clock</a:t>
            </a:r>
            <a:endParaRPr lang="nl-NL" altLang="en-US" dirty="0"/>
          </a:p>
        </p:txBody>
      </p:sp>
      <p:grpSp>
        <p:nvGrpSpPr>
          <p:cNvPr id="478211" name="Group 3"/>
          <p:cNvGrpSpPr>
            <a:grpSpLocks/>
          </p:cNvGrpSpPr>
          <p:nvPr/>
        </p:nvGrpSpPr>
        <p:grpSpPr bwMode="auto">
          <a:xfrm>
            <a:off x="611188" y="3963988"/>
            <a:ext cx="1828800" cy="762000"/>
            <a:chOff x="2112" y="1728"/>
            <a:chExt cx="1248" cy="480"/>
          </a:xfrm>
        </p:grpSpPr>
        <p:sp>
          <p:nvSpPr>
            <p:cNvPr id="478212" name="Rectangle 4"/>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13" name="Group 5"/>
            <p:cNvGrpSpPr>
              <a:grpSpLocks/>
            </p:cNvGrpSpPr>
            <p:nvPr/>
          </p:nvGrpSpPr>
          <p:grpSpPr bwMode="auto">
            <a:xfrm>
              <a:off x="3024" y="1824"/>
              <a:ext cx="336" cy="96"/>
              <a:chOff x="3024" y="1824"/>
              <a:chExt cx="336" cy="96"/>
            </a:xfrm>
          </p:grpSpPr>
          <p:sp>
            <p:nvSpPr>
              <p:cNvPr id="478214" name="Line 6"/>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15" name="Oval 7"/>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16" name="Group 8"/>
            <p:cNvGrpSpPr>
              <a:grpSpLocks/>
            </p:cNvGrpSpPr>
            <p:nvPr/>
          </p:nvGrpSpPr>
          <p:grpSpPr bwMode="auto">
            <a:xfrm>
              <a:off x="3024" y="2016"/>
              <a:ext cx="336" cy="96"/>
              <a:chOff x="3024" y="1824"/>
              <a:chExt cx="336" cy="96"/>
            </a:xfrm>
          </p:grpSpPr>
          <p:sp>
            <p:nvSpPr>
              <p:cNvPr id="478217" name="Line 9"/>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18" name="Oval 10"/>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19" name="Text Box 11"/>
          <p:cNvSpPr txBox="1">
            <a:spLocks noChangeArrowheads="1"/>
          </p:cNvSpPr>
          <p:nvPr/>
        </p:nvSpPr>
        <p:spPr bwMode="auto">
          <a:xfrm>
            <a:off x="1000125" y="4192588"/>
            <a:ext cx="5746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a:latin typeface="Lucida Sans Unicode" panose="020B0602030504020204" pitchFamily="34" charset="0"/>
              </a:rPr>
              <a:t>clock</a:t>
            </a:r>
          </a:p>
        </p:txBody>
      </p:sp>
      <p:grpSp>
        <p:nvGrpSpPr>
          <p:cNvPr id="478220" name="Group 12"/>
          <p:cNvGrpSpPr>
            <a:grpSpLocks/>
          </p:cNvGrpSpPr>
          <p:nvPr/>
        </p:nvGrpSpPr>
        <p:grpSpPr bwMode="auto">
          <a:xfrm>
            <a:off x="611188" y="2811463"/>
            <a:ext cx="1828800" cy="762000"/>
            <a:chOff x="2112" y="1728"/>
            <a:chExt cx="1248" cy="480"/>
          </a:xfrm>
        </p:grpSpPr>
        <p:sp>
          <p:nvSpPr>
            <p:cNvPr id="478221" name="Rectangle 13"/>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22" name="Group 14"/>
            <p:cNvGrpSpPr>
              <a:grpSpLocks/>
            </p:cNvGrpSpPr>
            <p:nvPr/>
          </p:nvGrpSpPr>
          <p:grpSpPr bwMode="auto">
            <a:xfrm>
              <a:off x="3024" y="1824"/>
              <a:ext cx="336" cy="96"/>
              <a:chOff x="3024" y="1824"/>
              <a:chExt cx="336" cy="96"/>
            </a:xfrm>
          </p:grpSpPr>
          <p:sp>
            <p:nvSpPr>
              <p:cNvPr id="478223" name="Line 15"/>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24" name="Oval 16"/>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25" name="Group 17"/>
            <p:cNvGrpSpPr>
              <a:grpSpLocks/>
            </p:cNvGrpSpPr>
            <p:nvPr/>
          </p:nvGrpSpPr>
          <p:grpSpPr bwMode="auto">
            <a:xfrm>
              <a:off x="3024" y="2016"/>
              <a:ext cx="336" cy="96"/>
              <a:chOff x="3024" y="1824"/>
              <a:chExt cx="336" cy="96"/>
            </a:xfrm>
          </p:grpSpPr>
          <p:sp>
            <p:nvSpPr>
              <p:cNvPr id="478226" name="Line 18"/>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27" name="Oval 19"/>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28" name="Text Box 20"/>
          <p:cNvSpPr txBox="1">
            <a:spLocks noChangeArrowheads="1"/>
          </p:cNvSpPr>
          <p:nvPr/>
        </p:nvSpPr>
        <p:spPr bwMode="auto">
          <a:xfrm>
            <a:off x="957245" y="3040063"/>
            <a:ext cx="6604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dirty="0" smtClean="0">
                <a:latin typeface="Lucida Sans Unicode" panose="020B0602030504020204" pitchFamily="34" charset="0"/>
              </a:rPr>
              <a:t>music</a:t>
            </a:r>
            <a:endParaRPr lang="en-US" altLang="en-US" sz="1800" dirty="0">
              <a:latin typeface="Lucida Sans Unicode" panose="020B0602030504020204" pitchFamily="34" charset="0"/>
            </a:endParaRPr>
          </a:p>
        </p:txBody>
      </p:sp>
      <p:grpSp>
        <p:nvGrpSpPr>
          <p:cNvPr id="478229" name="Group 21"/>
          <p:cNvGrpSpPr>
            <a:grpSpLocks/>
          </p:cNvGrpSpPr>
          <p:nvPr/>
        </p:nvGrpSpPr>
        <p:grpSpPr bwMode="auto">
          <a:xfrm>
            <a:off x="611188" y="5085184"/>
            <a:ext cx="1828800" cy="762000"/>
            <a:chOff x="2112" y="1728"/>
            <a:chExt cx="1248" cy="480"/>
          </a:xfrm>
        </p:grpSpPr>
        <p:sp>
          <p:nvSpPr>
            <p:cNvPr id="478230" name="Rectangle 22"/>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31" name="Group 23"/>
            <p:cNvGrpSpPr>
              <a:grpSpLocks/>
            </p:cNvGrpSpPr>
            <p:nvPr/>
          </p:nvGrpSpPr>
          <p:grpSpPr bwMode="auto">
            <a:xfrm>
              <a:off x="3024" y="1824"/>
              <a:ext cx="336" cy="96"/>
              <a:chOff x="3024" y="1824"/>
              <a:chExt cx="336" cy="96"/>
            </a:xfrm>
          </p:grpSpPr>
          <p:sp>
            <p:nvSpPr>
              <p:cNvPr id="478232" name="Line 24"/>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33" name="Oval 25"/>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34" name="Group 26"/>
            <p:cNvGrpSpPr>
              <a:grpSpLocks/>
            </p:cNvGrpSpPr>
            <p:nvPr/>
          </p:nvGrpSpPr>
          <p:grpSpPr bwMode="auto">
            <a:xfrm>
              <a:off x="3024" y="2016"/>
              <a:ext cx="336" cy="96"/>
              <a:chOff x="3024" y="1824"/>
              <a:chExt cx="336" cy="96"/>
            </a:xfrm>
          </p:grpSpPr>
          <p:sp>
            <p:nvSpPr>
              <p:cNvPr id="478235" name="Line 27"/>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36" name="Oval 28"/>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37" name="Text Box 29"/>
          <p:cNvSpPr txBox="1">
            <a:spLocks noChangeArrowheads="1"/>
          </p:cNvSpPr>
          <p:nvPr/>
        </p:nvSpPr>
        <p:spPr bwMode="auto">
          <a:xfrm>
            <a:off x="995363" y="5313784"/>
            <a:ext cx="5857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a:latin typeface="Lucida Sans Unicode" panose="020B0602030504020204" pitchFamily="34" charset="0"/>
              </a:rPr>
              <a:t>timer</a:t>
            </a:r>
          </a:p>
        </p:txBody>
      </p:sp>
      <p:grpSp>
        <p:nvGrpSpPr>
          <p:cNvPr id="478238" name="Group 30"/>
          <p:cNvGrpSpPr>
            <a:grpSpLocks/>
          </p:cNvGrpSpPr>
          <p:nvPr/>
        </p:nvGrpSpPr>
        <p:grpSpPr bwMode="auto">
          <a:xfrm flipH="1">
            <a:off x="6355755" y="5187950"/>
            <a:ext cx="1828800" cy="762000"/>
            <a:chOff x="2112" y="1728"/>
            <a:chExt cx="1248" cy="480"/>
          </a:xfrm>
        </p:grpSpPr>
        <p:sp>
          <p:nvSpPr>
            <p:cNvPr id="478239" name="Rectangle 31"/>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40" name="Group 32"/>
            <p:cNvGrpSpPr>
              <a:grpSpLocks/>
            </p:cNvGrpSpPr>
            <p:nvPr/>
          </p:nvGrpSpPr>
          <p:grpSpPr bwMode="auto">
            <a:xfrm>
              <a:off x="3024" y="1824"/>
              <a:ext cx="336" cy="96"/>
              <a:chOff x="3024" y="1824"/>
              <a:chExt cx="336" cy="96"/>
            </a:xfrm>
          </p:grpSpPr>
          <p:sp>
            <p:nvSpPr>
              <p:cNvPr id="478241" name="Line 33"/>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42" name="Oval 34"/>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43" name="Group 35"/>
            <p:cNvGrpSpPr>
              <a:grpSpLocks/>
            </p:cNvGrpSpPr>
            <p:nvPr/>
          </p:nvGrpSpPr>
          <p:grpSpPr bwMode="auto">
            <a:xfrm>
              <a:off x="3024" y="2016"/>
              <a:ext cx="336" cy="96"/>
              <a:chOff x="3024" y="1824"/>
              <a:chExt cx="336" cy="96"/>
            </a:xfrm>
          </p:grpSpPr>
          <p:sp>
            <p:nvSpPr>
              <p:cNvPr id="478244" name="Line 36"/>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45" name="Oval 37"/>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46" name="Text Box 38"/>
          <p:cNvSpPr txBox="1">
            <a:spLocks noChangeArrowheads="1"/>
          </p:cNvSpPr>
          <p:nvPr/>
        </p:nvSpPr>
        <p:spPr bwMode="auto">
          <a:xfrm flipH="1">
            <a:off x="7138759" y="5416550"/>
            <a:ext cx="7453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dirty="0" smtClean="0">
                <a:latin typeface="Lucida Sans Unicode" panose="020B0602030504020204" pitchFamily="34" charset="0"/>
              </a:rPr>
              <a:t>output</a:t>
            </a:r>
            <a:endParaRPr lang="en-US" altLang="en-US" sz="1800" dirty="0">
              <a:latin typeface="Lucida Sans Unicode" panose="020B0602030504020204" pitchFamily="34" charset="0"/>
            </a:endParaRPr>
          </a:p>
        </p:txBody>
      </p:sp>
      <p:grpSp>
        <p:nvGrpSpPr>
          <p:cNvPr id="478247" name="Group 39"/>
          <p:cNvGrpSpPr>
            <a:grpSpLocks/>
          </p:cNvGrpSpPr>
          <p:nvPr/>
        </p:nvGrpSpPr>
        <p:grpSpPr bwMode="auto">
          <a:xfrm flipH="1">
            <a:off x="6311305" y="3900280"/>
            <a:ext cx="1828800" cy="762000"/>
            <a:chOff x="2112" y="1728"/>
            <a:chExt cx="1248" cy="480"/>
          </a:xfrm>
        </p:grpSpPr>
        <p:sp>
          <p:nvSpPr>
            <p:cNvPr id="478248" name="Rectangle 40"/>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49" name="Group 41"/>
            <p:cNvGrpSpPr>
              <a:grpSpLocks/>
            </p:cNvGrpSpPr>
            <p:nvPr/>
          </p:nvGrpSpPr>
          <p:grpSpPr bwMode="auto">
            <a:xfrm>
              <a:off x="3024" y="1824"/>
              <a:ext cx="336" cy="96"/>
              <a:chOff x="3024" y="1824"/>
              <a:chExt cx="336" cy="96"/>
            </a:xfrm>
          </p:grpSpPr>
          <p:sp>
            <p:nvSpPr>
              <p:cNvPr id="478250" name="Line 42"/>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51" name="Oval 43"/>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52" name="Group 44"/>
            <p:cNvGrpSpPr>
              <a:grpSpLocks/>
            </p:cNvGrpSpPr>
            <p:nvPr/>
          </p:nvGrpSpPr>
          <p:grpSpPr bwMode="auto">
            <a:xfrm>
              <a:off x="3024" y="2016"/>
              <a:ext cx="336" cy="96"/>
              <a:chOff x="3024" y="1824"/>
              <a:chExt cx="336" cy="96"/>
            </a:xfrm>
          </p:grpSpPr>
          <p:sp>
            <p:nvSpPr>
              <p:cNvPr id="478253" name="Line 45"/>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54" name="Oval 46"/>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55" name="Text Box 47"/>
          <p:cNvSpPr txBox="1">
            <a:spLocks noChangeArrowheads="1"/>
          </p:cNvSpPr>
          <p:nvPr/>
        </p:nvSpPr>
        <p:spPr bwMode="auto">
          <a:xfrm flipH="1">
            <a:off x="7177633" y="4128880"/>
            <a:ext cx="5850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dirty="0" smtClean="0"/>
              <a:t>input</a:t>
            </a:r>
            <a:endParaRPr lang="en-US" altLang="en-US" sz="1800" dirty="0">
              <a:latin typeface="Lucida Sans Unicode" panose="020B0602030504020204" pitchFamily="34" charset="0"/>
            </a:endParaRPr>
          </a:p>
        </p:txBody>
      </p:sp>
      <p:grpSp>
        <p:nvGrpSpPr>
          <p:cNvPr id="2" name="Group 1"/>
          <p:cNvGrpSpPr/>
          <p:nvPr/>
        </p:nvGrpSpPr>
        <p:grpSpPr>
          <a:xfrm>
            <a:off x="3563888" y="5522845"/>
            <a:ext cx="1584176" cy="1164803"/>
            <a:chOff x="3707904" y="3963988"/>
            <a:chExt cx="1584176" cy="1164803"/>
          </a:xfrm>
        </p:grpSpPr>
        <p:sp>
          <p:nvSpPr>
            <p:cNvPr id="478257" name="Rectangle 49"/>
            <p:cNvSpPr>
              <a:spLocks noChangeArrowheads="1"/>
            </p:cNvSpPr>
            <p:nvPr/>
          </p:nvSpPr>
          <p:spPr bwMode="auto">
            <a:xfrm rot="5400000" flipH="1">
              <a:off x="4168331" y="4005043"/>
              <a:ext cx="663321" cy="15841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58" name="Group 50"/>
            <p:cNvGrpSpPr>
              <a:grpSpLocks/>
            </p:cNvGrpSpPr>
            <p:nvPr/>
          </p:nvGrpSpPr>
          <p:grpSpPr bwMode="auto">
            <a:xfrm rot="5400000" flipH="1">
              <a:off x="4630892" y="4121119"/>
              <a:ext cx="501483" cy="187221"/>
              <a:chOff x="3024" y="1824"/>
              <a:chExt cx="336" cy="96"/>
            </a:xfrm>
          </p:grpSpPr>
          <p:sp>
            <p:nvSpPr>
              <p:cNvPr id="478259" name="Line 51"/>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60" name="Oval 52"/>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61" name="Group 53"/>
            <p:cNvGrpSpPr>
              <a:grpSpLocks/>
            </p:cNvGrpSpPr>
            <p:nvPr/>
          </p:nvGrpSpPr>
          <p:grpSpPr bwMode="auto">
            <a:xfrm rot="5400000" flipH="1">
              <a:off x="3997222" y="4121119"/>
              <a:ext cx="501483" cy="187221"/>
              <a:chOff x="3024" y="1824"/>
              <a:chExt cx="336" cy="96"/>
            </a:xfrm>
          </p:grpSpPr>
          <p:sp>
            <p:nvSpPr>
              <p:cNvPr id="478262" name="Line 54"/>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63" name="Oval 55"/>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sp>
          <p:nvSpPr>
            <p:cNvPr id="478264" name="Text Box 56"/>
            <p:cNvSpPr txBox="1">
              <a:spLocks noChangeArrowheads="1"/>
            </p:cNvSpPr>
            <p:nvPr/>
          </p:nvSpPr>
          <p:spPr bwMode="auto">
            <a:xfrm flipH="1">
              <a:off x="3898900" y="4665712"/>
              <a:ext cx="10715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r" eaLnBrk="0" hangingPunct="0"/>
              <a:r>
                <a:rPr lang="en-US" altLang="en-US" sz="1800" dirty="0">
                  <a:latin typeface="Lucida Sans Unicode" panose="020B0602030504020204" pitchFamily="34" charset="0"/>
                </a:rPr>
                <a:t>controller</a:t>
              </a:r>
            </a:p>
          </p:txBody>
        </p:sp>
      </p:grpSp>
      <p:grpSp>
        <p:nvGrpSpPr>
          <p:cNvPr id="478265" name="Group 57"/>
          <p:cNvGrpSpPr>
            <a:grpSpLocks/>
          </p:cNvGrpSpPr>
          <p:nvPr/>
        </p:nvGrpSpPr>
        <p:grpSpPr bwMode="auto">
          <a:xfrm flipH="1">
            <a:off x="6300192" y="2806493"/>
            <a:ext cx="1828800" cy="762000"/>
            <a:chOff x="2112" y="1728"/>
            <a:chExt cx="1248" cy="480"/>
          </a:xfrm>
        </p:grpSpPr>
        <p:sp>
          <p:nvSpPr>
            <p:cNvPr id="478266" name="Rectangle 58"/>
            <p:cNvSpPr>
              <a:spLocks noChangeArrowheads="1"/>
            </p:cNvSpPr>
            <p:nvPr/>
          </p:nvSpPr>
          <p:spPr bwMode="auto">
            <a:xfrm>
              <a:off x="2112" y="172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nvGrpSpPr>
            <p:cNvPr id="478267" name="Group 59"/>
            <p:cNvGrpSpPr>
              <a:grpSpLocks/>
            </p:cNvGrpSpPr>
            <p:nvPr/>
          </p:nvGrpSpPr>
          <p:grpSpPr bwMode="auto">
            <a:xfrm>
              <a:off x="3024" y="1824"/>
              <a:ext cx="336" cy="96"/>
              <a:chOff x="3024" y="1824"/>
              <a:chExt cx="336" cy="96"/>
            </a:xfrm>
          </p:grpSpPr>
          <p:sp>
            <p:nvSpPr>
              <p:cNvPr id="478268" name="Line 60"/>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69" name="Oval 61"/>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nvGrpSpPr>
            <p:cNvPr id="478270" name="Group 62"/>
            <p:cNvGrpSpPr>
              <a:grpSpLocks/>
            </p:cNvGrpSpPr>
            <p:nvPr/>
          </p:nvGrpSpPr>
          <p:grpSpPr bwMode="auto">
            <a:xfrm>
              <a:off x="3024" y="2016"/>
              <a:ext cx="336" cy="96"/>
              <a:chOff x="3024" y="1824"/>
              <a:chExt cx="336" cy="96"/>
            </a:xfrm>
          </p:grpSpPr>
          <p:sp>
            <p:nvSpPr>
              <p:cNvPr id="478271" name="Line 63"/>
              <p:cNvSpPr>
                <a:spLocks noChangeShapeType="1"/>
              </p:cNvSpPr>
              <p:nvPr/>
            </p:nvSpPr>
            <p:spPr bwMode="auto">
              <a:xfrm>
                <a:off x="3024" y="1872"/>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78272" name="Oval 64"/>
              <p:cNvSpPr>
                <a:spLocks noChangeArrowheads="1"/>
              </p:cNvSpPr>
              <p:nvPr/>
            </p:nvSpPr>
            <p:spPr bwMode="auto">
              <a:xfrm>
                <a:off x="3264" y="1824"/>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a:p>
            </p:txBody>
          </p:sp>
        </p:grpSp>
      </p:grpSp>
      <p:sp>
        <p:nvSpPr>
          <p:cNvPr id="478273" name="Text Box 65"/>
          <p:cNvSpPr txBox="1">
            <a:spLocks noChangeArrowheads="1"/>
          </p:cNvSpPr>
          <p:nvPr/>
        </p:nvSpPr>
        <p:spPr bwMode="auto">
          <a:xfrm flipH="1">
            <a:off x="7025680" y="3035093"/>
            <a:ext cx="8683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a:latin typeface="Lucida Sans Unicode" panose="020B0602030504020204" pitchFamily="34" charset="0"/>
              </a:rPr>
              <a:t>speaker</a:t>
            </a:r>
          </a:p>
        </p:txBody>
      </p:sp>
      <p:sp>
        <p:nvSpPr>
          <p:cNvPr id="478274" name="Text Box 66"/>
          <p:cNvSpPr txBox="1">
            <a:spLocks noChangeArrowheads="1"/>
          </p:cNvSpPr>
          <p:nvPr/>
        </p:nvSpPr>
        <p:spPr bwMode="auto">
          <a:xfrm>
            <a:off x="438150" y="1695450"/>
            <a:ext cx="76908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eaLnBrk="0" hangingPunct="0"/>
            <a:r>
              <a:rPr lang="en-US" altLang="en-US" dirty="0" smtClean="0">
                <a:latin typeface="Lucida Sans Unicode" panose="020B0602030504020204" pitchFamily="34" charset="0"/>
              </a:rPr>
              <a:t>A ‘controller’ is an ‘integrator’ of all functionalities</a:t>
            </a:r>
            <a:endParaRPr lang="nl-NL" altLang="en-US" dirty="0">
              <a:latin typeface="Lucida Sans Unicode" panose="020B0602030504020204" pitchFamily="34" charset="0"/>
            </a:endParaRPr>
          </a:p>
        </p:txBody>
      </p:sp>
      <p:grpSp>
        <p:nvGrpSpPr>
          <p:cNvPr id="12" name="Group 11"/>
          <p:cNvGrpSpPr/>
          <p:nvPr/>
        </p:nvGrpSpPr>
        <p:grpSpPr>
          <a:xfrm>
            <a:off x="2555776" y="3201611"/>
            <a:ext cx="1552257" cy="2392874"/>
            <a:chOff x="2555776" y="3201611"/>
            <a:chExt cx="1552257" cy="2392874"/>
          </a:xfrm>
        </p:grpSpPr>
        <p:cxnSp>
          <p:nvCxnSpPr>
            <p:cNvPr id="71" name="Elbow Connector 70"/>
            <p:cNvCxnSpPr>
              <a:endCxn id="478263" idx="6"/>
            </p:cNvCxnSpPr>
            <p:nvPr/>
          </p:nvCxnSpPr>
          <p:spPr bwMode="auto">
            <a:xfrm>
              <a:off x="2555776" y="4287076"/>
              <a:ext cx="1548171" cy="1235769"/>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a:stCxn id="478263" idx="4"/>
            </p:cNvCxnSpPr>
            <p:nvPr/>
          </p:nvCxnSpPr>
          <p:spPr bwMode="auto">
            <a:xfrm flipH="1" flipV="1">
              <a:off x="2555776" y="5588422"/>
              <a:ext cx="1454561" cy="606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9" name="Elbow Connector 78"/>
            <p:cNvCxnSpPr/>
            <p:nvPr/>
          </p:nvCxnSpPr>
          <p:spPr bwMode="auto">
            <a:xfrm>
              <a:off x="2559862" y="3201611"/>
              <a:ext cx="1548171" cy="1235769"/>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81" name="Group 80"/>
          <p:cNvGrpSpPr/>
          <p:nvPr/>
        </p:nvGrpSpPr>
        <p:grpSpPr>
          <a:xfrm flipH="1">
            <a:off x="4747935" y="3203832"/>
            <a:ext cx="1552257" cy="2392874"/>
            <a:chOff x="2555776" y="3201611"/>
            <a:chExt cx="1552257" cy="2392874"/>
          </a:xfrm>
        </p:grpSpPr>
        <p:cxnSp>
          <p:nvCxnSpPr>
            <p:cNvPr id="82" name="Elbow Connector 81"/>
            <p:cNvCxnSpPr/>
            <p:nvPr/>
          </p:nvCxnSpPr>
          <p:spPr bwMode="auto">
            <a:xfrm>
              <a:off x="2555776" y="4287076"/>
              <a:ext cx="1548171" cy="1235769"/>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83" name="Straight Connector 82"/>
            <p:cNvCxnSpPr/>
            <p:nvPr/>
          </p:nvCxnSpPr>
          <p:spPr bwMode="auto">
            <a:xfrm flipH="1" flipV="1">
              <a:off x="2555776" y="5588422"/>
              <a:ext cx="1454561" cy="606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4" name="Elbow Connector 83"/>
            <p:cNvCxnSpPr/>
            <p:nvPr/>
          </p:nvCxnSpPr>
          <p:spPr bwMode="auto">
            <a:xfrm>
              <a:off x="2559862" y="3201611"/>
              <a:ext cx="1548171" cy="1235769"/>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12094201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a:xfrm>
            <a:off x="323850" y="476250"/>
            <a:ext cx="8496300" cy="792163"/>
          </a:xfrm>
        </p:spPr>
        <p:txBody>
          <a:bodyPr/>
          <a:lstStyle/>
          <a:p>
            <a:r>
              <a:rPr lang="en-US" altLang="en-US" dirty="0"/>
              <a:t>Radio Alarm Clock</a:t>
            </a:r>
            <a:endParaRPr lang="nl-NL" altLang="en-US" dirty="0"/>
          </a:p>
        </p:txBody>
      </p:sp>
      <p:sp>
        <p:nvSpPr>
          <p:cNvPr id="480322" name="Text Box 66"/>
          <p:cNvSpPr txBox="1">
            <a:spLocks noChangeArrowheads="1"/>
          </p:cNvSpPr>
          <p:nvPr/>
        </p:nvSpPr>
        <p:spPr bwMode="auto">
          <a:xfrm>
            <a:off x="438150" y="1335088"/>
            <a:ext cx="85264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eaLnBrk="0" hangingPunct="0"/>
            <a:r>
              <a:rPr lang="en-US" altLang="en-US" dirty="0" smtClean="0">
                <a:latin typeface="Lucida Sans Unicode" panose="020B0602030504020204" pitchFamily="34" charset="0"/>
              </a:rPr>
              <a:t>Can your design easily accommodate extensions?</a:t>
            </a:r>
          </a:p>
        </p:txBody>
      </p:sp>
      <p:pic>
        <p:nvPicPr>
          <p:cNvPr id="480324" name="Picture 68" descr="batman_alarm_cl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2133600"/>
            <a:ext cx="2505075" cy="3486150"/>
          </a:xfrm>
          <a:prstGeom prst="rect">
            <a:avLst/>
          </a:prstGeom>
          <a:noFill/>
          <a:extLst>
            <a:ext uri="{909E8E84-426E-40DD-AFC4-6F175D3DCCD1}">
              <a14:hiddenFill xmlns:a14="http://schemas.microsoft.com/office/drawing/2010/main">
                <a:solidFill>
                  <a:srgbClr val="FFFFFF"/>
                </a:solidFill>
              </a14:hiddenFill>
            </a:ext>
          </a:extLst>
        </p:spPr>
      </p:pic>
      <p:pic>
        <p:nvPicPr>
          <p:cNvPr id="480326" name="Picture 70" descr="alarm-clock-lamp-3">
            <a:hlinkClick r:id="" tooltip="Click to clos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133600"/>
            <a:ext cx="2413000" cy="3073400"/>
          </a:xfrm>
          <a:prstGeom prst="rect">
            <a:avLst/>
          </a:prstGeom>
          <a:noFill/>
          <a:extLst>
            <a:ext uri="{909E8E84-426E-40DD-AFC4-6F175D3DCCD1}">
              <a14:hiddenFill xmlns:a14="http://schemas.microsoft.com/office/drawing/2010/main">
                <a:solidFill>
                  <a:srgbClr val="FFFFFF"/>
                </a:solidFill>
              </a14:hiddenFill>
            </a:ext>
          </a:extLst>
        </p:spPr>
      </p:pic>
      <p:pic>
        <p:nvPicPr>
          <p:cNvPr id="480328" name="Picture 72" descr="060621100339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2324521"/>
            <a:ext cx="2376487" cy="2376488"/>
          </a:xfrm>
          <a:prstGeom prst="rect">
            <a:avLst/>
          </a:prstGeom>
          <a:noFill/>
          <a:extLst>
            <a:ext uri="{909E8E84-426E-40DD-AFC4-6F175D3DCCD1}">
              <a14:hiddenFill xmlns:a14="http://schemas.microsoft.com/office/drawing/2010/main">
                <a:solidFill>
                  <a:srgbClr val="FFFFFF"/>
                </a:solidFill>
              </a14:hiddenFill>
            </a:ext>
          </a:extLst>
        </p:spPr>
      </p:pic>
      <p:sp>
        <p:nvSpPr>
          <p:cNvPr id="480331" name="Text Box 75"/>
          <p:cNvSpPr txBox="1">
            <a:spLocks noChangeArrowheads="1"/>
          </p:cNvSpPr>
          <p:nvPr/>
        </p:nvSpPr>
        <p:spPr bwMode="auto">
          <a:xfrm>
            <a:off x="468313" y="5373688"/>
            <a:ext cx="917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Lucida Sans Unicode" panose="020B0602030504020204" pitchFamily="34" charset="0"/>
              </a:rPr>
              <a:t>lamp</a:t>
            </a:r>
            <a:endParaRPr lang="nl-NL" altLang="en-US">
              <a:latin typeface="Lucida Sans Unicode" panose="020B0602030504020204" pitchFamily="34" charset="0"/>
            </a:endParaRPr>
          </a:p>
        </p:txBody>
      </p:sp>
      <p:sp>
        <p:nvSpPr>
          <p:cNvPr id="480332" name="Text Box 76"/>
          <p:cNvSpPr txBox="1">
            <a:spLocks noChangeArrowheads="1"/>
          </p:cNvSpPr>
          <p:nvPr/>
        </p:nvSpPr>
        <p:spPr bwMode="auto">
          <a:xfrm>
            <a:off x="3708350" y="4627984"/>
            <a:ext cx="200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latin typeface="Lucida Sans Unicode" panose="020B0602030504020204" pitchFamily="34" charset="0"/>
              </a:rPr>
              <a:t>temperature</a:t>
            </a:r>
            <a:endParaRPr lang="nl-NL" altLang="en-US" dirty="0">
              <a:latin typeface="Lucida Sans Unicode" panose="020B0602030504020204" pitchFamily="34" charset="0"/>
            </a:endParaRPr>
          </a:p>
        </p:txBody>
      </p:sp>
      <p:sp>
        <p:nvSpPr>
          <p:cNvPr id="480333" name="Text Box 77"/>
          <p:cNvSpPr txBox="1">
            <a:spLocks noChangeArrowheads="1"/>
          </p:cNvSpPr>
          <p:nvPr/>
        </p:nvSpPr>
        <p:spPr bwMode="auto">
          <a:xfrm>
            <a:off x="4427538" y="6165850"/>
            <a:ext cx="3944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latin typeface="Lucida Sans Unicode" panose="020B0602030504020204" pitchFamily="34" charset="0"/>
              </a:rPr>
              <a:t>Train strike/traffic delays</a:t>
            </a:r>
            <a:endParaRPr lang="nl-NL" altLang="en-US" dirty="0">
              <a:latin typeface="Lucida Sans Unicode" panose="020B0602030504020204" pitchFamily="34" charset="0"/>
            </a:endParaRPr>
          </a:p>
        </p:txBody>
      </p:sp>
      <p:sp>
        <p:nvSpPr>
          <p:cNvPr id="480335" name="Text Box 79"/>
          <p:cNvSpPr txBox="1">
            <a:spLocks noChangeArrowheads="1"/>
          </p:cNvSpPr>
          <p:nvPr/>
        </p:nvSpPr>
        <p:spPr bwMode="auto">
          <a:xfrm>
            <a:off x="6948264" y="5492080"/>
            <a:ext cx="1652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latin typeface="Lucida Sans Unicode" panose="020B0602030504020204" pitchFamily="34" charset="0"/>
              </a:rPr>
              <a:t>Bat-alarm</a:t>
            </a:r>
            <a:endParaRPr lang="nl-NL" altLang="en-US" dirty="0">
              <a:latin typeface="Lucida Sans Unicode" panose="020B0602030504020204" pitchFamily="34" charset="0"/>
            </a:endParaRPr>
          </a:p>
        </p:txBody>
      </p:sp>
      <p:sp>
        <p:nvSpPr>
          <p:cNvPr id="480338" name="Text Box 82"/>
          <p:cNvSpPr txBox="1">
            <a:spLocks noChangeArrowheads="1"/>
          </p:cNvSpPr>
          <p:nvPr/>
        </p:nvSpPr>
        <p:spPr bwMode="auto">
          <a:xfrm>
            <a:off x="6588125" y="4430713"/>
            <a:ext cx="14684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dirty="0">
                <a:solidFill>
                  <a:schemeClr val="bg1"/>
                </a:solidFill>
                <a:latin typeface="Lucida Sans Unicode" panose="020B0602030504020204" pitchFamily="34" charset="0"/>
              </a:rPr>
              <a:t>Alarm-time</a:t>
            </a:r>
            <a:endParaRPr lang="nl-NL" altLang="en-US" sz="1800" b="1" dirty="0">
              <a:solidFill>
                <a:schemeClr val="bg1"/>
              </a:solidFill>
              <a:latin typeface="Lucida Sans Unicode" panose="020B0602030504020204" pitchFamily="34" charset="0"/>
            </a:endParaRPr>
          </a:p>
        </p:txBody>
      </p:sp>
      <p:sp>
        <p:nvSpPr>
          <p:cNvPr id="480339" name="Oval 83"/>
          <p:cNvSpPr>
            <a:spLocks noChangeArrowheads="1"/>
          </p:cNvSpPr>
          <p:nvPr/>
        </p:nvSpPr>
        <p:spPr bwMode="auto">
          <a:xfrm>
            <a:off x="7235825" y="4797425"/>
            <a:ext cx="360363" cy="215900"/>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cxnSp>
        <p:nvCxnSpPr>
          <p:cNvPr id="480340" name="AutoShape 84"/>
          <p:cNvCxnSpPr>
            <a:cxnSpLocks noChangeShapeType="1"/>
            <a:stCxn id="480339" idx="0"/>
            <a:endCxn id="480338" idx="2"/>
          </p:cNvCxnSpPr>
          <p:nvPr/>
        </p:nvCxnSpPr>
        <p:spPr bwMode="auto">
          <a:xfrm flipH="1">
            <a:off x="7322344" y="4797425"/>
            <a:ext cx="93663" cy="0"/>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0341" name="Text Box 85"/>
          <p:cNvSpPr txBox="1">
            <a:spLocks noChangeArrowheads="1"/>
          </p:cNvSpPr>
          <p:nvPr/>
        </p:nvSpPr>
        <p:spPr bwMode="auto">
          <a:xfrm>
            <a:off x="468313" y="6140450"/>
            <a:ext cx="352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latin typeface="Lucida Sans Unicode" panose="020B0602030504020204" pitchFamily="34" charset="0"/>
              </a:rPr>
              <a:t>(wireless) atomic clock</a:t>
            </a:r>
            <a:endParaRPr lang="nl-NL" altLang="en-US" dirty="0">
              <a:latin typeface="Lucida Sans Unicode" panose="020B0602030504020204" pitchFamily="34" charset="0"/>
            </a:endParaRPr>
          </a:p>
        </p:txBody>
      </p:sp>
    </p:spTree>
    <p:extLst>
      <p:ext uri="{BB962C8B-B14F-4D97-AF65-F5344CB8AC3E}">
        <p14:creationId xmlns:p14="http://schemas.microsoft.com/office/powerpoint/2010/main" val="3694451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1042988" y="620241"/>
            <a:ext cx="7239000" cy="1081088"/>
          </a:xfrm>
          <a:extLst>
            <a:ext uri="{909E8E84-426E-40DD-AFC4-6F175D3DCCD1}">
              <a14:hiddenFill xmlns:a14="http://schemas.microsoft.com/office/drawing/2010/main">
                <a:solidFill>
                  <a:schemeClr val="tx2"/>
                </a:solidFill>
              </a14:hiddenFill>
            </a:ext>
          </a:extLst>
        </p:spPr>
        <p:txBody>
          <a:bodyPr/>
          <a:lstStyle/>
          <a:p>
            <a:pPr eaLnBrk="1" hangingPunct="1">
              <a:defRPr/>
            </a:pPr>
            <a:r>
              <a:rPr lang="en-US" sz="4800" b="1" smtClean="0">
                <a:effectLst>
                  <a:outerShdw blurRad="38100" dist="38100" dir="2700000" algn="tl">
                    <a:srgbClr val="C0C0C0"/>
                  </a:outerShdw>
                </a:effectLst>
              </a:rPr>
              <a:t>Architectural Styles</a:t>
            </a:r>
            <a:endParaRPr lang="en-GB" sz="4800" smtClean="0">
              <a:effectLst>
                <a:outerShdw blurRad="38100" dist="38100" dir="2700000" algn="tl">
                  <a:srgbClr val="C0C0C0"/>
                </a:outerShdw>
              </a:effectLst>
            </a:endParaRPr>
          </a:p>
        </p:txBody>
      </p:sp>
      <p:sp>
        <p:nvSpPr>
          <p:cNvPr id="22531" name="Rectangle 3"/>
          <p:cNvSpPr>
            <a:spLocks noGrp="1" noChangeArrowheads="1"/>
          </p:cNvSpPr>
          <p:nvPr>
            <p:ph type="subTitle" idx="1"/>
          </p:nvPr>
        </p:nvSpPr>
        <p:spPr>
          <a:xfrm>
            <a:off x="250825" y="1556792"/>
            <a:ext cx="8596313" cy="432048"/>
          </a:xfrm>
          <a:noFill/>
        </p:spPr>
        <p:txBody>
          <a:bodyPr/>
          <a:lstStyle/>
          <a:p>
            <a:pPr eaLnBrk="1" hangingPunct="1"/>
            <a:r>
              <a:rPr lang="en-US" altLang="en-US" sz="2400" dirty="0" smtClean="0"/>
              <a:t>M.R.V. Chaudron</a:t>
            </a:r>
          </a:p>
        </p:txBody>
      </p:sp>
      <p:pic>
        <p:nvPicPr>
          <p:cNvPr id="28" name="Picture 27"/>
          <p:cNvPicPr>
            <a:picLocks noChangeAspect="1"/>
          </p:cNvPicPr>
          <p:nvPr/>
        </p:nvPicPr>
        <p:blipFill>
          <a:blip r:embed="rId3"/>
          <a:stretch>
            <a:fillRect/>
          </a:stretch>
        </p:blipFill>
        <p:spPr>
          <a:xfrm>
            <a:off x="250825" y="2060848"/>
            <a:ext cx="2484438" cy="2484437"/>
          </a:xfrm>
          <a:prstGeom prst="rect">
            <a:avLst/>
          </a:prstGeom>
          <a:effectLst>
            <a:outerShdw blurRad="63500" sx="102000" sy="102000" algn="ctr" rotWithShape="0">
              <a:prstClr val="black">
                <a:alpha val="40000"/>
              </a:prstClr>
            </a:outerShdw>
          </a:effectLst>
        </p:spPr>
      </p:pic>
      <p:pic>
        <p:nvPicPr>
          <p:cNvPr id="29" name="Picture 28"/>
          <p:cNvPicPr>
            <a:picLocks noChangeAspect="1"/>
          </p:cNvPicPr>
          <p:nvPr/>
        </p:nvPicPr>
        <p:blipFill>
          <a:blip r:embed="rId4"/>
          <a:stretch>
            <a:fillRect/>
          </a:stretch>
        </p:blipFill>
        <p:spPr>
          <a:xfrm>
            <a:off x="7092950" y="2060848"/>
            <a:ext cx="1754188" cy="2484437"/>
          </a:xfrm>
          <a:prstGeom prst="rect">
            <a:avLst/>
          </a:prstGeom>
          <a:effectLst>
            <a:outerShdw blurRad="63500" sx="102000" sy="102000" algn="ctr" rotWithShape="0">
              <a:prstClr val="black">
                <a:alpha val="40000"/>
              </a:prstClr>
            </a:outerShdw>
          </a:effectLst>
        </p:spPr>
      </p:pic>
      <p:pic>
        <p:nvPicPr>
          <p:cNvPr id="30" name="Picture 29"/>
          <p:cNvPicPr>
            <a:picLocks noChangeAspect="1"/>
          </p:cNvPicPr>
          <p:nvPr/>
        </p:nvPicPr>
        <p:blipFill>
          <a:blip r:embed="rId5"/>
          <a:stretch>
            <a:fillRect/>
          </a:stretch>
        </p:blipFill>
        <p:spPr>
          <a:xfrm>
            <a:off x="2916238" y="2060848"/>
            <a:ext cx="4006850" cy="2484437"/>
          </a:xfrm>
          <a:prstGeom prst="rect">
            <a:avLst/>
          </a:prstGeom>
          <a:solidFill>
            <a:schemeClr val="bg1"/>
          </a:solidFill>
          <a:effectLst>
            <a:outerShdw blurRad="63500" sx="102000" sy="102000" algn="ctr" rotWithShape="0">
              <a:prstClr val="black">
                <a:alpha val="40000"/>
              </a:prstClr>
            </a:outerShdw>
          </a:effectLst>
        </p:spPr>
      </p:pic>
      <p:pic>
        <p:nvPicPr>
          <p:cNvPr id="3" name="Picture 2"/>
          <p:cNvPicPr>
            <a:picLocks noChangeAspect="1"/>
          </p:cNvPicPr>
          <p:nvPr/>
        </p:nvPicPr>
        <p:blipFill>
          <a:blip r:embed="rId6"/>
          <a:stretch>
            <a:fillRect/>
          </a:stretch>
        </p:blipFill>
        <p:spPr>
          <a:xfrm>
            <a:off x="467544" y="4681993"/>
            <a:ext cx="1775768" cy="1659265"/>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7"/>
          <a:stretch>
            <a:fillRect/>
          </a:stretch>
        </p:blipFill>
        <p:spPr>
          <a:xfrm>
            <a:off x="7144856" y="4666029"/>
            <a:ext cx="1675229" cy="1675229"/>
          </a:xfrm>
          <a:prstGeom prst="rect">
            <a:avLst/>
          </a:prstGeom>
          <a:effectLst>
            <a:outerShdw blurRad="63500" sx="102000" sy="102000" algn="ctr" rotWithShape="0">
              <a:prstClr val="black">
                <a:alpha val="40000"/>
              </a:prstClr>
            </a:outerShdw>
          </a:effectLst>
        </p:spPr>
      </p:pic>
      <p:sp>
        <p:nvSpPr>
          <p:cNvPr id="5" name="TextBox 4"/>
          <p:cNvSpPr txBox="1"/>
          <p:nvPr/>
        </p:nvSpPr>
        <p:spPr>
          <a:xfrm>
            <a:off x="323528" y="6421398"/>
            <a:ext cx="2037737" cy="400110"/>
          </a:xfrm>
          <a:prstGeom prst="rect">
            <a:avLst/>
          </a:prstGeom>
          <a:noFill/>
        </p:spPr>
        <p:txBody>
          <a:bodyPr wrap="none" rtlCol="0">
            <a:spAutoFit/>
          </a:bodyPr>
          <a:lstStyle/>
          <a:p>
            <a:r>
              <a:rPr lang="en-US" sz="2000" dirty="0" smtClean="0"/>
              <a:t>Piet </a:t>
            </a:r>
            <a:r>
              <a:rPr lang="en-US" sz="2000" dirty="0" err="1" smtClean="0"/>
              <a:t>Mondriaan</a:t>
            </a:r>
            <a:endParaRPr lang="en-GB" sz="2000" dirty="0"/>
          </a:p>
        </p:txBody>
      </p:sp>
      <p:sp>
        <p:nvSpPr>
          <p:cNvPr id="11" name="TextBox 10"/>
          <p:cNvSpPr txBox="1"/>
          <p:nvPr/>
        </p:nvSpPr>
        <p:spPr>
          <a:xfrm>
            <a:off x="7077305" y="6421398"/>
            <a:ext cx="1959191" cy="400110"/>
          </a:xfrm>
          <a:prstGeom prst="rect">
            <a:avLst/>
          </a:prstGeom>
          <a:noFill/>
        </p:spPr>
        <p:txBody>
          <a:bodyPr wrap="none" rtlCol="0">
            <a:spAutoFit/>
          </a:bodyPr>
          <a:lstStyle/>
          <a:p>
            <a:r>
              <a:rPr lang="en-US" sz="2000" dirty="0" err="1" smtClean="0"/>
              <a:t>Gerrit</a:t>
            </a:r>
            <a:r>
              <a:rPr lang="en-US" sz="2000" dirty="0" smtClean="0"/>
              <a:t> Rietveld</a:t>
            </a:r>
            <a:endParaRPr lang="en-GB" sz="2000" dirty="0"/>
          </a:p>
        </p:txBody>
      </p:sp>
      <p:pic>
        <p:nvPicPr>
          <p:cNvPr id="6" name="Picture 5"/>
          <p:cNvPicPr>
            <a:picLocks noChangeAspect="1"/>
          </p:cNvPicPr>
          <p:nvPr/>
        </p:nvPicPr>
        <p:blipFill rotWithShape="1">
          <a:blip r:embed="rId8"/>
          <a:srcRect l="-8753" r="-1" b="18262"/>
          <a:stretch/>
        </p:blipFill>
        <p:spPr>
          <a:xfrm>
            <a:off x="3906422" y="4688134"/>
            <a:ext cx="1673690" cy="1653124"/>
          </a:xfrm>
          <a:prstGeom prst="rect">
            <a:avLst/>
          </a:prstGeom>
          <a:effectLst>
            <a:outerShdw blurRad="63500" sx="102000" sy="102000" algn="ctr" rotWithShape="0">
              <a:prstClr val="black">
                <a:alpha val="40000"/>
              </a:prstClr>
            </a:outerShdw>
          </a:effectLst>
        </p:spPr>
      </p:pic>
      <p:sp>
        <p:nvSpPr>
          <p:cNvPr id="7" name="Rectangle 6"/>
          <p:cNvSpPr/>
          <p:nvPr/>
        </p:nvSpPr>
        <p:spPr>
          <a:xfrm>
            <a:off x="3205694" y="6381328"/>
            <a:ext cx="3310522" cy="400110"/>
          </a:xfrm>
          <a:prstGeom prst="rect">
            <a:avLst/>
          </a:prstGeom>
        </p:spPr>
        <p:txBody>
          <a:bodyPr wrap="none">
            <a:spAutoFit/>
          </a:bodyPr>
          <a:lstStyle/>
          <a:p>
            <a:r>
              <a:rPr lang="en-GB" sz="2000" dirty="0" err="1"/>
              <a:t>Truus</a:t>
            </a:r>
            <a:r>
              <a:rPr lang="en-GB" sz="2000" dirty="0"/>
              <a:t> </a:t>
            </a:r>
            <a:r>
              <a:rPr lang="en-GB" sz="2000" dirty="0" err="1"/>
              <a:t>Schröder-Schräder</a:t>
            </a:r>
            <a:endParaRPr lang="en-GB" sz="2000" dirty="0"/>
          </a:p>
        </p:txBody>
      </p:sp>
    </p:spTree>
    <p:extLst>
      <p:ext uri="{BB962C8B-B14F-4D97-AF65-F5344CB8AC3E}">
        <p14:creationId xmlns:p14="http://schemas.microsoft.com/office/powerpoint/2010/main" val="5765444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0825" y="2060575"/>
            <a:ext cx="1692275" cy="1722438"/>
          </a:xfrm>
          <a:prstGeom prst="roundRect">
            <a:avLst/>
          </a:prstGeom>
          <a:solidFill>
            <a:srgbClr val="B9E8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dirty="0">
                <a:solidFill>
                  <a:schemeClr val="accent2"/>
                </a:solidFill>
              </a:rPr>
              <a:t>Buy Ticket</a:t>
            </a:r>
            <a:endParaRPr lang="en-GB" dirty="0">
              <a:solidFill>
                <a:schemeClr val="accent2"/>
              </a:solidFill>
            </a:endParaRPr>
          </a:p>
        </p:txBody>
      </p:sp>
      <p:sp>
        <p:nvSpPr>
          <p:cNvPr id="31747" name="Title 1"/>
          <p:cNvSpPr>
            <a:spLocks noGrp="1"/>
          </p:cNvSpPr>
          <p:nvPr>
            <p:ph type="title"/>
          </p:nvPr>
        </p:nvSpPr>
        <p:spPr/>
        <p:txBody>
          <a:bodyPr/>
          <a:lstStyle/>
          <a:p>
            <a:r>
              <a:rPr lang="en-US" altLang="en-US" smtClean="0"/>
              <a:t>Which Design and Why?</a:t>
            </a:r>
            <a:endParaRPr lang="en-GB" altLang="en-US" smtClean="0"/>
          </a:p>
        </p:txBody>
      </p:sp>
      <p:sp>
        <p:nvSpPr>
          <p:cNvPr id="4" name="Rounded Rectangle 3"/>
          <p:cNvSpPr/>
          <p:nvPr/>
        </p:nvSpPr>
        <p:spPr>
          <a:xfrm>
            <a:off x="330200" y="3059113"/>
            <a:ext cx="1512888" cy="463550"/>
          </a:xfrm>
          <a:prstGeom prst="roundRect">
            <a:avLst/>
          </a:prstGeom>
          <a:solidFill>
            <a:srgbClr val="B9E8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2"/>
                </a:solidFill>
              </a:rPr>
              <a:t>Payment</a:t>
            </a:r>
            <a:endParaRPr lang="en-GB" dirty="0">
              <a:solidFill>
                <a:schemeClr val="accent2"/>
              </a:solidFill>
            </a:endParaRPr>
          </a:p>
        </p:txBody>
      </p:sp>
      <p:sp>
        <p:nvSpPr>
          <p:cNvPr id="6" name="Rounded Rectangle 5"/>
          <p:cNvSpPr/>
          <p:nvPr/>
        </p:nvSpPr>
        <p:spPr>
          <a:xfrm>
            <a:off x="2195513" y="2066925"/>
            <a:ext cx="1655762" cy="1722438"/>
          </a:xfrm>
          <a:prstGeom prst="roundRect">
            <a:avLst/>
          </a:prstGeom>
          <a:solidFill>
            <a:srgbClr val="B9E8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dirty="0">
                <a:solidFill>
                  <a:schemeClr val="accent2"/>
                </a:solidFill>
              </a:rPr>
              <a:t>Book </a:t>
            </a:r>
            <a:br>
              <a:rPr lang="en-US" dirty="0">
                <a:solidFill>
                  <a:schemeClr val="accent2"/>
                </a:solidFill>
              </a:rPr>
            </a:br>
            <a:r>
              <a:rPr lang="en-US" dirty="0">
                <a:solidFill>
                  <a:schemeClr val="accent2"/>
                </a:solidFill>
              </a:rPr>
              <a:t>Hotel</a:t>
            </a:r>
            <a:endParaRPr lang="en-GB" dirty="0">
              <a:solidFill>
                <a:schemeClr val="accent2"/>
              </a:solidFill>
            </a:endParaRPr>
          </a:p>
        </p:txBody>
      </p:sp>
      <p:sp>
        <p:nvSpPr>
          <p:cNvPr id="8" name="Rounded Rectangle 7"/>
          <p:cNvSpPr/>
          <p:nvPr/>
        </p:nvSpPr>
        <p:spPr>
          <a:xfrm>
            <a:off x="2268538" y="3036888"/>
            <a:ext cx="1511300" cy="463550"/>
          </a:xfrm>
          <a:prstGeom prst="roundRect">
            <a:avLst/>
          </a:prstGeom>
          <a:solidFill>
            <a:srgbClr val="B9E8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2"/>
                </a:solidFill>
              </a:rPr>
              <a:t>Payment</a:t>
            </a:r>
            <a:endParaRPr lang="en-GB" dirty="0">
              <a:solidFill>
                <a:schemeClr val="accent2"/>
              </a:solidFill>
            </a:endParaRPr>
          </a:p>
        </p:txBody>
      </p:sp>
      <p:sp>
        <p:nvSpPr>
          <p:cNvPr id="9" name="Rounded Rectangle 8"/>
          <p:cNvSpPr/>
          <p:nvPr/>
        </p:nvSpPr>
        <p:spPr>
          <a:xfrm>
            <a:off x="4681538" y="2006600"/>
            <a:ext cx="1871662" cy="2016125"/>
          </a:xfrm>
          <a:prstGeom prst="roundRect">
            <a:avLst/>
          </a:prstGeom>
          <a:solidFill>
            <a:srgbClr val="B9E8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dirty="0">
                <a:solidFill>
                  <a:schemeClr val="accent2"/>
                </a:solidFill>
              </a:rPr>
              <a:t>Buy Ticket</a:t>
            </a:r>
            <a:endParaRPr lang="en-GB" dirty="0">
              <a:solidFill>
                <a:schemeClr val="accent2"/>
              </a:solidFill>
            </a:endParaRPr>
          </a:p>
        </p:txBody>
      </p:sp>
      <p:sp>
        <p:nvSpPr>
          <p:cNvPr id="10" name="Rounded Rectangle 9"/>
          <p:cNvSpPr/>
          <p:nvPr/>
        </p:nvSpPr>
        <p:spPr>
          <a:xfrm>
            <a:off x="4860925" y="3448050"/>
            <a:ext cx="1512888" cy="431800"/>
          </a:xfrm>
          <a:prstGeom prst="roundRect">
            <a:avLst/>
          </a:prstGeom>
          <a:solidFill>
            <a:srgbClr val="B9E8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2"/>
                </a:solidFill>
              </a:rPr>
              <a:t>Payment</a:t>
            </a:r>
            <a:endParaRPr lang="en-GB" dirty="0">
              <a:solidFill>
                <a:schemeClr val="accent2"/>
              </a:solidFill>
            </a:endParaRPr>
          </a:p>
        </p:txBody>
      </p:sp>
      <p:sp>
        <p:nvSpPr>
          <p:cNvPr id="11" name="Rounded Rectangle 10"/>
          <p:cNvSpPr/>
          <p:nvPr/>
        </p:nvSpPr>
        <p:spPr>
          <a:xfrm>
            <a:off x="7594600" y="1998663"/>
            <a:ext cx="1331913" cy="2016125"/>
          </a:xfrm>
          <a:prstGeom prst="roundRect">
            <a:avLst/>
          </a:prstGeom>
          <a:solidFill>
            <a:srgbClr val="B9E8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dirty="0">
                <a:solidFill>
                  <a:schemeClr val="accent2"/>
                </a:solidFill>
              </a:rPr>
              <a:t>Book </a:t>
            </a:r>
            <a:br>
              <a:rPr lang="en-US" dirty="0">
                <a:solidFill>
                  <a:schemeClr val="accent2"/>
                </a:solidFill>
              </a:rPr>
            </a:br>
            <a:r>
              <a:rPr lang="en-US" dirty="0">
                <a:solidFill>
                  <a:schemeClr val="accent2"/>
                </a:solidFill>
              </a:rPr>
              <a:t>Hotel</a:t>
            </a:r>
            <a:endParaRPr lang="en-GB" dirty="0">
              <a:solidFill>
                <a:schemeClr val="accent2"/>
              </a:solidFill>
            </a:endParaRPr>
          </a:p>
        </p:txBody>
      </p:sp>
      <p:cxnSp>
        <p:nvCxnSpPr>
          <p:cNvPr id="14" name="Straight Arrow Connector 13"/>
          <p:cNvCxnSpPr>
            <a:stCxn id="11" idx="1"/>
          </p:cNvCxnSpPr>
          <p:nvPr/>
        </p:nvCxnSpPr>
        <p:spPr>
          <a:xfrm flipH="1" flipV="1">
            <a:off x="7235825" y="3000375"/>
            <a:ext cx="358775" cy="635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551613" y="3014663"/>
            <a:ext cx="357187" cy="635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6804025" y="2887663"/>
            <a:ext cx="250825" cy="250825"/>
          </a:xfrm>
          <a:prstGeom prst="ellipse">
            <a:avLst/>
          </a:prstGeom>
          <a:solidFill>
            <a:srgbClr val="D5E0E5"/>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18" name="Elbow Connector 17"/>
          <p:cNvCxnSpPr/>
          <p:nvPr/>
        </p:nvCxnSpPr>
        <p:spPr>
          <a:xfrm flipH="1">
            <a:off x="5621338" y="3014663"/>
            <a:ext cx="936625" cy="433387"/>
          </a:xfrm>
          <a:prstGeom prst="bentConnector4">
            <a:avLst>
              <a:gd name="adj1" fmla="val -24420"/>
              <a:gd name="adj2" fmla="val -986"/>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2" name="Block Arc 21"/>
          <p:cNvSpPr/>
          <p:nvPr/>
        </p:nvSpPr>
        <p:spPr>
          <a:xfrm rot="5400000">
            <a:off x="7052469" y="2872582"/>
            <a:ext cx="288925" cy="287337"/>
          </a:xfrm>
          <a:prstGeom prst="blockArc">
            <a:avLst>
              <a:gd name="adj1" fmla="val 10800000"/>
              <a:gd name="adj2" fmla="val 182798"/>
              <a:gd name="adj3" fmla="val 18893"/>
            </a:avLst>
          </a:prstGeom>
          <a:solidFill>
            <a:srgbClr val="D5E0E5"/>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3644590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404664"/>
            <a:ext cx="9144000" cy="762000"/>
          </a:xfrm>
        </p:spPr>
        <p:txBody>
          <a:bodyPr/>
          <a:lstStyle/>
          <a:p>
            <a:r>
              <a:rPr lang="en-US" altLang="en-US" dirty="0" smtClean="0"/>
              <a:t>Factor out what is common</a:t>
            </a:r>
            <a:endParaRPr lang="en-GB" altLang="en-US" dirty="0" smtClean="0"/>
          </a:p>
        </p:txBody>
      </p:sp>
      <p:grpSp>
        <p:nvGrpSpPr>
          <p:cNvPr id="32771" name="Group 28"/>
          <p:cNvGrpSpPr>
            <a:grpSpLocks/>
          </p:cNvGrpSpPr>
          <p:nvPr/>
        </p:nvGrpSpPr>
        <p:grpSpPr bwMode="auto">
          <a:xfrm>
            <a:off x="2484438" y="1340768"/>
            <a:ext cx="3741737" cy="2898775"/>
            <a:chOff x="685800" y="2402618"/>
            <a:chExt cx="3742184" cy="2898590"/>
          </a:xfrm>
        </p:grpSpPr>
        <p:sp>
          <p:nvSpPr>
            <p:cNvPr id="5" name="Rounded Rectangle 4"/>
            <p:cNvSpPr/>
            <p:nvPr/>
          </p:nvSpPr>
          <p:spPr>
            <a:xfrm>
              <a:off x="685800" y="2402618"/>
              <a:ext cx="1692477" cy="1007999"/>
            </a:xfrm>
            <a:prstGeom prst="roundRect">
              <a:avLst/>
            </a:prstGeom>
            <a:solidFill>
              <a:srgbClr val="B9E8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dirty="0">
                  <a:solidFill>
                    <a:schemeClr val="accent2"/>
                  </a:solidFill>
                </a:rPr>
                <a:t>Buy Ticket</a:t>
              </a:r>
              <a:endParaRPr lang="en-GB" dirty="0">
                <a:solidFill>
                  <a:schemeClr val="accent2"/>
                </a:solidFill>
              </a:endParaRPr>
            </a:p>
          </p:txBody>
        </p:sp>
        <p:sp>
          <p:nvSpPr>
            <p:cNvPr id="6" name="Rounded Rectangle 5"/>
            <p:cNvSpPr/>
            <p:nvPr/>
          </p:nvSpPr>
          <p:spPr>
            <a:xfrm>
              <a:off x="2772024" y="2412142"/>
              <a:ext cx="1655960" cy="1009586"/>
            </a:xfrm>
            <a:prstGeom prst="roundRect">
              <a:avLst/>
            </a:prstGeom>
            <a:solidFill>
              <a:srgbClr val="B9E8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dirty="0">
                  <a:solidFill>
                    <a:schemeClr val="accent2"/>
                  </a:solidFill>
                </a:rPr>
                <a:t>Book </a:t>
              </a:r>
              <a:br>
                <a:rPr lang="en-US" dirty="0">
                  <a:solidFill>
                    <a:schemeClr val="accent2"/>
                  </a:solidFill>
                </a:rPr>
              </a:br>
              <a:r>
                <a:rPr lang="en-US" dirty="0">
                  <a:solidFill>
                    <a:schemeClr val="accent2"/>
                  </a:solidFill>
                </a:rPr>
                <a:t>Hotel</a:t>
              </a:r>
              <a:endParaRPr lang="en-GB" dirty="0">
                <a:solidFill>
                  <a:schemeClr val="accent2"/>
                </a:solidFill>
              </a:endParaRPr>
            </a:p>
          </p:txBody>
        </p:sp>
        <p:sp>
          <p:nvSpPr>
            <p:cNvPr id="10" name="Rounded Rectangle 9"/>
            <p:cNvSpPr/>
            <p:nvPr/>
          </p:nvSpPr>
          <p:spPr>
            <a:xfrm>
              <a:off x="1727324" y="4434488"/>
              <a:ext cx="1695653" cy="866720"/>
            </a:xfrm>
            <a:prstGeom prst="roundRect">
              <a:avLst/>
            </a:prstGeom>
            <a:solidFill>
              <a:srgbClr val="B9E8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2"/>
                  </a:solidFill>
                </a:rPr>
                <a:t>Payment</a:t>
              </a:r>
              <a:endParaRPr lang="en-GB" dirty="0">
                <a:solidFill>
                  <a:schemeClr val="accent2"/>
                </a:solidFill>
              </a:endParaRPr>
            </a:p>
          </p:txBody>
        </p:sp>
        <p:grpSp>
          <p:nvGrpSpPr>
            <p:cNvPr id="32776" name="Group 12"/>
            <p:cNvGrpSpPr>
              <a:grpSpLocks/>
            </p:cNvGrpSpPr>
            <p:nvPr/>
          </p:nvGrpSpPr>
          <p:grpSpPr bwMode="auto">
            <a:xfrm rot="-5400000">
              <a:off x="2332847" y="4050071"/>
              <a:ext cx="484806" cy="250776"/>
              <a:chOff x="3416780" y="3861048"/>
              <a:chExt cx="484806" cy="250776"/>
            </a:xfrm>
          </p:grpSpPr>
          <p:cxnSp>
            <p:nvCxnSpPr>
              <p:cNvPr id="15" name="Straight Arrow Connector 14"/>
              <p:cNvCxnSpPr/>
              <p:nvPr/>
            </p:nvCxnSpPr>
            <p:spPr>
              <a:xfrm flipV="1">
                <a:off x="3416027" y="3983161"/>
                <a:ext cx="358752" cy="6351"/>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650963" y="3860908"/>
                <a:ext cx="250809" cy="250855"/>
              </a:xfrm>
              <a:prstGeom prst="ellipse">
                <a:avLst/>
              </a:prstGeom>
              <a:solidFill>
                <a:srgbClr val="D5E0E5"/>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32777" name="Group 6"/>
            <p:cNvGrpSpPr>
              <a:grpSpLocks/>
            </p:cNvGrpSpPr>
            <p:nvPr/>
          </p:nvGrpSpPr>
          <p:grpSpPr bwMode="auto">
            <a:xfrm rot="-5400000">
              <a:off x="1235810" y="3537302"/>
              <a:ext cx="541176" cy="288032"/>
              <a:chOff x="3057798" y="5374409"/>
              <a:chExt cx="541176" cy="288032"/>
            </a:xfrm>
          </p:grpSpPr>
          <p:cxnSp>
            <p:nvCxnSpPr>
              <p:cNvPr id="14" name="Straight Arrow Connector 13"/>
              <p:cNvCxnSpPr/>
              <p:nvPr/>
            </p:nvCxnSpPr>
            <p:spPr>
              <a:xfrm flipH="1" flipV="1">
                <a:off x="3241924" y="5502785"/>
                <a:ext cx="357164" cy="4764"/>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2" name="Block Arc 21"/>
              <p:cNvSpPr/>
              <p:nvPr/>
            </p:nvSpPr>
            <p:spPr>
              <a:xfrm rot="5400000">
                <a:off x="3056965" y="5375003"/>
                <a:ext cx="288959" cy="287318"/>
              </a:xfrm>
              <a:prstGeom prst="blockArc">
                <a:avLst>
                  <a:gd name="adj1" fmla="val 10800000"/>
                  <a:gd name="adj2" fmla="val 182798"/>
                  <a:gd name="adj3" fmla="val 18893"/>
                </a:avLst>
              </a:prstGeom>
              <a:solidFill>
                <a:srgbClr val="D5E0E5"/>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32778" name="Group 16"/>
            <p:cNvGrpSpPr>
              <a:grpSpLocks/>
            </p:cNvGrpSpPr>
            <p:nvPr/>
          </p:nvGrpSpPr>
          <p:grpSpPr bwMode="auto">
            <a:xfrm rot="-5400000">
              <a:off x="3355683" y="3543853"/>
              <a:ext cx="541176" cy="288032"/>
              <a:chOff x="3057798" y="5374409"/>
              <a:chExt cx="541176" cy="288032"/>
            </a:xfrm>
          </p:grpSpPr>
          <p:cxnSp>
            <p:nvCxnSpPr>
              <p:cNvPr id="19" name="Straight Arrow Connector 18"/>
              <p:cNvCxnSpPr/>
              <p:nvPr/>
            </p:nvCxnSpPr>
            <p:spPr>
              <a:xfrm flipH="1" flipV="1">
                <a:off x="3242124" y="5502478"/>
                <a:ext cx="357164" cy="4763"/>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0" name="Block Arc 19"/>
              <p:cNvSpPr/>
              <p:nvPr/>
            </p:nvSpPr>
            <p:spPr>
              <a:xfrm rot="5400000">
                <a:off x="3057166" y="5374696"/>
                <a:ext cx="288959" cy="287318"/>
              </a:xfrm>
              <a:prstGeom prst="blockArc">
                <a:avLst>
                  <a:gd name="adj1" fmla="val 10800000"/>
                  <a:gd name="adj2" fmla="val 182798"/>
                  <a:gd name="adj3" fmla="val 18893"/>
                </a:avLst>
              </a:prstGeom>
              <a:solidFill>
                <a:srgbClr val="D5E0E5"/>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cxnSp>
          <p:nvCxnSpPr>
            <p:cNvPr id="26" name="Elbow Connector 25"/>
            <p:cNvCxnSpPr>
              <a:endCxn id="16" idx="0"/>
            </p:cNvCxnSpPr>
            <p:nvPr/>
          </p:nvCxnSpPr>
          <p:spPr>
            <a:xfrm>
              <a:off x="1532038" y="3893186"/>
              <a:ext cx="917685" cy="165089"/>
            </a:xfrm>
            <a:prstGeom prst="bentConnector3">
              <a:avLst>
                <a:gd name="adj1" fmla="val 194"/>
              </a:avLst>
            </a:prstGeom>
            <a:solidFill>
              <a:srgbClr val="B9E8FF"/>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28" name="Elbow Connector 27"/>
            <p:cNvCxnSpPr/>
            <p:nvPr/>
          </p:nvCxnSpPr>
          <p:spPr>
            <a:xfrm flipH="1">
              <a:off x="2718043" y="3894773"/>
              <a:ext cx="917685" cy="165089"/>
            </a:xfrm>
            <a:prstGeom prst="bentConnector3">
              <a:avLst>
                <a:gd name="adj1" fmla="val 194"/>
              </a:avLst>
            </a:prstGeom>
            <a:solidFill>
              <a:srgbClr val="B9E8FF"/>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grpSp>
      <p:sp>
        <p:nvSpPr>
          <p:cNvPr id="30" name="Content Placeholder 4"/>
          <p:cNvSpPr txBox="1">
            <a:spLocks/>
          </p:cNvSpPr>
          <p:nvPr/>
        </p:nvSpPr>
        <p:spPr>
          <a:xfrm>
            <a:off x="936625" y="4452377"/>
            <a:ext cx="8569325" cy="595312"/>
          </a:xfrm>
          <a:prstGeom prst="rect">
            <a:avLst/>
          </a:prstGeom>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None/>
              <a:defRPr/>
            </a:pPr>
            <a:r>
              <a:rPr lang="en-US" kern="0" dirty="0" smtClean="0">
                <a:latin typeface="Calibri" panose="020F0502020204030204" pitchFamily="34" charset="0"/>
                <a:cs typeface="Calibri" panose="020F0502020204030204" pitchFamily="34" charset="0"/>
              </a:rPr>
              <a:t>Payment-functionality </a:t>
            </a:r>
            <a:r>
              <a:rPr lang="en-US" kern="0" dirty="0" smtClean="0">
                <a:latin typeface="Calibri" panose="020F0502020204030204" pitchFamily="34" charset="0"/>
                <a:cs typeface="Calibri" panose="020F0502020204030204" pitchFamily="34" charset="0"/>
              </a:rPr>
              <a:t>is </a:t>
            </a:r>
          </a:p>
          <a:p>
            <a:pPr marL="514350" indent="-514350">
              <a:buAutoNum type="arabicParenR"/>
              <a:defRPr/>
            </a:pPr>
            <a:r>
              <a:rPr lang="en-US" kern="0" dirty="0" smtClean="0">
                <a:latin typeface="Calibri" panose="020F0502020204030204" pitchFamily="34" charset="0"/>
                <a:cs typeface="Calibri" panose="020F0502020204030204" pitchFamily="34" charset="0"/>
              </a:rPr>
              <a:t>a </a:t>
            </a:r>
            <a:r>
              <a:rPr lang="en-US" kern="0" dirty="0" smtClean="0">
                <a:latin typeface="Calibri" panose="020F0502020204030204" pitchFamily="34" charset="0"/>
                <a:cs typeface="Calibri" panose="020F0502020204030204" pitchFamily="34" charset="0"/>
              </a:rPr>
              <a:t>common, generic </a:t>
            </a:r>
            <a:r>
              <a:rPr lang="en-US" kern="0" dirty="0" smtClean="0">
                <a:latin typeface="Calibri" panose="020F0502020204030204" pitchFamily="34" charset="0"/>
                <a:cs typeface="Calibri" panose="020F0502020204030204" pitchFamily="34" charset="0"/>
              </a:rPr>
              <a:t>service</a:t>
            </a:r>
          </a:p>
          <a:p>
            <a:pPr marL="514350" indent="-514350">
              <a:buAutoNum type="arabicParenR"/>
              <a:defRPr/>
            </a:pPr>
            <a:r>
              <a:rPr lang="en-US" kern="0" dirty="0" smtClean="0">
                <a:latin typeface="Calibri" panose="020F0502020204030204" pitchFamily="34" charset="0"/>
                <a:cs typeface="Calibri" panose="020F0502020204030204" pitchFamily="34" charset="0"/>
              </a:rPr>
              <a:t>a clear cohesive </a:t>
            </a:r>
            <a:r>
              <a:rPr lang="en-US" kern="0" dirty="0" smtClean="0">
                <a:latin typeface="Calibri" panose="020F0502020204030204" pitchFamily="34" charset="0"/>
                <a:cs typeface="Calibri" panose="020F0502020204030204" pitchFamily="34" charset="0"/>
              </a:rPr>
              <a:t>responsibility</a:t>
            </a:r>
          </a:p>
          <a:p>
            <a:pPr marL="514350" indent="-514350">
              <a:buAutoNum type="arabicParenR"/>
              <a:defRPr/>
            </a:pPr>
            <a:r>
              <a:rPr lang="en-US" kern="0" dirty="0" smtClean="0">
                <a:latin typeface="Calibri" panose="020F0502020204030204" pitchFamily="34" charset="0"/>
                <a:cs typeface="Calibri" panose="020F0502020204030204" pitchFamily="34" charset="0"/>
              </a:rPr>
              <a:t>a unit of change</a:t>
            </a:r>
            <a:endParaRPr lang="en-US" kern="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08225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4991" y="929680"/>
            <a:ext cx="9053434" cy="4803576"/>
          </a:xfrm>
          <a:prstGeom prst="rect">
            <a:avLst/>
          </a:prstGeom>
        </p:spPr>
      </p:pic>
      <p:sp>
        <p:nvSpPr>
          <p:cNvPr id="7" name="Rectangle 6"/>
          <p:cNvSpPr/>
          <p:nvPr/>
        </p:nvSpPr>
        <p:spPr>
          <a:xfrm>
            <a:off x="124651" y="6167045"/>
            <a:ext cx="8911845" cy="646331"/>
          </a:xfrm>
          <a:prstGeom prst="rect">
            <a:avLst/>
          </a:prstGeom>
        </p:spPr>
        <p:txBody>
          <a:bodyPr wrap="square">
            <a:spAutoFit/>
          </a:bodyPr>
          <a:lstStyle/>
          <a:p>
            <a:r>
              <a:rPr lang="en-GB" sz="1200" dirty="0" err="1" smtClean="0"/>
              <a:t>AgriEngineering</a:t>
            </a:r>
            <a:r>
              <a:rPr lang="en-GB" sz="1200" dirty="0" smtClean="0"/>
              <a:t> 2019, 1(3), 453-474; https://doi.org/10.3390/agriengineering1030033</a:t>
            </a:r>
          </a:p>
          <a:p>
            <a:r>
              <a:rPr lang="en-GB" sz="1200" dirty="0" smtClean="0"/>
              <a:t>Development of User-Integrated Semi-Autonomous Lawn Mowing Systems: A Systems Engineering Perspective and Proposed Architecture by Albert E. </a:t>
            </a:r>
            <a:r>
              <a:rPr lang="en-GB" sz="1200" dirty="0" err="1" smtClean="0"/>
              <a:t>Patterson,Yang</a:t>
            </a:r>
            <a:r>
              <a:rPr lang="en-GB" sz="1200" dirty="0" smtClean="0"/>
              <a:t> Yuan and William R. Norris</a:t>
            </a:r>
            <a:endParaRPr lang="en-GB" sz="1200" dirty="0"/>
          </a:p>
        </p:txBody>
      </p:sp>
      <p:sp>
        <p:nvSpPr>
          <p:cNvPr id="5" name="Rectangle 4"/>
          <p:cNvSpPr/>
          <p:nvPr/>
        </p:nvSpPr>
        <p:spPr bwMode="auto">
          <a:xfrm>
            <a:off x="0" y="2420888"/>
            <a:ext cx="9144000" cy="3600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pitchFamily="68" charset="0"/>
            </a:endParaRPr>
          </a:p>
        </p:txBody>
      </p:sp>
      <p:sp>
        <p:nvSpPr>
          <p:cNvPr id="6" name="TextBox 5"/>
          <p:cNvSpPr txBox="1"/>
          <p:nvPr/>
        </p:nvSpPr>
        <p:spPr>
          <a:xfrm>
            <a:off x="539552" y="2780928"/>
            <a:ext cx="7401385" cy="2523768"/>
          </a:xfrm>
          <a:prstGeom prst="rect">
            <a:avLst/>
          </a:prstGeom>
          <a:noFill/>
        </p:spPr>
        <p:txBody>
          <a:bodyPr wrap="none" rtlCol="0">
            <a:spAutoFit/>
          </a:bodyPr>
          <a:lstStyle/>
          <a:p>
            <a:r>
              <a:rPr lang="en-US" sz="2600" dirty="0" smtClean="0">
                <a:latin typeface="Corbel" panose="020B0503020204020204" pitchFamily="34" charset="0"/>
              </a:rPr>
              <a:t>Shows:</a:t>
            </a:r>
          </a:p>
          <a:p>
            <a:pPr marL="457200" indent="-457200">
              <a:buFontTx/>
              <a:buChar char="-"/>
            </a:pPr>
            <a:r>
              <a:rPr lang="en-US" sz="2600" dirty="0" smtClean="0">
                <a:latin typeface="Corbel" panose="020B0503020204020204" pitchFamily="34" charset="0"/>
              </a:rPr>
              <a:t>Decomposition into main functions of the system</a:t>
            </a:r>
          </a:p>
          <a:p>
            <a:pPr marL="457200" indent="-457200">
              <a:buFontTx/>
              <a:buChar char="-"/>
            </a:pPr>
            <a:endParaRPr lang="en-US" sz="2600" dirty="0">
              <a:latin typeface="Corbel" panose="020B0503020204020204" pitchFamily="34" charset="0"/>
            </a:endParaRPr>
          </a:p>
          <a:p>
            <a:r>
              <a:rPr lang="en-US" sz="2600" dirty="0" smtClean="0">
                <a:latin typeface="Corbel" panose="020B0503020204020204" pitchFamily="34" charset="0"/>
              </a:rPr>
              <a:t>Does not show:</a:t>
            </a:r>
          </a:p>
          <a:p>
            <a:pPr marL="457200" indent="-457200">
              <a:buFontTx/>
              <a:buChar char="-"/>
            </a:pPr>
            <a:r>
              <a:rPr lang="en-US" sz="2600" dirty="0" smtClean="0">
                <a:latin typeface="Corbel" panose="020B0503020204020204" pitchFamily="34" charset="0"/>
              </a:rPr>
              <a:t>How </a:t>
            </a:r>
            <a:r>
              <a:rPr lang="en-US" sz="2600" dirty="0" smtClean="0">
                <a:latin typeface="Corbel" panose="020B0503020204020204" pitchFamily="34" charset="0"/>
              </a:rPr>
              <a:t>components are implemented</a:t>
            </a:r>
          </a:p>
          <a:p>
            <a:pPr marL="457200" indent="-457200">
              <a:buFontTx/>
              <a:buChar char="-"/>
            </a:pPr>
            <a:r>
              <a:rPr lang="en-US" sz="2800" dirty="0">
                <a:latin typeface="Corbel" panose="020B0503020204020204" pitchFamily="34" charset="0"/>
              </a:rPr>
              <a:t>IT does not show ‘power’ or ‘memory</a:t>
            </a:r>
            <a:r>
              <a:rPr lang="en-US" sz="2800" dirty="0" smtClean="0">
                <a:latin typeface="Corbel" panose="020B0503020204020204" pitchFamily="34" charset="0"/>
              </a:rPr>
              <a:t>’!</a:t>
            </a:r>
            <a:endParaRPr lang="en-GB" sz="2800" dirty="0">
              <a:latin typeface="Corbel" panose="020B0503020204020204" pitchFamily="34" charset="0"/>
            </a:endParaRPr>
          </a:p>
        </p:txBody>
      </p:sp>
      <p:sp>
        <p:nvSpPr>
          <p:cNvPr id="9" name="Rounded Rectangular Callout 8"/>
          <p:cNvSpPr/>
          <p:nvPr/>
        </p:nvSpPr>
        <p:spPr bwMode="auto">
          <a:xfrm>
            <a:off x="5236354" y="3648240"/>
            <a:ext cx="2975491" cy="428832"/>
          </a:xfrm>
          <a:prstGeom prst="wedgeRoundRectCallout">
            <a:avLst>
              <a:gd name="adj1" fmla="val -61651"/>
              <a:gd name="adj2" fmla="val -53035"/>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latin typeface="Corbel" panose="020B0503020204020204" pitchFamily="34" charset="0"/>
              </a:rPr>
              <a:t>Alt: responsibilities / tasks</a:t>
            </a:r>
            <a:endParaRPr kumimoji="0" lang="en-GB" sz="2000" i="0" u="none" strike="noStrike" cap="none" normalizeH="0" baseline="0" dirty="0">
              <a:ln>
                <a:noFill/>
              </a:ln>
              <a:solidFill>
                <a:schemeClr val="tx1"/>
              </a:solidFill>
              <a:effectLst/>
              <a:latin typeface="Corbel" panose="020B0503020204020204" pitchFamily="34" charset="0"/>
            </a:endParaRPr>
          </a:p>
        </p:txBody>
      </p:sp>
      <p:sp>
        <p:nvSpPr>
          <p:cNvPr id="10" name="Rounded Rectangular Callout 9"/>
          <p:cNvSpPr/>
          <p:nvPr/>
        </p:nvSpPr>
        <p:spPr bwMode="auto">
          <a:xfrm>
            <a:off x="4716017" y="5445224"/>
            <a:ext cx="4073076" cy="428832"/>
          </a:xfrm>
          <a:prstGeom prst="wedgeRoundRectCallout">
            <a:avLst>
              <a:gd name="adj1" fmla="val -61651"/>
              <a:gd name="adj2" fmla="val -53035"/>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latin typeface="Corbel" panose="020B0503020204020204" pitchFamily="34" charset="0"/>
              </a:rPr>
              <a:t>Not at this ‘perspective’/abstraction</a:t>
            </a:r>
            <a:endParaRPr kumimoji="0" lang="en-GB" sz="2000" i="0" u="none" strike="noStrike" cap="none" normalizeH="0" baseline="0" dirty="0">
              <a:ln>
                <a:noFill/>
              </a:ln>
              <a:solidFill>
                <a:schemeClr val="tx1"/>
              </a:solidFill>
              <a:effectLst/>
              <a:latin typeface="Corbel" panose="020B0503020204020204" pitchFamily="34" charset="0"/>
            </a:endParaRPr>
          </a:p>
        </p:txBody>
      </p:sp>
    </p:spTree>
    <p:extLst>
      <p:ext uri="{BB962C8B-B14F-4D97-AF65-F5344CB8AC3E}">
        <p14:creationId xmlns:p14="http://schemas.microsoft.com/office/powerpoint/2010/main" val="3074924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bwMode="auto">
          <a:xfrm>
            <a:off x="971600" y="2204864"/>
            <a:ext cx="7056784" cy="2664296"/>
          </a:xfrm>
          <a:prstGeom prst="rect">
            <a:avLst/>
          </a:prstGeom>
          <a:solidFill>
            <a:srgbClr val="CCFFCC"/>
          </a:solidFill>
          <a:ln w="19050"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endParaRPr lang="en-GB" sz="2200" dirty="0" smtClean="0">
              <a:solidFill>
                <a:srgbClr val="000000"/>
              </a:solidFill>
              <a:latin typeface="Arial Narrow" panose="020B0606020202030204" pitchFamily="34" charset="0"/>
            </a:endParaRPr>
          </a:p>
        </p:txBody>
      </p:sp>
      <p:sp>
        <p:nvSpPr>
          <p:cNvPr id="2" name="Title 1"/>
          <p:cNvSpPr>
            <a:spLocks noGrp="1"/>
          </p:cNvSpPr>
          <p:nvPr>
            <p:ph type="title"/>
          </p:nvPr>
        </p:nvSpPr>
        <p:spPr>
          <a:xfrm>
            <a:off x="0" y="692696"/>
            <a:ext cx="9144000" cy="1057620"/>
          </a:xfrm>
        </p:spPr>
        <p:txBody>
          <a:bodyPr/>
          <a:lstStyle/>
          <a:p>
            <a:r>
              <a:rPr lang="en-US" dirty="0" smtClean="0"/>
              <a:t>Autonomous Grass Mower </a:t>
            </a:r>
            <a:br>
              <a:rPr lang="en-US" dirty="0" smtClean="0"/>
            </a:br>
            <a:r>
              <a:rPr lang="en-US" dirty="0" smtClean="0"/>
              <a:t>Subsystem decomposition</a:t>
            </a:r>
            <a:endParaRPr lang="en-GB" dirty="0"/>
          </a:p>
        </p:txBody>
      </p:sp>
      <p:sp>
        <p:nvSpPr>
          <p:cNvPr id="10" name="Rectangle 9"/>
          <p:cNvSpPr/>
          <p:nvPr/>
        </p:nvSpPr>
        <p:spPr bwMode="auto">
          <a:xfrm>
            <a:off x="1115616" y="2407587"/>
            <a:ext cx="1817554" cy="839240"/>
          </a:xfrm>
          <a:prstGeom prst="rect">
            <a:avLst/>
          </a:prstGeom>
          <a:solidFill>
            <a:srgbClr val="FFDDAB"/>
          </a:solidFill>
          <a:ln w="19050"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r>
              <a:rPr lang="en-US" sz="2200" dirty="0" smtClean="0">
                <a:solidFill>
                  <a:srgbClr val="000000"/>
                </a:solidFill>
                <a:latin typeface="Arial Narrow" panose="020B0606020202030204" pitchFamily="34" charset="0"/>
              </a:rPr>
              <a:t>Communicate</a:t>
            </a:r>
            <a:br>
              <a:rPr lang="en-US" sz="2200" dirty="0" smtClean="0">
                <a:solidFill>
                  <a:srgbClr val="000000"/>
                </a:solidFill>
                <a:latin typeface="Arial Narrow" panose="020B0606020202030204" pitchFamily="34" charset="0"/>
              </a:rPr>
            </a:br>
            <a:r>
              <a:rPr lang="en-US" sz="2200" dirty="0" smtClean="0">
                <a:solidFill>
                  <a:srgbClr val="000000"/>
                </a:solidFill>
                <a:latin typeface="Arial Narrow" panose="020B0606020202030204" pitchFamily="34" charset="0"/>
              </a:rPr>
              <a:t>with User</a:t>
            </a:r>
            <a:endParaRPr lang="en-GB" sz="2200" dirty="0" smtClean="0">
              <a:solidFill>
                <a:srgbClr val="000000"/>
              </a:solidFill>
              <a:latin typeface="Arial Narrow" panose="020B0606020202030204" pitchFamily="34" charset="0"/>
            </a:endParaRPr>
          </a:p>
        </p:txBody>
      </p:sp>
      <p:sp>
        <p:nvSpPr>
          <p:cNvPr id="13" name="Rectangle 12"/>
          <p:cNvSpPr/>
          <p:nvPr/>
        </p:nvSpPr>
        <p:spPr bwMode="auto">
          <a:xfrm>
            <a:off x="6084168" y="3614492"/>
            <a:ext cx="1587342" cy="846074"/>
          </a:xfrm>
          <a:prstGeom prst="rect">
            <a:avLst/>
          </a:prstGeom>
          <a:solidFill>
            <a:srgbClr val="FFDDAB"/>
          </a:solidFill>
          <a:ln w="19050"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r>
              <a:rPr lang="en-US" sz="2200" dirty="0" smtClean="0">
                <a:solidFill>
                  <a:srgbClr val="000000"/>
                </a:solidFill>
                <a:latin typeface="Arial Narrow" panose="020B0606020202030204" pitchFamily="34" charset="0"/>
              </a:rPr>
              <a:t>Health</a:t>
            </a:r>
            <a:br>
              <a:rPr lang="en-US" sz="2200" dirty="0" smtClean="0">
                <a:solidFill>
                  <a:srgbClr val="000000"/>
                </a:solidFill>
                <a:latin typeface="Arial Narrow" panose="020B0606020202030204" pitchFamily="34" charset="0"/>
              </a:rPr>
            </a:br>
            <a:r>
              <a:rPr lang="en-US" sz="2200" dirty="0" smtClean="0">
                <a:solidFill>
                  <a:srgbClr val="000000"/>
                </a:solidFill>
                <a:latin typeface="Arial Narrow" panose="020B0606020202030204" pitchFamily="34" charset="0"/>
              </a:rPr>
              <a:t>Monitor</a:t>
            </a:r>
            <a:endParaRPr lang="en-GB" sz="2200" dirty="0" smtClean="0">
              <a:solidFill>
                <a:srgbClr val="000000"/>
              </a:solidFill>
              <a:latin typeface="Arial Narrow" panose="020B0606020202030204" pitchFamily="34" charset="0"/>
            </a:endParaRPr>
          </a:p>
        </p:txBody>
      </p:sp>
      <p:sp>
        <p:nvSpPr>
          <p:cNvPr id="22" name="Rectangle 21"/>
          <p:cNvSpPr/>
          <p:nvPr/>
        </p:nvSpPr>
        <p:spPr bwMode="auto">
          <a:xfrm>
            <a:off x="6084168" y="2387705"/>
            <a:ext cx="1587342" cy="879004"/>
          </a:xfrm>
          <a:prstGeom prst="rect">
            <a:avLst/>
          </a:prstGeom>
          <a:solidFill>
            <a:srgbClr val="FFDDAB"/>
          </a:solidFill>
          <a:ln w="19050"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r>
              <a:rPr lang="en-US" sz="2200" dirty="0" smtClean="0">
                <a:solidFill>
                  <a:srgbClr val="000000"/>
                </a:solidFill>
                <a:latin typeface="Arial Narrow" panose="020B0606020202030204" pitchFamily="34" charset="0"/>
              </a:rPr>
              <a:t>Surroundings</a:t>
            </a:r>
            <a:br>
              <a:rPr lang="en-US" sz="2200" dirty="0" smtClean="0">
                <a:solidFill>
                  <a:srgbClr val="000000"/>
                </a:solidFill>
                <a:latin typeface="Arial Narrow" panose="020B0606020202030204" pitchFamily="34" charset="0"/>
              </a:rPr>
            </a:br>
            <a:r>
              <a:rPr lang="en-US" sz="2200" dirty="0" smtClean="0">
                <a:solidFill>
                  <a:srgbClr val="000000"/>
                </a:solidFill>
                <a:latin typeface="Arial Narrow" panose="020B0606020202030204" pitchFamily="34" charset="0"/>
              </a:rPr>
              <a:t>Monitor</a:t>
            </a:r>
            <a:endParaRPr lang="en-GB" sz="2200" dirty="0" smtClean="0">
              <a:solidFill>
                <a:srgbClr val="000000"/>
              </a:solidFill>
              <a:latin typeface="Arial Narrow" panose="020B0606020202030204" pitchFamily="34" charset="0"/>
            </a:endParaRPr>
          </a:p>
        </p:txBody>
      </p:sp>
      <p:sp>
        <p:nvSpPr>
          <p:cNvPr id="25" name="Rectangle 24"/>
          <p:cNvSpPr/>
          <p:nvPr/>
        </p:nvSpPr>
        <p:spPr bwMode="auto">
          <a:xfrm>
            <a:off x="3491880" y="3645024"/>
            <a:ext cx="1799583" cy="815542"/>
          </a:xfrm>
          <a:prstGeom prst="rect">
            <a:avLst/>
          </a:prstGeom>
          <a:solidFill>
            <a:srgbClr val="FFDDAB"/>
          </a:solidFill>
          <a:ln w="19050"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r>
              <a:rPr lang="en-US" sz="2200" dirty="0" smtClean="0">
                <a:solidFill>
                  <a:srgbClr val="000000"/>
                </a:solidFill>
                <a:latin typeface="Arial Narrow" panose="020B0606020202030204" pitchFamily="34" charset="0"/>
              </a:rPr>
              <a:t>Grass Mower</a:t>
            </a:r>
            <a:endParaRPr lang="en-GB" sz="2200" dirty="0" smtClean="0">
              <a:solidFill>
                <a:srgbClr val="000000"/>
              </a:solidFill>
              <a:latin typeface="Arial Narrow" panose="020B0606020202030204" pitchFamily="34" charset="0"/>
            </a:endParaRPr>
          </a:p>
        </p:txBody>
      </p:sp>
      <p:cxnSp>
        <p:nvCxnSpPr>
          <p:cNvPr id="39" name="Straight Connector 38"/>
          <p:cNvCxnSpPr>
            <a:stCxn id="22" idx="1"/>
            <a:endCxn id="34" idx="3"/>
          </p:cNvCxnSpPr>
          <p:nvPr/>
        </p:nvCxnSpPr>
        <p:spPr bwMode="auto">
          <a:xfrm flipH="1">
            <a:off x="5291463" y="2827207"/>
            <a:ext cx="792705"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5" name="Straight Connector 44"/>
          <p:cNvCxnSpPr>
            <a:stCxn id="34" idx="1"/>
            <a:endCxn id="10" idx="3"/>
          </p:cNvCxnSpPr>
          <p:nvPr/>
        </p:nvCxnSpPr>
        <p:spPr bwMode="auto">
          <a:xfrm flipH="1">
            <a:off x="2933170" y="2827207"/>
            <a:ext cx="540739"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4" name="Rectangle 33"/>
          <p:cNvSpPr/>
          <p:nvPr/>
        </p:nvSpPr>
        <p:spPr bwMode="auto">
          <a:xfrm>
            <a:off x="3473909" y="2407587"/>
            <a:ext cx="1817554" cy="839240"/>
          </a:xfrm>
          <a:prstGeom prst="rect">
            <a:avLst/>
          </a:prstGeom>
          <a:solidFill>
            <a:srgbClr val="FFDDAB"/>
          </a:solidFill>
          <a:ln w="19050"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r>
              <a:rPr lang="en-US" sz="2200" dirty="0" smtClean="0">
                <a:solidFill>
                  <a:srgbClr val="000000"/>
                </a:solidFill>
                <a:latin typeface="Arial Narrow" panose="020B0606020202030204" pitchFamily="34" charset="0"/>
              </a:rPr>
              <a:t>Driver</a:t>
            </a:r>
            <a:endParaRPr lang="en-GB" sz="2200" dirty="0" smtClean="0">
              <a:solidFill>
                <a:srgbClr val="000000"/>
              </a:solidFill>
              <a:latin typeface="Arial Narrow" panose="020B0606020202030204" pitchFamily="34" charset="0"/>
            </a:endParaRPr>
          </a:p>
        </p:txBody>
      </p:sp>
      <p:cxnSp>
        <p:nvCxnSpPr>
          <p:cNvPr id="33" name="Elbow Connector 32"/>
          <p:cNvCxnSpPr/>
          <p:nvPr/>
        </p:nvCxnSpPr>
        <p:spPr bwMode="auto">
          <a:xfrm>
            <a:off x="5291463" y="3082774"/>
            <a:ext cx="792705" cy="1210322"/>
          </a:xfrm>
          <a:prstGeom prst="bentConnector3">
            <a:avLst/>
          </a:prstGeom>
          <a:solidFill>
            <a:schemeClr val="accent1"/>
          </a:solidFill>
          <a:ln w="19050" cap="flat" cmpd="sng" algn="ctr">
            <a:solidFill>
              <a:schemeClr val="tx1"/>
            </a:solidFill>
            <a:prstDash val="solid"/>
            <a:round/>
            <a:headEnd type="none" w="med" len="med"/>
            <a:tailEnd type="none" w="med" len="med"/>
          </a:ln>
          <a:effectLst/>
        </p:spPr>
      </p:cxnSp>
      <p:cxnSp>
        <p:nvCxnSpPr>
          <p:cNvPr id="46" name="Straight Connector 45"/>
          <p:cNvCxnSpPr>
            <a:stCxn id="25" idx="0"/>
            <a:endCxn id="34" idx="2"/>
          </p:cNvCxnSpPr>
          <p:nvPr/>
        </p:nvCxnSpPr>
        <p:spPr bwMode="auto">
          <a:xfrm flipH="1" flipV="1">
            <a:off x="4382686" y="3246827"/>
            <a:ext cx="8986" cy="398197"/>
          </a:xfrm>
          <a:prstGeom prst="line">
            <a:avLst/>
          </a:prstGeom>
          <a:solidFill>
            <a:schemeClr val="accent1"/>
          </a:solidFill>
          <a:ln w="190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336751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4991" y="929680"/>
            <a:ext cx="9053434" cy="4803576"/>
          </a:xfrm>
          <a:prstGeom prst="rect">
            <a:avLst/>
          </a:prstGeom>
        </p:spPr>
      </p:pic>
      <p:sp>
        <p:nvSpPr>
          <p:cNvPr id="7" name="Rectangle 6"/>
          <p:cNvSpPr/>
          <p:nvPr/>
        </p:nvSpPr>
        <p:spPr>
          <a:xfrm>
            <a:off x="124651" y="6167045"/>
            <a:ext cx="8911845" cy="646331"/>
          </a:xfrm>
          <a:prstGeom prst="rect">
            <a:avLst/>
          </a:prstGeom>
        </p:spPr>
        <p:txBody>
          <a:bodyPr wrap="square">
            <a:spAutoFit/>
          </a:bodyPr>
          <a:lstStyle/>
          <a:p>
            <a:r>
              <a:rPr lang="en-GB" sz="1200" dirty="0" err="1" smtClean="0"/>
              <a:t>AgriEngineering</a:t>
            </a:r>
            <a:r>
              <a:rPr lang="en-GB" sz="1200" dirty="0" smtClean="0"/>
              <a:t> 2019, 1(3), 453-474; https://doi.org/10.3390/agriengineering1030033</a:t>
            </a:r>
          </a:p>
          <a:p>
            <a:r>
              <a:rPr lang="en-GB" sz="1200" dirty="0" smtClean="0"/>
              <a:t>Development of User-Integrated Semi-Autonomous Lawn Mowing Systems: A Systems Engineering Perspective and Proposed Architecture by Albert E. </a:t>
            </a:r>
            <a:r>
              <a:rPr lang="en-GB" sz="1200" dirty="0" err="1" smtClean="0"/>
              <a:t>Patterson,Yang</a:t>
            </a:r>
            <a:r>
              <a:rPr lang="en-GB" sz="1200" dirty="0" smtClean="0"/>
              <a:t> Yuan and William R. Norris</a:t>
            </a:r>
            <a:endParaRPr lang="en-GB" sz="1200" dirty="0"/>
          </a:p>
        </p:txBody>
      </p:sp>
      <p:sp>
        <p:nvSpPr>
          <p:cNvPr id="6" name="TextBox 5"/>
          <p:cNvSpPr txBox="1"/>
          <p:nvPr/>
        </p:nvSpPr>
        <p:spPr>
          <a:xfrm>
            <a:off x="6197146" y="5057599"/>
            <a:ext cx="2666114" cy="892552"/>
          </a:xfrm>
          <a:prstGeom prst="rect">
            <a:avLst/>
          </a:prstGeom>
          <a:noFill/>
          <a:ln w="19050">
            <a:solidFill>
              <a:srgbClr val="FF9933"/>
            </a:solidFill>
          </a:ln>
        </p:spPr>
        <p:txBody>
          <a:bodyPr wrap="none" rtlCol="0">
            <a:spAutoFit/>
          </a:bodyPr>
          <a:lstStyle/>
          <a:p>
            <a:r>
              <a:rPr lang="en-US" sz="2600" dirty="0" smtClean="0">
                <a:latin typeface="Corbel" panose="020B0503020204020204" pitchFamily="34" charset="0"/>
              </a:rPr>
              <a:t>Shows:</a:t>
            </a:r>
          </a:p>
          <a:p>
            <a:pPr marL="457200" indent="-457200">
              <a:buFontTx/>
              <a:buChar char="-"/>
            </a:pPr>
            <a:r>
              <a:rPr lang="en-US" sz="2600" dirty="0" smtClean="0">
                <a:latin typeface="Corbel" panose="020B0503020204020204" pitchFamily="34" charset="0"/>
              </a:rPr>
              <a:t>Sub-functions</a:t>
            </a:r>
            <a:endParaRPr lang="en-GB" sz="2600" dirty="0">
              <a:latin typeface="Corbel" panose="020B0503020204020204" pitchFamily="34" charset="0"/>
            </a:endParaRPr>
          </a:p>
        </p:txBody>
      </p:sp>
    </p:spTree>
    <p:extLst>
      <p:ext uri="{BB962C8B-B14F-4D97-AF65-F5344CB8AC3E}">
        <p14:creationId xmlns:p14="http://schemas.microsoft.com/office/powerpoint/2010/main" val="37742833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1057620"/>
          </a:xfrm>
        </p:spPr>
        <p:txBody>
          <a:bodyPr/>
          <a:lstStyle/>
          <a:p>
            <a:r>
              <a:rPr lang="en-US" dirty="0" smtClean="0"/>
              <a:t>Autonomous Grass Mower </a:t>
            </a:r>
            <a:br>
              <a:rPr lang="en-US" dirty="0" smtClean="0"/>
            </a:br>
            <a:r>
              <a:rPr lang="en-US" dirty="0" smtClean="0"/>
              <a:t>Sub-subsystem decomposition</a:t>
            </a:r>
            <a:endParaRPr lang="en-GB" dirty="0"/>
          </a:p>
        </p:txBody>
      </p:sp>
      <p:grpSp>
        <p:nvGrpSpPr>
          <p:cNvPr id="63" name="Group 62"/>
          <p:cNvGrpSpPr/>
          <p:nvPr/>
        </p:nvGrpSpPr>
        <p:grpSpPr>
          <a:xfrm>
            <a:off x="971600" y="2204864"/>
            <a:ext cx="7056784" cy="3168352"/>
            <a:chOff x="971600" y="2204864"/>
            <a:chExt cx="7056784" cy="3168352"/>
          </a:xfrm>
        </p:grpSpPr>
        <p:sp>
          <p:nvSpPr>
            <p:cNvPr id="50" name="Rectangle 49"/>
            <p:cNvSpPr/>
            <p:nvPr/>
          </p:nvSpPr>
          <p:spPr bwMode="auto">
            <a:xfrm>
              <a:off x="971600" y="2204864"/>
              <a:ext cx="7056784" cy="3168352"/>
            </a:xfrm>
            <a:prstGeom prst="rect">
              <a:avLst/>
            </a:prstGeom>
            <a:solidFill>
              <a:srgbClr val="93FF93"/>
            </a:solidFill>
            <a:ln w="19050"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endParaRPr lang="en-GB" sz="2200" dirty="0" smtClean="0">
                <a:solidFill>
                  <a:srgbClr val="000000"/>
                </a:solidFill>
                <a:latin typeface="Arial Narrow" panose="020B0606020202030204" pitchFamily="34" charset="0"/>
              </a:endParaRPr>
            </a:p>
          </p:txBody>
        </p:sp>
        <p:sp>
          <p:nvSpPr>
            <p:cNvPr id="10" name="Rectangle 9"/>
            <p:cNvSpPr/>
            <p:nvPr/>
          </p:nvSpPr>
          <p:spPr bwMode="auto">
            <a:xfrm>
              <a:off x="1115616" y="2421050"/>
              <a:ext cx="1817554" cy="839240"/>
            </a:xfrm>
            <a:prstGeom prst="rect">
              <a:avLst/>
            </a:prstGeom>
            <a:solidFill>
              <a:srgbClr val="FFDDAB"/>
            </a:solidFill>
            <a:ln w="19050"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r>
                <a:rPr lang="en-US" sz="2200" dirty="0" smtClean="0">
                  <a:solidFill>
                    <a:srgbClr val="000000"/>
                  </a:solidFill>
                  <a:latin typeface="Arial Narrow" panose="020B0606020202030204" pitchFamily="34" charset="0"/>
                </a:rPr>
                <a:t>Communicate</a:t>
              </a:r>
              <a:br>
                <a:rPr lang="en-US" sz="2200" dirty="0" smtClean="0">
                  <a:solidFill>
                    <a:srgbClr val="000000"/>
                  </a:solidFill>
                  <a:latin typeface="Arial Narrow" panose="020B0606020202030204" pitchFamily="34" charset="0"/>
                </a:rPr>
              </a:br>
              <a:r>
                <a:rPr lang="en-US" sz="2200" dirty="0" smtClean="0">
                  <a:solidFill>
                    <a:srgbClr val="000000"/>
                  </a:solidFill>
                  <a:latin typeface="Arial Narrow" panose="020B0606020202030204" pitchFamily="34" charset="0"/>
                </a:rPr>
                <a:t>with User</a:t>
              </a:r>
              <a:endParaRPr lang="en-GB" sz="2200" dirty="0" smtClean="0">
                <a:solidFill>
                  <a:srgbClr val="000000"/>
                </a:solidFill>
                <a:latin typeface="Arial Narrow" panose="020B0606020202030204" pitchFamily="34" charset="0"/>
              </a:endParaRPr>
            </a:p>
          </p:txBody>
        </p:sp>
        <p:sp>
          <p:nvSpPr>
            <p:cNvPr id="13" name="Rectangle 12"/>
            <p:cNvSpPr/>
            <p:nvPr/>
          </p:nvSpPr>
          <p:spPr bwMode="auto">
            <a:xfrm>
              <a:off x="6084168" y="4239110"/>
              <a:ext cx="1587342" cy="846074"/>
            </a:xfrm>
            <a:prstGeom prst="rect">
              <a:avLst/>
            </a:prstGeom>
            <a:solidFill>
              <a:srgbClr val="FFDDAB"/>
            </a:solidFill>
            <a:ln w="19050"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r>
                <a:rPr lang="en-US" sz="2200" dirty="0" smtClean="0">
                  <a:solidFill>
                    <a:srgbClr val="000000"/>
                  </a:solidFill>
                  <a:latin typeface="Arial Narrow" panose="020B0606020202030204" pitchFamily="34" charset="0"/>
                </a:rPr>
                <a:t>Health</a:t>
              </a:r>
              <a:br>
                <a:rPr lang="en-US" sz="2200" dirty="0" smtClean="0">
                  <a:solidFill>
                    <a:srgbClr val="000000"/>
                  </a:solidFill>
                  <a:latin typeface="Arial Narrow" panose="020B0606020202030204" pitchFamily="34" charset="0"/>
                </a:rPr>
              </a:br>
              <a:r>
                <a:rPr lang="en-US" sz="2200" dirty="0" smtClean="0">
                  <a:solidFill>
                    <a:srgbClr val="000000"/>
                  </a:solidFill>
                  <a:latin typeface="Arial Narrow" panose="020B0606020202030204" pitchFamily="34" charset="0"/>
                </a:rPr>
                <a:t>Monitor</a:t>
              </a:r>
              <a:endParaRPr lang="en-GB" sz="2200" dirty="0" smtClean="0">
                <a:solidFill>
                  <a:srgbClr val="000000"/>
                </a:solidFill>
                <a:latin typeface="Arial Narrow" panose="020B0606020202030204" pitchFamily="34" charset="0"/>
              </a:endParaRPr>
            </a:p>
          </p:txBody>
        </p:sp>
        <p:sp>
          <p:nvSpPr>
            <p:cNvPr id="22" name="Rectangle 21"/>
            <p:cNvSpPr/>
            <p:nvPr/>
          </p:nvSpPr>
          <p:spPr bwMode="auto">
            <a:xfrm>
              <a:off x="6084168" y="2401168"/>
              <a:ext cx="1587342" cy="879004"/>
            </a:xfrm>
            <a:prstGeom prst="rect">
              <a:avLst/>
            </a:prstGeom>
            <a:solidFill>
              <a:srgbClr val="FFDDAB"/>
            </a:solidFill>
            <a:ln w="19050"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r>
                <a:rPr lang="en-US" sz="2200" dirty="0" smtClean="0">
                  <a:solidFill>
                    <a:srgbClr val="000000"/>
                  </a:solidFill>
                  <a:latin typeface="Arial Narrow" panose="020B0606020202030204" pitchFamily="34" charset="0"/>
                </a:rPr>
                <a:t>Surroundings</a:t>
              </a:r>
              <a:br>
                <a:rPr lang="en-US" sz="2200" dirty="0" smtClean="0">
                  <a:solidFill>
                    <a:srgbClr val="000000"/>
                  </a:solidFill>
                  <a:latin typeface="Arial Narrow" panose="020B0606020202030204" pitchFamily="34" charset="0"/>
                </a:rPr>
              </a:br>
              <a:r>
                <a:rPr lang="en-US" sz="2200" dirty="0" smtClean="0">
                  <a:solidFill>
                    <a:srgbClr val="000000"/>
                  </a:solidFill>
                  <a:latin typeface="Arial Narrow" panose="020B0606020202030204" pitchFamily="34" charset="0"/>
                </a:rPr>
                <a:t>Monitor</a:t>
              </a:r>
              <a:endParaRPr lang="en-GB" sz="2200" dirty="0" smtClean="0">
                <a:solidFill>
                  <a:srgbClr val="000000"/>
                </a:solidFill>
                <a:latin typeface="Arial Narrow" panose="020B0606020202030204" pitchFamily="34" charset="0"/>
              </a:endParaRPr>
            </a:p>
          </p:txBody>
        </p:sp>
        <p:sp>
          <p:nvSpPr>
            <p:cNvPr id="25" name="Rectangle 24"/>
            <p:cNvSpPr/>
            <p:nvPr/>
          </p:nvSpPr>
          <p:spPr bwMode="auto">
            <a:xfrm>
              <a:off x="3491880" y="4269642"/>
              <a:ext cx="1799583" cy="815542"/>
            </a:xfrm>
            <a:prstGeom prst="rect">
              <a:avLst/>
            </a:prstGeom>
            <a:solidFill>
              <a:srgbClr val="FFDDAB"/>
            </a:solidFill>
            <a:ln w="19050"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r>
                <a:rPr lang="en-US" sz="2200" dirty="0" smtClean="0">
                  <a:solidFill>
                    <a:srgbClr val="000000"/>
                  </a:solidFill>
                  <a:latin typeface="Arial Narrow" panose="020B0606020202030204" pitchFamily="34" charset="0"/>
                </a:rPr>
                <a:t>Grass Mower</a:t>
              </a:r>
              <a:endParaRPr lang="en-GB" sz="2200" dirty="0" smtClean="0">
                <a:solidFill>
                  <a:srgbClr val="000000"/>
                </a:solidFill>
                <a:latin typeface="Arial Narrow" panose="020B0606020202030204" pitchFamily="34" charset="0"/>
              </a:endParaRPr>
            </a:p>
          </p:txBody>
        </p:sp>
        <p:cxnSp>
          <p:nvCxnSpPr>
            <p:cNvPr id="39" name="Straight Connector 38"/>
            <p:cNvCxnSpPr>
              <a:stCxn id="22" idx="1"/>
            </p:cNvCxnSpPr>
            <p:nvPr/>
          </p:nvCxnSpPr>
          <p:spPr bwMode="auto">
            <a:xfrm flipH="1">
              <a:off x="5291463" y="2840670"/>
              <a:ext cx="792705"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5" name="Straight Connector 44"/>
            <p:cNvCxnSpPr>
              <a:endCxn id="10" idx="3"/>
            </p:cNvCxnSpPr>
            <p:nvPr/>
          </p:nvCxnSpPr>
          <p:spPr bwMode="auto">
            <a:xfrm flipH="1">
              <a:off x="2933170" y="2840670"/>
              <a:ext cx="55871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4" name="Rectangle 33"/>
            <p:cNvSpPr/>
            <p:nvPr/>
          </p:nvSpPr>
          <p:spPr bwMode="auto">
            <a:xfrm>
              <a:off x="3473909" y="2421050"/>
              <a:ext cx="1817554" cy="1512006"/>
            </a:xfrm>
            <a:prstGeom prst="rect">
              <a:avLst/>
            </a:prstGeom>
            <a:solidFill>
              <a:srgbClr val="FFDDAB"/>
            </a:solidFill>
            <a:ln w="19050"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sz="2200" dirty="0" smtClean="0">
                  <a:solidFill>
                    <a:srgbClr val="000000"/>
                  </a:solidFill>
                  <a:latin typeface="Arial Narrow" panose="020B0606020202030204" pitchFamily="34" charset="0"/>
                </a:rPr>
                <a:t>Driver</a:t>
              </a:r>
              <a:endParaRPr lang="en-GB" sz="2200" dirty="0" smtClean="0">
                <a:solidFill>
                  <a:srgbClr val="000000"/>
                </a:solidFill>
                <a:latin typeface="Arial Narrow" panose="020B0606020202030204" pitchFamily="34" charset="0"/>
              </a:endParaRPr>
            </a:p>
          </p:txBody>
        </p:sp>
        <p:cxnSp>
          <p:nvCxnSpPr>
            <p:cNvPr id="33" name="Elbow Connector 32"/>
            <p:cNvCxnSpPr>
              <a:stCxn id="34" idx="3"/>
              <a:endCxn id="13" idx="1"/>
            </p:cNvCxnSpPr>
            <p:nvPr/>
          </p:nvCxnSpPr>
          <p:spPr bwMode="auto">
            <a:xfrm>
              <a:off x="5291463" y="3177053"/>
              <a:ext cx="792705" cy="1485094"/>
            </a:xfrm>
            <a:prstGeom prst="bentConnector3">
              <a:avLst>
                <a:gd name="adj1" fmla="val 50000"/>
              </a:avLst>
            </a:prstGeom>
            <a:solidFill>
              <a:schemeClr val="accent1"/>
            </a:solidFill>
            <a:ln w="19050" cap="flat" cmpd="sng" algn="ctr">
              <a:solidFill>
                <a:schemeClr val="tx1"/>
              </a:solidFill>
              <a:prstDash val="solid"/>
              <a:round/>
              <a:headEnd type="none" w="med" len="med"/>
              <a:tailEnd type="none" w="med" len="med"/>
            </a:ln>
            <a:effectLst/>
          </p:spPr>
        </p:cxnSp>
        <p:cxnSp>
          <p:nvCxnSpPr>
            <p:cNvPr id="46" name="Straight Connector 45"/>
            <p:cNvCxnSpPr>
              <a:stCxn id="25" idx="0"/>
              <a:endCxn id="34" idx="2"/>
            </p:cNvCxnSpPr>
            <p:nvPr/>
          </p:nvCxnSpPr>
          <p:spPr bwMode="auto">
            <a:xfrm flipH="1" flipV="1">
              <a:off x="4382686" y="3933056"/>
              <a:ext cx="8986" cy="336586"/>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8" name="Rectangle 57"/>
            <p:cNvSpPr/>
            <p:nvPr/>
          </p:nvSpPr>
          <p:spPr bwMode="auto">
            <a:xfrm>
              <a:off x="3662606" y="2972421"/>
              <a:ext cx="1440160" cy="360294"/>
            </a:xfrm>
            <a:prstGeom prst="rect">
              <a:avLst/>
            </a:prstGeom>
            <a:solidFill>
              <a:srgbClr val="B9E8FF"/>
            </a:solidFill>
            <a:ln w="19050"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r>
                <a:rPr lang="en-US" sz="2000" dirty="0" err="1" smtClean="0">
                  <a:solidFill>
                    <a:srgbClr val="000000"/>
                  </a:solidFill>
                  <a:latin typeface="Arial Narrow" panose="020B0606020202030204" pitchFamily="34" charset="0"/>
                </a:rPr>
                <a:t>Localiser</a:t>
              </a:r>
              <a:endParaRPr lang="en-GB" sz="2000" dirty="0" smtClean="0">
                <a:solidFill>
                  <a:srgbClr val="000000"/>
                </a:solidFill>
                <a:latin typeface="Arial Narrow" panose="020B0606020202030204" pitchFamily="34" charset="0"/>
              </a:endParaRPr>
            </a:p>
          </p:txBody>
        </p:sp>
        <p:sp>
          <p:nvSpPr>
            <p:cNvPr id="60" name="Rectangle 59"/>
            <p:cNvSpPr/>
            <p:nvPr/>
          </p:nvSpPr>
          <p:spPr bwMode="auto">
            <a:xfrm>
              <a:off x="3662606" y="3392615"/>
              <a:ext cx="1440160" cy="360294"/>
            </a:xfrm>
            <a:prstGeom prst="rect">
              <a:avLst/>
            </a:prstGeom>
            <a:solidFill>
              <a:srgbClr val="B9E8FF"/>
            </a:solidFill>
            <a:ln w="19050"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r>
                <a:rPr lang="en-US" sz="2000" dirty="0" smtClean="0">
                  <a:solidFill>
                    <a:srgbClr val="000000"/>
                  </a:solidFill>
                  <a:latin typeface="Arial Narrow" panose="020B0606020202030204" pitchFamily="34" charset="0"/>
                </a:rPr>
                <a:t>Planner</a:t>
              </a:r>
              <a:endParaRPr lang="en-GB" sz="2000" dirty="0" smtClean="0">
                <a:solidFill>
                  <a:srgbClr val="000000"/>
                </a:solidFill>
                <a:latin typeface="Arial Narrow" panose="020B0606020202030204" pitchFamily="34" charset="0"/>
              </a:endParaRPr>
            </a:p>
          </p:txBody>
        </p:sp>
      </p:grpSp>
    </p:spTree>
    <p:extLst>
      <p:ext uri="{BB962C8B-B14F-4D97-AF65-F5344CB8AC3E}">
        <p14:creationId xmlns:p14="http://schemas.microsoft.com/office/powerpoint/2010/main" val="431507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891" y="523587"/>
            <a:ext cx="6630259" cy="762000"/>
          </a:xfrm>
        </p:spPr>
        <p:txBody>
          <a:bodyPr/>
          <a:lstStyle/>
          <a:p>
            <a:r>
              <a:rPr lang="en-US" sz="3600" dirty="0" smtClean="0"/>
              <a:t>Subsystems vs Layering</a:t>
            </a:r>
            <a:endParaRPr lang="en-GB" sz="3600" dirty="0"/>
          </a:p>
        </p:txBody>
      </p:sp>
      <p:sp>
        <p:nvSpPr>
          <p:cNvPr id="4" name="Cube 3"/>
          <p:cNvSpPr/>
          <p:nvPr/>
        </p:nvSpPr>
        <p:spPr bwMode="auto">
          <a:xfrm>
            <a:off x="1403648" y="2155667"/>
            <a:ext cx="7128792" cy="3240360"/>
          </a:xfrm>
          <a:prstGeom prst="cube">
            <a:avLst>
              <a:gd name="adj" fmla="val 42112"/>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grpSp>
        <p:nvGrpSpPr>
          <p:cNvPr id="53" name="Group 52"/>
          <p:cNvGrpSpPr/>
          <p:nvPr/>
        </p:nvGrpSpPr>
        <p:grpSpPr>
          <a:xfrm>
            <a:off x="178060" y="2162040"/>
            <a:ext cx="8349516" cy="4279102"/>
            <a:chOff x="178060" y="2162040"/>
            <a:chExt cx="8349516" cy="4279102"/>
          </a:xfrm>
        </p:grpSpPr>
        <p:grpSp>
          <p:nvGrpSpPr>
            <p:cNvPr id="52" name="Group 51"/>
            <p:cNvGrpSpPr/>
            <p:nvPr/>
          </p:nvGrpSpPr>
          <p:grpSpPr>
            <a:xfrm>
              <a:off x="178060" y="2162040"/>
              <a:ext cx="8349516" cy="4279102"/>
              <a:chOff x="182924" y="2098757"/>
              <a:chExt cx="8349516" cy="4279102"/>
            </a:xfrm>
          </p:grpSpPr>
          <p:grpSp>
            <p:nvGrpSpPr>
              <p:cNvPr id="21" name="Group 20"/>
              <p:cNvGrpSpPr/>
              <p:nvPr/>
            </p:nvGrpSpPr>
            <p:grpSpPr>
              <a:xfrm>
                <a:off x="1403648" y="2098757"/>
                <a:ext cx="7128792" cy="2029107"/>
                <a:chOff x="1403648" y="1922372"/>
                <a:chExt cx="7128792" cy="2029107"/>
              </a:xfrm>
              <a:solidFill>
                <a:srgbClr val="0049DA">
                  <a:alpha val="45000"/>
                </a:srgbClr>
              </a:solidFill>
            </p:grpSpPr>
            <p:sp>
              <p:nvSpPr>
                <p:cNvPr id="13" name="Rectangle 12"/>
                <p:cNvSpPr/>
                <p:nvPr/>
              </p:nvSpPr>
              <p:spPr bwMode="auto">
                <a:xfrm>
                  <a:off x="1403648" y="3280120"/>
                  <a:ext cx="5760640" cy="671359"/>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14" name="Parallelogram 13"/>
                <p:cNvSpPr/>
                <p:nvPr/>
              </p:nvSpPr>
              <p:spPr bwMode="auto">
                <a:xfrm rot="5400000" flipV="1">
                  <a:off x="6843022" y="2243638"/>
                  <a:ext cx="2010683" cy="1368152"/>
                </a:xfrm>
                <a:prstGeom prst="parallelogram">
                  <a:avLst>
                    <a:gd name="adj" fmla="val 100202"/>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grpSp>
          <p:grpSp>
            <p:nvGrpSpPr>
              <p:cNvPr id="17" name="Group 16"/>
              <p:cNvGrpSpPr/>
              <p:nvPr/>
            </p:nvGrpSpPr>
            <p:grpSpPr>
              <a:xfrm>
                <a:off x="1403648" y="2721190"/>
                <a:ext cx="7128792" cy="2029107"/>
                <a:chOff x="1403648" y="2544805"/>
                <a:chExt cx="7128792" cy="2029107"/>
              </a:xfrm>
              <a:solidFill>
                <a:srgbClr val="0049DA"/>
              </a:solidFill>
            </p:grpSpPr>
            <p:sp>
              <p:nvSpPr>
                <p:cNvPr id="15" name="Rectangle 14"/>
                <p:cNvSpPr/>
                <p:nvPr/>
              </p:nvSpPr>
              <p:spPr bwMode="auto">
                <a:xfrm>
                  <a:off x="1403648" y="3902553"/>
                  <a:ext cx="5760640" cy="671359"/>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16" name="Parallelogram 15"/>
                <p:cNvSpPr/>
                <p:nvPr/>
              </p:nvSpPr>
              <p:spPr bwMode="auto">
                <a:xfrm rot="5400000" flipV="1">
                  <a:off x="6843022" y="2866071"/>
                  <a:ext cx="2010683" cy="1368152"/>
                </a:xfrm>
                <a:prstGeom prst="parallelogram">
                  <a:avLst>
                    <a:gd name="adj" fmla="val 100202"/>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grpSp>
          <p:grpSp>
            <p:nvGrpSpPr>
              <p:cNvPr id="18" name="Group 17"/>
              <p:cNvGrpSpPr/>
              <p:nvPr/>
            </p:nvGrpSpPr>
            <p:grpSpPr>
              <a:xfrm>
                <a:off x="1400380" y="3362714"/>
                <a:ext cx="7128792" cy="2029107"/>
                <a:chOff x="1403648" y="2544805"/>
                <a:chExt cx="7128792" cy="2029107"/>
              </a:xfrm>
              <a:solidFill>
                <a:srgbClr val="0035A0"/>
              </a:solidFill>
            </p:grpSpPr>
            <p:sp>
              <p:nvSpPr>
                <p:cNvPr id="19" name="Rectangle 18"/>
                <p:cNvSpPr/>
                <p:nvPr/>
              </p:nvSpPr>
              <p:spPr bwMode="auto">
                <a:xfrm>
                  <a:off x="1403648" y="3902553"/>
                  <a:ext cx="5760640" cy="671359"/>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20" name="Parallelogram 19"/>
                <p:cNvSpPr/>
                <p:nvPr/>
              </p:nvSpPr>
              <p:spPr bwMode="auto">
                <a:xfrm rot="5400000" flipV="1">
                  <a:off x="6843022" y="2866071"/>
                  <a:ext cx="2010683" cy="1368152"/>
                </a:xfrm>
                <a:prstGeom prst="parallelogram">
                  <a:avLst>
                    <a:gd name="adj" fmla="val 100202"/>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grpSp>
          <p:sp>
            <p:nvSpPr>
              <p:cNvPr id="39" name="TextBox 38"/>
              <p:cNvSpPr txBox="1"/>
              <p:nvPr/>
            </p:nvSpPr>
            <p:spPr>
              <a:xfrm>
                <a:off x="323528" y="3599125"/>
                <a:ext cx="928588" cy="400110"/>
              </a:xfrm>
              <a:prstGeom prst="rect">
                <a:avLst/>
              </a:prstGeom>
              <a:noFill/>
            </p:spPr>
            <p:txBody>
              <a:bodyPr wrap="none" rtlCol="0">
                <a:spAutoFit/>
              </a:bodyPr>
              <a:lstStyle/>
              <a:p>
                <a:r>
                  <a:rPr lang="en-US" sz="2000" dirty="0">
                    <a:solidFill>
                      <a:srgbClr val="000000"/>
                    </a:solidFill>
                    <a:latin typeface="Calibri" panose="020F0502020204030204" pitchFamily="34" charset="0"/>
                    <a:cs typeface="Calibri" panose="020F0502020204030204" pitchFamily="34" charset="0"/>
                  </a:rPr>
                  <a:t>Layer 1</a:t>
                </a:r>
                <a:endParaRPr lang="en-GB" sz="2000" dirty="0">
                  <a:solidFill>
                    <a:srgbClr val="000000"/>
                  </a:solidFill>
                  <a:latin typeface="Calibri" panose="020F0502020204030204" pitchFamily="34" charset="0"/>
                  <a:cs typeface="Calibri" panose="020F0502020204030204" pitchFamily="34" charset="0"/>
                </a:endParaRPr>
              </a:p>
            </p:txBody>
          </p:sp>
          <p:sp>
            <p:nvSpPr>
              <p:cNvPr id="40" name="TextBox 39"/>
              <p:cNvSpPr txBox="1"/>
              <p:nvPr/>
            </p:nvSpPr>
            <p:spPr>
              <a:xfrm>
                <a:off x="323528" y="4197476"/>
                <a:ext cx="928588" cy="400110"/>
              </a:xfrm>
              <a:prstGeom prst="rect">
                <a:avLst/>
              </a:prstGeom>
              <a:noFill/>
            </p:spPr>
            <p:txBody>
              <a:bodyPr wrap="none" rtlCol="0">
                <a:spAutoFit/>
              </a:bodyPr>
              <a:lstStyle/>
              <a:p>
                <a:r>
                  <a:rPr lang="en-US" sz="2000" dirty="0">
                    <a:solidFill>
                      <a:srgbClr val="000000"/>
                    </a:solidFill>
                    <a:latin typeface="Calibri" panose="020F0502020204030204" pitchFamily="34" charset="0"/>
                    <a:cs typeface="Calibri" panose="020F0502020204030204" pitchFamily="34" charset="0"/>
                  </a:rPr>
                  <a:t>Layer 2</a:t>
                </a:r>
                <a:endParaRPr lang="en-GB" sz="2000" dirty="0">
                  <a:solidFill>
                    <a:srgbClr val="000000"/>
                  </a:solidFill>
                  <a:latin typeface="Calibri" panose="020F0502020204030204" pitchFamily="34" charset="0"/>
                  <a:cs typeface="Calibri" panose="020F0502020204030204" pitchFamily="34" charset="0"/>
                </a:endParaRPr>
              </a:p>
            </p:txBody>
          </p:sp>
          <p:sp>
            <p:nvSpPr>
              <p:cNvPr id="41" name="TextBox 40"/>
              <p:cNvSpPr txBox="1"/>
              <p:nvPr/>
            </p:nvSpPr>
            <p:spPr>
              <a:xfrm>
                <a:off x="323528" y="4837708"/>
                <a:ext cx="928588" cy="400110"/>
              </a:xfrm>
              <a:prstGeom prst="rect">
                <a:avLst/>
              </a:prstGeom>
              <a:noFill/>
            </p:spPr>
            <p:txBody>
              <a:bodyPr wrap="none" rtlCol="0">
                <a:spAutoFit/>
              </a:bodyPr>
              <a:lstStyle/>
              <a:p>
                <a:r>
                  <a:rPr lang="en-US" sz="2000" dirty="0">
                    <a:solidFill>
                      <a:srgbClr val="000000"/>
                    </a:solidFill>
                    <a:latin typeface="Calibri" panose="020F0502020204030204" pitchFamily="34" charset="0"/>
                    <a:cs typeface="Calibri" panose="020F0502020204030204" pitchFamily="34" charset="0"/>
                  </a:rPr>
                  <a:t>Layer 3</a:t>
                </a:r>
                <a:endParaRPr lang="en-GB" sz="2000" dirty="0">
                  <a:solidFill>
                    <a:srgbClr val="000000"/>
                  </a:solidFill>
                  <a:latin typeface="Calibri" panose="020F0502020204030204" pitchFamily="34" charset="0"/>
                  <a:cs typeface="Calibri" panose="020F0502020204030204" pitchFamily="34" charset="0"/>
                </a:endParaRPr>
              </a:p>
            </p:txBody>
          </p:sp>
          <p:cxnSp>
            <p:nvCxnSpPr>
              <p:cNvPr id="46" name="Straight Arrow Connector 45"/>
              <p:cNvCxnSpPr/>
              <p:nvPr/>
            </p:nvCxnSpPr>
            <p:spPr bwMode="auto">
              <a:xfrm>
                <a:off x="1259632" y="3454585"/>
                <a:ext cx="0" cy="221377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8" name="TextBox 47"/>
              <p:cNvSpPr txBox="1"/>
              <p:nvPr/>
            </p:nvSpPr>
            <p:spPr>
              <a:xfrm>
                <a:off x="182924" y="5669973"/>
                <a:ext cx="3961892" cy="707886"/>
              </a:xfrm>
              <a:prstGeom prst="rect">
                <a:avLst/>
              </a:prstGeom>
              <a:noFill/>
            </p:spPr>
            <p:txBody>
              <a:bodyPr wrap="square" rtlCol="0">
                <a:spAutoFit/>
              </a:bodyPr>
              <a:lstStyle/>
              <a:p>
                <a:pPr algn="ctr"/>
                <a:r>
                  <a:rPr lang="en-US" sz="2000" dirty="0" smtClean="0">
                    <a:solidFill>
                      <a:srgbClr val="000000"/>
                    </a:solidFill>
                    <a:latin typeface="Calibri" panose="020F0502020204030204" pitchFamily="34" charset="0"/>
                    <a:cs typeface="Calibri" panose="020F0502020204030204" pitchFamily="34" charset="0"/>
                  </a:rPr>
                  <a:t>Decomposition in the</a:t>
                </a:r>
              </a:p>
              <a:p>
                <a:pPr algn="ctr"/>
                <a:r>
                  <a:rPr lang="en-US" sz="2000" dirty="0" smtClean="0">
                    <a:solidFill>
                      <a:srgbClr val="000000"/>
                    </a:solidFill>
                    <a:latin typeface="Calibri" panose="020F0502020204030204" pitchFamily="34" charset="0"/>
                    <a:cs typeface="Calibri" panose="020F0502020204030204" pitchFamily="34" charset="0"/>
                  </a:rPr>
                  <a:t> implementation / technology stack</a:t>
                </a:r>
                <a:endParaRPr lang="en-GB" sz="2000" dirty="0">
                  <a:solidFill>
                    <a:srgbClr val="000000"/>
                  </a:solidFill>
                  <a:latin typeface="Calibri" panose="020F0502020204030204" pitchFamily="34" charset="0"/>
                  <a:cs typeface="Calibri" panose="020F0502020204030204" pitchFamily="34" charset="0"/>
                </a:endParaRPr>
              </a:p>
            </p:txBody>
          </p:sp>
        </p:grpSp>
        <p:grpSp>
          <p:nvGrpSpPr>
            <p:cNvPr id="38" name="Group 37"/>
            <p:cNvGrpSpPr/>
            <p:nvPr/>
          </p:nvGrpSpPr>
          <p:grpSpPr>
            <a:xfrm>
              <a:off x="1896087" y="3215218"/>
              <a:ext cx="4929956" cy="2157033"/>
              <a:chOff x="1896087" y="2996952"/>
              <a:chExt cx="4929956" cy="2157033"/>
            </a:xfrm>
          </p:grpSpPr>
          <p:sp>
            <p:nvSpPr>
              <p:cNvPr id="25" name="Cube 24"/>
              <p:cNvSpPr/>
              <p:nvPr/>
            </p:nvSpPr>
            <p:spPr bwMode="auto">
              <a:xfrm>
                <a:off x="1896087" y="2996952"/>
                <a:ext cx="1235753" cy="2157033"/>
              </a:xfrm>
              <a:prstGeom prst="cub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22" name="Rectangle 21"/>
              <p:cNvSpPr/>
              <p:nvPr/>
            </p:nvSpPr>
            <p:spPr bwMode="auto">
              <a:xfrm>
                <a:off x="2045657" y="3420929"/>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23" name="Rectangle 22"/>
              <p:cNvSpPr/>
              <p:nvPr/>
            </p:nvSpPr>
            <p:spPr bwMode="auto">
              <a:xfrm>
                <a:off x="2056584" y="407801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24" name="Rectangle 23"/>
              <p:cNvSpPr/>
              <p:nvPr/>
            </p:nvSpPr>
            <p:spPr bwMode="auto">
              <a:xfrm>
                <a:off x="2056584" y="470139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sp>
            <p:nvSpPr>
              <p:cNvPr id="26" name="Cube 25"/>
              <p:cNvSpPr/>
              <p:nvPr/>
            </p:nvSpPr>
            <p:spPr bwMode="auto">
              <a:xfrm>
                <a:off x="3057510" y="2996952"/>
                <a:ext cx="1235753" cy="2157033"/>
              </a:xfrm>
              <a:prstGeom prst="cub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27" name="Rectangle 26"/>
              <p:cNvSpPr/>
              <p:nvPr/>
            </p:nvSpPr>
            <p:spPr bwMode="auto">
              <a:xfrm>
                <a:off x="3207080" y="3420929"/>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28" name="Rectangle 27"/>
              <p:cNvSpPr/>
              <p:nvPr/>
            </p:nvSpPr>
            <p:spPr bwMode="auto">
              <a:xfrm>
                <a:off x="3218007" y="407801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29" name="Rectangle 28"/>
              <p:cNvSpPr/>
              <p:nvPr/>
            </p:nvSpPr>
            <p:spPr bwMode="auto">
              <a:xfrm>
                <a:off x="3218007" y="470139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sp>
            <p:nvSpPr>
              <p:cNvPr id="30" name="Cube 29"/>
              <p:cNvSpPr/>
              <p:nvPr/>
            </p:nvSpPr>
            <p:spPr bwMode="auto">
              <a:xfrm>
                <a:off x="4418326" y="2996952"/>
                <a:ext cx="1235753" cy="2157033"/>
              </a:xfrm>
              <a:prstGeom prst="cub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31" name="Rectangle 30"/>
              <p:cNvSpPr/>
              <p:nvPr/>
            </p:nvSpPr>
            <p:spPr bwMode="auto">
              <a:xfrm>
                <a:off x="4567896" y="3420929"/>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32" name="Rectangle 31"/>
              <p:cNvSpPr/>
              <p:nvPr/>
            </p:nvSpPr>
            <p:spPr bwMode="auto">
              <a:xfrm>
                <a:off x="4578823" y="407801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33" name="Rectangle 32"/>
              <p:cNvSpPr/>
              <p:nvPr/>
            </p:nvSpPr>
            <p:spPr bwMode="auto">
              <a:xfrm>
                <a:off x="4578823" y="470139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sp>
            <p:nvSpPr>
              <p:cNvPr id="34" name="Cube 33"/>
              <p:cNvSpPr/>
              <p:nvPr/>
            </p:nvSpPr>
            <p:spPr bwMode="auto">
              <a:xfrm>
                <a:off x="5590290" y="2996952"/>
                <a:ext cx="1235753" cy="2157033"/>
              </a:xfrm>
              <a:prstGeom prst="cub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35" name="Rectangle 34"/>
              <p:cNvSpPr/>
              <p:nvPr/>
            </p:nvSpPr>
            <p:spPr bwMode="auto">
              <a:xfrm>
                <a:off x="5739860" y="3420929"/>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36" name="Rectangle 35"/>
              <p:cNvSpPr/>
              <p:nvPr/>
            </p:nvSpPr>
            <p:spPr bwMode="auto">
              <a:xfrm>
                <a:off x="5750787" y="407801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37" name="Rectangle 36"/>
              <p:cNvSpPr/>
              <p:nvPr/>
            </p:nvSpPr>
            <p:spPr bwMode="auto">
              <a:xfrm>
                <a:off x="5750787" y="470139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grpSp>
      </p:grpSp>
      <p:cxnSp>
        <p:nvCxnSpPr>
          <p:cNvPr id="43" name="Straight Arrow Connector 42"/>
          <p:cNvCxnSpPr/>
          <p:nvPr/>
        </p:nvCxnSpPr>
        <p:spPr bwMode="auto">
          <a:xfrm>
            <a:off x="2771800" y="1988840"/>
            <a:ext cx="576064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4" name="TextBox 43"/>
          <p:cNvSpPr txBox="1"/>
          <p:nvPr/>
        </p:nvSpPr>
        <p:spPr>
          <a:xfrm>
            <a:off x="5868144" y="1273440"/>
            <a:ext cx="2837804" cy="707886"/>
          </a:xfrm>
          <a:prstGeom prst="rect">
            <a:avLst/>
          </a:prstGeom>
          <a:noFill/>
        </p:spPr>
        <p:txBody>
          <a:bodyPr wrap="square" rtlCol="0">
            <a:spAutoFit/>
          </a:bodyPr>
          <a:lstStyle/>
          <a:p>
            <a:r>
              <a:rPr lang="en-US" sz="2000" dirty="0" smtClean="0">
                <a:solidFill>
                  <a:srgbClr val="000000"/>
                </a:solidFill>
                <a:latin typeface="Calibri" panose="020F0502020204030204" pitchFamily="34" charset="0"/>
                <a:cs typeface="Calibri" panose="020F0502020204030204" pitchFamily="34" charset="0"/>
              </a:rPr>
              <a:t>Functional Dimension</a:t>
            </a:r>
          </a:p>
          <a:p>
            <a:r>
              <a:rPr lang="en-US" sz="2000" dirty="0" smtClean="0">
                <a:solidFill>
                  <a:schemeClr val="bg1">
                    <a:lumMod val="65000"/>
                  </a:schemeClr>
                </a:solidFill>
                <a:latin typeface="Calibri" panose="020F0502020204030204" pitchFamily="34" charset="0"/>
                <a:cs typeface="Calibri" panose="020F0502020204030204" pitchFamily="34" charset="0"/>
              </a:rPr>
              <a:t>(in the ‘problem domain’)</a:t>
            </a:r>
            <a:endParaRPr lang="en-GB" sz="2000" dirty="0">
              <a:solidFill>
                <a:schemeClr val="bg1">
                  <a:lumMod val="65000"/>
                </a:schemeClr>
              </a:solidFill>
              <a:latin typeface="Calibri" panose="020F0502020204030204" pitchFamily="34" charset="0"/>
              <a:cs typeface="Calibri" panose="020F0502020204030204" pitchFamily="34" charset="0"/>
            </a:endParaRPr>
          </a:p>
        </p:txBody>
      </p:sp>
      <p:grpSp>
        <p:nvGrpSpPr>
          <p:cNvPr id="47" name="Group 46"/>
          <p:cNvGrpSpPr/>
          <p:nvPr/>
        </p:nvGrpSpPr>
        <p:grpSpPr>
          <a:xfrm>
            <a:off x="2771800" y="2204864"/>
            <a:ext cx="4382759" cy="1289228"/>
            <a:chOff x="971600" y="2204864"/>
            <a:chExt cx="7056784" cy="3168352"/>
          </a:xfrm>
        </p:grpSpPr>
        <p:sp>
          <p:nvSpPr>
            <p:cNvPr id="49" name="Rectangle 48"/>
            <p:cNvSpPr/>
            <p:nvPr/>
          </p:nvSpPr>
          <p:spPr bwMode="auto">
            <a:xfrm>
              <a:off x="971600" y="2204864"/>
              <a:ext cx="7056784" cy="3168352"/>
            </a:xfrm>
            <a:prstGeom prst="rect">
              <a:avLst/>
            </a:prstGeom>
            <a:solidFill>
              <a:srgbClr val="93FF93"/>
            </a:solidFill>
            <a:ln w="19050"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endParaRPr lang="en-GB" sz="1400" dirty="0" smtClean="0">
                <a:solidFill>
                  <a:srgbClr val="000000"/>
                </a:solidFill>
                <a:latin typeface="Arial Narrow" panose="020B0606020202030204" pitchFamily="34" charset="0"/>
              </a:endParaRPr>
            </a:p>
          </p:txBody>
        </p:sp>
        <p:sp>
          <p:nvSpPr>
            <p:cNvPr id="50" name="Rectangle 49"/>
            <p:cNvSpPr/>
            <p:nvPr/>
          </p:nvSpPr>
          <p:spPr bwMode="auto">
            <a:xfrm>
              <a:off x="1115616" y="2421050"/>
              <a:ext cx="1817554" cy="1134482"/>
            </a:xfrm>
            <a:prstGeom prst="rect">
              <a:avLst/>
            </a:prstGeom>
            <a:solidFill>
              <a:srgbClr val="FFDDAB"/>
            </a:solidFill>
            <a:ln w="19050"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r>
                <a:rPr lang="en-US" sz="1400" dirty="0" smtClean="0">
                  <a:solidFill>
                    <a:srgbClr val="000000"/>
                  </a:solidFill>
                  <a:latin typeface="Arial Narrow" panose="020B0606020202030204" pitchFamily="34" charset="0"/>
                </a:rPr>
                <a:t>Communicate</a:t>
              </a:r>
              <a:br>
                <a:rPr lang="en-US" sz="1400" dirty="0" smtClean="0">
                  <a:solidFill>
                    <a:srgbClr val="000000"/>
                  </a:solidFill>
                  <a:latin typeface="Arial Narrow" panose="020B0606020202030204" pitchFamily="34" charset="0"/>
                </a:rPr>
              </a:br>
              <a:r>
                <a:rPr lang="en-US" sz="1400" dirty="0" smtClean="0">
                  <a:solidFill>
                    <a:srgbClr val="000000"/>
                  </a:solidFill>
                  <a:latin typeface="Arial Narrow" panose="020B0606020202030204" pitchFamily="34" charset="0"/>
                </a:rPr>
                <a:t>with User</a:t>
              </a:r>
              <a:endParaRPr lang="en-GB" sz="1400" dirty="0" smtClean="0">
                <a:solidFill>
                  <a:srgbClr val="000000"/>
                </a:solidFill>
                <a:latin typeface="Arial Narrow" panose="020B0606020202030204" pitchFamily="34" charset="0"/>
              </a:endParaRPr>
            </a:p>
          </p:txBody>
        </p:sp>
        <p:sp>
          <p:nvSpPr>
            <p:cNvPr id="51" name="Rectangle 50"/>
            <p:cNvSpPr/>
            <p:nvPr/>
          </p:nvSpPr>
          <p:spPr bwMode="auto">
            <a:xfrm>
              <a:off x="6084168" y="4063399"/>
              <a:ext cx="1709605" cy="1021784"/>
            </a:xfrm>
            <a:prstGeom prst="rect">
              <a:avLst/>
            </a:prstGeom>
            <a:solidFill>
              <a:srgbClr val="FFDDAB"/>
            </a:solidFill>
            <a:ln w="19050"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r>
                <a:rPr lang="en-US" sz="1400" dirty="0" smtClean="0">
                  <a:solidFill>
                    <a:srgbClr val="000000"/>
                  </a:solidFill>
                  <a:latin typeface="Arial Narrow" panose="020B0606020202030204" pitchFamily="34" charset="0"/>
                </a:rPr>
                <a:t>Health</a:t>
              </a:r>
              <a:br>
                <a:rPr lang="en-US" sz="1400" dirty="0" smtClean="0">
                  <a:solidFill>
                    <a:srgbClr val="000000"/>
                  </a:solidFill>
                  <a:latin typeface="Arial Narrow" panose="020B0606020202030204" pitchFamily="34" charset="0"/>
                </a:rPr>
              </a:br>
              <a:r>
                <a:rPr lang="en-US" sz="1400" dirty="0" smtClean="0">
                  <a:solidFill>
                    <a:srgbClr val="000000"/>
                  </a:solidFill>
                  <a:latin typeface="Arial Narrow" panose="020B0606020202030204" pitchFamily="34" charset="0"/>
                </a:rPr>
                <a:t>Monitor</a:t>
              </a:r>
              <a:endParaRPr lang="en-GB" sz="1400" dirty="0" smtClean="0">
                <a:solidFill>
                  <a:srgbClr val="000000"/>
                </a:solidFill>
                <a:latin typeface="Arial Narrow" panose="020B0606020202030204" pitchFamily="34" charset="0"/>
              </a:endParaRPr>
            </a:p>
          </p:txBody>
        </p:sp>
        <p:sp>
          <p:nvSpPr>
            <p:cNvPr id="54" name="Rectangle 53"/>
            <p:cNvSpPr/>
            <p:nvPr/>
          </p:nvSpPr>
          <p:spPr bwMode="auto">
            <a:xfrm>
              <a:off x="6084168" y="2401166"/>
              <a:ext cx="1709605" cy="1154366"/>
            </a:xfrm>
            <a:prstGeom prst="rect">
              <a:avLst/>
            </a:prstGeom>
            <a:solidFill>
              <a:srgbClr val="FFDDAB"/>
            </a:solidFill>
            <a:ln w="19050"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r>
                <a:rPr lang="en-US" sz="1400" dirty="0" smtClean="0">
                  <a:solidFill>
                    <a:srgbClr val="000000"/>
                  </a:solidFill>
                  <a:latin typeface="Arial Narrow" panose="020B0606020202030204" pitchFamily="34" charset="0"/>
                </a:rPr>
                <a:t>Surroundings</a:t>
              </a:r>
              <a:br>
                <a:rPr lang="en-US" sz="1400" dirty="0" smtClean="0">
                  <a:solidFill>
                    <a:srgbClr val="000000"/>
                  </a:solidFill>
                  <a:latin typeface="Arial Narrow" panose="020B0606020202030204" pitchFamily="34" charset="0"/>
                </a:rPr>
              </a:br>
              <a:r>
                <a:rPr lang="en-US" sz="1400" dirty="0" smtClean="0">
                  <a:solidFill>
                    <a:srgbClr val="000000"/>
                  </a:solidFill>
                  <a:latin typeface="Arial Narrow" panose="020B0606020202030204" pitchFamily="34" charset="0"/>
                </a:rPr>
                <a:t>Monitor</a:t>
              </a:r>
              <a:endParaRPr lang="en-GB" sz="1400" dirty="0" smtClean="0">
                <a:solidFill>
                  <a:srgbClr val="000000"/>
                </a:solidFill>
                <a:latin typeface="Arial Narrow" panose="020B0606020202030204" pitchFamily="34" charset="0"/>
              </a:endParaRPr>
            </a:p>
          </p:txBody>
        </p:sp>
        <p:sp>
          <p:nvSpPr>
            <p:cNvPr id="55" name="Rectangle 54"/>
            <p:cNvSpPr/>
            <p:nvPr/>
          </p:nvSpPr>
          <p:spPr bwMode="auto">
            <a:xfrm>
              <a:off x="3491880" y="4269642"/>
              <a:ext cx="1799583" cy="815542"/>
            </a:xfrm>
            <a:prstGeom prst="rect">
              <a:avLst/>
            </a:prstGeom>
            <a:solidFill>
              <a:srgbClr val="FFDDAB"/>
            </a:solidFill>
            <a:ln w="19050"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r>
                <a:rPr lang="en-US" sz="1400" dirty="0" smtClean="0">
                  <a:solidFill>
                    <a:srgbClr val="000000"/>
                  </a:solidFill>
                  <a:latin typeface="Arial Narrow" panose="020B0606020202030204" pitchFamily="34" charset="0"/>
                </a:rPr>
                <a:t>Grass Mower</a:t>
              </a:r>
              <a:endParaRPr lang="en-GB" sz="1400" dirty="0" smtClean="0">
                <a:solidFill>
                  <a:srgbClr val="000000"/>
                </a:solidFill>
                <a:latin typeface="Arial Narrow" panose="020B0606020202030204" pitchFamily="34" charset="0"/>
              </a:endParaRPr>
            </a:p>
          </p:txBody>
        </p:sp>
        <p:cxnSp>
          <p:nvCxnSpPr>
            <p:cNvPr id="56" name="Straight Connector 55"/>
            <p:cNvCxnSpPr/>
            <p:nvPr/>
          </p:nvCxnSpPr>
          <p:spPr bwMode="auto">
            <a:xfrm flipH="1">
              <a:off x="5291464" y="2825658"/>
              <a:ext cx="751556"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7" name="Straight Connector 56"/>
            <p:cNvCxnSpPr/>
            <p:nvPr/>
          </p:nvCxnSpPr>
          <p:spPr bwMode="auto">
            <a:xfrm flipH="1">
              <a:off x="2933170" y="2693060"/>
              <a:ext cx="488173"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8" name="Rectangle 57"/>
            <p:cNvSpPr/>
            <p:nvPr/>
          </p:nvSpPr>
          <p:spPr bwMode="auto">
            <a:xfrm>
              <a:off x="3473909" y="2421050"/>
              <a:ext cx="1817554" cy="1512006"/>
            </a:xfrm>
            <a:prstGeom prst="rect">
              <a:avLst/>
            </a:prstGeom>
            <a:solidFill>
              <a:srgbClr val="FFDDAB"/>
            </a:solidFill>
            <a:ln w="19050"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sz="1400" dirty="0" smtClean="0">
                  <a:solidFill>
                    <a:srgbClr val="000000"/>
                  </a:solidFill>
                  <a:latin typeface="Arial Narrow" panose="020B0606020202030204" pitchFamily="34" charset="0"/>
                </a:rPr>
                <a:t>Driver</a:t>
              </a:r>
              <a:endParaRPr lang="en-GB" sz="1400" dirty="0" smtClean="0">
                <a:solidFill>
                  <a:srgbClr val="000000"/>
                </a:solidFill>
                <a:latin typeface="Arial Narrow" panose="020B0606020202030204" pitchFamily="34" charset="0"/>
              </a:endParaRPr>
            </a:p>
          </p:txBody>
        </p:sp>
        <p:cxnSp>
          <p:nvCxnSpPr>
            <p:cNvPr id="59" name="Elbow Connector 58"/>
            <p:cNvCxnSpPr>
              <a:stCxn id="58" idx="3"/>
              <a:endCxn id="51" idx="1"/>
            </p:cNvCxnSpPr>
            <p:nvPr/>
          </p:nvCxnSpPr>
          <p:spPr bwMode="auto">
            <a:xfrm>
              <a:off x="5291464" y="3177054"/>
              <a:ext cx="792704" cy="1397237"/>
            </a:xfrm>
            <a:prstGeom prst="bentConnector3">
              <a:avLst>
                <a:gd name="adj1" fmla="val 50000"/>
              </a:avLst>
            </a:prstGeom>
            <a:solidFill>
              <a:schemeClr val="accent1"/>
            </a:solidFill>
            <a:ln w="19050" cap="flat" cmpd="sng" algn="ctr">
              <a:solidFill>
                <a:schemeClr val="tx1"/>
              </a:solidFill>
              <a:prstDash val="solid"/>
              <a:round/>
              <a:headEnd type="none" w="med" len="med"/>
              <a:tailEnd type="none" w="med" len="med"/>
            </a:ln>
            <a:effectLst/>
          </p:spPr>
        </p:cxnSp>
        <p:cxnSp>
          <p:nvCxnSpPr>
            <p:cNvPr id="60" name="Straight Connector 59"/>
            <p:cNvCxnSpPr>
              <a:stCxn id="55" idx="0"/>
              <a:endCxn id="58" idx="2"/>
            </p:cNvCxnSpPr>
            <p:nvPr/>
          </p:nvCxnSpPr>
          <p:spPr bwMode="auto">
            <a:xfrm flipH="1" flipV="1">
              <a:off x="4382686" y="3933056"/>
              <a:ext cx="8986" cy="336586"/>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61" name="Rectangle 60"/>
            <p:cNvSpPr/>
            <p:nvPr/>
          </p:nvSpPr>
          <p:spPr bwMode="auto">
            <a:xfrm>
              <a:off x="3662606" y="2972421"/>
              <a:ext cx="1440160" cy="360294"/>
            </a:xfrm>
            <a:prstGeom prst="rect">
              <a:avLst/>
            </a:prstGeom>
            <a:solidFill>
              <a:srgbClr val="B9E8FF"/>
            </a:solidFill>
            <a:ln w="19050"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r>
                <a:rPr lang="en-US" sz="1200" dirty="0" err="1" smtClean="0">
                  <a:solidFill>
                    <a:srgbClr val="000000"/>
                  </a:solidFill>
                  <a:latin typeface="Arial Narrow" panose="020B0606020202030204" pitchFamily="34" charset="0"/>
                </a:rPr>
                <a:t>Localiser</a:t>
              </a:r>
              <a:endParaRPr lang="en-GB" sz="1200" dirty="0" smtClean="0">
                <a:solidFill>
                  <a:srgbClr val="000000"/>
                </a:solidFill>
                <a:latin typeface="Arial Narrow" panose="020B0606020202030204" pitchFamily="34" charset="0"/>
              </a:endParaRPr>
            </a:p>
          </p:txBody>
        </p:sp>
        <p:sp>
          <p:nvSpPr>
            <p:cNvPr id="62" name="Rectangle 61"/>
            <p:cNvSpPr/>
            <p:nvPr/>
          </p:nvSpPr>
          <p:spPr bwMode="auto">
            <a:xfrm>
              <a:off x="3662606" y="3392615"/>
              <a:ext cx="1440160" cy="360294"/>
            </a:xfrm>
            <a:prstGeom prst="rect">
              <a:avLst/>
            </a:prstGeom>
            <a:solidFill>
              <a:srgbClr val="B9E8FF"/>
            </a:solidFill>
            <a:ln w="19050"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r>
                <a:rPr lang="en-US" sz="1200" dirty="0" smtClean="0">
                  <a:solidFill>
                    <a:srgbClr val="000000"/>
                  </a:solidFill>
                  <a:latin typeface="Arial Narrow" panose="020B0606020202030204" pitchFamily="34" charset="0"/>
                </a:rPr>
                <a:t>Planner</a:t>
              </a:r>
              <a:endParaRPr lang="en-GB" sz="1200" dirty="0" smtClean="0">
                <a:solidFill>
                  <a:srgbClr val="000000"/>
                </a:solidFill>
                <a:latin typeface="Arial Narrow" panose="020B0606020202030204" pitchFamily="34" charset="0"/>
              </a:endParaRPr>
            </a:p>
          </p:txBody>
        </p:sp>
      </p:grpSp>
    </p:spTree>
    <p:extLst>
      <p:ext uri="{BB962C8B-B14F-4D97-AF65-F5344CB8AC3E}">
        <p14:creationId xmlns:p14="http://schemas.microsoft.com/office/powerpoint/2010/main" val="122960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 name="Footer Placeholder 4"/>
          <p:cNvSpPr>
            <a:spLocks noGrp="1"/>
          </p:cNvSpPr>
          <p:nvPr>
            <p:ph type="ftr" sz="quarter" idx="11"/>
          </p:nvPr>
        </p:nvSpPr>
        <p:spPr>
          <a:xfrm>
            <a:off x="611560" y="6292106"/>
            <a:ext cx="7380287" cy="449262"/>
          </a:xfrm>
        </p:spPr>
        <p:txBody>
          <a:bodyPr/>
          <a:lstStyle/>
          <a:p>
            <a:r>
              <a:rPr lang="en-US" dirty="0">
                <a:solidFill>
                  <a:srgbClr val="000000"/>
                </a:solidFill>
              </a:rPr>
              <a:t>MRV </a:t>
            </a:r>
            <a:r>
              <a:rPr lang="en-US" dirty="0" err="1">
                <a:solidFill>
                  <a:srgbClr val="000000"/>
                </a:solidFill>
              </a:rPr>
              <a:t>Chaudron</a:t>
            </a:r>
            <a:endParaRPr lang="en-US" dirty="0">
              <a:solidFill>
                <a:srgbClr val="000000"/>
              </a:solidFill>
            </a:endParaRPr>
          </a:p>
          <a:p>
            <a:r>
              <a:rPr lang="en-US" sz="1000" i="1" dirty="0">
                <a:solidFill>
                  <a:srgbClr val="000000"/>
                </a:solidFill>
              </a:rPr>
              <a:t>Sheet </a:t>
            </a:r>
            <a:fld id="{3F4112E8-69C0-498A-B3D6-7BB6B5A319C5}" type="slidenum">
              <a:rPr lang="en-US" sz="1000" i="1">
                <a:solidFill>
                  <a:srgbClr val="000000"/>
                </a:solidFill>
              </a:rPr>
              <a:pPr/>
              <a:t>27</a:t>
            </a:fld>
            <a:endParaRPr lang="en-US" sz="1000" i="1" dirty="0">
              <a:solidFill>
                <a:srgbClr val="000000"/>
              </a:solidFill>
            </a:endParaRPr>
          </a:p>
        </p:txBody>
      </p:sp>
      <p:sp>
        <p:nvSpPr>
          <p:cNvPr id="1120258" name="Rectangle 2"/>
          <p:cNvSpPr>
            <a:spLocks noGrp="1" noChangeArrowheads="1"/>
          </p:cNvSpPr>
          <p:nvPr>
            <p:ph type="title"/>
          </p:nvPr>
        </p:nvSpPr>
        <p:spPr>
          <a:xfrm>
            <a:off x="323528" y="404664"/>
            <a:ext cx="8568952" cy="1800200"/>
          </a:xfrm>
        </p:spPr>
        <p:txBody>
          <a:bodyPr/>
          <a:lstStyle/>
          <a:p>
            <a:pPr algn="ctr"/>
            <a:r>
              <a:rPr lang="en-US" sz="4000" b="1" dirty="0" smtClean="0"/>
              <a:t>Example Design Case</a:t>
            </a:r>
            <a:r>
              <a:rPr lang="en-US" sz="4000" b="1" dirty="0"/>
              <a:t>: </a:t>
            </a:r>
            <a:r>
              <a:rPr lang="en-US" sz="4000" b="1" dirty="0" smtClean="0"/>
              <a:t/>
            </a:r>
            <a:br>
              <a:rPr lang="en-US" sz="4000" b="1" dirty="0" smtClean="0"/>
            </a:br>
            <a:r>
              <a:rPr lang="en-US" sz="4000" b="1" dirty="0" smtClean="0"/>
              <a:t>Web Shop</a:t>
            </a:r>
            <a:endParaRPr lang="en-US" sz="4000" dirty="0"/>
          </a:p>
        </p:txBody>
      </p:sp>
    </p:spTree>
    <p:extLst>
      <p:ext uri="{BB962C8B-B14F-4D97-AF65-F5344CB8AC3E}">
        <p14:creationId xmlns:p14="http://schemas.microsoft.com/office/powerpoint/2010/main" val="3874229008"/>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 name="Footer Placeholder 4"/>
          <p:cNvSpPr>
            <a:spLocks noGrp="1"/>
          </p:cNvSpPr>
          <p:nvPr>
            <p:ph type="ftr" sz="quarter" idx="11"/>
          </p:nvPr>
        </p:nvSpPr>
        <p:spPr>
          <a:xfrm>
            <a:off x="611560" y="6292106"/>
            <a:ext cx="7380287" cy="449262"/>
          </a:xfrm>
        </p:spPr>
        <p:txBody>
          <a:bodyPr/>
          <a:lstStyle/>
          <a:p>
            <a:r>
              <a:rPr lang="en-US" dirty="0">
                <a:solidFill>
                  <a:srgbClr val="000000"/>
                </a:solidFill>
              </a:rPr>
              <a:t>MRV </a:t>
            </a:r>
            <a:r>
              <a:rPr lang="en-US" dirty="0" err="1">
                <a:solidFill>
                  <a:srgbClr val="000000"/>
                </a:solidFill>
              </a:rPr>
              <a:t>Chaudron</a:t>
            </a:r>
            <a:endParaRPr lang="en-US" dirty="0">
              <a:solidFill>
                <a:srgbClr val="000000"/>
              </a:solidFill>
            </a:endParaRPr>
          </a:p>
          <a:p>
            <a:r>
              <a:rPr lang="en-US" sz="1000" i="1" dirty="0">
                <a:solidFill>
                  <a:srgbClr val="000000"/>
                </a:solidFill>
              </a:rPr>
              <a:t>Sheet </a:t>
            </a:r>
            <a:fld id="{3F4112E8-69C0-498A-B3D6-7BB6B5A319C5}" type="slidenum">
              <a:rPr lang="en-US" sz="1000" i="1">
                <a:solidFill>
                  <a:srgbClr val="000000"/>
                </a:solidFill>
              </a:rPr>
              <a:pPr/>
              <a:t>28</a:t>
            </a:fld>
            <a:endParaRPr lang="en-US" sz="1000" i="1" dirty="0">
              <a:solidFill>
                <a:srgbClr val="000000"/>
              </a:solidFill>
            </a:endParaRPr>
          </a:p>
        </p:txBody>
      </p:sp>
      <p:sp>
        <p:nvSpPr>
          <p:cNvPr id="1120258" name="Rectangle 2"/>
          <p:cNvSpPr>
            <a:spLocks noGrp="1" noChangeArrowheads="1"/>
          </p:cNvSpPr>
          <p:nvPr>
            <p:ph type="title"/>
          </p:nvPr>
        </p:nvSpPr>
        <p:spPr>
          <a:xfrm>
            <a:off x="323528" y="404664"/>
            <a:ext cx="8568952" cy="679450"/>
          </a:xfrm>
        </p:spPr>
        <p:txBody>
          <a:bodyPr/>
          <a:lstStyle/>
          <a:p>
            <a:r>
              <a:rPr lang="en-US" sz="4000" b="1" dirty="0" smtClean="0"/>
              <a:t>Example Design Case</a:t>
            </a:r>
            <a:r>
              <a:rPr lang="en-US" sz="4000" b="1" dirty="0"/>
              <a:t>: Web </a:t>
            </a:r>
            <a:r>
              <a:rPr lang="en-US" sz="4000" b="1" dirty="0" smtClean="0"/>
              <a:t>Shop</a:t>
            </a:r>
            <a:endParaRPr lang="en-US" sz="4000" dirty="0"/>
          </a:p>
        </p:txBody>
      </p:sp>
      <p:grpSp>
        <p:nvGrpSpPr>
          <p:cNvPr id="1120259" name="Group 3"/>
          <p:cNvGrpSpPr>
            <a:grpSpLocks/>
          </p:cNvGrpSpPr>
          <p:nvPr/>
        </p:nvGrpSpPr>
        <p:grpSpPr bwMode="auto">
          <a:xfrm>
            <a:off x="392113" y="2798341"/>
            <a:ext cx="722312" cy="914400"/>
            <a:chOff x="480" y="1296"/>
            <a:chExt cx="720" cy="912"/>
          </a:xfrm>
        </p:grpSpPr>
        <p:sp>
          <p:nvSpPr>
            <p:cNvPr id="1120260" name="Rectangle 4"/>
            <p:cNvSpPr>
              <a:spLocks noChangeArrowheads="1"/>
            </p:cNvSpPr>
            <p:nvPr/>
          </p:nvSpPr>
          <p:spPr bwMode="auto">
            <a:xfrm>
              <a:off x="816" y="1488"/>
              <a:ext cx="48" cy="624"/>
            </a:xfrm>
            <a:prstGeom prst="rect">
              <a:avLst/>
            </a:prstGeom>
            <a:solidFill>
              <a:schemeClr val="tx1"/>
            </a:solidFill>
            <a:ln w="9525">
              <a:solidFill>
                <a:srgbClr val="000000"/>
              </a:solidFill>
              <a:miter lim="800000"/>
              <a:headEnd/>
              <a:tailEnd/>
            </a:ln>
            <a:effectLst/>
          </p:spPr>
          <p:txBody>
            <a:bodyPr wrap="none" anchor="ctr"/>
            <a:lstStyle/>
            <a:p>
              <a:endParaRPr lang="en-GB">
                <a:solidFill>
                  <a:srgbClr val="000000"/>
                </a:solidFill>
                <a:latin typeface="Times" pitchFamily="18" charset="0"/>
              </a:endParaRPr>
            </a:p>
          </p:txBody>
        </p:sp>
        <p:sp>
          <p:nvSpPr>
            <p:cNvPr id="1120261" name="Rectangle 5"/>
            <p:cNvSpPr>
              <a:spLocks noChangeArrowheads="1"/>
            </p:cNvSpPr>
            <p:nvPr/>
          </p:nvSpPr>
          <p:spPr bwMode="auto">
            <a:xfrm rot="2700000">
              <a:off x="672" y="1968"/>
              <a:ext cx="48" cy="432"/>
            </a:xfrm>
            <a:prstGeom prst="rect">
              <a:avLst/>
            </a:prstGeom>
            <a:solidFill>
              <a:schemeClr val="tx1"/>
            </a:solidFill>
            <a:ln w="9525">
              <a:solidFill>
                <a:srgbClr val="000000"/>
              </a:solidFill>
              <a:miter lim="800000"/>
              <a:headEnd/>
              <a:tailEnd/>
            </a:ln>
            <a:effectLst/>
          </p:spPr>
          <p:txBody>
            <a:bodyPr wrap="none" anchor="ctr"/>
            <a:lstStyle/>
            <a:p>
              <a:endParaRPr lang="en-GB">
                <a:solidFill>
                  <a:srgbClr val="000000"/>
                </a:solidFill>
                <a:latin typeface="Times" pitchFamily="18" charset="0"/>
              </a:endParaRPr>
            </a:p>
          </p:txBody>
        </p:sp>
        <p:sp>
          <p:nvSpPr>
            <p:cNvPr id="1120262" name="Rectangle 6"/>
            <p:cNvSpPr>
              <a:spLocks noChangeArrowheads="1"/>
            </p:cNvSpPr>
            <p:nvPr/>
          </p:nvSpPr>
          <p:spPr bwMode="auto">
            <a:xfrm rot="18900000" flipH="1">
              <a:off x="960" y="1968"/>
              <a:ext cx="48" cy="432"/>
            </a:xfrm>
            <a:prstGeom prst="rect">
              <a:avLst/>
            </a:prstGeom>
            <a:solidFill>
              <a:schemeClr val="tx1"/>
            </a:solidFill>
            <a:ln w="9525">
              <a:solidFill>
                <a:srgbClr val="000000"/>
              </a:solidFill>
              <a:miter lim="800000"/>
              <a:headEnd/>
              <a:tailEnd/>
            </a:ln>
            <a:effectLst/>
          </p:spPr>
          <p:txBody>
            <a:bodyPr wrap="none" anchor="ctr"/>
            <a:lstStyle/>
            <a:p>
              <a:endParaRPr lang="en-GB">
                <a:solidFill>
                  <a:srgbClr val="000000"/>
                </a:solidFill>
                <a:latin typeface="Times" pitchFamily="18" charset="0"/>
              </a:endParaRPr>
            </a:p>
          </p:txBody>
        </p:sp>
        <p:sp>
          <p:nvSpPr>
            <p:cNvPr id="1120263" name="Rectangle 7"/>
            <p:cNvSpPr>
              <a:spLocks noChangeArrowheads="1"/>
            </p:cNvSpPr>
            <p:nvPr/>
          </p:nvSpPr>
          <p:spPr bwMode="auto">
            <a:xfrm rot="5400000">
              <a:off x="816" y="1392"/>
              <a:ext cx="48" cy="624"/>
            </a:xfrm>
            <a:prstGeom prst="rect">
              <a:avLst/>
            </a:prstGeom>
            <a:solidFill>
              <a:schemeClr val="tx1"/>
            </a:solidFill>
            <a:ln w="9525">
              <a:solidFill>
                <a:srgbClr val="000000"/>
              </a:solidFill>
              <a:miter lim="800000"/>
              <a:headEnd/>
              <a:tailEnd/>
            </a:ln>
            <a:effectLst/>
          </p:spPr>
          <p:txBody>
            <a:bodyPr wrap="none" anchor="ctr"/>
            <a:lstStyle/>
            <a:p>
              <a:endParaRPr lang="en-GB">
                <a:solidFill>
                  <a:srgbClr val="000000"/>
                </a:solidFill>
                <a:latin typeface="Times" pitchFamily="18" charset="0"/>
              </a:endParaRPr>
            </a:p>
          </p:txBody>
        </p:sp>
        <p:sp>
          <p:nvSpPr>
            <p:cNvPr id="1120264" name="Oval 8"/>
            <p:cNvSpPr>
              <a:spLocks noChangeArrowheads="1"/>
            </p:cNvSpPr>
            <p:nvPr/>
          </p:nvSpPr>
          <p:spPr bwMode="auto">
            <a:xfrm>
              <a:off x="720" y="1296"/>
              <a:ext cx="240" cy="240"/>
            </a:xfrm>
            <a:prstGeom prst="ellipse">
              <a:avLst/>
            </a:prstGeom>
            <a:solidFill>
              <a:schemeClr val="tx1"/>
            </a:solidFill>
            <a:ln w="9525">
              <a:solidFill>
                <a:srgbClr val="000000"/>
              </a:solidFill>
              <a:round/>
              <a:headEnd/>
              <a:tailEnd/>
            </a:ln>
            <a:effectLst/>
          </p:spPr>
          <p:txBody>
            <a:bodyPr wrap="none" anchor="ctr"/>
            <a:lstStyle/>
            <a:p>
              <a:endParaRPr lang="en-GB">
                <a:solidFill>
                  <a:srgbClr val="000000"/>
                </a:solidFill>
                <a:latin typeface="Times" pitchFamily="18" charset="0"/>
              </a:endParaRPr>
            </a:p>
          </p:txBody>
        </p:sp>
      </p:grpSp>
      <p:sp>
        <p:nvSpPr>
          <p:cNvPr id="1120265" name="Text Box 9"/>
          <p:cNvSpPr txBox="1">
            <a:spLocks noChangeArrowheads="1"/>
          </p:cNvSpPr>
          <p:nvPr/>
        </p:nvSpPr>
        <p:spPr bwMode="auto">
          <a:xfrm>
            <a:off x="103188" y="3877841"/>
            <a:ext cx="1565275" cy="457200"/>
          </a:xfrm>
          <a:prstGeom prst="rect">
            <a:avLst/>
          </a:prstGeom>
          <a:noFill/>
          <a:ln w="9525">
            <a:noFill/>
            <a:miter lim="800000"/>
            <a:headEnd/>
            <a:tailEnd/>
          </a:ln>
          <a:effectLst/>
        </p:spPr>
        <p:txBody>
          <a:bodyPr wrap="none">
            <a:spAutoFit/>
          </a:bodyPr>
          <a:lstStyle/>
          <a:p>
            <a:pPr marL="342900" indent="-342900"/>
            <a:r>
              <a:rPr lang="nl-NL">
                <a:solidFill>
                  <a:srgbClr val="000000"/>
                </a:solidFill>
              </a:rPr>
              <a:t>customer</a:t>
            </a:r>
          </a:p>
        </p:txBody>
      </p:sp>
      <p:sp>
        <p:nvSpPr>
          <p:cNvPr id="1120266" name="Rectangle 10"/>
          <p:cNvSpPr>
            <a:spLocks noChangeArrowheads="1"/>
          </p:cNvSpPr>
          <p:nvPr/>
        </p:nvSpPr>
        <p:spPr bwMode="auto">
          <a:xfrm>
            <a:off x="1547813" y="1166391"/>
            <a:ext cx="5688012" cy="5113337"/>
          </a:xfrm>
          <a:prstGeom prst="rect">
            <a:avLst/>
          </a:prstGeom>
          <a:noFill/>
          <a:ln w="28575">
            <a:solidFill>
              <a:schemeClr val="tx1"/>
            </a:solidFill>
            <a:miter lim="800000"/>
            <a:headEnd/>
            <a:tailEnd/>
          </a:ln>
          <a:effectLst/>
        </p:spPr>
        <p:txBody>
          <a:bodyPr wrap="none" anchor="ctr"/>
          <a:lstStyle/>
          <a:p>
            <a:endParaRPr lang="en-GB">
              <a:solidFill>
                <a:srgbClr val="000000"/>
              </a:solidFill>
              <a:latin typeface="Times" pitchFamily="18" charset="0"/>
            </a:endParaRPr>
          </a:p>
        </p:txBody>
      </p:sp>
      <p:grpSp>
        <p:nvGrpSpPr>
          <p:cNvPr id="1120267" name="Group 11"/>
          <p:cNvGrpSpPr>
            <a:grpSpLocks/>
          </p:cNvGrpSpPr>
          <p:nvPr/>
        </p:nvGrpSpPr>
        <p:grpSpPr bwMode="auto">
          <a:xfrm>
            <a:off x="7597775" y="2798341"/>
            <a:ext cx="722313" cy="914400"/>
            <a:chOff x="480" y="1296"/>
            <a:chExt cx="720" cy="912"/>
          </a:xfrm>
        </p:grpSpPr>
        <p:sp>
          <p:nvSpPr>
            <p:cNvPr id="1120268" name="Rectangle 12"/>
            <p:cNvSpPr>
              <a:spLocks noChangeArrowheads="1"/>
            </p:cNvSpPr>
            <p:nvPr/>
          </p:nvSpPr>
          <p:spPr bwMode="auto">
            <a:xfrm>
              <a:off x="816" y="1488"/>
              <a:ext cx="48" cy="624"/>
            </a:xfrm>
            <a:prstGeom prst="rect">
              <a:avLst/>
            </a:prstGeom>
            <a:solidFill>
              <a:schemeClr val="tx1"/>
            </a:solidFill>
            <a:ln w="9525">
              <a:solidFill>
                <a:srgbClr val="000000"/>
              </a:solidFill>
              <a:miter lim="800000"/>
              <a:headEnd/>
              <a:tailEnd/>
            </a:ln>
            <a:effectLst/>
          </p:spPr>
          <p:txBody>
            <a:bodyPr wrap="none" anchor="ctr"/>
            <a:lstStyle/>
            <a:p>
              <a:endParaRPr lang="en-GB">
                <a:solidFill>
                  <a:srgbClr val="000000"/>
                </a:solidFill>
                <a:latin typeface="Times" pitchFamily="18" charset="0"/>
              </a:endParaRPr>
            </a:p>
          </p:txBody>
        </p:sp>
        <p:sp>
          <p:nvSpPr>
            <p:cNvPr id="1120269" name="Rectangle 13"/>
            <p:cNvSpPr>
              <a:spLocks noChangeArrowheads="1"/>
            </p:cNvSpPr>
            <p:nvPr/>
          </p:nvSpPr>
          <p:spPr bwMode="auto">
            <a:xfrm rot="2700000">
              <a:off x="672" y="1968"/>
              <a:ext cx="48" cy="432"/>
            </a:xfrm>
            <a:prstGeom prst="rect">
              <a:avLst/>
            </a:prstGeom>
            <a:solidFill>
              <a:schemeClr val="tx1"/>
            </a:solidFill>
            <a:ln w="9525">
              <a:solidFill>
                <a:srgbClr val="000000"/>
              </a:solidFill>
              <a:miter lim="800000"/>
              <a:headEnd/>
              <a:tailEnd/>
            </a:ln>
            <a:effectLst/>
          </p:spPr>
          <p:txBody>
            <a:bodyPr wrap="none" anchor="ctr"/>
            <a:lstStyle/>
            <a:p>
              <a:endParaRPr lang="en-GB">
                <a:solidFill>
                  <a:srgbClr val="000000"/>
                </a:solidFill>
                <a:latin typeface="Times" pitchFamily="18" charset="0"/>
              </a:endParaRPr>
            </a:p>
          </p:txBody>
        </p:sp>
        <p:sp>
          <p:nvSpPr>
            <p:cNvPr id="1120270" name="Rectangle 14"/>
            <p:cNvSpPr>
              <a:spLocks noChangeArrowheads="1"/>
            </p:cNvSpPr>
            <p:nvPr/>
          </p:nvSpPr>
          <p:spPr bwMode="auto">
            <a:xfrm rot="18900000" flipH="1">
              <a:off x="960" y="1968"/>
              <a:ext cx="48" cy="432"/>
            </a:xfrm>
            <a:prstGeom prst="rect">
              <a:avLst/>
            </a:prstGeom>
            <a:solidFill>
              <a:schemeClr val="tx1"/>
            </a:solidFill>
            <a:ln w="9525">
              <a:solidFill>
                <a:srgbClr val="000000"/>
              </a:solidFill>
              <a:miter lim="800000"/>
              <a:headEnd/>
              <a:tailEnd/>
            </a:ln>
            <a:effectLst/>
          </p:spPr>
          <p:txBody>
            <a:bodyPr wrap="none" anchor="ctr"/>
            <a:lstStyle/>
            <a:p>
              <a:endParaRPr lang="en-GB">
                <a:solidFill>
                  <a:srgbClr val="000000"/>
                </a:solidFill>
                <a:latin typeface="Times" pitchFamily="18" charset="0"/>
              </a:endParaRPr>
            </a:p>
          </p:txBody>
        </p:sp>
        <p:sp>
          <p:nvSpPr>
            <p:cNvPr id="1120271" name="Rectangle 15"/>
            <p:cNvSpPr>
              <a:spLocks noChangeArrowheads="1"/>
            </p:cNvSpPr>
            <p:nvPr/>
          </p:nvSpPr>
          <p:spPr bwMode="auto">
            <a:xfrm rot="5400000">
              <a:off x="816" y="1392"/>
              <a:ext cx="48" cy="624"/>
            </a:xfrm>
            <a:prstGeom prst="rect">
              <a:avLst/>
            </a:prstGeom>
            <a:solidFill>
              <a:schemeClr val="tx1"/>
            </a:solidFill>
            <a:ln w="9525">
              <a:solidFill>
                <a:srgbClr val="000000"/>
              </a:solidFill>
              <a:miter lim="800000"/>
              <a:headEnd/>
              <a:tailEnd/>
            </a:ln>
            <a:effectLst/>
          </p:spPr>
          <p:txBody>
            <a:bodyPr wrap="none" anchor="ctr"/>
            <a:lstStyle/>
            <a:p>
              <a:endParaRPr lang="en-GB">
                <a:solidFill>
                  <a:srgbClr val="000000"/>
                </a:solidFill>
                <a:latin typeface="Times" pitchFamily="18" charset="0"/>
              </a:endParaRPr>
            </a:p>
          </p:txBody>
        </p:sp>
        <p:sp>
          <p:nvSpPr>
            <p:cNvPr id="1120272" name="Oval 16"/>
            <p:cNvSpPr>
              <a:spLocks noChangeArrowheads="1"/>
            </p:cNvSpPr>
            <p:nvPr/>
          </p:nvSpPr>
          <p:spPr bwMode="auto">
            <a:xfrm>
              <a:off x="720" y="1296"/>
              <a:ext cx="240" cy="240"/>
            </a:xfrm>
            <a:prstGeom prst="ellipse">
              <a:avLst/>
            </a:prstGeom>
            <a:solidFill>
              <a:schemeClr val="tx1"/>
            </a:solidFill>
            <a:ln w="9525">
              <a:solidFill>
                <a:srgbClr val="000000"/>
              </a:solidFill>
              <a:round/>
              <a:headEnd/>
              <a:tailEnd/>
            </a:ln>
            <a:effectLst/>
          </p:spPr>
          <p:txBody>
            <a:bodyPr wrap="none" anchor="ctr"/>
            <a:lstStyle/>
            <a:p>
              <a:endParaRPr lang="en-GB">
                <a:solidFill>
                  <a:srgbClr val="000000"/>
                </a:solidFill>
                <a:latin typeface="Times" pitchFamily="18" charset="0"/>
              </a:endParaRPr>
            </a:p>
          </p:txBody>
        </p:sp>
      </p:grpSp>
      <p:sp>
        <p:nvSpPr>
          <p:cNvPr id="1120273" name="Text Box 17"/>
          <p:cNvSpPr txBox="1">
            <a:spLocks noChangeArrowheads="1"/>
          </p:cNvSpPr>
          <p:nvPr/>
        </p:nvSpPr>
        <p:spPr bwMode="auto">
          <a:xfrm>
            <a:off x="7308850" y="3877841"/>
            <a:ext cx="1911350" cy="457200"/>
          </a:xfrm>
          <a:prstGeom prst="rect">
            <a:avLst/>
          </a:prstGeom>
          <a:noFill/>
          <a:ln w="9525">
            <a:noFill/>
            <a:miter lim="800000"/>
            <a:headEnd/>
            <a:tailEnd/>
          </a:ln>
          <a:effectLst/>
        </p:spPr>
        <p:txBody>
          <a:bodyPr wrap="none">
            <a:spAutoFit/>
          </a:bodyPr>
          <a:lstStyle/>
          <a:p>
            <a:pPr marL="342900" indent="-342900"/>
            <a:r>
              <a:rPr lang="nl-NL">
                <a:solidFill>
                  <a:srgbClr val="000000"/>
                </a:solidFill>
              </a:rPr>
              <a:t>shop owner</a:t>
            </a:r>
          </a:p>
        </p:txBody>
      </p:sp>
      <p:grpSp>
        <p:nvGrpSpPr>
          <p:cNvPr id="1120274" name="Group 18"/>
          <p:cNvGrpSpPr>
            <a:grpSpLocks/>
          </p:cNvGrpSpPr>
          <p:nvPr/>
        </p:nvGrpSpPr>
        <p:grpSpPr bwMode="auto">
          <a:xfrm>
            <a:off x="1692275" y="1380703"/>
            <a:ext cx="1512888" cy="504825"/>
            <a:chOff x="1066" y="798"/>
            <a:chExt cx="953" cy="318"/>
          </a:xfrm>
        </p:grpSpPr>
        <p:sp>
          <p:nvSpPr>
            <p:cNvPr id="1120275" name="Oval 19"/>
            <p:cNvSpPr>
              <a:spLocks noChangeArrowheads="1"/>
            </p:cNvSpPr>
            <p:nvPr/>
          </p:nvSpPr>
          <p:spPr bwMode="auto">
            <a:xfrm>
              <a:off x="1066" y="798"/>
              <a:ext cx="953" cy="318"/>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0276" name="Text Box 20"/>
            <p:cNvSpPr txBox="1">
              <a:spLocks noChangeArrowheads="1"/>
            </p:cNvSpPr>
            <p:nvPr/>
          </p:nvSpPr>
          <p:spPr bwMode="auto">
            <a:xfrm>
              <a:off x="1245" y="820"/>
              <a:ext cx="712" cy="250"/>
            </a:xfrm>
            <a:prstGeom prst="rect">
              <a:avLst/>
            </a:prstGeom>
            <a:noFill/>
            <a:ln w="9525">
              <a:noFill/>
              <a:miter lim="800000"/>
              <a:headEnd/>
              <a:tailEnd/>
            </a:ln>
            <a:effectLst/>
          </p:spPr>
          <p:txBody>
            <a:bodyPr wrap="none">
              <a:spAutoFit/>
            </a:bodyPr>
            <a:lstStyle/>
            <a:p>
              <a:pPr marL="342900" indent="-342900"/>
              <a:r>
                <a:rPr lang="nl-NL" sz="2000">
                  <a:solidFill>
                    <a:srgbClr val="000000"/>
                  </a:solidFill>
                </a:rPr>
                <a:t>register</a:t>
              </a:r>
            </a:p>
          </p:txBody>
        </p:sp>
      </p:grpSp>
      <p:grpSp>
        <p:nvGrpSpPr>
          <p:cNvPr id="1120277" name="Group 21"/>
          <p:cNvGrpSpPr>
            <a:grpSpLocks/>
          </p:cNvGrpSpPr>
          <p:nvPr/>
        </p:nvGrpSpPr>
        <p:grpSpPr bwMode="auto">
          <a:xfrm>
            <a:off x="2844800" y="2390353"/>
            <a:ext cx="1512888" cy="504825"/>
            <a:chOff x="1845" y="1624"/>
            <a:chExt cx="953" cy="318"/>
          </a:xfrm>
        </p:grpSpPr>
        <p:sp>
          <p:nvSpPr>
            <p:cNvPr id="1120278" name="Oval 22"/>
            <p:cNvSpPr>
              <a:spLocks noChangeArrowheads="1"/>
            </p:cNvSpPr>
            <p:nvPr/>
          </p:nvSpPr>
          <p:spPr bwMode="auto">
            <a:xfrm>
              <a:off x="1845" y="1624"/>
              <a:ext cx="953" cy="318"/>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0279" name="Text Box 23"/>
            <p:cNvSpPr txBox="1">
              <a:spLocks noChangeArrowheads="1"/>
            </p:cNvSpPr>
            <p:nvPr/>
          </p:nvSpPr>
          <p:spPr bwMode="auto">
            <a:xfrm>
              <a:off x="2059" y="1658"/>
              <a:ext cx="621" cy="250"/>
            </a:xfrm>
            <a:prstGeom prst="rect">
              <a:avLst/>
            </a:prstGeom>
            <a:noFill/>
            <a:ln w="9525">
              <a:noFill/>
              <a:miter lim="800000"/>
              <a:headEnd/>
              <a:tailEnd/>
            </a:ln>
            <a:effectLst/>
          </p:spPr>
          <p:txBody>
            <a:bodyPr wrap="none">
              <a:spAutoFit/>
            </a:bodyPr>
            <a:lstStyle/>
            <a:p>
              <a:pPr marL="342900" indent="-342900"/>
              <a:r>
                <a:rPr lang="nl-NL" sz="2000">
                  <a:solidFill>
                    <a:srgbClr val="000000"/>
                  </a:solidFill>
                </a:rPr>
                <a:t>search</a:t>
              </a:r>
            </a:p>
          </p:txBody>
        </p:sp>
      </p:grpSp>
      <p:grpSp>
        <p:nvGrpSpPr>
          <p:cNvPr id="1120280" name="Group 24"/>
          <p:cNvGrpSpPr>
            <a:grpSpLocks/>
          </p:cNvGrpSpPr>
          <p:nvPr/>
        </p:nvGrpSpPr>
        <p:grpSpPr bwMode="auto">
          <a:xfrm>
            <a:off x="1979613" y="3182516"/>
            <a:ext cx="2239962" cy="504825"/>
            <a:chOff x="1157" y="1796"/>
            <a:chExt cx="1411" cy="318"/>
          </a:xfrm>
        </p:grpSpPr>
        <p:sp>
          <p:nvSpPr>
            <p:cNvPr id="1120281" name="Oval 25"/>
            <p:cNvSpPr>
              <a:spLocks noChangeArrowheads="1"/>
            </p:cNvSpPr>
            <p:nvPr/>
          </p:nvSpPr>
          <p:spPr bwMode="auto">
            <a:xfrm>
              <a:off x="1157" y="1796"/>
              <a:ext cx="1224" cy="318"/>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0282" name="Text Box 26"/>
            <p:cNvSpPr txBox="1">
              <a:spLocks noChangeArrowheads="1"/>
            </p:cNvSpPr>
            <p:nvPr/>
          </p:nvSpPr>
          <p:spPr bwMode="auto">
            <a:xfrm>
              <a:off x="1212" y="1830"/>
              <a:ext cx="1356" cy="250"/>
            </a:xfrm>
            <a:prstGeom prst="rect">
              <a:avLst/>
            </a:prstGeom>
            <a:noFill/>
            <a:ln w="9525">
              <a:noFill/>
              <a:miter lim="800000"/>
              <a:headEnd/>
              <a:tailEnd/>
            </a:ln>
            <a:effectLst/>
          </p:spPr>
          <p:txBody>
            <a:bodyPr wrap="none">
              <a:spAutoFit/>
            </a:bodyPr>
            <a:lstStyle/>
            <a:p>
              <a:pPr marL="342900" indent="-342900"/>
              <a:r>
                <a:rPr lang="nl-NL" sz="2000">
                  <a:solidFill>
                    <a:srgbClr val="000000"/>
                  </a:solidFill>
                </a:rPr>
                <a:t>add item to cart</a:t>
              </a:r>
            </a:p>
          </p:txBody>
        </p:sp>
      </p:grpSp>
      <p:grpSp>
        <p:nvGrpSpPr>
          <p:cNvPr id="1120283" name="Group 27"/>
          <p:cNvGrpSpPr>
            <a:grpSpLocks/>
          </p:cNvGrpSpPr>
          <p:nvPr/>
        </p:nvGrpSpPr>
        <p:grpSpPr bwMode="auto">
          <a:xfrm>
            <a:off x="1908175" y="4047703"/>
            <a:ext cx="2967038" cy="504825"/>
            <a:chOff x="1112" y="2250"/>
            <a:chExt cx="1869" cy="318"/>
          </a:xfrm>
        </p:grpSpPr>
        <p:sp>
          <p:nvSpPr>
            <p:cNvPr id="1120284" name="Oval 28"/>
            <p:cNvSpPr>
              <a:spLocks noChangeArrowheads="1"/>
            </p:cNvSpPr>
            <p:nvPr/>
          </p:nvSpPr>
          <p:spPr bwMode="auto">
            <a:xfrm>
              <a:off x="1112" y="2250"/>
              <a:ext cx="1581" cy="318"/>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0285" name="Text Box 29"/>
            <p:cNvSpPr txBox="1">
              <a:spLocks noChangeArrowheads="1"/>
            </p:cNvSpPr>
            <p:nvPr/>
          </p:nvSpPr>
          <p:spPr bwMode="auto">
            <a:xfrm>
              <a:off x="1129" y="2284"/>
              <a:ext cx="1852" cy="250"/>
            </a:xfrm>
            <a:prstGeom prst="rect">
              <a:avLst/>
            </a:prstGeom>
            <a:noFill/>
            <a:ln w="9525">
              <a:noFill/>
              <a:miter lim="800000"/>
              <a:headEnd/>
              <a:tailEnd/>
            </a:ln>
            <a:effectLst/>
          </p:spPr>
          <p:txBody>
            <a:bodyPr wrap="none">
              <a:spAutoFit/>
            </a:bodyPr>
            <a:lstStyle/>
            <a:p>
              <a:pPr marL="342900" indent="-342900"/>
              <a:r>
                <a:rPr lang="nl-NL" sz="2000">
                  <a:solidFill>
                    <a:srgbClr val="000000"/>
                  </a:solidFill>
                </a:rPr>
                <a:t>remove item from cart</a:t>
              </a:r>
            </a:p>
          </p:txBody>
        </p:sp>
      </p:grpSp>
      <p:grpSp>
        <p:nvGrpSpPr>
          <p:cNvPr id="1120286" name="Group 30"/>
          <p:cNvGrpSpPr>
            <a:grpSpLocks/>
          </p:cNvGrpSpPr>
          <p:nvPr/>
        </p:nvGrpSpPr>
        <p:grpSpPr bwMode="auto">
          <a:xfrm>
            <a:off x="3779838" y="1453728"/>
            <a:ext cx="1512887" cy="504825"/>
            <a:chOff x="1845" y="1171"/>
            <a:chExt cx="953" cy="318"/>
          </a:xfrm>
        </p:grpSpPr>
        <p:sp>
          <p:nvSpPr>
            <p:cNvPr id="1120287" name="Oval 31"/>
            <p:cNvSpPr>
              <a:spLocks noChangeArrowheads="1"/>
            </p:cNvSpPr>
            <p:nvPr/>
          </p:nvSpPr>
          <p:spPr bwMode="auto">
            <a:xfrm>
              <a:off x="1845" y="1171"/>
              <a:ext cx="953" cy="318"/>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0288" name="Text Box 32"/>
            <p:cNvSpPr txBox="1">
              <a:spLocks noChangeArrowheads="1"/>
            </p:cNvSpPr>
            <p:nvPr/>
          </p:nvSpPr>
          <p:spPr bwMode="auto">
            <a:xfrm>
              <a:off x="2099" y="1205"/>
              <a:ext cx="505" cy="250"/>
            </a:xfrm>
            <a:prstGeom prst="rect">
              <a:avLst/>
            </a:prstGeom>
            <a:noFill/>
            <a:ln w="9525">
              <a:noFill/>
              <a:miter lim="800000"/>
              <a:headEnd/>
              <a:tailEnd/>
            </a:ln>
            <a:effectLst/>
          </p:spPr>
          <p:txBody>
            <a:bodyPr wrap="none">
              <a:spAutoFit/>
            </a:bodyPr>
            <a:lstStyle/>
            <a:p>
              <a:pPr marL="342900" indent="-342900"/>
              <a:r>
                <a:rPr lang="nl-NL" sz="2000">
                  <a:solidFill>
                    <a:srgbClr val="000000"/>
                  </a:solidFill>
                </a:rPr>
                <a:t>login</a:t>
              </a:r>
            </a:p>
          </p:txBody>
        </p:sp>
      </p:grpSp>
      <p:grpSp>
        <p:nvGrpSpPr>
          <p:cNvPr id="1120289" name="Group 33"/>
          <p:cNvGrpSpPr>
            <a:grpSpLocks/>
          </p:cNvGrpSpPr>
          <p:nvPr/>
        </p:nvGrpSpPr>
        <p:grpSpPr bwMode="auto">
          <a:xfrm>
            <a:off x="2339975" y="5125616"/>
            <a:ext cx="2339975" cy="504825"/>
            <a:chOff x="1474" y="2659"/>
            <a:chExt cx="1474" cy="318"/>
          </a:xfrm>
        </p:grpSpPr>
        <p:sp>
          <p:nvSpPr>
            <p:cNvPr id="1120290" name="Oval 34"/>
            <p:cNvSpPr>
              <a:spLocks noChangeArrowheads="1"/>
            </p:cNvSpPr>
            <p:nvPr/>
          </p:nvSpPr>
          <p:spPr bwMode="auto">
            <a:xfrm>
              <a:off x="1474" y="2659"/>
              <a:ext cx="1315" cy="318"/>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0291" name="Text Box 35"/>
            <p:cNvSpPr txBox="1">
              <a:spLocks noChangeArrowheads="1"/>
            </p:cNvSpPr>
            <p:nvPr/>
          </p:nvSpPr>
          <p:spPr bwMode="auto">
            <a:xfrm>
              <a:off x="1540" y="2693"/>
              <a:ext cx="1408" cy="250"/>
            </a:xfrm>
            <a:prstGeom prst="rect">
              <a:avLst/>
            </a:prstGeom>
            <a:noFill/>
            <a:ln w="9525">
              <a:noFill/>
              <a:miter lim="800000"/>
              <a:headEnd/>
              <a:tailEnd/>
            </a:ln>
            <a:effectLst/>
          </p:spPr>
          <p:txBody>
            <a:bodyPr wrap="none">
              <a:spAutoFit/>
            </a:bodyPr>
            <a:lstStyle/>
            <a:p>
              <a:pPr marL="342900" indent="-342900"/>
              <a:r>
                <a:rPr lang="nl-NL" sz="2000">
                  <a:solidFill>
                    <a:srgbClr val="000000"/>
                  </a:solidFill>
                </a:rPr>
                <a:t>pay items in cart</a:t>
              </a:r>
            </a:p>
          </p:txBody>
        </p:sp>
      </p:grpSp>
      <p:grpSp>
        <p:nvGrpSpPr>
          <p:cNvPr id="1120292" name="Group 36"/>
          <p:cNvGrpSpPr>
            <a:grpSpLocks/>
          </p:cNvGrpSpPr>
          <p:nvPr/>
        </p:nvGrpSpPr>
        <p:grpSpPr bwMode="auto">
          <a:xfrm>
            <a:off x="4521200" y="2390353"/>
            <a:ext cx="1922463" cy="685800"/>
            <a:chOff x="2848" y="1434"/>
            <a:chExt cx="1211" cy="432"/>
          </a:xfrm>
        </p:grpSpPr>
        <p:sp>
          <p:nvSpPr>
            <p:cNvPr id="1120293" name="Oval 37"/>
            <p:cNvSpPr>
              <a:spLocks noChangeArrowheads="1"/>
            </p:cNvSpPr>
            <p:nvPr/>
          </p:nvSpPr>
          <p:spPr bwMode="auto">
            <a:xfrm>
              <a:off x="2848" y="1434"/>
              <a:ext cx="1211" cy="432"/>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0294" name="Text Box 38"/>
            <p:cNvSpPr txBox="1">
              <a:spLocks noChangeArrowheads="1"/>
            </p:cNvSpPr>
            <p:nvPr/>
          </p:nvSpPr>
          <p:spPr bwMode="auto">
            <a:xfrm>
              <a:off x="2948" y="1458"/>
              <a:ext cx="1010" cy="384"/>
            </a:xfrm>
            <a:prstGeom prst="rect">
              <a:avLst/>
            </a:prstGeom>
            <a:noFill/>
            <a:ln w="9525">
              <a:noFill/>
              <a:miter lim="800000"/>
              <a:headEnd/>
              <a:tailEnd/>
            </a:ln>
            <a:effectLst/>
          </p:spPr>
          <p:txBody>
            <a:bodyPr wrap="none">
              <a:spAutoFit/>
            </a:bodyPr>
            <a:lstStyle/>
            <a:p>
              <a:pPr marL="342900" indent="-342900"/>
              <a:r>
                <a:rPr lang="nl-NL" sz="2000">
                  <a:solidFill>
                    <a:srgbClr val="000000"/>
                  </a:solidFill>
                </a:rPr>
                <a:t>add item to</a:t>
              </a:r>
            </a:p>
            <a:p>
              <a:pPr marL="342900" indent="-342900">
                <a:lnSpc>
                  <a:spcPct val="70000"/>
                </a:lnSpc>
              </a:pPr>
              <a:r>
                <a:rPr lang="nl-NL" sz="2000">
                  <a:solidFill>
                    <a:srgbClr val="000000"/>
                  </a:solidFill>
                </a:rPr>
                <a:t>catalogue</a:t>
              </a:r>
            </a:p>
          </p:txBody>
        </p:sp>
      </p:grpSp>
      <p:grpSp>
        <p:nvGrpSpPr>
          <p:cNvPr id="1120295" name="Group 39"/>
          <p:cNvGrpSpPr>
            <a:grpSpLocks/>
          </p:cNvGrpSpPr>
          <p:nvPr/>
        </p:nvGrpSpPr>
        <p:grpSpPr bwMode="auto">
          <a:xfrm>
            <a:off x="4178300" y="3326978"/>
            <a:ext cx="2627313" cy="720725"/>
            <a:chOff x="2632" y="2024"/>
            <a:chExt cx="1655" cy="454"/>
          </a:xfrm>
        </p:grpSpPr>
        <p:sp>
          <p:nvSpPr>
            <p:cNvPr id="1120296" name="Oval 40"/>
            <p:cNvSpPr>
              <a:spLocks noChangeArrowheads="1"/>
            </p:cNvSpPr>
            <p:nvPr/>
          </p:nvSpPr>
          <p:spPr bwMode="auto">
            <a:xfrm>
              <a:off x="2789" y="2024"/>
              <a:ext cx="1270" cy="454"/>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0297" name="Text Box 41"/>
            <p:cNvSpPr txBox="1">
              <a:spLocks noChangeArrowheads="1"/>
            </p:cNvSpPr>
            <p:nvPr/>
          </p:nvSpPr>
          <p:spPr bwMode="auto">
            <a:xfrm>
              <a:off x="2632" y="2060"/>
              <a:ext cx="1655" cy="366"/>
            </a:xfrm>
            <a:prstGeom prst="rect">
              <a:avLst/>
            </a:prstGeom>
            <a:noFill/>
            <a:ln w="9525">
              <a:noFill/>
              <a:miter lim="800000"/>
              <a:headEnd/>
              <a:tailEnd/>
            </a:ln>
            <a:effectLst/>
          </p:spPr>
          <p:txBody>
            <a:bodyPr>
              <a:spAutoFit/>
            </a:bodyPr>
            <a:lstStyle/>
            <a:p>
              <a:pPr marL="342900" indent="-342900">
                <a:lnSpc>
                  <a:spcPct val="80000"/>
                </a:lnSpc>
              </a:pPr>
              <a:r>
                <a:rPr lang="nl-NL" sz="2000">
                  <a:solidFill>
                    <a:srgbClr val="000000"/>
                  </a:solidFill>
                </a:rPr>
                <a:t>remove item </a:t>
              </a:r>
            </a:p>
            <a:p>
              <a:pPr marL="342900" indent="-342900">
                <a:lnSpc>
                  <a:spcPct val="80000"/>
                </a:lnSpc>
              </a:pPr>
              <a:r>
                <a:rPr lang="nl-NL" sz="2000">
                  <a:solidFill>
                    <a:srgbClr val="000000"/>
                  </a:solidFill>
                </a:rPr>
                <a:t>from catalogue</a:t>
              </a:r>
            </a:p>
          </p:txBody>
        </p:sp>
      </p:grpSp>
      <p:grpSp>
        <p:nvGrpSpPr>
          <p:cNvPr id="1120298" name="Group 42"/>
          <p:cNvGrpSpPr>
            <a:grpSpLocks/>
          </p:cNvGrpSpPr>
          <p:nvPr/>
        </p:nvGrpSpPr>
        <p:grpSpPr bwMode="auto">
          <a:xfrm>
            <a:off x="5386388" y="5360566"/>
            <a:ext cx="2078037" cy="504825"/>
            <a:chOff x="3393" y="3305"/>
            <a:chExt cx="1309" cy="318"/>
          </a:xfrm>
        </p:grpSpPr>
        <p:sp>
          <p:nvSpPr>
            <p:cNvPr id="1120299" name="Oval 43"/>
            <p:cNvSpPr>
              <a:spLocks noChangeArrowheads="1"/>
            </p:cNvSpPr>
            <p:nvPr/>
          </p:nvSpPr>
          <p:spPr bwMode="auto">
            <a:xfrm>
              <a:off x="3393" y="3305"/>
              <a:ext cx="1126" cy="318"/>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0300" name="Text Box 44"/>
            <p:cNvSpPr txBox="1">
              <a:spLocks noChangeArrowheads="1"/>
            </p:cNvSpPr>
            <p:nvPr/>
          </p:nvSpPr>
          <p:spPr bwMode="auto">
            <a:xfrm>
              <a:off x="3402" y="3339"/>
              <a:ext cx="1300" cy="250"/>
            </a:xfrm>
            <a:prstGeom prst="rect">
              <a:avLst/>
            </a:prstGeom>
            <a:noFill/>
            <a:ln w="9525">
              <a:noFill/>
              <a:miter lim="800000"/>
              <a:headEnd/>
              <a:tailEnd/>
            </a:ln>
            <a:effectLst/>
          </p:spPr>
          <p:txBody>
            <a:bodyPr wrap="none">
              <a:spAutoFit/>
            </a:bodyPr>
            <a:lstStyle/>
            <a:p>
              <a:pPr marL="342900" indent="-342900"/>
              <a:r>
                <a:rPr lang="nl-NL" sz="2000">
                  <a:solidFill>
                    <a:srgbClr val="000000"/>
                  </a:solidFill>
                </a:rPr>
                <a:t>package &amp; ship</a:t>
              </a:r>
            </a:p>
          </p:txBody>
        </p:sp>
      </p:grpSp>
      <p:cxnSp>
        <p:nvCxnSpPr>
          <p:cNvPr id="1120301" name="AutoShape 45"/>
          <p:cNvCxnSpPr>
            <a:cxnSpLocks noChangeShapeType="1"/>
            <a:stCxn id="1120263" idx="0"/>
            <a:endCxn id="1120275" idx="4"/>
          </p:cNvCxnSpPr>
          <p:nvPr/>
        </p:nvCxnSpPr>
        <p:spPr bwMode="auto">
          <a:xfrm flipV="1">
            <a:off x="1068388" y="1885528"/>
            <a:ext cx="1381125" cy="1323975"/>
          </a:xfrm>
          <a:prstGeom prst="straightConnector1">
            <a:avLst/>
          </a:prstGeom>
          <a:noFill/>
          <a:ln w="9525">
            <a:solidFill>
              <a:schemeClr val="tx1"/>
            </a:solidFill>
            <a:round/>
            <a:headEnd/>
            <a:tailEnd/>
          </a:ln>
          <a:effectLst/>
        </p:spPr>
      </p:cxnSp>
      <p:cxnSp>
        <p:nvCxnSpPr>
          <p:cNvPr id="1120302" name="AutoShape 46"/>
          <p:cNvCxnSpPr>
            <a:cxnSpLocks noChangeShapeType="1"/>
            <a:stCxn id="1120263" idx="0"/>
            <a:endCxn id="1120287" idx="2"/>
          </p:cNvCxnSpPr>
          <p:nvPr/>
        </p:nvCxnSpPr>
        <p:spPr bwMode="auto">
          <a:xfrm flipV="1">
            <a:off x="1068388" y="1706141"/>
            <a:ext cx="2711450" cy="1503362"/>
          </a:xfrm>
          <a:prstGeom prst="straightConnector1">
            <a:avLst/>
          </a:prstGeom>
          <a:noFill/>
          <a:ln w="9525">
            <a:solidFill>
              <a:schemeClr val="tx1"/>
            </a:solidFill>
            <a:round/>
            <a:headEnd/>
            <a:tailEnd/>
          </a:ln>
          <a:effectLst/>
        </p:spPr>
      </p:cxnSp>
      <p:cxnSp>
        <p:nvCxnSpPr>
          <p:cNvPr id="1120303" name="AutoShape 47"/>
          <p:cNvCxnSpPr>
            <a:cxnSpLocks noChangeShapeType="1"/>
            <a:stCxn id="1120263" idx="0"/>
            <a:endCxn id="1120278" idx="2"/>
          </p:cNvCxnSpPr>
          <p:nvPr/>
        </p:nvCxnSpPr>
        <p:spPr bwMode="auto">
          <a:xfrm flipV="1">
            <a:off x="1068388" y="2642766"/>
            <a:ext cx="1776412" cy="566737"/>
          </a:xfrm>
          <a:prstGeom prst="straightConnector1">
            <a:avLst/>
          </a:prstGeom>
          <a:noFill/>
          <a:ln w="9525">
            <a:solidFill>
              <a:schemeClr val="tx1"/>
            </a:solidFill>
            <a:round/>
            <a:headEnd/>
            <a:tailEnd/>
          </a:ln>
          <a:effectLst/>
        </p:spPr>
      </p:cxnSp>
      <p:cxnSp>
        <p:nvCxnSpPr>
          <p:cNvPr id="1120304" name="AutoShape 48"/>
          <p:cNvCxnSpPr>
            <a:cxnSpLocks noChangeShapeType="1"/>
            <a:stCxn id="1120263" idx="0"/>
            <a:endCxn id="1120281" idx="2"/>
          </p:cNvCxnSpPr>
          <p:nvPr/>
        </p:nvCxnSpPr>
        <p:spPr bwMode="auto">
          <a:xfrm>
            <a:off x="1068388" y="3209503"/>
            <a:ext cx="911225" cy="225425"/>
          </a:xfrm>
          <a:prstGeom prst="straightConnector1">
            <a:avLst/>
          </a:prstGeom>
          <a:noFill/>
          <a:ln w="9525">
            <a:solidFill>
              <a:schemeClr val="tx1"/>
            </a:solidFill>
            <a:round/>
            <a:headEnd/>
            <a:tailEnd/>
          </a:ln>
          <a:effectLst/>
        </p:spPr>
      </p:cxnSp>
      <p:cxnSp>
        <p:nvCxnSpPr>
          <p:cNvPr id="1120305" name="AutoShape 49"/>
          <p:cNvCxnSpPr>
            <a:cxnSpLocks noChangeShapeType="1"/>
            <a:stCxn id="1120263" idx="0"/>
            <a:endCxn id="1120284" idx="2"/>
          </p:cNvCxnSpPr>
          <p:nvPr/>
        </p:nvCxnSpPr>
        <p:spPr bwMode="auto">
          <a:xfrm>
            <a:off x="1068388" y="3209503"/>
            <a:ext cx="839787" cy="1090613"/>
          </a:xfrm>
          <a:prstGeom prst="straightConnector1">
            <a:avLst/>
          </a:prstGeom>
          <a:noFill/>
          <a:ln w="9525">
            <a:solidFill>
              <a:schemeClr val="tx1"/>
            </a:solidFill>
            <a:round/>
            <a:headEnd/>
            <a:tailEnd/>
          </a:ln>
          <a:effectLst/>
        </p:spPr>
      </p:cxnSp>
      <p:cxnSp>
        <p:nvCxnSpPr>
          <p:cNvPr id="1120306" name="AutoShape 50"/>
          <p:cNvCxnSpPr>
            <a:cxnSpLocks noChangeShapeType="1"/>
            <a:stCxn id="1120263" idx="0"/>
            <a:endCxn id="1120290" idx="2"/>
          </p:cNvCxnSpPr>
          <p:nvPr/>
        </p:nvCxnSpPr>
        <p:spPr bwMode="auto">
          <a:xfrm>
            <a:off x="1068388" y="3209503"/>
            <a:ext cx="1271587" cy="2168525"/>
          </a:xfrm>
          <a:prstGeom prst="straightConnector1">
            <a:avLst/>
          </a:prstGeom>
          <a:noFill/>
          <a:ln w="9525">
            <a:solidFill>
              <a:schemeClr val="tx1"/>
            </a:solidFill>
            <a:round/>
            <a:headEnd/>
            <a:tailEnd/>
          </a:ln>
          <a:effectLst/>
        </p:spPr>
      </p:cxnSp>
      <p:cxnSp>
        <p:nvCxnSpPr>
          <p:cNvPr id="1120307" name="AutoShape 51"/>
          <p:cNvCxnSpPr>
            <a:cxnSpLocks noChangeShapeType="1"/>
            <a:stCxn id="1120287" idx="6"/>
            <a:endCxn id="1120271" idx="2"/>
          </p:cNvCxnSpPr>
          <p:nvPr/>
        </p:nvCxnSpPr>
        <p:spPr bwMode="auto">
          <a:xfrm>
            <a:off x="5292725" y="1706141"/>
            <a:ext cx="2354263" cy="1503362"/>
          </a:xfrm>
          <a:prstGeom prst="straightConnector1">
            <a:avLst/>
          </a:prstGeom>
          <a:noFill/>
          <a:ln w="9525">
            <a:solidFill>
              <a:schemeClr val="tx1"/>
            </a:solidFill>
            <a:round/>
            <a:headEnd/>
            <a:tailEnd/>
          </a:ln>
          <a:effectLst/>
        </p:spPr>
      </p:cxnSp>
      <p:cxnSp>
        <p:nvCxnSpPr>
          <p:cNvPr id="1120308" name="AutoShape 52"/>
          <p:cNvCxnSpPr>
            <a:cxnSpLocks noChangeShapeType="1"/>
            <a:stCxn id="1120293" idx="6"/>
            <a:endCxn id="1120271" idx="2"/>
          </p:cNvCxnSpPr>
          <p:nvPr/>
        </p:nvCxnSpPr>
        <p:spPr bwMode="auto">
          <a:xfrm>
            <a:off x="6443663" y="2733253"/>
            <a:ext cx="1203325" cy="476250"/>
          </a:xfrm>
          <a:prstGeom prst="straightConnector1">
            <a:avLst/>
          </a:prstGeom>
          <a:noFill/>
          <a:ln w="9525">
            <a:solidFill>
              <a:schemeClr val="tx1"/>
            </a:solidFill>
            <a:round/>
            <a:headEnd/>
            <a:tailEnd/>
          </a:ln>
          <a:effectLst/>
        </p:spPr>
      </p:cxnSp>
      <p:cxnSp>
        <p:nvCxnSpPr>
          <p:cNvPr id="1120309" name="AutoShape 53"/>
          <p:cNvCxnSpPr>
            <a:cxnSpLocks noChangeShapeType="1"/>
            <a:stCxn id="1120296" idx="7"/>
            <a:endCxn id="1120271" idx="2"/>
          </p:cNvCxnSpPr>
          <p:nvPr/>
        </p:nvCxnSpPr>
        <p:spPr bwMode="auto">
          <a:xfrm flipV="1">
            <a:off x="6148388" y="3209503"/>
            <a:ext cx="1498600" cy="222250"/>
          </a:xfrm>
          <a:prstGeom prst="straightConnector1">
            <a:avLst/>
          </a:prstGeom>
          <a:noFill/>
          <a:ln w="9525">
            <a:solidFill>
              <a:schemeClr val="tx1"/>
            </a:solidFill>
            <a:round/>
            <a:headEnd/>
            <a:tailEnd/>
          </a:ln>
          <a:effectLst/>
        </p:spPr>
      </p:cxnSp>
      <p:cxnSp>
        <p:nvCxnSpPr>
          <p:cNvPr id="1120310" name="AutoShape 54"/>
          <p:cNvCxnSpPr>
            <a:cxnSpLocks noChangeShapeType="1"/>
            <a:stCxn id="1120299" idx="7"/>
            <a:endCxn id="1120271" idx="2"/>
          </p:cNvCxnSpPr>
          <p:nvPr/>
        </p:nvCxnSpPr>
        <p:spPr bwMode="auto">
          <a:xfrm flipV="1">
            <a:off x="6911975" y="3209503"/>
            <a:ext cx="735013" cy="2225675"/>
          </a:xfrm>
          <a:prstGeom prst="straightConnector1">
            <a:avLst/>
          </a:prstGeom>
          <a:noFill/>
          <a:ln w="9525">
            <a:solidFill>
              <a:schemeClr val="tx1"/>
            </a:solidFill>
            <a:round/>
            <a:headEnd/>
            <a:tailEnd/>
          </a:ln>
          <a:effectLst/>
        </p:spPr>
      </p:cxnSp>
      <p:cxnSp>
        <p:nvCxnSpPr>
          <p:cNvPr id="1120311" name="AutoShape 55"/>
          <p:cNvCxnSpPr>
            <a:cxnSpLocks noChangeShapeType="1"/>
            <a:stCxn id="1120290" idx="6"/>
            <a:endCxn id="1120271" idx="2"/>
          </p:cNvCxnSpPr>
          <p:nvPr/>
        </p:nvCxnSpPr>
        <p:spPr bwMode="auto">
          <a:xfrm flipV="1">
            <a:off x="4427538" y="3209503"/>
            <a:ext cx="3219450" cy="2168525"/>
          </a:xfrm>
          <a:prstGeom prst="straightConnector1">
            <a:avLst/>
          </a:prstGeom>
          <a:noFill/>
          <a:ln w="9525">
            <a:solidFill>
              <a:schemeClr val="tx1"/>
            </a:solidFill>
            <a:round/>
            <a:headEnd/>
            <a:tailEnd/>
          </a:ln>
          <a:effectLst/>
        </p:spPr>
      </p:cxnSp>
      <p:grpSp>
        <p:nvGrpSpPr>
          <p:cNvPr id="1120312" name="Group 56"/>
          <p:cNvGrpSpPr>
            <a:grpSpLocks/>
          </p:cNvGrpSpPr>
          <p:nvPr/>
        </p:nvGrpSpPr>
        <p:grpSpPr bwMode="auto">
          <a:xfrm>
            <a:off x="5334000" y="4623966"/>
            <a:ext cx="1798638" cy="503237"/>
            <a:chOff x="3360" y="2841"/>
            <a:chExt cx="1133" cy="317"/>
          </a:xfrm>
        </p:grpSpPr>
        <p:sp>
          <p:nvSpPr>
            <p:cNvPr id="1120313" name="Oval 57"/>
            <p:cNvSpPr>
              <a:spLocks noChangeArrowheads="1"/>
            </p:cNvSpPr>
            <p:nvPr/>
          </p:nvSpPr>
          <p:spPr bwMode="auto">
            <a:xfrm>
              <a:off x="3472" y="2841"/>
              <a:ext cx="907" cy="317"/>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0314" name="Rectangle 58"/>
            <p:cNvSpPr>
              <a:spLocks noChangeArrowheads="1"/>
            </p:cNvSpPr>
            <p:nvPr/>
          </p:nvSpPr>
          <p:spPr bwMode="auto">
            <a:xfrm>
              <a:off x="3360" y="2875"/>
              <a:ext cx="1133" cy="250"/>
            </a:xfrm>
            <a:prstGeom prst="rect">
              <a:avLst/>
            </a:prstGeom>
            <a:noFill/>
            <a:ln w="9525" algn="ctr">
              <a:noFill/>
              <a:miter lim="800000"/>
              <a:headEnd/>
              <a:tailEnd/>
            </a:ln>
            <a:effectLst/>
          </p:spPr>
          <p:txBody>
            <a:bodyPr wrap="none">
              <a:spAutoFit/>
            </a:bodyPr>
            <a:lstStyle/>
            <a:p>
              <a:pPr marL="342900" indent="-342900"/>
              <a:r>
                <a:rPr lang="nl-NL" sz="2000">
                  <a:solidFill>
                    <a:srgbClr val="000000"/>
                  </a:solidFill>
                </a:rPr>
                <a:t>add to stock </a:t>
              </a:r>
            </a:p>
          </p:txBody>
        </p:sp>
      </p:grpSp>
      <p:cxnSp>
        <p:nvCxnSpPr>
          <p:cNvPr id="1120315" name="AutoShape 59"/>
          <p:cNvCxnSpPr>
            <a:cxnSpLocks noChangeShapeType="1"/>
            <a:stCxn id="1120271" idx="2"/>
            <a:endCxn id="1120313" idx="0"/>
          </p:cNvCxnSpPr>
          <p:nvPr/>
        </p:nvCxnSpPr>
        <p:spPr bwMode="auto">
          <a:xfrm flipH="1">
            <a:off x="6232525" y="3209503"/>
            <a:ext cx="1414463" cy="1414463"/>
          </a:xfrm>
          <a:prstGeom prst="straightConnector1">
            <a:avLst/>
          </a:prstGeom>
          <a:noFill/>
          <a:ln w="9525">
            <a:solidFill>
              <a:schemeClr val="tx1"/>
            </a:solidFill>
            <a:round/>
            <a:headEnd/>
            <a:tailEnd/>
          </a:ln>
          <a:effectLst/>
        </p:spPr>
      </p:cxnSp>
    </p:spTree>
    <p:extLst>
      <p:ext uri="{BB962C8B-B14F-4D97-AF65-F5344CB8AC3E}">
        <p14:creationId xmlns:p14="http://schemas.microsoft.com/office/powerpoint/2010/main" val="4070841654"/>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solidFill>
                  <a:srgbClr val="000000"/>
                </a:solidFill>
              </a:rPr>
              <a:t>MRV Chaudron</a:t>
            </a:r>
          </a:p>
          <a:p>
            <a:r>
              <a:rPr lang="en-US" sz="1000" i="1">
                <a:solidFill>
                  <a:srgbClr val="000000"/>
                </a:solidFill>
              </a:rPr>
              <a:t>Sheet </a:t>
            </a:r>
            <a:fld id="{F1929DDA-700C-4B85-B645-83E2A54353CD}" type="slidenum">
              <a:rPr lang="en-US" sz="1000" i="1">
                <a:solidFill>
                  <a:srgbClr val="000000"/>
                </a:solidFill>
              </a:rPr>
              <a:pPr/>
              <a:t>29</a:t>
            </a:fld>
            <a:endParaRPr lang="en-US" sz="1000" i="1">
              <a:solidFill>
                <a:srgbClr val="000000"/>
              </a:solidFill>
            </a:endParaRPr>
          </a:p>
        </p:txBody>
      </p:sp>
      <p:sp>
        <p:nvSpPr>
          <p:cNvPr id="1122306" name="Rectangle 2"/>
          <p:cNvSpPr>
            <a:spLocks noGrp="1" noChangeArrowheads="1"/>
          </p:cNvSpPr>
          <p:nvPr>
            <p:ph type="title"/>
          </p:nvPr>
        </p:nvSpPr>
        <p:spPr>
          <a:xfrm>
            <a:off x="342900" y="542925"/>
            <a:ext cx="8551863" cy="642938"/>
          </a:xfrm>
        </p:spPr>
        <p:txBody>
          <a:bodyPr/>
          <a:lstStyle/>
          <a:p>
            <a:r>
              <a:rPr lang="en-US" b="1" dirty="0" smtClean="0"/>
              <a:t>Structure/Group Functionality</a:t>
            </a:r>
            <a:endParaRPr lang="en-US" dirty="0"/>
          </a:p>
        </p:txBody>
      </p:sp>
      <p:sp>
        <p:nvSpPr>
          <p:cNvPr id="1122307" name="Rectangle 3"/>
          <p:cNvSpPr>
            <a:spLocks noGrp="1" noChangeArrowheads="1"/>
          </p:cNvSpPr>
          <p:nvPr>
            <p:ph type="body" idx="1"/>
          </p:nvPr>
        </p:nvSpPr>
        <p:spPr>
          <a:xfrm>
            <a:off x="539552" y="1268760"/>
            <a:ext cx="7772400" cy="4790157"/>
          </a:xfrm>
        </p:spPr>
        <p:txBody>
          <a:bodyPr/>
          <a:lstStyle/>
          <a:p>
            <a:pPr>
              <a:buFont typeface="Arial" pitchFamily="34" charset="0"/>
              <a:buChar char="•"/>
            </a:pPr>
            <a:r>
              <a:rPr lang="en-US" dirty="0">
                <a:latin typeface="Calibri" pitchFamily="34" charset="0"/>
              </a:rPr>
              <a:t>Defines subsystems of functionality</a:t>
            </a:r>
          </a:p>
          <a:p>
            <a:pPr>
              <a:buFont typeface="Arial" pitchFamily="34" charset="0"/>
              <a:buChar char="•"/>
            </a:pPr>
            <a:r>
              <a:rPr lang="en-US" dirty="0">
                <a:latin typeface="Calibri" pitchFamily="34" charset="0"/>
              </a:rPr>
              <a:t>Purpose</a:t>
            </a:r>
          </a:p>
          <a:p>
            <a:pPr lvl="1">
              <a:buFont typeface="Arial" pitchFamily="34" charset="0"/>
              <a:buChar char="•"/>
            </a:pPr>
            <a:r>
              <a:rPr lang="en-US" dirty="0">
                <a:latin typeface="Calibri" pitchFamily="34" charset="0"/>
              </a:rPr>
              <a:t>Define decomposition into subsystems</a:t>
            </a:r>
          </a:p>
          <a:p>
            <a:pPr lvl="1">
              <a:buFont typeface="Arial" pitchFamily="34" charset="0"/>
              <a:buChar char="•"/>
            </a:pPr>
            <a:r>
              <a:rPr lang="en-US" dirty="0">
                <a:latin typeface="Calibri" pitchFamily="34" charset="0"/>
              </a:rPr>
              <a:t>Provide support for use-cases</a:t>
            </a:r>
          </a:p>
          <a:p>
            <a:pPr>
              <a:buFont typeface="Arial" pitchFamily="34" charset="0"/>
              <a:buChar char="•"/>
            </a:pPr>
            <a:r>
              <a:rPr lang="en-US" dirty="0" smtClean="0">
                <a:latin typeface="Calibri" pitchFamily="34" charset="0"/>
              </a:rPr>
              <a:t>Think in terms of responsibilities</a:t>
            </a:r>
          </a:p>
          <a:p>
            <a:pPr>
              <a:buFont typeface="Arial" pitchFamily="34" charset="0"/>
              <a:buChar char="•"/>
            </a:pPr>
            <a:endParaRPr lang="en-US" sz="2400" dirty="0" smtClean="0">
              <a:latin typeface="Calibri" pitchFamily="34" charset="0"/>
            </a:endParaRPr>
          </a:p>
          <a:p>
            <a:pPr>
              <a:buFont typeface="Arial" pitchFamily="34" charset="0"/>
              <a:buChar char="•"/>
            </a:pPr>
            <a:r>
              <a:rPr lang="en-US" sz="2800" dirty="0" smtClean="0">
                <a:latin typeface="Calibri" pitchFamily="34" charset="0"/>
              </a:rPr>
              <a:t>Use </a:t>
            </a:r>
            <a:r>
              <a:rPr lang="en-US" sz="2800" dirty="0">
                <a:latin typeface="Calibri" pitchFamily="34" charset="0"/>
              </a:rPr>
              <a:t>Component </a:t>
            </a:r>
            <a:r>
              <a:rPr lang="en-US" sz="2800" dirty="0" smtClean="0">
                <a:latin typeface="Calibri" pitchFamily="34" charset="0"/>
              </a:rPr>
              <a:t>diagram</a:t>
            </a:r>
            <a:endParaRPr lang="en-US" sz="2800" dirty="0">
              <a:latin typeface="Calibri" pitchFamily="34" charset="0"/>
            </a:endParaRPr>
          </a:p>
        </p:txBody>
      </p:sp>
    </p:spTree>
    <p:extLst>
      <p:ext uri="{BB962C8B-B14F-4D97-AF65-F5344CB8AC3E}">
        <p14:creationId xmlns:p14="http://schemas.microsoft.com/office/powerpoint/2010/main" val="2403558081"/>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7092280" y="2924944"/>
            <a:ext cx="1800200" cy="651736"/>
          </a:xfrm>
        </p:spPr>
        <p:txBody>
          <a:bodyPr/>
          <a:lstStyle/>
          <a:p>
            <a:pPr marL="0" indent="0" algn="ctr">
              <a:buFontTx/>
              <a:buNone/>
            </a:pPr>
            <a:r>
              <a:rPr lang="en-GB" altLang="en-US" sz="2000" b="1" dirty="0" smtClean="0">
                <a:latin typeface="Tw Cen MT Condensed" panose="020B0606020104020203" pitchFamily="34" charset="0"/>
              </a:rPr>
              <a:t>Bart van der </a:t>
            </a:r>
            <a:r>
              <a:rPr lang="en-GB" altLang="en-US" sz="2000" b="1" dirty="0" err="1" smtClean="0">
                <a:latin typeface="Tw Cen MT Condensed" panose="020B0606020104020203" pitchFamily="34" charset="0"/>
              </a:rPr>
              <a:t>Leck</a:t>
            </a:r>
            <a:endParaRPr lang="en-GB" altLang="en-US" sz="2000" b="1" dirty="0" smtClean="0">
              <a:latin typeface="Tw Cen MT Condensed" panose="020B0606020104020203" pitchFamily="34" charset="0"/>
            </a:endParaRPr>
          </a:p>
          <a:p>
            <a:pPr marL="0" indent="0" algn="ctr">
              <a:buFontTx/>
              <a:buNone/>
            </a:pPr>
            <a:r>
              <a:rPr lang="en-GB" altLang="en-US" sz="2000" b="1" dirty="0" smtClean="0">
                <a:latin typeface="Tw Cen MT Condensed" panose="020B0606020104020203" pitchFamily="34" charset="0"/>
              </a:rPr>
              <a:t>(1876 – 1958)</a:t>
            </a:r>
            <a:r>
              <a:rPr lang="en-GB" altLang="en-US" sz="2400" dirty="0" smtClean="0"/>
              <a:t> </a:t>
            </a:r>
          </a:p>
        </p:txBody>
      </p:sp>
      <p:sp>
        <p:nvSpPr>
          <p:cNvPr id="24579"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C1E46F63-5BBE-433F-9419-EDA1D329B4C6}" type="slidenum">
              <a:rPr lang="en-GB" altLang="en-US" sz="1400" smtClean="0">
                <a:solidFill>
                  <a:srgbClr val="000000"/>
                </a:solidFill>
              </a:rPr>
              <a:pPr>
                <a:spcBef>
                  <a:spcPct val="0"/>
                </a:spcBef>
                <a:buFontTx/>
                <a:buNone/>
              </a:pPr>
              <a:t>3</a:t>
            </a:fld>
            <a:endParaRPr lang="en-GB" altLang="en-US" sz="1400" smtClean="0">
              <a:solidFill>
                <a:srgbClr val="000000"/>
              </a:solidFill>
            </a:endParaRPr>
          </a:p>
        </p:txBody>
      </p:sp>
      <p:pic>
        <p:nvPicPr>
          <p:cNvPr id="24580" name="Picture 2" descr="Image result for mondriaan de stij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578310"/>
            <a:ext cx="4247356" cy="4247356"/>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9552" y="5919663"/>
            <a:ext cx="7686600" cy="461665"/>
          </a:xfrm>
          <a:prstGeom prst="rect">
            <a:avLst/>
          </a:prstGeom>
        </p:spPr>
        <p:txBody>
          <a:bodyPr wrap="square">
            <a:spAutoFit/>
          </a:bodyPr>
          <a:lstStyle/>
          <a:p>
            <a:pPr algn="ctr"/>
            <a:r>
              <a:rPr lang="nl-NL" b="0" i="0" dirty="0" smtClean="0">
                <a:solidFill>
                  <a:schemeClr val="bg1">
                    <a:lumMod val="50000"/>
                  </a:schemeClr>
                </a:solidFill>
                <a:effectLst/>
                <a:latin typeface="Ubuntu"/>
                <a:hlinkClick r:id="rId3"/>
              </a:rPr>
              <a:t>Composition no. 4, Uitgaan van de fabriek, 1917</a:t>
            </a:r>
            <a:endParaRPr lang="nl-NL" b="0" i="0" dirty="0">
              <a:solidFill>
                <a:schemeClr val="bg1">
                  <a:lumMod val="50000"/>
                </a:schemeClr>
              </a:solidFill>
              <a:effectLst/>
              <a:latin typeface="Ubuntu"/>
            </a:endParaRPr>
          </a:p>
        </p:txBody>
      </p:sp>
      <p:pic>
        <p:nvPicPr>
          <p:cNvPr id="3" name="Picture 2"/>
          <p:cNvPicPr>
            <a:picLocks noChangeAspect="1"/>
          </p:cNvPicPr>
          <p:nvPr/>
        </p:nvPicPr>
        <p:blipFill>
          <a:blip r:embed="rId4"/>
          <a:stretch>
            <a:fillRect/>
          </a:stretch>
        </p:blipFill>
        <p:spPr>
          <a:xfrm>
            <a:off x="7164288" y="764704"/>
            <a:ext cx="1666874" cy="2128837"/>
          </a:xfrm>
          <a:prstGeom prst="rect">
            <a:avLst/>
          </a:prstGeom>
          <a:effectLst>
            <a:outerShdw blurRad="63500" sx="102000" sy="102000" algn="ct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a:solidFill>
                  <a:srgbClr val="000000"/>
                </a:solidFill>
              </a:rPr>
              <a:t>MRV Chaudron</a:t>
            </a:r>
          </a:p>
          <a:p>
            <a:r>
              <a:rPr lang="en-US" sz="1000" i="1">
                <a:solidFill>
                  <a:srgbClr val="000000"/>
                </a:solidFill>
              </a:rPr>
              <a:t>Sheet </a:t>
            </a:r>
            <a:fld id="{D40A2E9F-3B7F-4419-97C8-6C6EC42F1170}" type="slidenum">
              <a:rPr lang="en-US" sz="1000" i="1">
                <a:solidFill>
                  <a:srgbClr val="000000"/>
                </a:solidFill>
              </a:rPr>
              <a:pPr/>
              <a:t>30</a:t>
            </a:fld>
            <a:endParaRPr lang="en-US" sz="1000" i="1">
              <a:solidFill>
                <a:srgbClr val="000000"/>
              </a:solidFill>
            </a:endParaRPr>
          </a:p>
        </p:txBody>
      </p:sp>
      <p:sp>
        <p:nvSpPr>
          <p:cNvPr id="1124354" name="Rectangle 2"/>
          <p:cNvSpPr>
            <a:spLocks noGrp="1" noChangeArrowheads="1"/>
          </p:cNvSpPr>
          <p:nvPr>
            <p:ph type="title"/>
          </p:nvPr>
        </p:nvSpPr>
        <p:spPr>
          <a:xfrm>
            <a:off x="395536" y="681509"/>
            <a:ext cx="8641209" cy="803275"/>
          </a:xfrm>
        </p:spPr>
        <p:txBody>
          <a:bodyPr/>
          <a:lstStyle/>
          <a:p>
            <a:r>
              <a:rPr lang="nl-NL" sz="4000" dirty="0"/>
              <a:t>Web Shop: Functional Areas (V0.1)</a:t>
            </a:r>
          </a:p>
        </p:txBody>
      </p:sp>
      <p:sp>
        <p:nvSpPr>
          <p:cNvPr id="1124355" name="Rectangle 3"/>
          <p:cNvSpPr>
            <a:spLocks noChangeArrowheads="1"/>
          </p:cNvSpPr>
          <p:nvPr/>
        </p:nvSpPr>
        <p:spPr bwMode="auto">
          <a:xfrm>
            <a:off x="2339975" y="1882775"/>
            <a:ext cx="1655763" cy="935038"/>
          </a:xfrm>
          <a:prstGeom prst="rect">
            <a:avLst/>
          </a:prstGeom>
          <a:solidFill>
            <a:srgbClr val="FFFFFF"/>
          </a:solidFill>
          <a:ln w="9525" algn="ctr">
            <a:solidFill>
              <a:schemeClr val="tx1"/>
            </a:solidFill>
            <a:miter lim="800000"/>
            <a:headEnd/>
            <a:tailEnd/>
          </a:ln>
          <a:effectLst/>
        </p:spPr>
        <p:txBody>
          <a:bodyPr wrap="none" anchor="ctr"/>
          <a:lstStyle/>
          <a:p>
            <a:pPr marL="342900" indent="-342900" algn="ctr"/>
            <a:r>
              <a:rPr lang="nl-NL" sz="1600" b="1">
                <a:solidFill>
                  <a:srgbClr val="000000"/>
                </a:solidFill>
              </a:rPr>
              <a:t>Customer</a:t>
            </a:r>
          </a:p>
          <a:p>
            <a:pPr marL="342900" indent="-342900" algn="ctr"/>
            <a:r>
              <a:rPr lang="nl-NL" sz="1600" b="1">
                <a:solidFill>
                  <a:srgbClr val="000000"/>
                </a:solidFill>
              </a:rPr>
              <a:t>Registration</a:t>
            </a:r>
          </a:p>
        </p:txBody>
      </p:sp>
      <p:sp>
        <p:nvSpPr>
          <p:cNvPr id="1124356" name="Rectangle 4"/>
          <p:cNvSpPr>
            <a:spLocks noChangeArrowheads="1"/>
          </p:cNvSpPr>
          <p:nvPr/>
        </p:nvSpPr>
        <p:spPr bwMode="auto">
          <a:xfrm>
            <a:off x="4675188" y="1882775"/>
            <a:ext cx="1655762" cy="935038"/>
          </a:xfrm>
          <a:prstGeom prst="rect">
            <a:avLst/>
          </a:prstGeom>
          <a:solidFill>
            <a:srgbClr val="FFFFFF"/>
          </a:solidFill>
          <a:ln w="9525" algn="ctr">
            <a:solidFill>
              <a:schemeClr val="tx1"/>
            </a:solidFill>
            <a:miter lim="800000"/>
            <a:headEnd/>
            <a:tailEnd/>
          </a:ln>
          <a:effectLst/>
        </p:spPr>
        <p:txBody>
          <a:bodyPr wrap="none" anchor="ctr"/>
          <a:lstStyle/>
          <a:p>
            <a:pPr marL="342900" indent="-342900" algn="ctr"/>
            <a:r>
              <a:rPr lang="nl-NL" sz="1600" b="1">
                <a:solidFill>
                  <a:srgbClr val="000000"/>
                </a:solidFill>
              </a:rPr>
              <a:t>Shop Owner</a:t>
            </a:r>
          </a:p>
          <a:p>
            <a:pPr marL="342900" indent="-342900" algn="ctr"/>
            <a:r>
              <a:rPr lang="nl-NL" sz="1600" b="1">
                <a:solidFill>
                  <a:srgbClr val="000000"/>
                </a:solidFill>
              </a:rPr>
              <a:t>Registration</a:t>
            </a:r>
          </a:p>
        </p:txBody>
      </p:sp>
      <p:sp>
        <p:nvSpPr>
          <p:cNvPr id="1124357" name="Rectangle 5"/>
          <p:cNvSpPr>
            <a:spLocks noChangeArrowheads="1"/>
          </p:cNvSpPr>
          <p:nvPr/>
        </p:nvSpPr>
        <p:spPr bwMode="auto">
          <a:xfrm>
            <a:off x="4675188" y="3286125"/>
            <a:ext cx="2128837" cy="935038"/>
          </a:xfrm>
          <a:prstGeom prst="rect">
            <a:avLst/>
          </a:prstGeom>
          <a:solidFill>
            <a:srgbClr val="FFFFFF"/>
          </a:solidFill>
          <a:ln w="9525" algn="ctr">
            <a:solidFill>
              <a:schemeClr val="tx1"/>
            </a:solidFill>
            <a:miter lim="800000"/>
            <a:headEnd/>
            <a:tailEnd/>
          </a:ln>
          <a:effectLst/>
        </p:spPr>
        <p:txBody>
          <a:bodyPr wrap="none" anchor="ctr"/>
          <a:lstStyle/>
          <a:p>
            <a:pPr marL="342900" indent="-342900" algn="ctr"/>
            <a:r>
              <a:rPr lang="nl-NL" sz="1600" b="1">
                <a:solidFill>
                  <a:srgbClr val="000000"/>
                </a:solidFill>
              </a:rPr>
              <a:t>Product Catalogue </a:t>
            </a:r>
          </a:p>
          <a:p>
            <a:pPr marL="342900" indent="-342900" algn="ctr"/>
            <a:r>
              <a:rPr lang="nl-NL" sz="1600" b="1">
                <a:solidFill>
                  <a:srgbClr val="000000"/>
                </a:solidFill>
              </a:rPr>
              <a:t>Maintenance</a:t>
            </a:r>
          </a:p>
        </p:txBody>
      </p:sp>
      <p:sp>
        <p:nvSpPr>
          <p:cNvPr id="1124359" name="Rectangle 7"/>
          <p:cNvSpPr>
            <a:spLocks noChangeArrowheads="1"/>
          </p:cNvSpPr>
          <p:nvPr/>
        </p:nvSpPr>
        <p:spPr bwMode="auto">
          <a:xfrm>
            <a:off x="2457450" y="4652963"/>
            <a:ext cx="1538288" cy="792162"/>
          </a:xfrm>
          <a:prstGeom prst="rect">
            <a:avLst/>
          </a:prstGeom>
          <a:solidFill>
            <a:srgbClr val="FFFFFF"/>
          </a:solidFill>
          <a:ln w="9525" algn="ctr">
            <a:solidFill>
              <a:schemeClr val="tx1"/>
            </a:solidFill>
            <a:miter lim="800000"/>
            <a:headEnd/>
            <a:tailEnd/>
          </a:ln>
          <a:effectLst/>
        </p:spPr>
        <p:txBody>
          <a:bodyPr wrap="none" anchor="ctr"/>
          <a:lstStyle/>
          <a:p>
            <a:pPr marL="342900" indent="-342900" algn="ctr"/>
            <a:r>
              <a:rPr lang="nl-NL" sz="1600" b="1">
                <a:solidFill>
                  <a:srgbClr val="000000"/>
                </a:solidFill>
              </a:rPr>
              <a:t>Payment</a:t>
            </a:r>
          </a:p>
        </p:txBody>
      </p:sp>
      <p:sp>
        <p:nvSpPr>
          <p:cNvPr id="1124360" name="Rectangle 8"/>
          <p:cNvSpPr>
            <a:spLocks noChangeArrowheads="1"/>
          </p:cNvSpPr>
          <p:nvPr/>
        </p:nvSpPr>
        <p:spPr bwMode="auto">
          <a:xfrm>
            <a:off x="4675188" y="4654550"/>
            <a:ext cx="1655762" cy="790575"/>
          </a:xfrm>
          <a:prstGeom prst="rect">
            <a:avLst/>
          </a:prstGeom>
          <a:solidFill>
            <a:srgbClr val="FFFFFF"/>
          </a:solidFill>
          <a:ln w="9525" algn="ctr">
            <a:solidFill>
              <a:schemeClr val="tx1"/>
            </a:solidFill>
            <a:miter lim="800000"/>
            <a:headEnd/>
            <a:tailEnd/>
          </a:ln>
          <a:effectLst/>
        </p:spPr>
        <p:txBody>
          <a:bodyPr wrap="none" anchor="ctr"/>
          <a:lstStyle/>
          <a:p>
            <a:pPr marL="342900" indent="-342900" algn="ctr"/>
            <a:r>
              <a:rPr lang="nl-NL" sz="1600" b="1">
                <a:solidFill>
                  <a:srgbClr val="000000"/>
                </a:solidFill>
              </a:rPr>
              <a:t>Stock Control</a:t>
            </a:r>
          </a:p>
        </p:txBody>
      </p:sp>
    </p:spTree>
    <p:extLst>
      <p:ext uri="{BB962C8B-B14F-4D97-AF65-F5344CB8AC3E}">
        <p14:creationId xmlns:p14="http://schemas.microsoft.com/office/powerpoint/2010/main" val="245716077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ooter Placeholder 4"/>
          <p:cNvSpPr>
            <a:spLocks noGrp="1"/>
          </p:cNvSpPr>
          <p:nvPr>
            <p:ph type="ftr" sz="quarter" idx="11"/>
          </p:nvPr>
        </p:nvSpPr>
        <p:spPr>
          <a:xfrm>
            <a:off x="881063" y="6237312"/>
            <a:ext cx="7380287" cy="449262"/>
          </a:xfrm>
        </p:spPr>
        <p:txBody>
          <a:bodyPr/>
          <a:lstStyle/>
          <a:p>
            <a:r>
              <a:rPr lang="en-US">
                <a:solidFill>
                  <a:srgbClr val="000000"/>
                </a:solidFill>
              </a:rPr>
              <a:t>MRV Chaudron</a:t>
            </a:r>
          </a:p>
          <a:p>
            <a:r>
              <a:rPr lang="en-US" sz="1000" i="1">
                <a:solidFill>
                  <a:srgbClr val="000000"/>
                </a:solidFill>
              </a:rPr>
              <a:t>Sheet </a:t>
            </a:r>
            <a:fld id="{5F0B3B3A-8CD2-4C41-97F0-1C35DB83A21A}" type="slidenum">
              <a:rPr lang="en-US" sz="1000" i="1">
                <a:solidFill>
                  <a:srgbClr val="000000"/>
                </a:solidFill>
              </a:rPr>
              <a:pPr/>
              <a:t>31</a:t>
            </a:fld>
            <a:endParaRPr lang="en-US" sz="1000" i="1">
              <a:solidFill>
                <a:srgbClr val="000000"/>
              </a:solidFill>
            </a:endParaRPr>
          </a:p>
        </p:txBody>
      </p:sp>
      <p:sp>
        <p:nvSpPr>
          <p:cNvPr id="1126402" name="Rectangle 2"/>
          <p:cNvSpPr>
            <a:spLocks noGrp="1" noChangeArrowheads="1"/>
          </p:cNvSpPr>
          <p:nvPr>
            <p:ph type="title"/>
          </p:nvPr>
        </p:nvSpPr>
        <p:spPr>
          <a:xfrm>
            <a:off x="35496" y="476672"/>
            <a:ext cx="9109075" cy="576263"/>
          </a:xfrm>
        </p:spPr>
        <p:txBody>
          <a:bodyPr/>
          <a:lstStyle/>
          <a:p>
            <a:r>
              <a:rPr lang="nl-NL" sz="3600" dirty="0"/>
              <a:t>Check Use Cases Against Functional Areas</a:t>
            </a:r>
          </a:p>
        </p:txBody>
      </p:sp>
      <p:sp>
        <p:nvSpPr>
          <p:cNvPr id="1126403" name="Rectangle 3"/>
          <p:cNvSpPr>
            <a:spLocks noChangeArrowheads="1"/>
          </p:cNvSpPr>
          <p:nvPr/>
        </p:nvSpPr>
        <p:spPr bwMode="auto">
          <a:xfrm>
            <a:off x="2339975" y="1450876"/>
            <a:ext cx="1655763" cy="935037"/>
          </a:xfrm>
          <a:prstGeom prst="rect">
            <a:avLst/>
          </a:prstGeom>
          <a:solidFill>
            <a:srgbClr val="FFFFFF"/>
          </a:solidFill>
          <a:ln w="9525" algn="ctr">
            <a:solidFill>
              <a:schemeClr val="tx1"/>
            </a:solidFill>
            <a:miter lim="800000"/>
            <a:headEnd/>
            <a:tailEnd/>
          </a:ln>
          <a:effectLst/>
        </p:spPr>
        <p:txBody>
          <a:bodyPr wrap="none" anchor="ctr"/>
          <a:lstStyle/>
          <a:p>
            <a:pPr marL="342900" indent="-342900" algn="ctr"/>
            <a:r>
              <a:rPr lang="nl-NL" sz="1800">
                <a:solidFill>
                  <a:srgbClr val="000000"/>
                </a:solidFill>
              </a:rPr>
              <a:t>Customer</a:t>
            </a:r>
          </a:p>
          <a:p>
            <a:pPr marL="342900" indent="-342900" algn="ctr"/>
            <a:r>
              <a:rPr lang="nl-NL" sz="1800">
                <a:solidFill>
                  <a:srgbClr val="000000"/>
                </a:solidFill>
              </a:rPr>
              <a:t>Registration</a:t>
            </a:r>
          </a:p>
        </p:txBody>
      </p:sp>
      <p:sp>
        <p:nvSpPr>
          <p:cNvPr id="1126404" name="Rectangle 4"/>
          <p:cNvSpPr>
            <a:spLocks noChangeArrowheads="1"/>
          </p:cNvSpPr>
          <p:nvPr/>
        </p:nvSpPr>
        <p:spPr bwMode="auto">
          <a:xfrm>
            <a:off x="4675188" y="1450876"/>
            <a:ext cx="1655762" cy="935037"/>
          </a:xfrm>
          <a:prstGeom prst="rect">
            <a:avLst/>
          </a:prstGeom>
          <a:solidFill>
            <a:srgbClr val="FFFFFF"/>
          </a:solidFill>
          <a:ln w="9525" algn="ctr">
            <a:solidFill>
              <a:schemeClr val="tx1"/>
            </a:solidFill>
            <a:miter lim="800000"/>
            <a:headEnd/>
            <a:tailEnd/>
          </a:ln>
          <a:effectLst/>
        </p:spPr>
        <p:txBody>
          <a:bodyPr wrap="none" anchor="ctr"/>
          <a:lstStyle/>
          <a:p>
            <a:pPr marL="342900" indent="-342900" algn="ctr"/>
            <a:r>
              <a:rPr lang="nl-NL" sz="1800">
                <a:solidFill>
                  <a:srgbClr val="000000"/>
                </a:solidFill>
              </a:rPr>
              <a:t>Shop Owner</a:t>
            </a:r>
          </a:p>
          <a:p>
            <a:pPr marL="342900" indent="-342900" algn="ctr"/>
            <a:r>
              <a:rPr lang="nl-NL" sz="1800">
                <a:solidFill>
                  <a:srgbClr val="000000"/>
                </a:solidFill>
              </a:rPr>
              <a:t>Registration</a:t>
            </a:r>
          </a:p>
        </p:txBody>
      </p:sp>
      <p:sp>
        <p:nvSpPr>
          <p:cNvPr id="1126405" name="Rectangle 5"/>
          <p:cNvSpPr>
            <a:spLocks noChangeArrowheads="1"/>
          </p:cNvSpPr>
          <p:nvPr/>
        </p:nvSpPr>
        <p:spPr bwMode="auto">
          <a:xfrm>
            <a:off x="4675189" y="2854226"/>
            <a:ext cx="2190750" cy="935037"/>
          </a:xfrm>
          <a:prstGeom prst="rect">
            <a:avLst/>
          </a:prstGeom>
          <a:solidFill>
            <a:srgbClr val="FFFFFF"/>
          </a:solidFill>
          <a:ln w="9525" algn="ctr">
            <a:solidFill>
              <a:schemeClr val="tx1"/>
            </a:solidFill>
            <a:miter lim="800000"/>
            <a:headEnd/>
            <a:tailEnd/>
          </a:ln>
          <a:effectLst/>
        </p:spPr>
        <p:txBody>
          <a:bodyPr wrap="none" anchor="ctr"/>
          <a:lstStyle/>
          <a:p>
            <a:pPr marL="342900" indent="-342900"/>
            <a:r>
              <a:rPr lang="nl-NL" sz="1800" dirty="0">
                <a:solidFill>
                  <a:srgbClr val="000000"/>
                </a:solidFill>
              </a:rPr>
              <a:t>Product Catalogue </a:t>
            </a:r>
          </a:p>
          <a:p>
            <a:pPr marL="342900" indent="-342900" algn="ctr"/>
            <a:r>
              <a:rPr lang="nl-NL" sz="1800" dirty="0">
                <a:solidFill>
                  <a:srgbClr val="000000"/>
                </a:solidFill>
              </a:rPr>
              <a:t>Maintenance</a:t>
            </a:r>
          </a:p>
        </p:txBody>
      </p:sp>
      <p:sp>
        <p:nvSpPr>
          <p:cNvPr id="1126407" name="Rectangle 7"/>
          <p:cNvSpPr>
            <a:spLocks noChangeArrowheads="1"/>
          </p:cNvSpPr>
          <p:nvPr/>
        </p:nvSpPr>
        <p:spPr bwMode="auto">
          <a:xfrm>
            <a:off x="2457450" y="4221063"/>
            <a:ext cx="1538288" cy="792163"/>
          </a:xfrm>
          <a:prstGeom prst="rect">
            <a:avLst/>
          </a:prstGeom>
          <a:solidFill>
            <a:srgbClr val="FFFFFF"/>
          </a:solidFill>
          <a:ln w="9525" algn="ctr">
            <a:solidFill>
              <a:schemeClr val="tx1"/>
            </a:solidFill>
            <a:miter lim="800000"/>
            <a:headEnd/>
            <a:tailEnd/>
          </a:ln>
          <a:effectLst/>
        </p:spPr>
        <p:txBody>
          <a:bodyPr wrap="none" anchor="ctr"/>
          <a:lstStyle/>
          <a:p>
            <a:pPr marL="342900" indent="-342900" algn="ctr"/>
            <a:r>
              <a:rPr lang="nl-NL" sz="1800">
                <a:solidFill>
                  <a:srgbClr val="000000"/>
                </a:solidFill>
              </a:rPr>
              <a:t>Payment</a:t>
            </a:r>
          </a:p>
        </p:txBody>
      </p:sp>
      <p:grpSp>
        <p:nvGrpSpPr>
          <p:cNvPr id="1126408" name="Group 8"/>
          <p:cNvGrpSpPr>
            <a:grpSpLocks/>
          </p:cNvGrpSpPr>
          <p:nvPr/>
        </p:nvGrpSpPr>
        <p:grpSpPr bwMode="auto">
          <a:xfrm>
            <a:off x="393700" y="2060476"/>
            <a:ext cx="1225550" cy="504825"/>
            <a:chOff x="611" y="889"/>
            <a:chExt cx="772" cy="318"/>
          </a:xfrm>
        </p:grpSpPr>
        <p:sp>
          <p:nvSpPr>
            <p:cNvPr id="1126409" name="Oval 9"/>
            <p:cNvSpPr>
              <a:spLocks noChangeArrowheads="1"/>
            </p:cNvSpPr>
            <p:nvPr/>
          </p:nvSpPr>
          <p:spPr bwMode="auto">
            <a:xfrm>
              <a:off x="611" y="889"/>
              <a:ext cx="772" cy="318"/>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6410" name="Text Box 10"/>
            <p:cNvSpPr txBox="1">
              <a:spLocks noChangeArrowheads="1"/>
            </p:cNvSpPr>
            <p:nvPr/>
          </p:nvSpPr>
          <p:spPr bwMode="auto">
            <a:xfrm>
              <a:off x="700" y="924"/>
              <a:ext cx="653" cy="231"/>
            </a:xfrm>
            <a:prstGeom prst="rect">
              <a:avLst/>
            </a:prstGeom>
            <a:noFill/>
            <a:ln w="9525">
              <a:noFill/>
              <a:miter lim="800000"/>
              <a:headEnd/>
              <a:tailEnd/>
            </a:ln>
            <a:effectLst/>
          </p:spPr>
          <p:txBody>
            <a:bodyPr wrap="none">
              <a:spAutoFit/>
            </a:bodyPr>
            <a:lstStyle/>
            <a:p>
              <a:pPr marL="342900" indent="-342900"/>
              <a:r>
                <a:rPr lang="nl-NL" sz="1800">
                  <a:solidFill>
                    <a:srgbClr val="000000"/>
                  </a:solidFill>
                </a:rPr>
                <a:t>register</a:t>
              </a:r>
            </a:p>
          </p:txBody>
        </p:sp>
      </p:grpSp>
      <p:grpSp>
        <p:nvGrpSpPr>
          <p:cNvPr id="1126411" name="Group 11"/>
          <p:cNvGrpSpPr>
            <a:grpSpLocks/>
          </p:cNvGrpSpPr>
          <p:nvPr/>
        </p:nvGrpSpPr>
        <p:grpSpPr bwMode="auto">
          <a:xfrm>
            <a:off x="503238" y="2744688"/>
            <a:ext cx="1116012" cy="504825"/>
            <a:chOff x="0" y="2205"/>
            <a:chExt cx="703" cy="318"/>
          </a:xfrm>
        </p:grpSpPr>
        <p:sp>
          <p:nvSpPr>
            <p:cNvPr id="1126412" name="Oval 12"/>
            <p:cNvSpPr>
              <a:spLocks noChangeArrowheads="1"/>
            </p:cNvSpPr>
            <p:nvPr/>
          </p:nvSpPr>
          <p:spPr bwMode="auto">
            <a:xfrm>
              <a:off x="0" y="2205"/>
              <a:ext cx="703" cy="318"/>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6413" name="Text Box 13"/>
            <p:cNvSpPr txBox="1">
              <a:spLocks noChangeArrowheads="1"/>
            </p:cNvSpPr>
            <p:nvPr/>
          </p:nvSpPr>
          <p:spPr bwMode="auto">
            <a:xfrm>
              <a:off x="90" y="2252"/>
              <a:ext cx="571" cy="231"/>
            </a:xfrm>
            <a:prstGeom prst="rect">
              <a:avLst/>
            </a:prstGeom>
            <a:noFill/>
            <a:ln w="9525">
              <a:noFill/>
              <a:miter lim="800000"/>
              <a:headEnd/>
              <a:tailEnd/>
            </a:ln>
            <a:effectLst/>
          </p:spPr>
          <p:txBody>
            <a:bodyPr wrap="none">
              <a:spAutoFit/>
            </a:bodyPr>
            <a:lstStyle/>
            <a:p>
              <a:pPr marL="342900" indent="-342900"/>
              <a:r>
                <a:rPr lang="nl-NL" sz="1800">
                  <a:solidFill>
                    <a:srgbClr val="000000"/>
                  </a:solidFill>
                </a:rPr>
                <a:t>search</a:t>
              </a:r>
            </a:p>
          </p:txBody>
        </p:sp>
      </p:grpSp>
      <p:grpSp>
        <p:nvGrpSpPr>
          <p:cNvPr id="1126414" name="Group 14"/>
          <p:cNvGrpSpPr>
            <a:grpSpLocks/>
          </p:cNvGrpSpPr>
          <p:nvPr/>
        </p:nvGrpSpPr>
        <p:grpSpPr bwMode="auto">
          <a:xfrm>
            <a:off x="2195513" y="5697438"/>
            <a:ext cx="2047875" cy="504825"/>
            <a:chOff x="1157" y="1796"/>
            <a:chExt cx="1290" cy="318"/>
          </a:xfrm>
        </p:grpSpPr>
        <p:sp>
          <p:nvSpPr>
            <p:cNvPr id="1126415" name="Oval 15"/>
            <p:cNvSpPr>
              <a:spLocks noChangeArrowheads="1"/>
            </p:cNvSpPr>
            <p:nvPr/>
          </p:nvSpPr>
          <p:spPr bwMode="auto">
            <a:xfrm>
              <a:off x="1157" y="1796"/>
              <a:ext cx="1224" cy="318"/>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6416" name="Text Box 16"/>
            <p:cNvSpPr txBox="1">
              <a:spLocks noChangeArrowheads="1"/>
            </p:cNvSpPr>
            <p:nvPr/>
          </p:nvSpPr>
          <p:spPr bwMode="auto">
            <a:xfrm>
              <a:off x="1212" y="1843"/>
              <a:ext cx="1235" cy="231"/>
            </a:xfrm>
            <a:prstGeom prst="rect">
              <a:avLst/>
            </a:prstGeom>
            <a:noFill/>
            <a:ln w="9525">
              <a:noFill/>
              <a:miter lim="800000"/>
              <a:headEnd/>
              <a:tailEnd/>
            </a:ln>
            <a:effectLst/>
          </p:spPr>
          <p:txBody>
            <a:bodyPr wrap="none">
              <a:spAutoFit/>
            </a:bodyPr>
            <a:lstStyle/>
            <a:p>
              <a:pPr marL="342900" indent="-342900"/>
              <a:r>
                <a:rPr lang="nl-NL" sz="1800">
                  <a:solidFill>
                    <a:srgbClr val="000000"/>
                  </a:solidFill>
                </a:rPr>
                <a:t>add item to cart</a:t>
              </a:r>
            </a:p>
          </p:txBody>
        </p:sp>
      </p:grpSp>
      <p:grpSp>
        <p:nvGrpSpPr>
          <p:cNvPr id="1126417" name="Group 17"/>
          <p:cNvGrpSpPr>
            <a:grpSpLocks/>
          </p:cNvGrpSpPr>
          <p:nvPr/>
        </p:nvGrpSpPr>
        <p:grpSpPr bwMode="auto">
          <a:xfrm>
            <a:off x="4356100" y="5697438"/>
            <a:ext cx="2695575" cy="504825"/>
            <a:chOff x="1112" y="2250"/>
            <a:chExt cx="1698" cy="318"/>
          </a:xfrm>
        </p:grpSpPr>
        <p:sp>
          <p:nvSpPr>
            <p:cNvPr id="1126418" name="Oval 18"/>
            <p:cNvSpPr>
              <a:spLocks noChangeArrowheads="1"/>
            </p:cNvSpPr>
            <p:nvPr/>
          </p:nvSpPr>
          <p:spPr bwMode="auto">
            <a:xfrm>
              <a:off x="1112" y="2250"/>
              <a:ext cx="1581" cy="318"/>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6419" name="Text Box 19"/>
            <p:cNvSpPr txBox="1">
              <a:spLocks noChangeArrowheads="1"/>
            </p:cNvSpPr>
            <p:nvPr/>
          </p:nvSpPr>
          <p:spPr bwMode="auto">
            <a:xfrm>
              <a:off x="1129" y="2297"/>
              <a:ext cx="1681" cy="231"/>
            </a:xfrm>
            <a:prstGeom prst="rect">
              <a:avLst/>
            </a:prstGeom>
            <a:noFill/>
            <a:ln w="9525">
              <a:noFill/>
              <a:miter lim="800000"/>
              <a:headEnd/>
              <a:tailEnd/>
            </a:ln>
            <a:effectLst/>
          </p:spPr>
          <p:txBody>
            <a:bodyPr wrap="none">
              <a:spAutoFit/>
            </a:bodyPr>
            <a:lstStyle/>
            <a:p>
              <a:pPr marL="342900" indent="-342900"/>
              <a:r>
                <a:rPr lang="nl-NL" sz="1800">
                  <a:solidFill>
                    <a:srgbClr val="000000"/>
                  </a:solidFill>
                </a:rPr>
                <a:t>remove item from cart</a:t>
              </a:r>
            </a:p>
          </p:txBody>
        </p:sp>
      </p:grpSp>
      <p:grpSp>
        <p:nvGrpSpPr>
          <p:cNvPr id="1126420" name="Group 20"/>
          <p:cNvGrpSpPr>
            <a:grpSpLocks/>
          </p:cNvGrpSpPr>
          <p:nvPr/>
        </p:nvGrpSpPr>
        <p:grpSpPr bwMode="auto">
          <a:xfrm>
            <a:off x="466725" y="1412776"/>
            <a:ext cx="1079500" cy="504825"/>
            <a:chOff x="122" y="1117"/>
            <a:chExt cx="680" cy="318"/>
          </a:xfrm>
        </p:grpSpPr>
        <p:sp>
          <p:nvSpPr>
            <p:cNvPr id="1126421" name="Oval 21"/>
            <p:cNvSpPr>
              <a:spLocks noChangeArrowheads="1"/>
            </p:cNvSpPr>
            <p:nvPr/>
          </p:nvSpPr>
          <p:spPr bwMode="auto">
            <a:xfrm>
              <a:off x="122" y="1117"/>
              <a:ext cx="680" cy="318"/>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6422" name="Text Box 22"/>
            <p:cNvSpPr txBox="1">
              <a:spLocks noChangeArrowheads="1"/>
            </p:cNvSpPr>
            <p:nvPr/>
          </p:nvSpPr>
          <p:spPr bwMode="auto">
            <a:xfrm>
              <a:off x="240" y="1164"/>
              <a:ext cx="467" cy="231"/>
            </a:xfrm>
            <a:prstGeom prst="rect">
              <a:avLst/>
            </a:prstGeom>
            <a:noFill/>
            <a:ln w="9525">
              <a:noFill/>
              <a:miter lim="800000"/>
              <a:headEnd/>
              <a:tailEnd/>
            </a:ln>
            <a:effectLst/>
          </p:spPr>
          <p:txBody>
            <a:bodyPr wrap="none">
              <a:spAutoFit/>
            </a:bodyPr>
            <a:lstStyle/>
            <a:p>
              <a:pPr marL="342900" indent="-342900"/>
              <a:r>
                <a:rPr lang="nl-NL" sz="1800">
                  <a:solidFill>
                    <a:srgbClr val="000000"/>
                  </a:solidFill>
                </a:rPr>
                <a:t>login</a:t>
              </a:r>
            </a:p>
          </p:txBody>
        </p:sp>
      </p:grpSp>
      <p:grpSp>
        <p:nvGrpSpPr>
          <p:cNvPr id="1126423" name="Group 23"/>
          <p:cNvGrpSpPr>
            <a:grpSpLocks/>
          </p:cNvGrpSpPr>
          <p:nvPr/>
        </p:nvGrpSpPr>
        <p:grpSpPr bwMode="auto">
          <a:xfrm>
            <a:off x="0" y="4295676"/>
            <a:ext cx="2138363" cy="504825"/>
            <a:chOff x="1474" y="2659"/>
            <a:chExt cx="1347" cy="318"/>
          </a:xfrm>
        </p:grpSpPr>
        <p:sp>
          <p:nvSpPr>
            <p:cNvPr id="1126424" name="Oval 24"/>
            <p:cNvSpPr>
              <a:spLocks noChangeArrowheads="1"/>
            </p:cNvSpPr>
            <p:nvPr/>
          </p:nvSpPr>
          <p:spPr bwMode="auto">
            <a:xfrm>
              <a:off x="1474" y="2659"/>
              <a:ext cx="1315" cy="318"/>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6425" name="Text Box 25"/>
            <p:cNvSpPr txBox="1">
              <a:spLocks noChangeArrowheads="1"/>
            </p:cNvSpPr>
            <p:nvPr/>
          </p:nvSpPr>
          <p:spPr bwMode="auto">
            <a:xfrm>
              <a:off x="1540" y="2706"/>
              <a:ext cx="1281" cy="231"/>
            </a:xfrm>
            <a:prstGeom prst="rect">
              <a:avLst/>
            </a:prstGeom>
            <a:noFill/>
            <a:ln w="9525">
              <a:noFill/>
              <a:miter lim="800000"/>
              <a:headEnd/>
              <a:tailEnd/>
            </a:ln>
            <a:effectLst/>
          </p:spPr>
          <p:txBody>
            <a:bodyPr wrap="none">
              <a:spAutoFit/>
            </a:bodyPr>
            <a:lstStyle/>
            <a:p>
              <a:pPr marL="342900" indent="-342900"/>
              <a:r>
                <a:rPr lang="nl-NL" sz="1800">
                  <a:solidFill>
                    <a:srgbClr val="000000"/>
                  </a:solidFill>
                </a:rPr>
                <a:t>pay items in cart</a:t>
              </a:r>
            </a:p>
          </p:txBody>
        </p:sp>
      </p:grpSp>
      <p:grpSp>
        <p:nvGrpSpPr>
          <p:cNvPr id="1126426" name="Group 26"/>
          <p:cNvGrpSpPr>
            <a:grpSpLocks/>
          </p:cNvGrpSpPr>
          <p:nvPr/>
        </p:nvGrpSpPr>
        <p:grpSpPr bwMode="auto">
          <a:xfrm>
            <a:off x="7069138" y="2528788"/>
            <a:ext cx="1922462" cy="685800"/>
            <a:chOff x="2848" y="1434"/>
            <a:chExt cx="1211" cy="432"/>
          </a:xfrm>
        </p:grpSpPr>
        <p:sp>
          <p:nvSpPr>
            <p:cNvPr id="1126427" name="Oval 27"/>
            <p:cNvSpPr>
              <a:spLocks noChangeArrowheads="1"/>
            </p:cNvSpPr>
            <p:nvPr/>
          </p:nvSpPr>
          <p:spPr bwMode="auto">
            <a:xfrm>
              <a:off x="2848" y="1434"/>
              <a:ext cx="1211" cy="432"/>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6428" name="Text Box 28"/>
            <p:cNvSpPr txBox="1">
              <a:spLocks noChangeArrowheads="1"/>
            </p:cNvSpPr>
            <p:nvPr/>
          </p:nvSpPr>
          <p:spPr bwMode="auto">
            <a:xfrm>
              <a:off x="2992" y="1471"/>
              <a:ext cx="922" cy="352"/>
            </a:xfrm>
            <a:prstGeom prst="rect">
              <a:avLst/>
            </a:prstGeom>
            <a:noFill/>
            <a:ln w="9525">
              <a:noFill/>
              <a:miter lim="800000"/>
              <a:headEnd/>
              <a:tailEnd/>
            </a:ln>
            <a:effectLst/>
          </p:spPr>
          <p:txBody>
            <a:bodyPr wrap="none">
              <a:spAutoFit/>
            </a:bodyPr>
            <a:lstStyle/>
            <a:p>
              <a:pPr marL="342900" indent="-342900"/>
              <a:r>
                <a:rPr lang="nl-NL" sz="1800">
                  <a:solidFill>
                    <a:srgbClr val="000000"/>
                  </a:solidFill>
                </a:rPr>
                <a:t>add item to</a:t>
              </a:r>
            </a:p>
            <a:p>
              <a:pPr marL="342900" indent="-342900">
                <a:lnSpc>
                  <a:spcPct val="70000"/>
                </a:lnSpc>
              </a:pPr>
              <a:r>
                <a:rPr lang="nl-NL" sz="1800">
                  <a:solidFill>
                    <a:srgbClr val="000000"/>
                  </a:solidFill>
                </a:rPr>
                <a:t>catalogue</a:t>
              </a:r>
            </a:p>
          </p:txBody>
        </p:sp>
      </p:grpSp>
      <p:cxnSp>
        <p:nvCxnSpPr>
          <p:cNvPr id="1126429" name="AutoShape 29"/>
          <p:cNvCxnSpPr>
            <a:cxnSpLocks noChangeShapeType="1"/>
            <a:stCxn id="1126403" idx="1"/>
            <a:endCxn id="1126409" idx="6"/>
          </p:cNvCxnSpPr>
          <p:nvPr/>
        </p:nvCxnSpPr>
        <p:spPr bwMode="auto">
          <a:xfrm flipH="1">
            <a:off x="1619250" y="1919188"/>
            <a:ext cx="720725" cy="393700"/>
          </a:xfrm>
          <a:prstGeom prst="straightConnector1">
            <a:avLst/>
          </a:prstGeom>
          <a:noFill/>
          <a:ln w="9525">
            <a:solidFill>
              <a:schemeClr val="tx1"/>
            </a:solidFill>
            <a:round/>
            <a:headEnd/>
            <a:tailEnd/>
          </a:ln>
          <a:effectLst/>
        </p:spPr>
      </p:cxnSp>
      <p:cxnSp>
        <p:nvCxnSpPr>
          <p:cNvPr id="1126430" name="AutoShape 30"/>
          <p:cNvCxnSpPr>
            <a:cxnSpLocks noChangeShapeType="1"/>
            <a:stCxn id="1126403" idx="1"/>
            <a:endCxn id="1126421" idx="5"/>
          </p:cNvCxnSpPr>
          <p:nvPr/>
        </p:nvCxnSpPr>
        <p:spPr bwMode="auto">
          <a:xfrm flipH="1" flipV="1">
            <a:off x="1387475" y="1842988"/>
            <a:ext cx="952500" cy="76200"/>
          </a:xfrm>
          <a:prstGeom prst="straightConnector1">
            <a:avLst/>
          </a:prstGeom>
          <a:noFill/>
          <a:ln w="9525">
            <a:solidFill>
              <a:schemeClr val="tx1"/>
            </a:solidFill>
            <a:round/>
            <a:headEnd/>
            <a:tailEnd/>
          </a:ln>
          <a:effectLst/>
        </p:spPr>
      </p:cxnSp>
      <p:cxnSp>
        <p:nvCxnSpPr>
          <p:cNvPr id="1126431" name="AutoShape 31"/>
          <p:cNvCxnSpPr>
            <a:cxnSpLocks noChangeShapeType="1"/>
            <a:stCxn id="1126405" idx="1"/>
            <a:endCxn id="1126412" idx="7"/>
          </p:cNvCxnSpPr>
          <p:nvPr/>
        </p:nvCxnSpPr>
        <p:spPr bwMode="auto">
          <a:xfrm flipH="1" flipV="1">
            <a:off x="1455814" y="2818618"/>
            <a:ext cx="3219375" cy="503127"/>
          </a:xfrm>
          <a:prstGeom prst="straightConnector1">
            <a:avLst/>
          </a:prstGeom>
          <a:noFill/>
          <a:ln w="9525">
            <a:solidFill>
              <a:srgbClr val="000000">
                <a:alpha val="60001"/>
              </a:srgbClr>
            </a:solidFill>
            <a:prstDash val="dash"/>
            <a:round/>
            <a:headEnd/>
            <a:tailEnd/>
          </a:ln>
          <a:effectLst/>
        </p:spPr>
      </p:cxnSp>
      <p:cxnSp>
        <p:nvCxnSpPr>
          <p:cNvPr id="1126432" name="AutoShape 32"/>
          <p:cNvCxnSpPr>
            <a:cxnSpLocks noChangeShapeType="1"/>
            <a:endCxn id="1126415" idx="0"/>
          </p:cNvCxnSpPr>
          <p:nvPr/>
        </p:nvCxnSpPr>
        <p:spPr bwMode="auto">
          <a:xfrm flipH="1">
            <a:off x="3167063" y="5410101"/>
            <a:ext cx="973137" cy="287337"/>
          </a:xfrm>
          <a:prstGeom prst="straightConnector1">
            <a:avLst/>
          </a:prstGeom>
          <a:noFill/>
          <a:ln w="9525">
            <a:solidFill>
              <a:schemeClr val="tx1"/>
            </a:solidFill>
            <a:round/>
            <a:headEnd/>
            <a:tailEnd/>
          </a:ln>
          <a:effectLst/>
        </p:spPr>
      </p:cxnSp>
      <p:cxnSp>
        <p:nvCxnSpPr>
          <p:cNvPr id="1126433" name="AutoShape 33"/>
          <p:cNvCxnSpPr>
            <a:cxnSpLocks noChangeShapeType="1"/>
            <a:endCxn id="1126418" idx="0"/>
          </p:cNvCxnSpPr>
          <p:nvPr/>
        </p:nvCxnSpPr>
        <p:spPr bwMode="auto">
          <a:xfrm>
            <a:off x="4572000" y="5445026"/>
            <a:ext cx="1039813" cy="252412"/>
          </a:xfrm>
          <a:prstGeom prst="straightConnector1">
            <a:avLst/>
          </a:prstGeom>
          <a:noFill/>
          <a:ln w="9525">
            <a:solidFill>
              <a:schemeClr val="tx1"/>
            </a:solidFill>
            <a:round/>
            <a:headEnd/>
            <a:tailEnd/>
          </a:ln>
          <a:effectLst/>
        </p:spPr>
      </p:cxnSp>
      <p:cxnSp>
        <p:nvCxnSpPr>
          <p:cNvPr id="1126434" name="AutoShape 34"/>
          <p:cNvCxnSpPr>
            <a:cxnSpLocks noChangeShapeType="1"/>
            <a:stCxn id="1126407" idx="1"/>
            <a:endCxn id="1126424" idx="6"/>
          </p:cNvCxnSpPr>
          <p:nvPr/>
        </p:nvCxnSpPr>
        <p:spPr bwMode="auto">
          <a:xfrm flipH="1" flipV="1">
            <a:off x="2087563" y="4548088"/>
            <a:ext cx="369887" cy="69850"/>
          </a:xfrm>
          <a:prstGeom prst="straightConnector1">
            <a:avLst/>
          </a:prstGeom>
          <a:noFill/>
          <a:ln w="9525">
            <a:solidFill>
              <a:schemeClr val="tx1"/>
            </a:solidFill>
            <a:round/>
            <a:headEnd/>
            <a:tailEnd/>
          </a:ln>
          <a:effectLst/>
        </p:spPr>
      </p:cxnSp>
      <p:cxnSp>
        <p:nvCxnSpPr>
          <p:cNvPr id="1126435" name="AutoShape 35"/>
          <p:cNvCxnSpPr>
            <a:cxnSpLocks noChangeShapeType="1"/>
            <a:stCxn id="1126451" idx="2"/>
            <a:endCxn id="1126404" idx="3"/>
          </p:cNvCxnSpPr>
          <p:nvPr/>
        </p:nvCxnSpPr>
        <p:spPr bwMode="auto">
          <a:xfrm flipH="1">
            <a:off x="6330950" y="1811238"/>
            <a:ext cx="942975" cy="107950"/>
          </a:xfrm>
          <a:prstGeom prst="straightConnector1">
            <a:avLst/>
          </a:prstGeom>
          <a:noFill/>
          <a:ln w="9525">
            <a:solidFill>
              <a:schemeClr val="tx1"/>
            </a:solidFill>
            <a:round/>
            <a:headEnd/>
            <a:tailEnd/>
          </a:ln>
          <a:effectLst/>
        </p:spPr>
      </p:cxnSp>
      <p:cxnSp>
        <p:nvCxnSpPr>
          <p:cNvPr id="1126436" name="AutoShape 36"/>
          <p:cNvCxnSpPr>
            <a:cxnSpLocks noChangeShapeType="1"/>
            <a:stCxn id="1126427" idx="2"/>
            <a:endCxn id="1126405" idx="3"/>
          </p:cNvCxnSpPr>
          <p:nvPr/>
        </p:nvCxnSpPr>
        <p:spPr bwMode="auto">
          <a:xfrm flipH="1">
            <a:off x="6865939" y="2871688"/>
            <a:ext cx="203199" cy="450057"/>
          </a:xfrm>
          <a:prstGeom prst="straightConnector1">
            <a:avLst/>
          </a:prstGeom>
          <a:noFill/>
          <a:ln w="9525">
            <a:solidFill>
              <a:schemeClr val="tx1"/>
            </a:solidFill>
            <a:round/>
            <a:headEnd/>
            <a:tailEnd/>
          </a:ln>
          <a:effectLst/>
        </p:spPr>
      </p:cxnSp>
      <p:cxnSp>
        <p:nvCxnSpPr>
          <p:cNvPr id="1126437" name="AutoShape 37"/>
          <p:cNvCxnSpPr>
            <a:cxnSpLocks noChangeShapeType="1"/>
            <a:stCxn id="1126405" idx="3"/>
            <a:endCxn id="1126449" idx="2"/>
          </p:cNvCxnSpPr>
          <p:nvPr/>
        </p:nvCxnSpPr>
        <p:spPr bwMode="auto">
          <a:xfrm>
            <a:off x="6865939" y="3321745"/>
            <a:ext cx="155574" cy="323056"/>
          </a:xfrm>
          <a:prstGeom prst="straightConnector1">
            <a:avLst/>
          </a:prstGeom>
          <a:noFill/>
          <a:ln w="9525">
            <a:solidFill>
              <a:schemeClr val="tx1"/>
            </a:solidFill>
            <a:round/>
            <a:headEnd/>
            <a:tailEnd/>
          </a:ln>
          <a:effectLst/>
        </p:spPr>
      </p:cxnSp>
      <p:sp>
        <p:nvSpPr>
          <p:cNvPr id="1126438" name="Rectangle 38"/>
          <p:cNvSpPr>
            <a:spLocks noChangeArrowheads="1"/>
          </p:cNvSpPr>
          <p:nvPr/>
        </p:nvSpPr>
        <p:spPr bwMode="auto">
          <a:xfrm>
            <a:off x="4675188" y="4222651"/>
            <a:ext cx="1655762" cy="790575"/>
          </a:xfrm>
          <a:prstGeom prst="rect">
            <a:avLst/>
          </a:prstGeom>
          <a:solidFill>
            <a:srgbClr val="FFFFFF"/>
          </a:solidFill>
          <a:ln w="9525" algn="ctr">
            <a:solidFill>
              <a:schemeClr val="tx1"/>
            </a:solidFill>
            <a:miter lim="800000"/>
            <a:headEnd/>
            <a:tailEnd/>
          </a:ln>
          <a:effectLst/>
        </p:spPr>
        <p:txBody>
          <a:bodyPr wrap="none" anchor="ctr"/>
          <a:lstStyle/>
          <a:p>
            <a:pPr marL="342900" indent="-342900" algn="ctr"/>
            <a:r>
              <a:rPr lang="nl-NL" sz="1800">
                <a:solidFill>
                  <a:srgbClr val="000000"/>
                </a:solidFill>
              </a:rPr>
              <a:t>Stock Control</a:t>
            </a:r>
          </a:p>
        </p:txBody>
      </p:sp>
      <p:grpSp>
        <p:nvGrpSpPr>
          <p:cNvPr id="1126439" name="Group 39"/>
          <p:cNvGrpSpPr>
            <a:grpSpLocks/>
          </p:cNvGrpSpPr>
          <p:nvPr/>
        </p:nvGrpSpPr>
        <p:grpSpPr bwMode="auto">
          <a:xfrm>
            <a:off x="7135813" y="5013226"/>
            <a:ext cx="1890712" cy="504825"/>
            <a:chOff x="3393" y="3305"/>
            <a:chExt cx="1191" cy="318"/>
          </a:xfrm>
        </p:grpSpPr>
        <p:sp>
          <p:nvSpPr>
            <p:cNvPr id="1126440" name="Oval 40"/>
            <p:cNvSpPr>
              <a:spLocks noChangeArrowheads="1"/>
            </p:cNvSpPr>
            <p:nvPr/>
          </p:nvSpPr>
          <p:spPr bwMode="auto">
            <a:xfrm>
              <a:off x="3393" y="3305"/>
              <a:ext cx="1126" cy="318"/>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6441" name="Text Box 41"/>
            <p:cNvSpPr txBox="1">
              <a:spLocks noChangeArrowheads="1"/>
            </p:cNvSpPr>
            <p:nvPr/>
          </p:nvSpPr>
          <p:spPr bwMode="auto">
            <a:xfrm>
              <a:off x="3402" y="3352"/>
              <a:ext cx="1182" cy="231"/>
            </a:xfrm>
            <a:prstGeom prst="rect">
              <a:avLst/>
            </a:prstGeom>
            <a:noFill/>
            <a:ln w="9525">
              <a:noFill/>
              <a:miter lim="800000"/>
              <a:headEnd/>
              <a:tailEnd/>
            </a:ln>
            <a:effectLst/>
          </p:spPr>
          <p:txBody>
            <a:bodyPr wrap="none">
              <a:spAutoFit/>
            </a:bodyPr>
            <a:lstStyle/>
            <a:p>
              <a:pPr marL="342900" indent="-342900"/>
              <a:r>
                <a:rPr lang="nl-NL" sz="1800">
                  <a:solidFill>
                    <a:srgbClr val="000000"/>
                  </a:solidFill>
                </a:rPr>
                <a:t>package &amp; ship</a:t>
              </a:r>
            </a:p>
          </p:txBody>
        </p:sp>
      </p:grpSp>
      <p:cxnSp>
        <p:nvCxnSpPr>
          <p:cNvPr id="1126442" name="AutoShape 42"/>
          <p:cNvCxnSpPr>
            <a:cxnSpLocks noChangeShapeType="1"/>
            <a:stCxn id="1126441" idx="1"/>
            <a:endCxn id="1126438" idx="3"/>
          </p:cNvCxnSpPr>
          <p:nvPr/>
        </p:nvCxnSpPr>
        <p:spPr bwMode="auto">
          <a:xfrm flipH="1" flipV="1">
            <a:off x="6330950" y="4617938"/>
            <a:ext cx="819150" cy="654050"/>
          </a:xfrm>
          <a:prstGeom prst="straightConnector1">
            <a:avLst/>
          </a:prstGeom>
          <a:noFill/>
          <a:ln w="9525">
            <a:solidFill>
              <a:schemeClr val="tx1"/>
            </a:solidFill>
            <a:round/>
            <a:headEnd/>
            <a:tailEnd/>
          </a:ln>
          <a:effectLst/>
        </p:spPr>
      </p:cxnSp>
      <p:grpSp>
        <p:nvGrpSpPr>
          <p:cNvPr id="1126443" name="Group 43"/>
          <p:cNvGrpSpPr>
            <a:grpSpLocks/>
          </p:cNvGrpSpPr>
          <p:nvPr/>
        </p:nvGrpSpPr>
        <p:grpSpPr bwMode="auto">
          <a:xfrm>
            <a:off x="7194550" y="4367113"/>
            <a:ext cx="1636713" cy="503238"/>
            <a:chOff x="3411" y="2841"/>
            <a:chExt cx="1031" cy="317"/>
          </a:xfrm>
        </p:grpSpPr>
        <p:sp>
          <p:nvSpPr>
            <p:cNvPr id="1126444" name="Oval 44"/>
            <p:cNvSpPr>
              <a:spLocks noChangeArrowheads="1"/>
            </p:cNvSpPr>
            <p:nvPr/>
          </p:nvSpPr>
          <p:spPr bwMode="auto">
            <a:xfrm>
              <a:off x="3472" y="2841"/>
              <a:ext cx="907" cy="317"/>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6445" name="Rectangle 45"/>
            <p:cNvSpPr>
              <a:spLocks noChangeArrowheads="1"/>
            </p:cNvSpPr>
            <p:nvPr/>
          </p:nvSpPr>
          <p:spPr bwMode="auto">
            <a:xfrm>
              <a:off x="3411" y="2888"/>
              <a:ext cx="1031" cy="231"/>
            </a:xfrm>
            <a:prstGeom prst="rect">
              <a:avLst/>
            </a:prstGeom>
            <a:noFill/>
            <a:ln w="9525" algn="ctr">
              <a:noFill/>
              <a:miter lim="800000"/>
              <a:headEnd/>
              <a:tailEnd/>
            </a:ln>
            <a:effectLst/>
          </p:spPr>
          <p:txBody>
            <a:bodyPr wrap="none">
              <a:spAutoFit/>
            </a:bodyPr>
            <a:lstStyle/>
            <a:p>
              <a:pPr marL="342900" indent="-342900"/>
              <a:r>
                <a:rPr lang="nl-NL" sz="1800">
                  <a:solidFill>
                    <a:srgbClr val="000000"/>
                  </a:solidFill>
                </a:rPr>
                <a:t>add to stock </a:t>
              </a:r>
            </a:p>
          </p:txBody>
        </p:sp>
      </p:grpSp>
      <p:cxnSp>
        <p:nvCxnSpPr>
          <p:cNvPr id="1126446" name="AutoShape 46"/>
          <p:cNvCxnSpPr>
            <a:cxnSpLocks noChangeShapeType="1"/>
            <a:stCxn id="1126438" idx="3"/>
            <a:endCxn id="1126445" idx="1"/>
          </p:cNvCxnSpPr>
          <p:nvPr/>
        </p:nvCxnSpPr>
        <p:spPr bwMode="auto">
          <a:xfrm>
            <a:off x="6330950" y="4617938"/>
            <a:ext cx="863600" cy="7938"/>
          </a:xfrm>
          <a:prstGeom prst="straightConnector1">
            <a:avLst/>
          </a:prstGeom>
          <a:noFill/>
          <a:ln w="9525">
            <a:solidFill>
              <a:schemeClr val="tx1"/>
            </a:solidFill>
            <a:round/>
            <a:headEnd/>
            <a:tailEnd/>
          </a:ln>
          <a:effectLst/>
        </p:spPr>
      </p:cxnSp>
      <p:grpSp>
        <p:nvGrpSpPr>
          <p:cNvPr id="1126447" name="Group 47"/>
          <p:cNvGrpSpPr>
            <a:grpSpLocks/>
          </p:cNvGrpSpPr>
          <p:nvPr/>
        </p:nvGrpSpPr>
        <p:grpSpPr bwMode="auto">
          <a:xfrm>
            <a:off x="6732588" y="3284438"/>
            <a:ext cx="2627312" cy="720725"/>
            <a:chOff x="4241" y="2160"/>
            <a:chExt cx="1655" cy="454"/>
          </a:xfrm>
        </p:grpSpPr>
        <p:sp>
          <p:nvSpPr>
            <p:cNvPr id="1126448" name="Text Box 48"/>
            <p:cNvSpPr txBox="1">
              <a:spLocks noChangeArrowheads="1"/>
            </p:cNvSpPr>
            <p:nvPr/>
          </p:nvSpPr>
          <p:spPr bwMode="auto">
            <a:xfrm>
              <a:off x="4241" y="2196"/>
              <a:ext cx="1655" cy="346"/>
            </a:xfrm>
            <a:prstGeom prst="rect">
              <a:avLst/>
            </a:prstGeom>
            <a:noFill/>
            <a:ln w="9525">
              <a:noFill/>
              <a:miter lim="800000"/>
              <a:headEnd/>
              <a:tailEnd/>
            </a:ln>
            <a:effectLst/>
          </p:spPr>
          <p:txBody>
            <a:bodyPr>
              <a:spAutoFit/>
            </a:bodyPr>
            <a:lstStyle/>
            <a:p>
              <a:pPr marL="342900" indent="-342900" algn="ctr">
                <a:lnSpc>
                  <a:spcPct val="80000"/>
                </a:lnSpc>
              </a:pPr>
              <a:r>
                <a:rPr lang="nl-NL" sz="1800" dirty="0">
                  <a:solidFill>
                    <a:srgbClr val="000000"/>
                  </a:solidFill>
                </a:rPr>
                <a:t>remove item </a:t>
              </a:r>
            </a:p>
            <a:p>
              <a:pPr marL="342900" indent="-342900" algn="ctr">
                <a:lnSpc>
                  <a:spcPct val="80000"/>
                </a:lnSpc>
              </a:pPr>
              <a:r>
                <a:rPr lang="nl-NL" sz="1800" dirty="0">
                  <a:solidFill>
                    <a:srgbClr val="000000"/>
                  </a:solidFill>
                </a:rPr>
                <a:t>from catalogue</a:t>
              </a:r>
            </a:p>
          </p:txBody>
        </p:sp>
        <p:sp>
          <p:nvSpPr>
            <p:cNvPr id="1126449" name="Oval 49"/>
            <p:cNvSpPr>
              <a:spLocks noChangeArrowheads="1"/>
            </p:cNvSpPr>
            <p:nvPr/>
          </p:nvSpPr>
          <p:spPr bwMode="auto">
            <a:xfrm>
              <a:off x="4423" y="2160"/>
              <a:ext cx="1270" cy="454"/>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grpSp>
      <p:grpSp>
        <p:nvGrpSpPr>
          <p:cNvPr id="1126450" name="Group 50"/>
          <p:cNvGrpSpPr>
            <a:grpSpLocks/>
          </p:cNvGrpSpPr>
          <p:nvPr/>
        </p:nvGrpSpPr>
        <p:grpSpPr bwMode="auto">
          <a:xfrm>
            <a:off x="7273925" y="1558826"/>
            <a:ext cx="1512888" cy="504825"/>
            <a:chOff x="1845" y="1171"/>
            <a:chExt cx="953" cy="318"/>
          </a:xfrm>
        </p:grpSpPr>
        <p:sp>
          <p:nvSpPr>
            <p:cNvPr id="1126451" name="Oval 51"/>
            <p:cNvSpPr>
              <a:spLocks noChangeArrowheads="1"/>
            </p:cNvSpPr>
            <p:nvPr/>
          </p:nvSpPr>
          <p:spPr bwMode="auto">
            <a:xfrm>
              <a:off x="1845" y="1171"/>
              <a:ext cx="953" cy="318"/>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6452" name="Text Box 52"/>
            <p:cNvSpPr txBox="1">
              <a:spLocks noChangeArrowheads="1"/>
            </p:cNvSpPr>
            <p:nvPr/>
          </p:nvSpPr>
          <p:spPr bwMode="auto">
            <a:xfrm>
              <a:off x="2099" y="1218"/>
              <a:ext cx="467" cy="231"/>
            </a:xfrm>
            <a:prstGeom prst="rect">
              <a:avLst/>
            </a:prstGeom>
            <a:noFill/>
            <a:ln w="9525">
              <a:noFill/>
              <a:miter lim="800000"/>
              <a:headEnd/>
              <a:tailEnd/>
            </a:ln>
            <a:effectLst/>
          </p:spPr>
          <p:txBody>
            <a:bodyPr wrap="none">
              <a:spAutoFit/>
            </a:bodyPr>
            <a:lstStyle/>
            <a:p>
              <a:pPr marL="342900" indent="-342900"/>
              <a:r>
                <a:rPr lang="nl-NL" sz="1800">
                  <a:solidFill>
                    <a:srgbClr val="000000"/>
                  </a:solidFill>
                </a:rPr>
                <a:t>login</a:t>
              </a:r>
            </a:p>
          </p:txBody>
        </p:sp>
      </p:grpSp>
      <p:sp>
        <p:nvSpPr>
          <p:cNvPr id="1126453" name="WordArt 53"/>
          <p:cNvSpPr>
            <a:spLocks noChangeArrowheads="1" noChangeShapeType="1" noTextEdit="1"/>
          </p:cNvSpPr>
          <p:nvPr/>
        </p:nvSpPr>
        <p:spPr bwMode="auto">
          <a:xfrm rot="21600000">
            <a:off x="4211638" y="4941788"/>
            <a:ext cx="276225" cy="431800"/>
          </a:xfrm>
          <a:prstGeom prst="rect">
            <a:avLst/>
          </a:prstGeom>
        </p:spPr>
        <p:txBody>
          <a:bodyPr wrap="none" fromWordArt="1">
            <a:prstTxWarp prst="textPlain">
              <a:avLst>
                <a:gd name="adj" fmla="val 43676"/>
              </a:avLst>
            </a:prstTxWarp>
          </a:bodyPr>
          <a:lstStyle/>
          <a:p>
            <a:pPr algn="ctr"/>
            <a:r>
              <a:rPr lang="en-GB" sz="3600" kern="10">
                <a:ln w="12700">
                  <a:solidFill>
                    <a:srgbClr val="EAEAEA"/>
                  </a:solidFill>
                  <a:round/>
                  <a:headEnd/>
                  <a:tailEnd/>
                </a:ln>
                <a:solidFill>
                  <a:srgbClr val="FF66FF"/>
                </a:solidFill>
                <a:effectLst>
                  <a:outerShdw dist="35921" dir="2700000" sy="50000" kx="2115830" algn="bl" rotWithShape="0">
                    <a:srgbClr val="C0C0C0">
                      <a:alpha val="80000"/>
                    </a:srgbClr>
                  </a:outerShdw>
                </a:effectLst>
                <a:latin typeface="Arial Black"/>
              </a:rPr>
              <a:t>?</a:t>
            </a:r>
          </a:p>
        </p:txBody>
      </p:sp>
      <p:cxnSp>
        <p:nvCxnSpPr>
          <p:cNvPr id="1126454" name="AutoShape 54"/>
          <p:cNvCxnSpPr>
            <a:cxnSpLocks noChangeShapeType="1"/>
            <a:stCxn id="1126438" idx="1"/>
            <a:endCxn id="1126412" idx="5"/>
          </p:cNvCxnSpPr>
          <p:nvPr/>
        </p:nvCxnSpPr>
        <p:spPr bwMode="auto">
          <a:xfrm flipH="1" flipV="1">
            <a:off x="1455738" y="3174901"/>
            <a:ext cx="3219450" cy="1443037"/>
          </a:xfrm>
          <a:prstGeom prst="straightConnector1">
            <a:avLst/>
          </a:prstGeom>
          <a:noFill/>
          <a:ln w="9525">
            <a:solidFill>
              <a:srgbClr val="000000">
                <a:alpha val="60001"/>
              </a:srgbClr>
            </a:solidFill>
            <a:prstDash val="dash"/>
            <a:round/>
            <a:headEnd/>
            <a:tailEnd/>
          </a:ln>
          <a:effectLst/>
        </p:spPr>
      </p:cxnSp>
    </p:spTree>
    <p:extLst>
      <p:ext uri="{BB962C8B-B14F-4D97-AF65-F5344CB8AC3E}">
        <p14:creationId xmlns:p14="http://schemas.microsoft.com/office/powerpoint/2010/main" val="198326829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ooter Placeholder 4"/>
          <p:cNvSpPr>
            <a:spLocks noGrp="1"/>
          </p:cNvSpPr>
          <p:nvPr>
            <p:ph type="ftr" sz="quarter" idx="11"/>
          </p:nvPr>
        </p:nvSpPr>
        <p:spPr>
          <a:xfrm>
            <a:off x="881063" y="6316639"/>
            <a:ext cx="7380287" cy="371291"/>
          </a:xfrm>
        </p:spPr>
        <p:txBody>
          <a:bodyPr/>
          <a:lstStyle/>
          <a:p>
            <a:r>
              <a:rPr lang="en-US">
                <a:solidFill>
                  <a:srgbClr val="000000"/>
                </a:solidFill>
              </a:rPr>
              <a:t>MRV Chaudron</a:t>
            </a:r>
          </a:p>
          <a:p>
            <a:r>
              <a:rPr lang="en-US" sz="1000" i="1">
                <a:solidFill>
                  <a:srgbClr val="000000"/>
                </a:solidFill>
              </a:rPr>
              <a:t>Sheet </a:t>
            </a:r>
            <a:fld id="{15E7220C-F15A-4E18-AD82-56B94399AF97}" type="slidenum">
              <a:rPr lang="en-US" sz="1000" i="1">
                <a:solidFill>
                  <a:srgbClr val="000000"/>
                </a:solidFill>
              </a:rPr>
              <a:pPr/>
              <a:t>32</a:t>
            </a:fld>
            <a:endParaRPr lang="en-US" sz="1000" i="1">
              <a:solidFill>
                <a:srgbClr val="000000"/>
              </a:solidFill>
            </a:endParaRPr>
          </a:p>
        </p:txBody>
      </p:sp>
      <p:sp>
        <p:nvSpPr>
          <p:cNvPr id="1128450" name="Rectangle 2"/>
          <p:cNvSpPr>
            <a:spLocks noGrp="1" noChangeArrowheads="1"/>
          </p:cNvSpPr>
          <p:nvPr>
            <p:ph type="title"/>
          </p:nvPr>
        </p:nvSpPr>
        <p:spPr>
          <a:xfrm>
            <a:off x="539750" y="260648"/>
            <a:ext cx="8280400" cy="803275"/>
          </a:xfrm>
        </p:spPr>
        <p:txBody>
          <a:bodyPr/>
          <a:lstStyle/>
          <a:p>
            <a:r>
              <a:rPr lang="nl-NL" dirty="0">
                <a:latin typeface="Lucida Sans" panose="020B0602030504020204" pitchFamily="34" charset="0"/>
              </a:rPr>
              <a:t>Web Shop: Functional Areas (V0.2)</a:t>
            </a:r>
          </a:p>
        </p:txBody>
      </p:sp>
      <p:sp>
        <p:nvSpPr>
          <p:cNvPr id="1128451" name="Rectangle 3"/>
          <p:cNvSpPr>
            <a:spLocks noChangeArrowheads="1"/>
          </p:cNvSpPr>
          <p:nvPr/>
        </p:nvSpPr>
        <p:spPr bwMode="auto">
          <a:xfrm>
            <a:off x="2339975" y="1090836"/>
            <a:ext cx="1655763" cy="935037"/>
          </a:xfrm>
          <a:prstGeom prst="rect">
            <a:avLst/>
          </a:prstGeom>
          <a:solidFill>
            <a:srgbClr val="FFFFFF"/>
          </a:solidFill>
          <a:ln w="9525" algn="ctr">
            <a:solidFill>
              <a:schemeClr val="tx1"/>
            </a:solidFill>
            <a:miter lim="800000"/>
            <a:headEnd/>
            <a:tailEnd/>
          </a:ln>
          <a:effectLst/>
        </p:spPr>
        <p:txBody>
          <a:bodyPr wrap="none" anchor="ctr"/>
          <a:lstStyle/>
          <a:p>
            <a:pPr marL="342900" indent="-342900"/>
            <a:r>
              <a:rPr lang="nl-NL" sz="1800">
                <a:solidFill>
                  <a:srgbClr val="000000"/>
                </a:solidFill>
              </a:rPr>
              <a:t>Customer</a:t>
            </a:r>
          </a:p>
          <a:p>
            <a:pPr marL="342900" indent="-342900"/>
            <a:r>
              <a:rPr lang="nl-NL" sz="1800">
                <a:solidFill>
                  <a:srgbClr val="000000"/>
                </a:solidFill>
              </a:rPr>
              <a:t>Registration</a:t>
            </a:r>
          </a:p>
        </p:txBody>
      </p:sp>
      <p:sp>
        <p:nvSpPr>
          <p:cNvPr id="1128452" name="Rectangle 4"/>
          <p:cNvSpPr>
            <a:spLocks noChangeArrowheads="1"/>
          </p:cNvSpPr>
          <p:nvPr/>
        </p:nvSpPr>
        <p:spPr bwMode="auto">
          <a:xfrm>
            <a:off x="4675188" y="1090836"/>
            <a:ext cx="1655762" cy="935037"/>
          </a:xfrm>
          <a:prstGeom prst="rect">
            <a:avLst/>
          </a:prstGeom>
          <a:solidFill>
            <a:srgbClr val="FFFFFF"/>
          </a:solidFill>
          <a:ln w="9525" algn="ctr">
            <a:solidFill>
              <a:schemeClr val="tx1"/>
            </a:solidFill>
            <a:miter lim="800000"/>
            <a:headEnd/>
            <a:tailEnd/>
          </a:ln>
          <a:effectLst/>
        </p:spPr>
        <p:txBody>
          <a:bodyPr wrap="none" anchor="ctr"/>
          <a:lstStyle/>
          <a:p>
            <a:pPr marL="342900" indent="-342900"/>
            <a:r>
              <a:rPr lang="nl-NL" sz="1800">
                <a:solidFill>
                  <a:srgbClr val="000000"/>
                </a:solidFill>
              </a:rPr>
              <a:t>Shop Owner</a:t>
            </a:r>
          </a:p>
          <a:p>
            <a:pPr marL="342900" indent="-342900"/>
            <a:r>
              <a:rPr lang="nl-NL" sz="1800">
                <a:solidFill>
                  <a:srgbClr val="000000"/>
                </a:solidFill>
              </a:rPr>
              <a:t>Registration</a:t>
            </a:r>
          </a:p>
        </p:txBody>
      </p:sp>
      <p:sp>
        <p:nvSpPr>
          <p:cNvPr id="1128453" name="Rectangle 5"/>
          <p:cNvSpPr>
            <a:spLocks noChangeArrowheads="1"/>
          </p:cNvSpPr>
          <p:nvPr/>
        </p:nvSpPr>
        <p:spPr bwMode="auto">
          <a:xfrm>
            <a:off x="4675188" y="2494186"/>
            <a:ext cx="2128837" cy="935037"/>
          </a:xfrm>
          <a:prstGeom prst="rect">
            <a:avLst/>
          </a:prstGeom>
          <a:solidFill>
            <a:srgbClr val="FFFFFF"/>
          </a:solidFill>
          <a:ln w="9525" algn="ctr">
            <a:solidFill>
              <a:schemeClr val="tx1"/>
            </a:solidFill>
            <a:miter lim="800000"/>
            <a:headEnd/>
            <a:tailEnd/>
          </a:ln>
          <a:effectLst/>
        </p:spPr>
        <p:txBody>
          <a:bodyPr wrap="none" anchor="ctr"/>
          <a:lstStyle/>
          <a:p>
            <a:pPr marL="342900" indent="-342900"/>
            <a:r>
              <a:rPr lang="nl-NL" sz="1800">
                <a:solidFill>
                  <a:srgbClr val="000000"/>
                </a:solidFill>
              </a:rPr>
              <a:t>Product Catalogue </a:t>
            </a:r>
          </a:p>
          <a:p>
            <a:pPr marL="342900" indent="-342900"/>
            <a:r>
              <a:rPr lang="nl-NL" sz="1800">
                <a:solidFill>
                  <a:srgbClr val="000000"/>
                </a:solidFill>
              </a:rPr>
              <a:t>Maintenance</a:t>
            </a:r>
          </a:p>
        </p:txBody>
      </p:sp>
      <p:sp>
        <p:nvSpPr>
          <p:cNvPr id="1128455" name="Rectangle 7"/>
          <p:cNvSpPr>
            <a:spLocks noChangeArrowheads="1"/>
          </p:cNvSpPr>
          <p:nvPr/>
        </p:nvSpPr>
        <p:spPr bwMode="auto">
          <a:xfrm>
            <a:off x="2411413" y="3718148"/>
            <a:ext cx="1538287" cy="792163"/>
          </a:xfrm>
          <a:prstGeom prst="rect">
            <a:avLst/>
          </a:prstGeom>
          <a:solidFill>
            <a:srgbClr val="FFFFFF"/>
          </a:solidFill>
          <a:ln w="9525" algn="ctr">
            <a:solidFill>
              <a:schemeClr val="tx1"/>
            </a:solidFill>
            <a:miter lim="800000"/>
            <a:headEnd/>
            <a:tailEnd/>
          </a:ln>
          <a:effectLst/>
        </p:spPr>
        <p:txBody>
          <a:bodyPr wrap="none" anchor="ctr"/>
          <a:lstStyle/>
          <a:p>
            <a:pPr marL="342900" indent="-342900"/>
            <a:r>
              <a:rPr lang="nl-NL" sz="1800">
                <a:solidFill>
                  <a:srgbClr val="000000"/>
                </a:solidFill>
              </a:rPr>
              <a:t>Payment</a:t>
            </a:r>
          </a:p>
        </p:txBody>
      </p:sp>
      <p:grpSp>
        <p:nvGrpSpPr>
          <p:cNvPr id="1128456" name="Group 8"/>
          <p:cNvGrpSpPr>
            <a:grpSpLocks/>
          </p:cNvGrpSpPr>
          <p:nvPr/>
        </p:nvGrpSpPr>
        <p:grpSpPr bwMode="auto">
          <a:xfrm>
            <a:off x="393700" y="1700436"/>
            <a:ext cx="1225550" cy="504825"/>
            <a:chOff x="611" y="889"/>
            <a:chExt cx="772" cy="318"/>
          </a:xfrm>
        </p:grpSpPr>
        <p:sp>
          <p:nvSpPr>
            <p:cNvPr id="1128457" name="Oval 9"/>
            <p:cNvSpPr>
              <a:spLocks noChangeArrowheads="1"/>
            </p:cNvSpPr>
            <p:nvPr/>
          </p:nvSpPr>
          <p:spPr bwMode="auto">
            <a:xfrm>
              <a:off x="611" y="889"/>
              <a:ext cx="772" cy="318"/>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8458" name="Text Box 10"/>
            <p:cNvSpPr txBox="1">
              <a:spLocks noChangeArrowheads="1"/>
            </p:cNvSpPr>
            <p:nvPr/>
          </p:nvSpPr>
          <p:spPr bwMode="auto">
            <a:xfrm>
              <a:off x="700" y="924"/>
              <a:ext cx="653" cy="231"/>
            </a:xfrm>
            <a:prstGeom prst="rect">
              <a:avLst/>
            </a:prstGeom>
            <a:noFill/>
            <a:ln w="9525">
              <a:noFill/>
              <a:miter lim="800000"/>
              <a:headEnd/>
              <a:tailEnd/>
            </a:ln>
            <a:effectLst/>
          </p:spPr>
          <p:txBody>
            <a:bodyPr wrap="none">
              <a:spAutoFit/>
            </a:bodyPr>
            <a:lstStyle/>
            <a:p>
              <a:pPr marL="342900" indent="-342900"/>
              <a:r>
                <a:rPr lang="nl-NL" sz="1800">
                  <a:solidFill>
                    <a:srgbClr val="000000"/>
                  </a:solidFill>
                </a:rPr>
                <a:t>register</a:t>
              </a:r>
            </a:p>
          </p:txBody>
        </p:sp>
      </p:grpSp>
      <p:grpSp>
        <p:nvGrpSpPr>
          <p:cNvPr id="1128459" name="Group 11"/>
          <p:cNvGrpSpPr>
            <a:grpSpLocks/>
          </p:cNvGrpSpPr>
          <p:nvPr/>
        </p:nvGrpSpPr>
        <p:grpSpPr bwMode="auto">
          <a:xfrm>
            <a:off x="464306" y="2740973"/>
            <a:ext cx="1116013" cy="504825"/>
            <a:chOff x="0" y="2205"/>
            <a:chExt cx="703" cy="318"/>
          </a:xfrm>
        </p:grpSpPr>
        <p:sp>
          <p:nvSpPr>
            <p:cNvPr id="1128460" name="Oval 12"/>
            <p:cNvSpPr>
              <a:spLocks noChangeArrowheads="1"/>
            </p:cNvSpPr>
            <p:nvPr/>
          </p:nvSpPr>
          <p:spPr bwMode="auto">
            <a:xfrm>
              <a:off x="0" y="2205"/>
              <a:ext cx="703" cy="318"/>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8461" name="Text Box 13"/>
            <p:cNvSpPr txBox="1">
              <a:spLocks noChangeArrowheads="1"/>
            </p:cNvSpPr>
            <p:nvPr/>
          </p:nvSpPr>
          <p:spPr bwMode="auto">
            <a:xfrm>
              <a:off x="90" y="2252"/>
              <a:ext cx="571" cy="231"/>
            </a:xfrm>
            <a:prstGeom prst="rect">
              <a:avLst/>
            </a:prstGeom>
            <a:noFill/>
            <a:ln w="9525">
              <a:noFill/>
              <a:miter lim="800000"/>
              <a:headEnd/>
              <a:tailEnd/>
            </a:ln>
            <a:effectLst/>
          </p:spPr>
          <p:txBody>
            <a:bodyPr wrap="none">
              <a:spAutoFit/>
            </a:bodyPr>
            <a:lstStyle/>
            <a:p>
              <a:pPr marL="342900" indent="-342900"/>
              <a:r>
                <a:rPr lang="nl-NL" sz="1800">
                  <a:solidFill>
                    <a:srgbClr val="000000"/>
                  </a:solidFill>
                </a:rPr>
                <a:t>search</a:t>
              </a:r>
            </a:p>
          </p:txBody>
        </p:sp>
      </p:grpSp>
      <p:grpSp>
        <p:nvGrpSpPr>
          <p:cNvPr id="1128462" name="Group 14"/>
          <p:cNvGrpSpPr>
            <a:grpSpLocks/>
          </p:cNvGrpSpPr>
          <p:nvPr/>
        </p:nvGrpSpPr>
        <p:grpSpPr bwMode="auto">
          <a:xfrm>
            <a:off x="461963" y="4726211"/>
            <a:ext cx="2047875" cy="504825"/>
            <a:chOff x="1157" y="1796"/>
            <a:chExt cx="1290" cy="318"/>
          </a:xfrm>
        </p:grpSpPr>
        <p:sp>
          <p:nvSpPr>
            <p:cNvPr id="1128463" name="Oval 15"/>
            <p:cNvSpPr>
              <a:spLocks noChangeArrowheads="1"/>
            </p:cNvSpPr>
            <p:nvPr/>
          </p:nvSpPr>
          <p:spPr bwMode="auto">
            <a:xfrm>
              <a:off x="1157" y="1796"/>
              <a:ext cx="1224" cy="318"/>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8464" name="Text Box 16"/>
            <p:cNvSpPr txBox="1">
              <a:spLocks noChangeArrowheads="1"/>
            </p:cNvSpPr>
            <p:nvPr/>
          </p:nvSpPr>
          <p:spPr bwMode="auto">
            <a:xfrm>
              <a:off x="1212" y="1843"/>
              <a:ext cx="1235" cy="231"/>
            </a:xfrm>
            <a:prstGeom prst="rect">
              <a:avLst/>
            </a:prstGeom>
            <a:noFill/>
            <a:ln w="9525">
              <a:noFill/>
              <a:miter lim="800000"/>
              <a:headEnd/>
              <a:tailEnd/>
            </a:ln>
            <a:effectLst/>
          </p:spPr>
          <p:txBody>
            <a:bodyPr wrap="none">
              <a:spAutoFit/>
            </a:bodyPr>
            <a:lstStyle/>
            <a:p>
              <a:pPr marL="342900" indent="-342900"/>
              <a:r>
                <a:rPr lang="nl-NL" sz="1800">
                  <a:solidFill>
                    <a:srgbClr val="000000"/>
                  </a:solidFill>
                </a:rPr>
                <a:t>add item to cart</a:t>
              </a:r>
            </a:p>
          </p:txBody>
        </p:sp>
      </p:grpSp>
      <p:grpSp>
        <p:nvGrpSpPr>
          <p:cNvPr id="1128465" name="Group 17"/>
          <p:cNvGrpSpPr>
            <a:grpSpLocks/>
          </p:cNvGrpSpPr>
          <p:nvPr/>
        </p:nvGrpSpPr>
        <p:grpSpPr bwMode="auto">
          <a:xfrm>
            <a:off x="179388" y="5445348"/>
            <a:ext cx="2695575" cy="504825"/>
            <a:chOff x="1112" y="2250"/>
            <a:chExt cx="1698" cy="318"/>
          </a:xfrm>
        </p:grpSpPr>
        <p:sp>
          <p:nvSpPr>
            <p:cNvPr id="1128466" name="Oval 18"/>
            <p:cNvSpPr>
              <a:spLocks noChangeArrowheads="1"/>
            </p:cNvSpPr>
            <p:nvPr/>
          </p:nvSpPr>
          <p:spPr bwMode="auto">
            <a:xfrm>
              <a:off x="1112" y="2250"/>
              <a:ext cx="1581" cy="318"/>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8467" name="Text Box 19"/>
            <p:cNvSpPr txBox="1">
              <a:spLocks noChangeArrowheads="1"/>
            </p:cNvSpPr>
            <p:nvPr/>
          </p:nvSpPr>
          <p:spPr bwMode="auto">
            <a:xfrm>
              <a:off x="1129" y="2297"/>
              <a:ext cx="1681" cy="231"/>
            </a:xfrm>
            <a:prstGeom prst="rect">
              <a:avLst/>
            </a:prstGeom>
            <a:noFill/>
            <a:ln w="9525">
              <a:noFill/>
              <a:miter lim="800000"/>
              <a:headEnd/>
              <a:tailEnd/>
            </a:ln>
            <a:effectLst/>
          </p:spPr>
          <p:txBody>
            <a:bodyPr wrap="none">
              <a:spAutoFit/>
            </a:bodyPr>
            <a:lstStyle/>
            <a:p>
              <a:pPr marL="342900" indent="-342900"/>
              <a:r>
                <a:rPr lang="nl-NL" sz="1800">
                  <a:solidFill>
                    <a:srgbClr val="000000"/>
                  </a:solidFill>
                </a:rPr>
                <a:t>remove item from cart</a:t>
              </a:r>
            </a:p>
          </p:txBody>
        </p:sp>
      </p:grpSp>
      <p:grpSp>
        <p:nvGrpSpPr>
          <p:cNvPr id="1128468" name="Group 20"/>
          <p:cNvGrpSpPr>
            <a:grpSpLocks/>
          </p:cNvGrpSpPr>
          <p:nvPr/>
        </p:nvGrpSpPr>
        <p:grpSpPr bwMode="auto">
          <a:xfrm>
            <a:off x="466725" y="1052736"/>
            <a:ext cx="1079500" cy="504825"/>
            <a:chOff x="122" y="1117"/>
            <a:chExt cx="680" cy="318"/>
          </a:xfrm>
        </p:grpSpPr>
        <p:sp>
          <p:nvSpPr>
            <p:cNvPr id="1128469" name="Oval 21"/>
            <p:cNvSpPr>
              <a:spLocks noChangeArrowheads="1"/>
            </p:cNvSpPr>
            <p:nvPr/>
          </p:nvSpPr>
          <p:spPr bwMode="auto">
            <a:xfrm>
              <a:off x="122" y="1117"/>
              <a:ext cx="680" cy="318"/>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8470" name="Text Box 22"/>
            <p:cNvSpPr txBox="1">
              <a:spLocks noChangeArrowheads="1"/>
            </p:cNvSpPr>
            <p:nvPr/>
          </p:nvSpPr>
          <p:spPr bwMode="auto">
            <a:xfrm>
              <a:off x="240" y="1164"/>
              <a:ext cx="467" cy="231"/>
            </a:xfrm>
            <a:prstGeom prst="rect">
              <a:avLst/>
            </a:prstGeom>
            <a:noFill/>
            <a:ln w="9525">
              <a:noFill/>
              <a:miter lim="800000"/>
              <a:headEnd/>
              <a:tailEnd/>
            </a:ln>
            <a:effectLst/>
          </p:spPr>
          <p:txBody>
            <a:bodyPr wrap="none">
              <a:spAutoFit/>
            </a:bodyPr>
            <a:lstStyle/>
            <a:p>
              <a:pPr marL="342900" indent="-342900"/>
              <a:r>
                <a:rPr lang="nl-NL" sz="1800">
                  <a:solidFill>
                    <a:srgbClr val="000000"/>
                  </a:solidFill>
                </a:rPr>
                <a:t>login</a:t>
              </a:r>
            </a:p>
          </p:txBody>
        </p:sp>
      </p:grpSp>
      <p:grpSp>
        <p:nvGrpSpPr>
          <p:cNvPr id="1128471" name="Group 23"/>
          <p:cNvGrpSpPr>
            <a:grpSpLocks/>
          </p:cNvGrpSpPr>
          <p:nvPr/>
        </p:nvGrpSpPr>
        <p:grpSpPr bwMode="auto">
          <a:xfrm>
            <a:off x="0" y="3935636"/>
            <a:ext cx="2138363" cy="504825"/>
            <a:chOff x="1474" y="2659"/>
            <a:chExt cx="1347" cy="318"/>
          </a:xfrm>
        </p:grpSpPr>
        <p:sp>
          <p:nvSpPr>
            <p:cNvPr id="1128472" name="Oval 24"/>
            <p:cNvSpPr>
              <a:spLocks noChangeArrowheads="1"/>
            </p:cNvSpPr>
            <p:nvPr/>
          </p:nvSpPr>
          <p:spPr bwMode="auto">
            <a:xfrm>
              <a:off x="1474" y="2659"/>
              <a:ext cx="1315" cy="318"/>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8473" name="Text Box 25"/>
            <p:cNvSpPr txBox="1">
              <a:spLocks noChangeArrowheads="1"/>
            </p:cNvSpPr>
            <p:nvPr/>
          </p:nvSpPr>
          <p:spPr bwMode="auto">
            <a:xfrm>
              <a:off x="1540" y="2706"/>
              <a:ext cx="1281" cy="231"/>
            </a:xfrm>
            <a:prstGeom prst="rect">
              <a:avLst/>
            </a:prstGeom>
            <a:noFill/>
            <a:ln w="9525">
              <a:noFill/>
              <a:miter lim="800000"/>
              <a:headEnd/>
              <a:tailEnd/>
            </a:ln>
            <a:effectLst/>
          </p:spPr>
          <p:txBody>
            <a:bodyPr wrap="none">
              <a:spAutoFit/>
            </a:bodyPr>
            <a:lstStyle/>
            <a:p>
              <a:pPr marL="342900" indent="-342900"/>
              <a:r>
                <a:rPr lang="nl-NL" sz="1800">
                  <a:solidFill>
                    <a:srgbClr val="000000"/>
                  </a:solidFill>
                </a:rPr>
                <a:t>pay items in cart</a:t>
              </a:r>
            </a:p>
          </p:txBody>
        </p:sp>
      </p:grpSp>
      <p:grpSp>
        <p:nvGrpSpPr>
          <p:cNvPr id="1128474" name="Group 26"/>
          <p:cNvGrpSpPr>
            <a:grpSpLocks/>
          </p:cNvGrpSpPr>
          <p:nvPr/>
        </p:nvGrpSpPr>
        <p:grpSpPr bwMode="auto">
          <a:xfrm>
            <a:off x="7069138" y="2168748"/>
            <a:ext cx="1922462" cy="685800"/>
            <a:chOff x="2848" y="1434"/>
            <a:chExt cx="1211" cy="432"/>
          </a:xfrm>
        </p:grpSpPr>
        <p:sp>
          <p:nvSpPr>
            <p:cNvPr id="1128475" name="Oval 27"/>
            <p:cNvSpPr>
              <a:spLocks noChangeArrowheads="1"/>
            </p:cNvSpPr>
            <p:nvPr/>
          </p:nvSpPr>
          <p:spPr bwMode="auto">
            <a:xfrm>
              <a:off x="2848" y="1434"/>
              <a:ext cx="1211" cy="432"/>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8476" name="Text Box 28"/>
            <p:cNvSpPr txBox="1">
              <a:spLocks noChangeArrowheads="1"/>
            </p:cNvSpPr>
            <p:nvPr/>
          </p:nvSpPr>
          <p:spPr bwMode="auto">
            <a:xfrm>
              <a:off x="2992" y="1471"/>
              <a:ext cx="922" cy="352"/>
            </a:xfrm>
            <a:prstGeom prst="rect">
              <a:avLst/>
            </a:prstGeom>
            <a:noFill/>
            <a:ln w="9525">
              <a:noFill/>
              <a:miter lim="800000"/>
              <a:headEnd/>
              <a:tailEnd/>
            </a:ln>
            <a:effectLst/>
          </p:spPr>
          <p:txBody>
            <a:bodyPr wrap="none">
              <a:spAutoFit/>
            </a:bodyPr>
            <a:lstStyle/>
            <a:p>
              <a:pPr marL="342900" indent="-342900"/>
              <a:r>
                <a:rPr lang="nl-NL" sz="1800">
                  <a:solidFill>
                    <a:srgbClr val="000000"/>
                  </a:solidFill>
                </a:rPr>
                <a:t>add item to</a:t>
              </a:r>
            </a:p>
            <a:p>
              <a:pPr marL="342900" indent="-342900">
                <a:lnSpc>
                  <a:spcPct val="70000"/>
                </a:lnSpc>
              </a:pPr>
              <a:r>
                <a:rPr lang="nl-NL" sz="1800">
                  <a:solidFill>
                    <a:srgbClr val="000000"/>
                  </a:solidFill>
                </a:rPr>
                <a:t>catalogue</a:t>
              </a:r>
            </a:p>
          </p:txBody>
        </p:sp>
      </p:grpSp>
      <p:cxnSp>
        <p:nvCxnSpPr>
          <p:cNvPr id="1128477" name="AutoShape 29"/>
          <p:cNvCxnSpPr>
            <a:cxnSpLocks noChangeShapeType="1"/>
            <a:stCxn id="1128451" idx="1"/>
            <a:endCxn id="1128457" idx="6"/>
          </p:cNvCxnSpPr>
          <p:nvPr/>
        </p:nvCxnSpPr>
        <p:spPr bwMode="auto">
          <a:xfrm flipH="1">
            <a:off x="1619250" y="1559148"/>
            <a:ext cx="720725" cy="393700"/>
          </a:xfrm>
          <a:prstGeom prst="straightConnector1">
            <a:avLst/>
          </a:prstGeom>
          <a:noFill/>
          <a:ln w="9525">
            <a:solidFill>
              <a:schemeClr val="tx1"/>
            </a:solidFill>
            <a:round/>
            <a:headEnd/>
            <a:tailEnd/>
          </a:ln>
          <a:effectLst/>
        </p:spPr>
      </p:cxnSp>
      <p:cxnSp>
        <p:nvCxnSpPr>
          <p:cNvPr id="1128478" name="AutoShape 30"/>
          <p:cNvCxnSpPr>
            <a:cxnSpLocks noChangeShapeType="1"/>
            <a:stCxn id="1128451" idx="1"/>
            <a:endCxn id="1128469" idx="5"/>
          </p:cNvCxnSpPr>
          <p:nvPr/>
        </p:nvCxnSpPr>
        <p:spPr bwMode="auto">
          <a:xfrm flipH="1" flipV="1">
            <a:off x="1387475" y="1482948"/>
            <a:ext cx="952500" cy="76200"/>
          </a:xfrm>
          <a:prstGeom prst="straightConnector1">
            <a:avLst/>
          </a:prstGeom>
          <a:noFill/>
          <a:ln w="9525">
            <a:solidFill>
              <a:schemeClr val="tx1"/>
            </a:solidFill>
            <a:round/>
            <a:headEnd/>
            <a:tailEnd/>
          </a:ln>
          <a:effectLst/>
        </p:spPr>
      </p:cxnSp>
      <p:cxnSp>
        <p:nvCxnSpPr>
          <p:cNvPr id="1128480" name="AutoShape 32"/>
          <p:cNvCxnSpPr>
            <a:cxnSpLocks noChangeShapeType="1"/>
            <a:stCxn id="1128501" idx="1"/>
            <a:endCxn id="1128463" idx="6"/>
          </p:cNvCxnSpPr>
          <p:nvPr/>
        </p:nvCxnSpPr>
        <p:spPr bwMode="auto">
          <a:xfrm flipH="1" flipV="1">
            <a:off x="2405063" y="4978623"/>
            <a:ext cx="915987" cy="396875"/>
          </a:xfrm>
          <a:prstGeom prst="straightConnector1">
            <a:avLst/>
          </a:prstGeom>
          <a:noFill/>
          <a:ln w="9525">
            <a:solidFill>
              <a:schemeClr val="tx1"/>
            </a:solidFill>
            <a:round/>
            <a:headEnd/>
            <a:tailEnd/>
          </a:ln>
          <a:effectLst/>
        </p:spPr>
      </p:cxnSp>
      <p:cxnSp>
        <p:nvCxnSpPr>
          <p:cNvPr id="1128481" name="AutoShape 33"/>
          <p:cNvCxnSpPr>
            <a:cxnSpLocks noChangeShapeType="1"/>
            <a:stCxn id="1128501" idx="1"/>
            <a:endCxn id="1128466" idx="6"/>
          </p:cNvCxnSpPr>
          <p:nvPr/>
        </p:nvCxnSpPr>
        <p:spPr bwMode="auto">
          <a:xfrm flipH="1">
            <a:off x="2689225" y="5375498"/>
            <a:ext cx="631825" cy="322263"/>
          </a:xfrm>
          <a:prstGeom prst="straightConnector1">
            <a:avLst/>
          </a:prstGeom>
          <a:noFill/>
          <a:ln w="9525">
            <a:solidFill>
              <a:schemeClr val="tx1"/>
            </a:solidFill>
            <a:round/>
            <a:headEnd/>
            <a:tailEnd/>
          </a:ln>
          <a:effectLst/>
        </p:spPr>
      </p:cxnSp>
      <p:cxnSp>
        <p:nvCxnSpPr>
          <p:cNvPr id="1128482" name="AutoShape 34"/>
          <p:cNvCxnSpPr>
            <a:cxnSpLocks noChangeShapeType="1"/>
            <a:stCxn id="1128455" idx="1"/>
            <a:endCxn id="1128472" idx="6"/>
          </p:cNvCxnSpPr>
          <p:nvPr/>
        </p:nvCxnSpPr>
        <p:spPr bwMode="auto">
          <a:xfrm flipH="1">
            <a:off x="2087563" y="4115023"/>
            <a:ext cx="323850" cy="73025"/>
          </a:xfrm>
          <a:prstGeom prst="straightConnector1">
            <a:avLst/>
          </a:prstGeom>
          <a:noFill/>
          <a:ln w="9525">
            <a:solidFill>
              <a:schemeClr val="tx1"/>
            </a:solidFill>
            <a:round/>
            <a:headEnd/>
            <a:tailEnd/>
          </a:ln>
          <a:effectLst/>
        </p:spPr>
      </p:cxnSp>
      <p:cxnSp>
        <p:nvCxnSpPr>
          <p:cNvPr id="1128483" name="AutoShape 35"/>
          <p:cNvCxnSpPr>
            <a:cxnSpLocks noChangeShapeType="1"/>
            <a:stCxn id="1128499" idx="2"/>
            <a:endCxn id="1128452" idx="3"/>
          </p:cNvCxnSpPr>
          <p:nvPr/>
        </p:nvCxnSpPr>
        <p:spPr bwMode="auto">
          <a:xfrm flipH="1">
            <a:off x="6330950" y="1451198"/>
            <a:ext cx="942975" cy="107950"/>
          </a:xfrm>
          <a:prstGeom prst="straightConnector1">
            <a:avLst/>
          </a:prstGeom>
          <a:noFill/>
          <a:ln w="9525">
            <a:solidFill>
              <a:schemeClr val="tx1"/>
            </a:solidFill>
            <a:round/>
            <a:headEnd/>
            <a:tailEnd/>
          </a:ln>
          <a:effectLst/>
        </p:spPr>
      </p:cxnSp>
      <p:cxnSp>
        <p:nvCxnSpPr>
          <p:cNvPr id="1128484" name="AutoShape 36"/>
          <p:cNvCxnSpPr>
            <a:cxnSpLocks noChangeShapeType="1"/>
            <a:stCxn id="1128475" idx="2"/>
            <a:endCxn id="1128453" idx="3"/>
          </p:cNvCxnSpPr>
          <p:nvPr/>
        </p:nvCxnSpPr>
        <p:spPr bwMode="auto">
          <a:xfrm flipH="1">
            <a:off x="6804025" y="2511648"/>
            <a:ext cx="265113" cy="450850"/>
          </a:xfrm>
          <a:prstGeom prst="straightConnector1">
            <a:avLst/>
          </a:prstGeom>
          <a:noFill/>
          <a:ln w="9525">
            <a:solidFill>
              <a:schemeClr val="tx1"/>
            </a:solidFill>
            <a:round/>
            <a:headEnd/>
            <a:tailEnd/>
          </a:ln>
          <a:effectLst/>
        </p:spPr>
      </p:cxnSp>
      <p:cxnSp>
        <p:nvCxnSpPr>
          <p:cNvPr id="1128485" name="AutoShape 37"/>
          <p:cNvCxnSpPr>
            <a:cxnSpLocks noChangeShapeType="1"/>
            <a:stCxn id="1128453" idx="3"/>
            <a:endCxn id="1128497" idx="2"/>
          </p:cNvCxnSpPr>
          <p:nvPr/>
        </p:nvCxnSpPr>
        <p:spPr bwMode="auto">
          <a:xfrm>
            <a:off x="6804025" y="2962498"/>
            <a:ext cx="217488" cy="322263"/>
          </a:xfrm>
          <a:prstGeom prst="straightConnector1">
            <a:avLst/>
          </a:prstGeom>
          <a:noFill/>
          <a:ln w="9525">
            <a:solidFill>
              <a:schemeClr val="tx1"/>
            </a:solidFill>
            <a:round/>
            <a:headEnd/>
            <a:tailEnd/>
          </a:ln>
          <a:effectLst/>
        </p:spPr>
      </p:cxnSp>
      <p:sp>
        <p:nvSpPr>
          <p:cNvPr id="1128486" name="Rectangle 38"/>
          <p:cNvSpPr>
            <a:spLocks noChangeArrowheads="1"/>
          </p:cNvSpPr>
          <p:nvPr/>
        </p:nvSpPr>
        <p:spPr bwMode="auto">
          <a:xfrm>
            <a:off x="4675188" y="3862611"/>
            <a:ext cx="1655762" cy="790575"/>
          </a:xfrm>
          <a:prstGeom prst="rect">
            <a:avLst/>
          </a:prstGeom>
          <a:solidFill>
            <a:srgbClr val="FFFFFF"/>
          </a:solidFill>
          <a:ln w="9525" algn="ctr">
            <a:solidFill>
              <a:schemeClr val="tx1"/>
            </a:solidFill>
            <a:miter lim="800000"/>
            <a:headEnd/>
            <a:tailEnd/>
          </a:ln>
          <a:effectLst/>
        </p:spPr>
        <p:txBody>
          <a:bodyPr wrap="none" anchor="ctr"/>
          <a:lstStyle/>
          <a:p>
            <a:pPr marL="342900" indent="-342900"/>
            <a:r>
              <a:rPr lang="nl-NL" sz="1800">
                <a:solidFill>
                  <a:srgbClr val="000000"/>
                </a:solidFill>
              </a:rPr>
              <a:t>Stock Control</a:t>
            </a:r>
          </a:p>
        </p:txBody>
      </p:sp>
      <p:grpSp>
        <p:nvGrpSpPr>
          <p:cNvPr id="1128487" name="Group 39"/>
          <p:cNvGrpSpPr>
            <a:grpSpLocks/>
          </p:cNvGrpSpPr>
          <p:nvPr/>
        </p:nvGrpSpPr>
        <p:grpSpPr bwMode="auto">
          <a:xfrm>
            <a:off x="7135813" y="4653186"/>
            <a:ext cx="1890712" cy="504825"/>
            <a:chOff x="3393" y="3305"/>
            <a:chExt cx="1191" cy="318"/>
          </a:xfrm>
        </p:grpSpPr>
        <p:sp>
          <p:nvSpPr>
            <p:cNvPr id="1128488" name="Oval 40"/>
            <p:cNvSpPr>
              <a:spLocks noChangeArrowheads="1"/>
            </p:cNvSpPr>
            <p:nvPr/>
          </p:nvSpPr>
          <p:spPr bwMode="auto">
            <a:xfrm>
              <a:off x="3393" y="3305"/>
              <a:ext cx="1126" cy="318"/>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8489" name="Text Box 41"/>
            <p:cNvSpPr txBox="1">
              <a:spLocks noChangeArrowheads="1"/>
            </p:cNvSpPr>
            <p:nvPr/>
          </p:nvSpPr>
          <p:spPr bwMode="auto">
            <a:xfrm>
              <a:off x="3402" y="3352"/>
              <a:ext cx="1182" cy="231"/>
            </a:xfrm>
            <a:prstGeom prst="rect">
              <a:avLst/>
            </a:prstGeom>
            <a:noFill/>
            <a:ln w="9525">
              <a:noFill/>
              <a:miter lim="800000"/>
              <a:headEnd/>
              <a:tailEnd/>
            </a:ln>
            <a:effectLst/>
          </p:spPr>
          <p:txBody>
            <a:bodyPr wrap="none">
              <a:spAutoFit/>
            </a:bodyPr>
            <a:lstStyle/>
            <a:p>
              <a:pPr marL="342900" indent="-342900"/>
              <a:r>
                <a:rPr lang="nl-NL" sz="1800">
                  <a:solidFill>
                    <a:srgbClr val="000000"/>
                  </a:solidFill>
                </a:rPr>
                <a:t>package &amp; ship</a:t>
              </a:r>
            </a:p>
          </p:txBody>
        </p:sp>
      </p:grpSp>
      <p:cxnSp>
        <p:nvCxnSpPr>
          <p:cNvPr id="1128490" name="AutoShape 42"/>
          <p:cNvCxnSpPr>
            <a:cxnSpLocks noChangeShapeType="1"/>
            <a:stCxn id="1128489" idx="1"/>
            <a:endCxn id="1128486" idx="3"/>
          </p:cNvCxnSpPr>
          <p:nvPr/>
        </p:nvCxnSpPr>
        <p:spPr bwMode="auto">
          <a:xfrm flipH="1" flipV="1">
            <a:off x="6330950" y="4257898"/>
            <a:ext cx="819150" cy="654050"/>
          </a:xfrm>
          <a:prstGeom prst="straightConnector1">
            <a:avLst/>
          </a:prstGeom>
          <a:noFill/>
          <a:ln w="9525">
            <a:solidFill>
              <a:schemeClr val="tx1"/>
            </a:solidFill>
            <a:round/>
            <a:headEnd/>
            <a:tailEnd/>
          </a:ln>
          <a:effectLst/>
        </p:spPr>
      </p:cxnSp>
      <p:grpSp>
        <p:nvGrpSpPr>
          <p:cNvPr id="1128491" name="Group 43"/>
          <p:cNvGrpSpPr>
            <a:grpSpLocks/>
          </p:cNvGrpSpPr>
          <p:nvPr/>
        </p:nvGrpSpPr>
        <p:grpSpPr bwMode="auto">
          <a:xfrm>
            <a:off x="7194550" y="4007073"/>
            <a:ext cx="1636713" cy="503238"/>
            <a:chOff x="3411" y="2841"/>
            <a:chExt cx="1031" cy="317"/>
          </a:xfrm>
        </p:grpSpPr>
        <p:sp>
          <p:nvSpPr>
            <p:cNvPr id="1128492" name="Oval 44"/>
            <p:cNvSpPr>
              <a:spLocks noChangeArrowheads="1"/>
            </p:cNvSpPr>
            <p:nvPr/>
          </p:nvSpPr>
          <p:spPr bwMode="auto">
            <a:xfrm>
              <a:off x="3472" y="2841"/>
              <a:ext cx="907" cy="317"/>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8493" name="Rectangle 45"/>
            <p:cNvSpPr>
              <a:spLocks noChangeArrowheads="1"/>
            </p:cNvSpPr>
            <p:nvPr/>
          </p:nvSpPr>
          <p:spPr bwMode="auto">
            <a:xfrm>
              <a:off x="3411" y="2888"/>
              <a:ext cx="1031" cy="231"/>
            </a:xfrm>
            <a:prstGeom prst="rect">
              <a:avLst/>
            </a:prstGeom>
            <a:noFill/>
            <a:ln w="9525" algn="ctr">
              <a:noFill/>
              <a:miter lim="800000"/>
              <a:headEnd/>
              <a:tailEnd/>
            </a:ln>
            <a:effectLst/>
          </p:spPr>
          <p:txBody>
            <a:bodyPr wrap="none">
              <a:spAutoFit/>
            </a:bodyPr>
            <a:lstStyle/>
            <a:p>
              <a:pPr marL="342900" indent="-342900"/>
              <a:r>
                <a:rPr lang="nl-NL" sz="1800">
                  <a:solidFill>
                    <a:srgbClr val="000000"/>
                  </a:solidFill>
                </a:rPr>
                <a:t>add to stock </a:t>
              </a:r>
            </a:p>
          </p:txBody>
        </p:sp>
      </p:grpSp>
      <p:cxnSp>
        <p:nvCxnSpPr>
          <p:cNvPr id="1128494" name="AutoShape 46"/>
          <p:cNvCxnSpPr>
            <a:cxnSpLocks noChangeShapeType="1"/>
            <a:stCxn id="1128486" idx="3"/>
            <a:endCxn id="1128493" idx="1"/>
          </p:cNvCxnSpPr>
          <p:nvPr/>
        </p:nvCxnSpPr>
        <p:spPr bwMode="auto">
          <a:xfrm>
            <a:off x="6330950" y="4257898"/>
            <a:ext cx="863600" cy="7938"/>
          </a:xfrm>
          <a:prstGeom prst="straightConnector1">
            <a:avLst/>
          </a:prstGeom>
          <a:noFill/>
          <a:ln w="9525">
            <a:solidFill>
              <a:schemeClr val="tx1"/>
            </a:solidFill>
            <a:round/>
            <a:headEnd/>
            <a:tailEnd/>
          </a:ln>
          <a:effectLst/>
        </p:spPr>
      </p:cxnSp>
      <p:grpSp>
        <p:nvGrpSpPr>
          <p:cNvPr id="1128495" name="Group 47"/>
          <p:cNvGrpSpPr>
            <a:grpSpLocks/>
          </p:cNvGrpSpPr>
          <p:nvPr/>
        </p:nvGrpSpPr>
        <p:grpSpPr bwMode="auto">
          <a:xfrm>
            <a:off x="6732588" y="2924398"/>
            <a:ext cx="2627312" cy="720725"/>
            <a:chOff x="4241" y="2160"/>
            <a:chExt cx="1655" cy="454"/>
          </a:xfrm>
        </p:grpSpPr>
        <p:sp>
          <p:nvSpPr>
            <p:cNvPr id="1128496" name="Text Box 48"/>
            <p:cNvSpPr txBox="1">
              <a:spLocks noChangeArrowheads="1"/>
            </p:cNvSpPr>
            <p:nvPr/>
          </p:nvSpPr>
          <p:spPr bwMode="auto">
            <a:xfrm>
              <a:off x="4241" y="2196"/>
              <a:ext cx="1655" cy="346"/>
            </a:xfrm>
            <a:prstGeom prst="rect">
              <a:avLst/>
            </a:prstGeom>
            <a:noFill/>
            <a:ln w="9525">
              <a:noFill/>
              <a:miter lim="800000"/>
              <a:headEnd/>
              <a:tailEnd/>
            </a:ln>
            <a:effectLst/>
          </p:spPr>
          <p:txBody>
            <a:bodyPr>
              <a:spAutoFit/>
            </a:bodyPr>
            <a:lstStyle/>
            <a:p>
              <a:pPr marL="342900" indent="-342900" algn="ctr">
                <a:lnSpc>
                  <a:spcPct val="80000"/>
                </a:lnSpc>
              </a:pPr>
              <a:r>
                <a:rPr lang="nl-NL" sz="1800" dirty="0">
                  <a:solidFill>
                    <a:srgbClr val="000000"/>
                  </a:solidFill>
                </a:rPr>
                <a:t>remove item </a:t>
              </a:r>
            </a:p>
            <a:p>
              <a:pPr marL="342900" indent="-342900" algn="ctr">
                <a:lnSpc>
                  <a:spcPct val="80000"/>
                </a:lnSpc>
              </a:pPr>
              <a:r>
                <a:rPr lang="nl-NL" sz="1800" dirty="0">
                  <a:solidFill>
                    <a:srgbClr val="000000"/>
                  </a:solidFill>
                </a:rPr>
                <a:t>from catalogue</a:t>
              </a:r>
            </a:p>
          </p:txBody>
        </p:sp>
        <p:sp>
          <p:nvSpPr>
            <p:cNvPr id="1128497" name="Oval 49"/>
            <p:cNvSpPr>
              <a:spLocks noChangeArrowheads="1"/>
            </p:cNvSpPr>
            <p:nvPr/>
          </p:nvSpPr>
          <p:spPr bwMode="auto">
            <a:xfrm>
              <a:off x="4423" y="2160"/>
              <a:ext cx="1270" cy="454"/>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grpSp>
      <p:grpSp>
        <p:nvGrpSpPr>
          <p:cNvPr id="1128498" name="Group 50"/>
          <p:cNvGrpSpPr>
            <a:grpSpLocks/>
          </p:cNvGrpSpPr>
          <p:nvPr/>
        </p:nvGrpSpPr>
        <p:grpSpPr bwMode="auto">
          <a:xfrm>
            <a:off x="7273925" y="1198786"/>
            <a:ext cx="1512888" cy="504825"/>
            <a:chOff x="1845" y="1171"/>
            <a:chExt cx="953" cy="318"/>
          </a:xfrm>
        </p:grpSpPr>
        <p:sp>
          <p:nvSpPr>
            <p:cNvPr id="1128499" name="Oval 51"/>
            <p:cNvSpPr>
              <a:spLocks noChangeArrowheads="1"/>
            </p:cNvSpPr>
            <p:nvPr/>
          </p:nvSpPr>
          <p:spPr bwMode="auto">
            <a:xfrm>
              <a:off x="1845" y="1171"/>
              <a:ext cx="953" cy="318"/>
            </a:xfrm>
            <a:prstGeom prst="ellipse">
              <a:avLst/>
            </a:prstGeom>
            <a:noFill/>
            <a:ln w="9525">
              <a:solidFill>
                <a:schemeClr val="tx1"/>
              </a:solidFill>
              <a:round/>
              <a:headEnd/>
              <a:tailEnd/>
            </a:ln>
            <a:effectLst/>
          </p:spPr>
          <p:txBody>
            <a:bodyPr wrap="none" anchor="ctr"/>
            <a:lstStyle/>
            <a:p>
              <a:endParaRPr lang="en-GB">
                <a:solidFill>
                  <a:srgbClr val="000000"/>
                </a:solidFill>
                <a:latin typeface="Times" pitchFamily="18" charset="0"/>
              </a:endParaRPr>
            </a:p>
          </p:txBody>
        </p:sp>
        <p:sp>
          <p:nvSpPr>
            <p:cNvPr id="1128500" name="Text Box 52"/>
            <p:cNvSpPr txBox="1">
              <a:spLocks noChangeArrowheads="1"/>
            </p:cNvSpPr>
            <p:nvPr/>
          </p:nvSpPr>
          <p:spPr bwMode="auto">
            <a:xfrm>
              <a:off x="2099" y="1218"/>
              <a:ext cx="467" cy="231"/>
            </a:xfrm>
            <a:prstGeom prst="rect">
              <a:avLst/>
            </a:prstGeom>
            <a:noFill/>
            <a:ln w="9525">
              <a:noFill/>
              <a:miter lim="800000"/>
              <a:headEnd/>
              <a:tailEnd/>
            </a:ln>
            <a:effectLst/>
          </p:spPr>
          <p:txBody>
            <a:bodyPr wrap="none">
              <a:spAutoFit/>
            </a:bodyPr>
            <a:lstStyle/>
            <a:p>
              <a:pPr marL="342900" indent="-342900"/>
              <a:r>
                <a:rPr lang="nl-NL" sz="1800">
                  <a:solidFill>
                    <a:srgbClr val="000000"/>
                  </a:solidFill>
                </a:rPr>
                <a:t>login</a:t>
              </a:r>
            </a:p>
          </p:txBody>
        </p:sp>
      </p:grpSp>
      <p:sp>
        <p:nvSpPr>
          <p:cNvPr id="1128501" name="Rectangle 53"/>
          <p:cNvSpPr>
            <a:spLocks noChangeArrowheads="1"/>
          </p:cNvSpPr>
          <p:nvPr/>
        </p:nvSpPr>
        <p:spPr bwMode="auto">
          <a:xfrm>
            <a:off x="3321050" y="5015136"/>
            <a:ext cx="2403475" cy="719137"/>
          </a:xfrm>
          <a:prstGeom prst="rect">
            <a:avLst/>
          </a:prstGeom>
          <a:solidFill>
            <a:srgbClr val="FFFFFF"/>
          </a:solidFill>
          <a:ln w="9525" algn="ctr">
            <a:solidFill>
              <a:schemeClr val="tx1"/>
            </a:solidFill>
            <a:miter lim="800000"/>
            <a:headEnd/>
            <a:tailEnd/>
          </a:ln>
          <a:effectLst/>
        </p:spPr>
        <p:txBody>
          <a:bodyPr wrap="none" anchor="ctr"/>
          <a:lstStyle/>
          <a:p>
            <a:pPr marL="342900" indent="-342900"/>
            <a:r>
              <a:rPr lang="nl-NL" sz="1800">
                <a:solidFill>
                  <a:srgbClr val="000000"/>
                </a:solidFill>
              </a:rPr>
              <a:t>Customer Selection </a:t>
            </a:r>
          </a:p>
          <a:p>
            <a:pPr marL="342900" indent="-342900"/>
            <a:r>
              <a:rPr lang="nl-NL" sz="1800">
                <a:solidFill>
                  <a:srgbClr val="000000"/>
                </a:solidFill>
              </a:rPr>
              <a:t>Management</a:t>
            </a:r>
          </a:p>
        </p:txBody>
      </p:sp>
      <p:cxnSp>
        <p:nvCxnSpPr>
          <p:cNvPr id="1128502" name="AutoShape 54"/>
          <p:cNvCxnSpPr>
            <a:cxnSpLocks noChangeShapeType="1"/>
            <a:stCxn id="1128472" idx="5"/>
            <a:endCxn id="1128501" idx="1"/>
          </p:cNvCxnSpPr>
          <p:nvPr/>
        </p:nvCxnSpPr>
        <p:spPr bwMode="auto">
          <a:xfrm>
            <a:off x="1781175" y="4365848"/>
            <a:ext cx="1539875" cy="1009650"/>
          </a:xfrm>
          <a:prstGeom prst="straightConnector1">
            <a:avLst/>
          </a:prstGeom>
          <a:noFill/>
          <a:ln w="9525">
            <a:solidFill>
              <a:schemeClr val="tx1"/>
            </a:solidFill>
            <a:prstDash val="sysDot"/>
            <a:round/>
            <a:headEnd/>
            <a:tailEnd/>
          </a:ln>
          <a:effectLst/>
        </p:spPr>
      </p:cxnSp>
      <p:sp>
        <p:nvSpPr>
          <p:cNvPr id="1128503" name="AutoShape 55"/>
          <p:cNvSpPr>
            <a:spLocks noChangeArrowheads="1"/>
          </p:cNvSpPr>
          <p:nvPr/>
        </p:nvSpPr>
        <p:spPr bwMode="auto">
          <a:xfrm>
            <a:off x="5508625" y="4653186"/>
            <a:ext cx="3455988" cy="1439862"/>
          </a:xfrm>
          <a:prstGeom prst="wedgeRectCallout">
            <a:avLst>
              <a:gd name="adj1" fmla="val -35944"/>
              <a:gd name="adj2" fmla="val 74037"/>
            </a:avLst>
          </a:prstGeom>
          <a:solidFill>
            <a:srgbClr val="99CCFF">
              <a:alpha val="75000"/>
            </a:srgbClr>
          </a:solidFill>
          <a:ln w="9525" algn="ctr">
            <a:solidFill>
              <a:schemeClr val="tx1"/>
            </a:solidFill>
            <a:miter lim="800000"/>
            <a:headEnd/>
            <a:tailEnd/>
          </a:ln>
          <a:effectLst/>
        </p:spPr>
        <p:txBody>
          <a:bodyPr/>
          <a:lstStyle/>
          <a:p>
            <a:pPr marL="342900" indent="-342900"/>
            <a:r>
              <a:rPr lang="nl-NL" sz="2000">
                <a:solidFill>
                  <a:srgbClr val="000000"/>
                </a:solidFill>
              </a:rPr>
              <a:t>Excluded from example</a:t>
            </a:r>
          </a:p>
          <a:p>
            <a:pPr marL="342900" indent="-342900">
              <a:buFontTx/>
              <a:buChar char="•"/>
            </a:pPr>
            <a:r>
              <a:rPr lang="nl-NL" sz="2000">
                <a:solidFill>
                  <a:srgbClr val="000000"/>
                </a:solidFill>
              </a:rPr>
              <a:t>Payment adm</a:t>
            </a:r>
          </a:p>
          <a:p>
            <a:pPr marL="342900" indent="-342900">
              <a:buFontTx/>
              <a:buChar char="•"/>
            </a:pPr>
            <a:r>
              <a:rPr lang="nl-NL" sz="2000">
                <a:solidFill>
                  <a:srgbClr val="000000"/>
                </a:solidFill>
              </a:rPr>
              <a:t>Shop staff salary adm</a:t>
            </a:r>
          </a:p>
          <a:p>
            <a:pPr marL="342900" indent="-342900">
              <a:buFontTx/>
              <a:buChar char="•"/>
            </a:pPr>
            <a:r>
              <a:rPr lang="nl-NL" sz="2000">
                <a:solidFill>
                  <a:srgbClr val="000000"/>
                </a:solidFill>
              </a:rPr>
              <a:t>...</a:t>
            </a:r>
          </a:p>
        </p:txBody>
      </p:sp>
      <p:cxnSp>
        <p:nvCxnSpPr>
          <p:cNvPr id="57" name="AutoShape 31"/>
          <p:cNvCxnSpPr>
            <a:cxnSpLocks noChangeShapeType="1"/>
            <a:stCxn id="1128453" idx="1"/>
          </p:cNvCxnSpPr>
          <p:nvPr/>
        </p:nvCxnSpPr>
        <p:spPr bwMode="auto">
          <a:xfrm flipH="1" flipV="1">
            <a:off x="1455815" y="2818619"/>
            <a:ext cx="3219373" cy="143086"/>
          </a:xfrm>
          <a:prstGeom prst="straightConnector1">
            <a:avLst/>
          </a:prstGeom>
          <a:noFill/>
          <a:ln w="9525">
            <a:solidFill>
              <a:srgbClr val="000000">
                <a:alpha val="60001"/>
              </a:srgbClr>
            </a:solidFill>
            <a:prstDash val="dash"/>
            <a:round/>
            <a:headEnd/>
            <a:tailEnd/>
          </a:ln>
          <a:effectLst/>
        </p:spPr>
      </p:cxnSp>
      <p:cxnSp>
        <p:nvCxnSpPr>
          <p:cNvPr id="58" name="AutoShape 54"/>
          <p:cNvCxnSpPr>
            <a:cxnSpLocks noChangeShapeType="1"/>
            <a:stCxn id="1128486" idx="1"/>
          </p:cNvCxnSpPr>
          <p:nvPr/>
        </p:nvCxnSpPr>
        <p:spPr bwMode="auto">
          <a:xfrm flipH="1" flipV="1">
            <a:off x="1455738" y="3174902"/>
            <a:ext cx="3219450" cy="1082997"/>
          </a:xfrm>
          <a:prstGeom prst="straightConnector1">
            <a:avLst/>
          </a:prstGeom>
          <a:noFill/>
          <a:ln w="9525">
            <a:solidFill>
              <a:srgbClr val="000000">
                <a:alpha val="60001"/>
              </a:srgbClr>
            </a:solidFill>
            <a:prstDash val="dash"/>
            <a:round/>
            <a:headEnd/>
            <a:tailEnd/>
          </a:ln>
          <a:effectLst/>
        </p:spPr>
      </p:cxnSp>
    </p:spTree>
    <p:extLst>
      <p:ext uri="{BB962C8B-B14F-4D97-AF65-F5344CB8AC3E}">
        <p14:creationId xmlns:p14="http://schemas.microsoft.com/office/powerpoint/2010/main" val="3869545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85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50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a:xfrm>
            <a:off x="881063" y="6265212"/>
            <a:ext cx="7380287" cy="449262"/>
          </a:xfrm>
        </p:spPr>
        <p:txBody>
          <a:bodyPr/>
          <a:lstStyle/>
          <a:p>
            <a:r>
              <a:rPr lang="en-US" dirty="0">
                <a:solidFill>
                  <a:srgbClr val="000000"/>
                </a:solidFill>
              </a:rPr>
              <a:t>MRV </a:t>
            </a:r>
            <a:r>
              <a:rPr lang="en-US" dirty="0" err="1">
                <a:solidFill>
                  <a:srgbClr val="000000"/>
                </a:solidFill>
              </a:rPr>
              <a:t>Chaudron</a:t>
            </a:r>
            <a:endParaRPr lang="en-US" dirty="0">
              <a:solidFill>
                <a:srgbClr val="000000"/>
              </a:solidFill>
            </a:endParaRPr>
          </a:p>
          <a:p>
            <a:r>
              <a:rPr lang="en-US" sz="1000" i="1" dirty="0">
                <a:solidFill>
                  <a:srgbClr val="000000"/>
                </a:solidFill>
              </a:rPr>
              <a:t>Sheet </a:t>
            </a:r>
            <a:fld id="{1E159970-7959-4182-8FEA-9B37FD4DBFC5}" type="slidenum">
              <a:rPr lang="en-US" sz="1000" i="1">
                <a:solidFill>
                  <a:srgbClr val="000000"/>
                </a:solidFill>
              </a:rPr>
              <a:pPr/>
              <a:t>33</a:t>
            </a:fld>
            <a:endParaRPr lang="en-US" sz="1000" i="1" dirty="0">
              <a:solidFill>
                <a:srgbClr val="000000"/>
              </a:solidFill>
            </a:endParaRPr>
          </a:p>
        </p:txBody>
      </p:sp>
      <p:sp>
        <p:nvSpPr>
          <p:cNvPr id="1130498" name="Rectangle 2"/>
          <p:cNvSpPr>
            <a:spLocks noGrp="1" noChangeArrowheads="1"/>
          </p:cNvSpPr>
          <p:nvPr>
            <p:ph type="title"/>
          </p:nvPr>
        </p:nvSpPr>
        <p:spPr>
          <a:xfrm>
            <a:off x="685800" y="404664"/>
            <a:ext cx="7772400" cy="658813"/>
          </a:xfrm>
        </p:spPr>
        <p:txBody>
          <a:bodyPr/>
          <a:lstStyle/>
          <a:p>
            <a:r>
              <a:rPr lang="nl-NL" sz="4000" dirty="0">
                <a:latin typeface="Lucida Sans" panose="020B0602030504020204" pitchFamily="34" charset="0"/>
              </a:rPr>
              <a:t>Web Shop: Responsabilities</a:t>
            </a:r>
          </a:p>
        </p:txBody>
      </p:sp>
      <p:sp>
        <p:nvSpPr>
          <p:cNvPr id="1130499" name="Rectangle 3"/>
          <p:cNvSpPr>
            <a:spLocks noChangeArrowheads="1"/>
          </p:cNvSpPr>
          <p:nvPr/>
        </p:nvSpPr>
        <p:spPr bwMode="auto">
          <a:xfrm>
            <a:off x="395288" y="1280964"/>
            <a:ext cx="3095625" cy="503238"/>
          </a:xfrm>
          <a:prstGeom prst="rect">
            <a:avLst/>
          </a:prstGeom>
          <a:solidFill>
            <a:srgbClr val="FFFFFF"/>
          </a:solidFill>
          <a:ln w="9525" algn="ctr">
            <a:solidFill>
              <a:schemeClr val="tx1"/>
            </a:solidFill>
            <a:miter lim="800000"/>
            <a:headEnd/>
            <a:tailEnd/>
          </a:ln>
          <a:effectLst/>
        </p:spPr>
        <p:txBody>
          <a:bodyPr wrap="none" anchor="ctr"/>
          <a:lstStyle/>
          <a:p>
            <a:pPr marL="342900" indent="-342900"/>
            <a:r>
              <a:rPr lang="nl-NL" sz="2000" dirty="0">
                <a:solidFill>
                  <a:srgbClr val="000000"/>
                </a:solidFill>
              </a:rPr>
              <a:t>Customer Registration</a:t>
            </a:r>
          </a:p>
        </p:txBody>
      </p:sp>
      <p:sp>
        <p:nvSpPr>
          <p:cNvPr id="1130500" name="Rectangle 4"/>
          <p:cNvSpPr>
            <a:spLocks noChangeArrowheads="1"/>
          </p:cNvSpPr>
          <p:nvPr/>
        </p:nvSpPr>
        <p:spPr bwMode="auto">
          <a:xfrm>
            <a:off x="395288" y="2017626"/>
            <a:ext cx="3311525" cy="503238"/>
          </a:xfrm>
          <a:prstGeom prst="rect">
            <a:avLst/>
          </a:prstGeom>
          <a:solidFill>
            <a:srgbClr val="FFFFFF"/>
          </a:solidFill>
          <a:ln w="9525" algn="ctr">
            <a:solidFill>
              <a:schemeClr val="tx1"/>
            </a:solidFill>
            <a:miter lim="800000"/>
            <a:headEnd/>
            <a:tailEnd/>
          </a:ln>
          <a:effectLst/>
        </p:spPr>
        <p:txBody>
          <a:bodyPr wrap="none" anchor="ctr"/>
          <a:lstStyle/>
          <a:p>
            <a:pPr marL="342900" indent="-342900"/>
            <a:r>
              <a:rPr lang="nl-NL" sz="2000">
                <a:solidFill>
                  <a:srgbClr val="000000"/>
                </a:solidFill>
              </a:rPr>
              <a:t>Shop Owner Registration</a:t>
            </a:r>
          </a:p>
        </p:txBody>
      </p:sp>
      <p:sp>
        <p:nvSpPr>
          <p:cNvPr id="1130501" name="Rectangle 5"/>
          <p:cNvSpPr>
            <a:spLocks noChangeArrowheads="1"/>
          </p:cNvSpPr>
          <p:nvPr/>
        </p:nvSpPr>
        <p:spPr bwMode="auto">
          <a:xfrm>
            <a:off x="395288" y="2852936"/>
            <a:ext cx="3240087" cy="461963"/>
          </a:xfrm>
          <a:prstGeom prst="rect">
            <a:avLst/>
          </a:prstGeom>
          <a:solidFill>
            <a:srgbClr val="FFFFFF"/>
          </a:solidFill>
          <a:ln w="9525" algn="ctr">
            <a:solidFill>
              <a:schemeClr val="tx1"/>
            </a:solidFill>
            <a:miter lim="800000"/>
            <a:headEnd/>
            <a:tailEnd/>
          </a:ln>
          <a:effectLst/>
        </p:spPr>
        <p:txBody>
          <a:bodyPr wrap="none" anchor="ctr"/>
          <a:lstStyle/>
          <a:p>
            <a:pPr marL="342900" indent="-342900"/>
            <a:r>
              <a:rPr lang="nl-NL" sz="2000" dirty="0">
                <a:solidFill>
                  <a:srgbClr val="000000"/>
                </a:solidFill>
              </a:rPr>
              <a:t>Product Catalog Maint.</a:t>
            </a:r>
          </a:p>
        </p:txBody>
      </p:sp>
      <p:sp>
        <p:nvSpPr>
          <p:cNvPr id="1130503" name="Rectangle 7"/>
          <p:cNvSpPr>
            <a:spLocks noChangeArrowheads="1"/>
          </p:cNvSpPr>
          <p:nvPr/>
        </p:nvSpPr>
        <p:spPr bwMode="auto">
          <a:xfrm>
            <a:off x="395288" y="4284984"/>
            <a:ext cx="1512887" cy="503237"/>
          </a:xfrm>
          <a:prstGeom prst="rect">
            <a:avLst/>
          </a:prstGeom>
          <a:solidFill>
            <a:srgbClr val="FFFFFF"/>
          </a:solidFill>
          <a:ln w="9525" algn="ctr">
            <a:solidFill>
              <a:schemeClr val="tx1"/>
            </a:solidFill>
            <a:miter lim="800000"/>
            <a:headEnd/>
            <a:tailEnd/>
          </a:ln>
          <a:effectLst/>
        </p:spPr>
        <p:txBody>
          <a:bodyPr wrap="none" anchor="ctr"/>
          <a:lstStyle/>
          <a:p>
            <a:pPr marL="342900" indent="-342900"/>
            <a:r>
              <a:rPr lang="nl-NL" sz="2000">
                <a:solidFill>
                  <a:srgbClr val="000000"/>
                </a:solidFill>
              </a:rPr>
              <a:t>Payment</a:t>
            </a:r>
          </a:p>
        </p:txBody>
      </p:sp>
      <p:sp>
        <p:nvSpPr>
          <p:cNvPr id="1130504" name="Rectangle 8"/>
          <p:cNvSpPr>
            <a:spLocks noChangeArrowheads="1"/>
          </p:cNvSpPr>
          <p:nvPr/>
        </p:nvSpPr>
        <p:spPr bwMode="auto">
          <a:xfrm>
            <a:off x="395288" y="5021647"/>
            <a:ext cx="1871662" cy="504825"/>
          </a:xfrm>
          <a:prstGeom prst="rect">
            <a:avLst/>
          </a:prstGeom>
          <a:solidFill>
            <a:srgbClr val="FFFFFF"/>
          </a:solidFill>
          <a:ln w="9525" algn="ctr">
            <a:solidFill>
              <a:schemeClr val="tx1"/>
            </a:solidFill>
            <a:miter lim="800000"/>
            <a:headEnd/>
            <a:tailEnd/>
          </a:ln>
          <a:effectLst/>
        </p:spPr>
        <p:txBody>
          <a:bodyPr wrap="none" anchor="ctr"/>
          <a:lstStyle/>
          <a:p>
            <a:pPr marL="342900" indent="-342900"/>
            <a:r>
              <a:rPr lang="nl-NL" sz="2000">
                <a:solidFill>
                  <a:srgbClr val="000000"/>
                </a:solidFill>
              </a:rPr>
              <a:t>Stock Control</a:t>
            </a:r>
          </a:p>
        </p:txBody>
      </p:sp>
      <p:sp>
        <p:nvSpPr>
          <p:cNvPr id="1130505" name="Text Box 9"/>
          <p:cNvSpPr txBox="1">
            <a:spLocks noChangeArrowheads="1"/>
          </p:cNvSpPr>
          <p:nvPr/>
        </p:nvSpPr>
        <p:spPr bwMode="auto">
          <a:xfrm>
            <a:off x="3781425" y="1349227"/>
            <a:ext cx="3679212" cy="400110"/>
          </a:xfrm>
          <a:prstGeom prst="rect">
            <a:avLst/>
          </a:prstGeom>
          <a:noFill/>
          <a:ln w="9525" algn="ctr">
            <a:noFill/>
            <a:miter lim="800000"/>
            <a:headEnd/>
            <a:tailEnd/>
          </a:ln>
          <a:effectLst/>
        </p:spPr>
        <p:txBody>
          <a:bodyPr wrap="none">
            <a:spAutoFit/>
          </a:bodyPr>
          <a:lstStyle/>
          <a:p>
            <a:pPr marL="342900" indent="-342900"/>
            <a:r>
              <a:rPr lang="nl-NL" sz="2000" dirty="0" smtClean="0">
                <a:solidFill>
                  <a:srgbClr val="000000"/>
                </a:solidFill>
              </a:rPr>
              <a:t>Maintain customer accounts</a:t>
            </a:r>
            <a:endParaRPr lang="nl-NL" sz="2000" dirty="0">
              <a:solidFill>
                <a:srgbClr val="000000"/>
              </a:solidFill>
            </a:endParaRPr>
          </a:p>
        </p:txBody>
      </p:sp>
      <p:sp>
        <p:nvSpPr>
          <p:cNvPr id="1130506" name="Text Box 10"/>
          <p:cNvSpPr txBox="1">
            <a:spLocks noChangeArrowheads="1"/>
          </p:cNvSpPr>
          <p:nvPr/>
        </p:nvSpPr>
        <p:spPr bwMode="auto">
          <a:xfrm>
            <a:off x="3781425" y="2079274"/>
            <a:ext cx="3076483" cy="400110"/>
          </a:xfrm>
          <a:prstGeom prst="rect">
            <a:avLst/>
          </a:prstGeom>
          <a:noFill/>
          <a:ln w="9525" algn="ctr">
            <a:noFill/>
            <a:miter lim="800000"/>
            <a:headEnd/>
            <a:tailEnd/>
          </a:ln>
          <a:effectLst/>
        </p:spPr>
        <p:txBody>
          <a:bodyPr wrap="none">
            <a:spAutoFit/>
          </a:bodyPr>
          <a:lstStyle/>
          <a:p>
            <a:pPr marL="342900" indent="-342900"/>
            <a:r>
              <a:rPr lang="nl-NL" sz="2000" dirty="0" smtClean="0">
                <a:solidFill>
                  <a:srgbClr val="000000"/>
                </a:solidFill>
              </a:rPr>
              <a:t>Maintain staff accounts</a:t>
            </a:r>
            <a:endParaRPr lang="nl-NL" sz="2000" dirty="0">
              <a:solidFill>
                <a:srgbClr val="000000"/>
              </a:solidFill>
            </a:endParaRPr>
          </a:p>
        </p:txBody>
      </p:sp>
      <p:sp>
        <p:nvSpPr>
          <p:cNvPr id="1130507" name="Text Box 11"/>
          <p:cNvSpPr txBox="1">
            <a:spLocks noChangeArrowheads="1"/>
          </p:cNvSpPr>
          <p:nvPr/>
        </p:nvSpPr>
        <p:spPr bwMode="auto">
          <a:xfrm>
            <a:off x="3781425" y="2899767"/>
            <a:ext cx="5237163" cy="396875"/>
          </a:xfrm>
          <a:prstGeom prst="rect">
            <a:avLst/>
          </a:prstGeom>
          <a:noFill/>
          <a:ln w="9525" algn="ctr">
            <a:noFill/>
            <a:miter lim="800000"/>
            <a:headEnd/>
            <a:tailEnd/>
          </a:ln>
          <a:effectLst/>
        </p:spPr>
        <p:txBody>
          <a:bodyPr>
            <a:spAutoFit/>
          </a:bodyPr>
          <a:lstStyle/>
          <a:p>
            <a:pPr marL="342900" indent="-342900"/>
            <a:r>
              <a:rPr lang="nl-NL" sz="2000" dirty="0" smtClean="0">
                <a:solidFill>
                  <a:srgbClr val="000000"/>
                </a:solidFill>
              </a:rPr>
              <a:t>Maintain product </a:t>
            </a:r>
            <a:r>
              <a:rPr lang="nl-NL" sz="2000" dirty="0">
                <a:solidFill>
                  <a:srgbClr val="000000"/>
                </a:solidFill>
              </a:rPr>
              <a:t>data</a:t>
            </a:r>
          </a:p>
        </p:txBody>
      </p:sp>
      <p:sp>
        <p:nvSpPr>
          <p:cNvPr id="1130509" name="Text Box 13"/>
          <p:cNvSpPr txBox="1">
            <a:spLocks noChangeArrowheads="1"/>
          </p:cNvSpPr>
          <p:nvPr/>
        </p:nvSpPr>
        <p:spPr bwMode="auto">
          <a:xfrm>
            <a:off x="2915816" y="4359861"/>
            <a:ext cx="6301725" cy="400110"/>
          </a:xfrm>
          <a:prstGeom prst="rect">
            <a:avLst/>
          </a:prstGeom>
          <a:noFill/>
          <a:ln w="9525" algn="ctr">
            <a:noFill/>
            <a:miter lim="800000"/>
            <a:headEnd/>
            <a:tailEnd/>
          </a:ln>
          <a:effectLst/>
        </p:spPr>
        <p:txBody>
          <a:bodyPr wrap="none">
            <a:spAutoFit/>
          </a:bodyPr>
          <a:lstStyle/>
          <a:p>
            <a:pPr marL="342900" indent="-342900"/>
            <a:r>
              <a:rPr lang="nl-NL" sz="2000" dirty="0">
                <a:solidFill>
                  <a:srgbClr val="000000"/>
                </a:solidFill>
              </a:rPr>
              <a:t>Handle </a:t>
            </a:r>
            <a:r>
              <a:rPr lang="nl-NL" sz="2000" dirty="0" smtClean="0">
                <a:solidFill>
                  <a:srgbClr val="000000"/>
                </a:solidFill>
              </a:rPr>
              <a:t>payment between customer, shop &amp; bank</a:t>
            </a:r>
            <a:endParaRPr lang="nl-NL" sz="2000" dirty="0">
              <a:solidFill>
                <a:srgbClr val="000000"/>
              </a:solidFill>
            </a:endParaRPr>
          </a:p>
        </p:txBody>
      </p:sp>
      <p:sp>
        <p:nvSpPr>
          <p:cNvPr id="1130510" name="Text Box 14"/>
          <p:cNvSpPr txBox="1">
            <a:spLocks noChangeArrowheads="1"/>
          </p:cNvSpPr>
          <p:nvPr/>
        </p:nvSpPr>
        <p:spPr bwMode="auto">
          <a:xfrm>
            <a:off x="3781425" y="5089910"/>
            <a:ext cx="5229317" cy="400110"/>
          </a:xfrm>
          <a:prstGeom prst="rect">
            <a:avLst/>
          </a:prstGeom>
          <a:noFill/>
          <a:ln w="9525" algn="ctr">
            <a:noFill/>
            <a:miter lim="800000"/>
            <a:headEnd/>
            <a:tailEnd/>
          </a:ln>
          <a:effectLst/>
        </p:spPr>
        <p:txBody>
          <a:bodyPr wrap="none">
            <a:spAutoFit/>
          </a:bodyPr>
          <a:lstStyle/>
          <a:p>
            <a:pPr marL="342900" indent="-342900"/>
            <a:r>
              <a:rPr lang="nl-NL" sz="2000" dirty="0" smtClean="0">
                <a:solidFill>
                  <a:srgbClr val="000000"/>
                </a:solidFill>
              </a:rPr>
              <a:t>Maintain availability of </a:t>
            </a:r>
            <a:r>
              <a:rPr lang="nl-NL" sz="2000" dirty="0">
                <a:solidFill>
                  <a:srgbClr val="000000"/>
                </a:solidFill>
              </a:rPr>
              <a:t>products in stock</a:t>
            </a:r>
          </a:p>
        </p:txBody>
      </p:sp>
      <p:sp>
        <p:nvSpPr>
          <p:cNvPr id="1130511" name="Rectangle 15"/>
          <p:cNvSpPr>
            <a:spLocks noChangeArrowheads="1"/>
          </p:cNvSpPr>
          <p:nvPr/>
        </p:nvSpPr>
        <p:spPr bwMode="auto">
          <a:xfrm>
            <a:off x="395288" y="3548323"/>
            <a:ext cx="3240087" cy="503237"/>
          </a:xfrm>
          <a:prstGeom prst="rect">
            <a:avLst/>
          </a:prstGeom>
          <a:solidFill>
            <a:srgbClr val="FFFFFF"/>
          </a:solidFill>
          <a:ln w="9525" algn="ctr">
            <a:solidFill>
              <a:schemeClr val="tx1"/>
            </a:solidFill>
            <a:miter lim="800000"/>
            <a:headEnd/>
            <a:tailEnd/>
          </a:ln>
          <a:effectLst/>
        </p:spPr>
        <p:txBody>
          <a:bodyPr wrap="none" anchor="ctr"/>
          <a:lstStyle/>
          <a:p>
            <a:pPr marL="342900" indent="-342900"/>
            <a:r>
              <a:rPr lang="nl-NL" sz="2000">
                <a:solidFill>
                  <a:srgbClr val="000000"/>
                </a:solidFill>
              </a:rPr>
              <a:t>Cust. Selection Mngmt.</a:t>
            </a:r>
          </a:p>
        </p:txBody>
      </p:sp>
      <p:sp>
        <p:nvSpPr>
          <p:cNvPr id="1130512" name="Text Box 16"/>
          <p:cNvSpPr txBox="1">
            <a:spLocks noChangeArrowheads="1"/>
          </p:cNvSpPr>
          <p:nvPr/>
        </p:nvSpPr>
        <p:spPr bwMode="auto">
          <a:xfrm>
            <a:off x="3781425" y="3629814"/>
            <a:ext cx="4733988" cy="400110"/>
          </a:xfrm>
          <a:prstGeom prst="rect">
            <a:avLst/>
          </a:prstGeom>
          <a:noFill/>
          <a:ln w="9525" algn="ctr">
            <a:noFill/>
            <a:miter lim="800000"/>
            <a:headEnd/>
            <a:tailEnd/>
          </a:ln>
          <a:effectLst/>
        </p:spPr>
        <p:txBody>
          <a:bodyPr wrap="none">
            <a:spAutoFit/>
          </a:bodyPr>
          <a:lstStyle/>
          <a:p>
            <a:pPr marL="342900" indent="-342900"/>
            <a:r>
              <a:rPr lang="nl-NL" sz="2000" dirty="0" smtClean="0">
                <a:solidFill>
                  <a:srgbClr val="000000"/>
                </a:solidFill>
              </a:rPr>
              <a:t>Maintain customer </a:t>
            </a:r>
            <a:r>
              <a:rPr lang="nl-NL" sz="2000" dirty="0">
                <a:solidFill>
                  <a:srgbClr val="000000"/>
                </a:solidFill>
              </a:rPr>
              <a:t>product selection</a:t>
            </a:r>
          </a:p>
        </p:txBody>
      </p:sp>
    </p:spTree>
    <p:extLst>
      <p:ext uri="{BB962C8B-B14F-4D97-AF65-F5344CB8AC3E}">
        <p14:creationId xmlns:p14="http://schemas.microsoft.com/office/powerpoint/2010/main" val="493893167"/>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50" y="523874"/>
            <a:ext cx="8735314" cy="1320949"/>
          </a:xfrm>
        </p:spPr>
        <p:txBody>
          <a:bodyPr/>
          <a:lstStyle/>
          <a:p>
            <a:r>
              <a:rPr lang="en-US" sz="3200" dirty="0" smtClean="0">
                <a:latin typeface="Lucida Sans" panose="020B0602030504020204" pitchFamily="34" charset="0"/>
              </a:rPr>
              <a:t>Another Example</a:t>
            </a:r>
            <a:r>
              <a:rPr lang="en-US" sz="3200" dirty="0" smtClean="0">
                <a:latin typeface="Lucida Sans" panose="020B0602030504020204" pitchFamily="34" charset="0"/>
              </a:rPr>
              <a:t>: </a:t>
            </a:r>
            <a:br>
              <a:rPr lang="en-US" sz="3200" dirty="0" smtClean="0">
                <a:latin typeface="Lucida Sans" panose="020B0602030504020204" pitchFamily="34" charset="0"/>
              </a:rPr>
            </a:br>
            <a:r>
              <a:rPr lang="en-US" sz="3200" dirty="0" smtClean="0">
                <a:latin typeface="Lucida Sans" panose="020B0602030504020204" pitchFamily="34" charset="0"/>
              </a:rPr>
              <a:t>Automated Plagiarism Checking System</a:t>
            </a:r>
            <a:endParaRPr lang="en-GB" sz="3200" dirty="0">
              <a:latin typeface="Lucida Sans" panose="020B0602030504020204" pitchFamily="34" charset="0"/>
            </a:endParaRPr>
          </a:p>
        </p:txBody>
      </p:sp>
      <p:sp>
        <p:nvSpPr>
          <p:cNvPr id="3" name="Content Placeholder 2"/>
          <p:cNvSpPr>
            <a:spLocks noGrp="1"/>
          </p:cNvSpPr>
          <p:nvPr>
            <p:ph idx="1"/>
          </p:nvPr>
        </p:nvSpPr>
        <p:spPr>
          <a:xfrm>
            <a:off x="159449" y="2060848"/>
            <a:ext cx="8877047" cy="4073252"/>
          </a:xfrm>
        </p:spPr>
        <p:txBody>
          <a:bodyPr/>
          <a:lstStyle/>
          <a:p>
            <a:r>
              <a:rPr lang="en-US" sz="2400" dirty="0" smtClean="0">
                <a:latin typeface="Lucida Sans" panose="020B0602030504020204" pitchFamily="34" charset="0"/>
              </a:rPr>
              <a:t>University can have subscriptions</a:t>
            </a:r>
          </a:p>
          <a:p>
            <a:r>
              <a:rPr lang="en-US" sz="2400" dirty="0" smtClean="0">
                <a:latin typeface="Lucida Sans" panose="020B0602030504020204" pitchFamily="34" charset="0"/>
              </a:rPr>
              <a:t>University-faculty can make accounts</a:t>
            </a:r>
          </a:p>
          <a:p>
            <a:r>
              <a:rPr lang="en-US" sz="2400" dirty="0" smtClean="0">
                <a:latin typeface="Lucida Sans" panose="020B0602030504020204" pitchFamily="34" charset="0"/>
              </a:rPr>
              <a:t>Faculty can send in documents for checking</a:t>
            </a:r>
          </a:p>
          <a:p>
            <a:pPr lvl="1"/>
            <a:r>
              <a:rPr lang="en-US" sz="2000" dirty="0" smtClean="0">
                <a:latin typeface="Lucida Sans" panose="020B0602030504020204" pitchFamily="34" charset="0"/>
              </a:rPr>
              <a:t>Documents are turned into a standard internal format</a:t>
            </a:r>
          </a:p>
          <a:p>
            <a:pPr lvl="1"/>
            <a:r>
              <a:rPr lang="en-US" sz="2000" dirty="0" smtClean="0">
                <a:latin typeface="Lucida Sans" panose="020B0602030504020204" pitchFamily="34" charset="0"/>
              </a:rPr>
              <a:t>The document is segmented (chapters, section, sentences, …) </a:t>
            </a:r>
          </a:p>
          <a:p>
            <a:pPr lvl="1"/>
            <a:r>
              <a:rPr lang="en-US" sz="2000" dirty="0" smtClean="0">
                <a:latin typeface="Lucida Sans" panose="020B0602030504020204" pitchFamily="34" charset="0"/>
              </a:rPr>
              <a:t>Document is compared on a sentence by sentence basis. </a:t>
            </a:r>
          </a:p>
          <a:p>
            <a:pPr lvl="1"/>
            <a:r>
              <a:rPr lang="en-US" sz="2000" dirty="0" smtClean="0">
                <a:latin typeface="Lucida Sans" panose="020B0602030504020204" pitchFamily="34" charset="0"/>
              </a:rPr>
              <a:t>A plagiarism score </a:t>
            </a:r>
            <a:r>
              <a:rPr lang="en-US" sz="2000" dirty="0">
                <a:latin typeface="Lucida Sans" panose="020B0602030504020204" pitchFamily="34" charset="0"/>
              </a:rPr>
              <a:t>is </a:t>
            </a:r>
            <a:r>
              <a:rPr lang="en-US" sz="2000" dirty="0" smtClean="0">
                <a:latin typeface="Lucida Sans" panose="020B0602030504020204" pitchFamily="34" charset="0"/>
              </a:rPr>
              <a:t>produced</a:t>
            </a:r>
          </a:p>
          <a:p>
            <a:pPr lvl="1"/>
            <a:r>
              <a:rPr lang="en-US" sz="2000" dirty="0" smtClean="0">
                <a:latin typeface="Lucida Sans" panose="020B0602030504020204" pitchFamily="34" charset="0"/>
              </a:rPr>
              <a:t>A report is sent to the person that sent in the document</a:t>
            </a:r>
          </a:p>
          <a:p>
            <a:r>
              <a:rPr lang="en-US" sz="2400" dirty="0" smtClean="0">
                <a:latin typeface="Lucida Sans" panose="020B0602030504020204" pitchFamily="34" charset="0"/>
              </a:rPr>
              <a:t>The system keeps records of use for producing yearly accounting reports</a:t>
            </a:r>
          </a:p>
          <a:p>
            <a:pPr lvl="1"/>
            <a:endParaRPr lang="en-GB" sz="2400" dirty="0">
              <a:latin typeface="Lucida Sans" panose="020B0602030504020204" pitchFamily="34" charset="0"/>
            </a:endParaRPr>
          </a:p>
        </p:txBody>
      </p:sp>
      <p:sp>
        <p:nvSpPr>
          <p:cNvPr id="4" name="Slide Number Placeholder 3"/>
          <p:cNvSpPr>
            <a:spLocks noGrp="1"/>
          </p:cNvSpPr>
          <p:nvPr>
            <p:ph type="sldNum" sz="quarter" idx="10"/>
          </p:nvPr>
        </p:nvSpPr>
        <p:spPr>
          <a:xfrm>
            <a:off x="6548367" y="6248400"/>
            <a:ext cx="2138433" cy="457200"/>
          </a:xfrm>
        </p:spPr>
        <p:txBody>
          <a:bodyPr/>
          <a:lstStyle/>
          <a:p>
            <a:fld id="{6CF5587C-60D7-410D-967F-4D4375984EC8}" type="slidenum">
              <a:rPr lang="en-US" smtClean="0">
                <a:solidFill>
                  <a:srgbClr val="000000"/>
                </a:solidFill>
              </a:rPr>
              <a:pPr/>
              <a:t>34</a:t>
            </a:fld>
            <a:endParaRPr lang="en-US">
              <a:solidFill>
                <a:srgbClr val="000000"/>
              </a:solidFill>
            </a:endParaRPr>
          </a:p>
        </p:txBody>
      </p:sp>
      <p:sp>
        <p:nvSpPr>
          <p:cNvPr id="5" name="Footer Placeholder 4"/>
          <p:cNvSpPr>
            <a:spLocks noGrp="1"/>
          </p:cNvSpPr>
          <p:nvPr>
            <p:ph type="ftr" sz="quarter" idx="11"/>
          </p:nvPr>
        </p:nvSpPr>
        <p:spPr>
          <a:xfrm>
            <a:off x="864345" y="6249988"/>
            <a:ext cx="7397005" cy="449262"/>
          </a:xfrm>
        </p:spPr>
        <p:txBody>
          <a:bodyPr/>
          <a:lstStyle/>
          <a:p>
            <a:r>
              <a:rPr lang="en-US" smtClean="0">
                <a:solidFill>
                  <a:srgbClr val="000000"/>
                </a:solidFill>
              </a:rPr>
              <a:t>MRV Chaudron</a:t>
            </a:r>
          </a:p>
          <a:p>
            <a:r>
              <a:rPr lang="en-US" smtClean="0">
                <a:solidFill>
                  <a:srgbClr val="000000"/>
                </a:solidFill>
              </a:rPr>
              <a:t>Sheet </a:t>
            </a:r>
            <a:fld id="{3DA61EB7-B0F2-4238-B7B8-169D16BBE77D}" type="slidenum">
              <a:rPr lang="en-US" smtClean="0">
                <a:solidFill>
                  <a:srgbClr val="000000"/>
                </a:solidFill>
              </a:rPr>
              <a:pPr/>
              <a:t>34</a:t>
            </a:fld>
            <a:endParaRPr lang="en-US">
              <a:solidFill>
                <a:srgbClr val="000000"/>
              </a:solidFill>
            </a:endParaRPr>
          </a:p>
        </p:txBody>
      </p:sp>
    </p:spTree>
    <p:extLst>
      <p:ext uri="{BB962C8B-B14F-4D97-AF65-F5344CB8AC3E}">
        <p14:creationId xmlns:p14="http://schemas.microsoft.com/office/powerpoint/2010/main" val="1934737875"/>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Decomposition into Subsystems</a:t>
            </a:r>
            <a:endParaRPr lang="en-GB" dirty="0"/>
          </a:p>
        </p:txBody>
      </p:sp>
      <p:sp>
        <p:nvSpPr>
          <p:cNvPr id="5" name="Footer Placeholder 4"/>
          <p:cNvSpPr>
            <a:spLocks noGrp="1"/>
          </p:cNvSpPr>
          <p:nvPr>
            <p:ph type="ftr" sz="quarter" idx="11"/>
          </p:nvPr>
        </p:nvSpPr>
        <p:spPr/>
        <p:txBody>
          <a:bodyPr/>
          <a:lstStyle/>
          <a:p>
            <a:r>
              <a:rPr lang="en-US" smtClean="0">
                <a:solidFill>
                  <a:srgbClr val="000000"/>
                </a:solidFill>
              </a:rPr>
              <a:t>MRV Chaudron</a:t>
            </a:r>
          </a:p>
          <a:p>
            <a:r>
              <a:rPr lang="en-US" smtClean="0">
                <a:solidFill>
                  <a:srgbClr val="000000"/>
                </a:solidFill>
              </a:rPr>
              <a:t>Sheet </a:t>
            </a:r>
            <a:fld id="{3DA61EB7-B0F2-4238-B7B8-169D16BBE77D}" type="slidenum">
              <a:rPr lang="en-US" smtClean="0">
                <a:solidFill>
                  <a:srgbClr val="000000"/>
                </a:solidFill>
              </a:rPr>
              <a:pPr/>
              <a:t>35</a:t>
            </a:fld>
            <a:endParaRPr lang="en-US">
              <a:solidFill>
                <a:srgbClr val="000000"/>
              </a:solidFill>
            </a:endParaRPr>
          </a:p>
        </p:txBody>
      </p:sp>
      <p:sp>
        <p:nvSpPr>
          <p:cNvPr id="10" name="Rectangle 9"/>
          <p:cNvSpPr/>
          <p:nvPr/>
        </p:nvSpPr>
        <p:spPr bwMode="auto">
          <a:xfrm>
            <a:off x="6814496" y="1472164"/>
            <a:ext cx="1817554" cy="846074"/>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200" dirty="0" smtClean="0">
                <a:solidFill>
                  <a:srgbClr val="000000"/>
                </a:solidFill>
                <a:latin typeface="Arial Narrow" panose="020B0606020202030204" pitchFamily="34" charset="0"/>
              </a:rPr>
              <a:t>Account</a:t>
            </a:r>
            <a:br>
              <a:rPr lang="en-US" sz="2200" dirty="0" smtClean="0">
                <a:solidFill>
                  <a:srgbClr val="000000"/>
                </a:solidFill>
                <a:latin typeface="Arial Narrow" panose="020B0606020202030204" pitchFamily="34" charset="0"/>
              </a:rPr>
            </a:br>
            <a:r>
              <a:rPr lang="en-US" sz="2200" dirty="0" smtClean="0">
                <a:solidFill>
                  <a:srgbClr val="000000"/>
                </a:solidFill>
                <a:latin typeface="Arial Narrow" panose="020B0606020202030204" pitchFamily="34" charset="0"/>
              </a:rPr>
              <a:t>Registration</a:t>
            </a:r>
            <a:endParaRPr lang="en-GB" sz="2200" dirty="0" smtClean="0">
              <a:solidFill>
                <a:srgbClr val="000000"/>
              </a:solidFill>
              <a:latin typeface="Arial Narrow" panose="020B0606020202030204" pitchFamily="34" charset="0"/>
            </a:endParaRPr>
          </a:p>
        </p:txBody>
      </p:sp>
      <p:sp>
        <p:nvSpPr>
          <p:cNvPr id="12" name="Rectangle 11"/>
          <p:cNvSpPr/>
          <p:nvPr/>
        </p:nvSpPr>
        <p:spPr bwMode="auto">
          <a:xfrm>
            <a:off x="2555775" y="4641715"/>
            <a:ext cx="1781614" cy="846074"/>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200" dirty="0" smtClean="0">
                <a:solidFill>
                  <a:srgbClr val="000000"/>
                </a:solidFill>
                <a:latin typeface="Arial Narrow" panose="020B0606020202030204" pitchFamily="34" charset="0"/>
              </a:rPr>
              <a:t>External</a:t>
            </a:r>
            <a:br>
              <a:rPr lang="en-US" sz="2200" dirty="0" smtClean="0">
                <a:solidFill>
                  <a:srgbClr val="000000"/>
                </a:solidFill>
                <a:latin typeface="Arial Narrow" panose="020B0606020202030204" pitchFamily="34" charset="0"/>
              </a:rPr>
            </a:br>
            <a:r>
              <a:rPr lang="en-US" sz="2200" dirty="0" smtClean="0">
                <a:solidFill>
                  <a:srgbClr val="000000"/>
                </a:solidFill>
                <a:latin typeface="Arial Narrow" panose="020B0606020202030204" pitchFamily="34" charset="0"/>
              </a:rPr>
              <a:t>Paper Loader</a:t>
            </a:r>
            <a:endParaRPr lang="en-GB" sz="2200" dirty="0" smtClean="0">
              <a:solidFill>
                <a:srgbClr val="000000"/>
              </a:solidFill>
              <a:latin typeface="Arial Narrow" panose="020B0606020202030204" pitchFamily="34" charset="0"/>
            </a:endParaRPr>
          </a:p>
        </p:txBody>
      </p:sp>
      <p:sp>
        <p:nvSpPr>
          <p:cNvPr id="13" name="Rectangle 12"/>
          <p:cNvSpPr/>
          <p:nvPr/>
        </p:nvSpPr>
        <p:spPr bwMode="auto">
          <a:xfrm>
            <a:off x="4825153" y="4628119"/>
            <a:ext cx="1587342" cy="846074"/>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200" dirty="0" smtClean="0">
                <a:solidFill>
                  <a:srgbClr val="000000"/>
                </a:solidFill>
                <a:latin typeface="Arial Narrow" panose="020B0606020202030204" pitchFamily="34" charset="0"/>
              </a:rPr>
              <a:t>Paper</a:t>
            </a:r>
            <a:br>
              <a:rPr lang="en-US" sz="2200" dirty="0" smtClean="0">
                <a:solidFill>
                  <a:srgbClr val="000000"/>
                </a:solidFill>
                <a:latin typeface="Arial Narrow" panose="020B0606020202030204" pitchFamily="34" charset="0"/>
              </a:rPr>
            </a:br>
            <a:r>
              <a:rPr lang="en-US" sz="2200" dirty="0" smtClean="0">
                <a:solidFill>
                  <a:srgbClr val="000000"/>
                </a:solidFill>
                <a:latin typeface="Arial Narrow" panose="020B0606020202030204" pitchFamily="34" charset="0"/>
              </a:rPr>
              <a:t>Repository</a:t>
            </a:r>
            <a:endParaRPr lang="en-GB" sz="2200" dirty="0" smtClean="0">
              <a:solidFill>
                <a:srgbClr val="000000"/>
              </a:solidFill>
              <a:latin typeface="Arial Narrow" panose="020B0606020202030204" pitchFamily="34" charset="0"/>
            </a:endParaRPr>
          </a:p>
        </p:txBody>
      </p:sp>
      <p:cxnSp>
        <p:nvCxnSpPr>
          <p:cNvPr id="15" name="Straight Connector 14"/>
          <p:cNvCxnSpPr>
            <a:stCxn id="13" idx="1"/>
            <a:endCxn id="12" idx="3"/>
          </p:cNvCxnSpPr>
          <p:nvPr/>
        </p:nvCxnSpPr>
        <p:spPr bwMode="auto">
          <a:xfrm flipH="1">
            <a:off x="4337389" y="5051156"/>
            <a:ext cx="487764" cy="13596"/>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0" name="Rectangle 19"/>
          <p:cNvSpPr/>
          <p:nvPr/>
        </p:nvSpPr>
        <p:spPr bwMode="auto">
          <a:xfrm>
            <a:off x="6814496" y="3217995"/>
            <a:ext cx="1817554" cy="2248822"/>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200" dirty="0" smtClean="0">
                <a:solidFill>
                  <a:srgbClr val="000000"/>
                </a:solidFill>
                <a:latin typeface="Arial Narrow" panose="020B0606020202030204" pitchFamily="34" charset="0"/>
              </a:rPr>
              <a:t>Submission Loader</a:t>
            </a:r>
            <a:endParaRPr lang="en-GB" sz="2200" dirty="0" smtClean="0">
              <a:solidFill>
                <a:srgbClr val="000000"/>
              </a:solidFill>
              <a:latin typeface="Arial Narrow" panose="020B0606020202030204" pitchFamily="34" charset="0"/>
            </a:endParaRPr>
          </a:p>
        </p:txBody>
      </p:sp>
      <p:sp>
        <p:nvSpPr>
          <p:cNvPr id="22" name="Rectangle 21"/>
          <p:cNvSpPr/>
          <p:nvPr/>
        </p:nvSpPr>
        <p:spPr bwMode="auto">
          <a:xfrm>
            <a:off x="4825153" y="1455341"/>
            <a:ext cx="1587342" cy="2391005"/>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200" dirty="0" smtClean="0">
                <a:solidFill>
                  <a:srgbClr val="000000"/>
                </a:solidFill>
                <a:latin typeface="Arial Narrow" panose="020B0606020202030204" pitchFamily="34" charset="0"/>
              </a:rPr>
              <a:t>Comparator</a:t>
            </a:r>
            <a:endParaRPr lang="en-GB" sz="2200" dirty="0" smtClean="0">
              <a:solidFill>
                <a:srgbClr val="000000"/>
              </a:solidFill>
              <a:latin typeface="Arial Narrow" panose="020B0606020202030204" pitchFamily="34" charset="0"/>
            </a:endParaRPr>
          </a:p>
        </p:txBody>
      </p:sp>
      <p:sp>
        <p:nvSpPr>
          <p:cNvPr id="25" name="Rectangle 24"/>
          <p:cNvSpPr/>
          <p:nvPr/>
        </p:nvSpPr>
        <p:spPr bwMode="auto">
          <a:xfrm>
            <a:off x="2555776" y="1455975"/>
            <a:ext cx="1745675" cy="2391005"/>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200" dirty="0" smtClean="0">
                <a:solidFill>
                  <a:srgbClr val="000000"/>
                </a:solidFill>
                <a:latin typeface="Arial Narrow" panose="020B0606020202030204" pitchFamily="34" charset="0"/>
              </a:rPr>
              <a:t>Report Generator</a:t>
            </a:r>
            <a:endParaRPr lang="en-GB" sz="2200" dirty="0" smtClean="0">
              <a:solidFill>
                <a:srgbClr val="000000"/>
              </a:solidFill>
              <a:latin typeface="Arial Narrow" panose="020B0606020202030204" pitchFamily="34" charset="0"/>
            </a:endParaRPr>
          </a:p>
        </p:txBody>
      </p:sp>
      <p:cxnSp>
        <p:nvCxnSpPr>
          <p:cNvPr id="28" name="Straight Connector 27"/>
          <p:cNvCxnSpPr/>
          <p:nvPr/>
        </p:nvCxnSpPr>
        <p:spPr bwMode="auto">
          <a:xfrm>
            <a:off x="8646942" y="4113989"/>
            <a:ext cx="328911"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0" name="Oval 29"/>
          <p:cNvSpPr/>
          <p:nvPr/>
        </p:nvSpPr>
        <p:spPr bwMode="auto">
          <a:xfrm>
            <a:off x="8933936" y="3982925"/>
            <a:ext cx="174567" cy="21151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200" smtClean="0">
              <a:solidFill>
                <a:srgbClr val="000000"/>
              </a:solidFill>
              <a:latin typeface="Times" pitchFamily="18" charset="0"/>
            </a:endParaRPr>
          </a:p>
        </p:txBody>
      </p:sp>
      <p:cxnSp>
        <p:nvCxnSpPr>
          <p:cNvPr id="39" name="Straight Connector 38"/>
          <p:cNvCxnSpPr>
            <a:endCxn id="13" idx="3"/>
          </p:cNvCxnSpPr>
          <p:nvPr/>
        </p:nvCxnSpPr>
        <p:spPr bwMode="auto">
          <a:xfrm flipH="1">
            <a:off x="6412495" y="5051156"/>
            <a:ext cx="408816"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flipH="1">
            <a:off x="6412495" y="3500020"/>
            <a:ext cx="408816"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flipH="1">
            <a:off x="4301451" y="3500020"/>
            <a:ext cx="523703"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5" name="Straight Connector 44"/>
          <p:cNvCxnSpPr>
            <a:stCxn id="20" idx="0"/>
            <a:endCxn id="10" idx="2"/>
          </p:cNvCxnSpPr>
          <p:nvPr/>
        </p:nvCxnSpPr>
        <p:spPr bwMode="auto">
          <a:xfrm flipV="1">
            <a:off x="7723273" y="2318238"/>
            <a:ext cx="0" cy="89975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a:off x="8646942" y="1820282"/>
            <a:ext cx="328911"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49" name="Oval 48"/>
          <p:cNvSpPr/>
          <p:nvPr/>
        </p:nvSpPr>
        <p:spPr bwMode="auto">
          <a:xfrm>
            <a:off x="8933936" y="1689217"/>
            <a:ext cx="174567" cy="21151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200" smtClean="0">
              <a:solidFill>
                <a:srgbClr val="000000"/>
              </a:solidFill>
              <a:latin typeface="Times" pitchFamily="18" charset="0"/>
            </a:endParaRPr>
          </a:p>
        </p:txBody>
      </p:sp>
      <p:grpSp>
        <p:nvGrpSpPr>
          <p:cNvPr id="3" name="Group 2"/>
          <p:cNvGrpSpPr/>
          <p:nvPr/>
        </p:nvGrpSpPr>
        <p:grpSpPr>
          <a:xfrm flipH="1">
            <a:off x="2094215" y="4945673"/>
            <a:ext cx="461561" cy="211519"/>
            <a:chOff x="8799342" y="4135325"/>
            <a:chExt cx="461561" cy="211519"/>
          </a:xfrm>
        </p:grpSpPr>
        <p:cxnSp>
          <p:nvCxnSpPr>
            <p:cNvPr id="19" name="Straight Connector 18"/>
            <p:cNvCxnSpPr/>
            <p:nvPr/>
          </p:nvCxnSpPr>
          <p:spPr bwMode="auto">
            <a:xfrm>
              <a:off x="8799342" y="4266389"/>
              <a:ext cx="328911"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1" name="Oval 20"/>
            <p:cNvSpPr/>
            <p:nvPr/>
          </p:nvSpPr>
          <p:spPr bwMode="auto">
            <a:xfrm>
              <a:off x="9086336" y="4135325"/>
              <a:ext cx="174567" cy="21151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200" smtClean="0">
                <a:solidFill>
                  <a:srgbClr val="000000"/>
                </a:solidFill>
                <a:latin typeface="Times" pitchFamily="18" charset="0"/>
              </a:endParaRPr>
            </a:p>
          </p:txBody>
        </p:sp>
      </p:grpSp>
    </p:spTree>
    <p:extLst>
      <p:ext uri="{BB962C8B-B14F-4D97-AF65-F5344CB8AC3E}">
        <p14:creationId xmlns:p14="http://schemas.microsoft.com/office/powerpoint/2010/main" val="130156707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these sub-subsystems go?</a:t>
            </a:r>
            <a:endParaRPr lang="en-GB" dirty="0"/>
          </a:p>
        </p:txBody>
      </p:sp>
      <p:sp>
        <p:nvSpPr>
          <p:cNvPr id="5" name="Footer Placeholder 4"/>
          <p:cNvSpPr>
            <a:spLocks noGrp="1"/>
          </p:cNvSpPr>
          <p:nvPr>
            <p:ph type="ftr" sz="quarter" idx="11"/>
          </p:nvPr>
        </p:nvSpPr>
        <p:spPr/>
        <p:txBody>
          <a:bodyPr/>
          <a:lstStyle/>
          <a:p>
            <a:r>
              <a:rPr lang="en-US" smtClean="0">
                <a:solidFill>
                  <a:srgbClr val="000000"/>
                </a:solidFill>
              </a:rPr>
              <a:t>MRV Chaudron</a:t>
            </a:r>
          </a:p>
          <a:p>
            <a:r>
              <a:rPr lang="en-US" smtClean="0">
                <a:solidFill>
                  <a:srgbClr val="000000"/>
                </a:solidFill>
              </a:rPr>
              <a:t>Sheet </a:t>
            </a:r>
            <a:fld id="{3DA61EB7-B0F2-4238-B7B8-169D16BBE77D}" type="slidenum">
              <a:rPr lang="en-US" smtClean="0">
                <a:solidFill>
                  <a:srgbClr val="000000"/>
                </a:solidFill>
              </a:rPr>
              <a:pPr/>
              <a:t>36</a:t>
            </a:fld>
            <a:endParaRPr lang="en-US">
              <a:solidFill>
                <a:srgbClr val="000000"/>
              </a:solidFill>
            </a:endParaRPr>
          </a:p>
        </p:txBody>
      </p:sp>
      <p:sp>
        <p:nvSpPr>
          <p:cNvPr id="10" name="Rectangle 9"/>
          <p:cNvSpPr/>
          <p:nvPr/>
        </p:nvSpPr>
        <p:spPr bwMode="auto">
          <a:xfrm>
            <a:off x="6814496" y="1472164"/>
            <a:ext cx="1817554" cy="846074"/>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200" dirty="0" smtClean="0">
                <a:solidFill>
                  <a:srgbClr val="000000"/>
                </a:solidFill>
                <a:latin typeface="Arial Narrow" panose="020B0606020202030204" pitchFamily="34" charset="0"/>
              </a:rPr>
              <a:t>Account</a:t>
            </a:r>
            <a:br>
              <a:rPr lang="en-US" sz="2200" dirty="0" smtClean="0">
                <a:solidFill>
                  <a:srgbClr val="000000"/>
                </a:solidFill>
                <a:latin typeface="Arial Narrow" panose="020B0606020202030204" pitchFamily="34" charset="0"/>
              </a:rPr>
            </a:br>
            <a:r>
              <a:rPr lang="en-US" sz="2200" dirty="0" smtClean="0">
                <a:solidFill>
                  <a:srgbClr val="000000"/>
                </a:solidFill>
                <a:latin typeface="Arial Narrow" panose="020B0606020202030204" pitchFamily="34" charset="0"/>
              </a:rPr>
              <a:t>Registration</a:t>
            </a:r>
            <a:endParaRPr lang="en-GB" sz="2200" dirty="0" smtClean="0">
              <a:solidFill>
                <a:srgbClr val="000000"/>
              </a:solidFill>
              <a:latin typeface="Arial Narrow" panose="020B0606020202030204" pitchFamily="34" charset="0"/>
            </a:endParaRPr>
          </a:p>
        </p:txBody>
      </p:sp>
      <p:sp>
        <p:nvSpPr>
          <p:cNvPr id="12" name="Rectangle 11"/>
          <p:cNvSpPr/>
          <p:nvPr/>
        </p:nvSpPr>
        <p:spPr bwMode="auto">
          <a:xfrm>
            <a:off x="2555775" y="4641715"/>
            <a:ext cx="1781614" cy="846074"/>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200" dirty="0" smtClean="0">
                <a:solidFill>
                  <a:srgbClr val="000000"/>
                </a:solidFill>
                <a:latin typeface="Arial Narrow" panose="020B0606020202030204" pitchFamily="34" charset="0"/>
              </a:rPr>
              <a:t>External</a:t>
            </a:r>
            <a:br>
              <a:rPr lang="en-US" sz="2200" dirty="0" smtClean="0">
                <a:solidFill>
                  <a:srgbClr val="000000"/>
                </a:solidFill>
                <a:latin typeface="Arial Narrow" panose="020B0606020202030204" pitchFamily="34" charset="0"/>
              </a:rPr>
            </a:br>
            <a:r>
              <a:rPr lang="en-US" sz="2200" dirty="0" smtClean="0">
                <a:solidFill>
                  <a:srgbClr val="000000"/>
                </a:solidFill>
                <a:latin typeface="Arial Narrow" panose="020B0606020202030204" pitchFamily="34" charset="0"/>
              </a:rPr>
              <a:t>Paper Loader</a:t>
            </a:r>
            <a:endParaRPr lang="en-GB" sz="2200" dirty="0" smtClean="0">
              <a:solidFill>
                <a:srgbClr val="000000"/>
              </a:solidFill>
              <a:latin typeface="Arial Narrow" panose="020B0606020202030204" pitchFamily="34" charset="0"/>
            </a:endParaRPr>
          </a:p>
        </p:txBody>
      </p:sp>
      <p:sp>
        <p:nvSpPr>
          <p:cNvPr id="13" name="Rectangle 12"/>
          <p:cNvSpPr/>
          <p:nvPr/>
        </p:nvSpPr>
        <p:spPr bwMode="auto">
          <a:xfrm>
            <a:off x="4825153" y="4628119"/>
            <a:ext cx="1587342" cy="846074"/>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200" dirty="0" smtClean="0">
                <a:solidFill>
                  <a:srgbClr val="000000"/>
                </a:solidFill>
                <a:latin typeface="Arial Narrow" panose="020B0606020202030204" pitchFamily="34" charset="0"/>
              </a:rPr>
              <a:t>Paper</a:t>
            </a:r>
            <a:br>
              <a:rPr lang="en-US" sz="2200" dirty="0" smtClean="0">
                <a:solidFill>
                  <a:srgbClr val="000000"/>
                </a:solidFill>
                <a:latin typeface="Arial Narrow" panose="020B0606020202030204" pitchFamily="34" charset="0"/>
              </a:rPr>
            </a:br>
            <a:r>
              <a:rPr lang="en-US" sz="2200" dirty="0" smtClean="0">
                <a:solidFill>
                  <a:srgbClr val="000000"/>
                </a:solidFill>
                <a:latin typeface="Arial Narrow" panose="020B0606020202030204" pitchFamily="34" charset="0"/>
              </a:rPr>
              <a:t>Repository</a:t>
            </a:r>
            <a:endParaRPr lang="en-GB" sz="2200" dirty="0" smtClean="0">
              <a:solidFill>
                <a:srgbClr val="000000"/>
              </a:solidFill>
              <a:latin typeface="Arial Narrow" panose="020B0606020202030204" pitchFamily="34" charset="0"/>
            </a:endParaRPr>
          </a:p>
        </p:txBody>
      </p:sp>
      <p:cxnSp>
        <p:nvCxnSpPr>
          <p:cNvPr id="15" name="Straight Connector 14"/>
          <p:cNvCxnSpPr>
            <a:stCxn id="13" idx="1"/>
            <a:endCxn id="12" idx="3"/>
          </p:cNvCxnSpPr>
          <p:nvPr/>
        </p:nvCxnSpPr>
        <p:spPr bwMode="auto">
          <a:xfrm flipH="1">
            <a:off x="4337389" y="5051156"/>
            <a:ext cx="487764" cy="13596"/>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0" name="Rectangle 19"/>
          <p:cNvSpPr/>
          <p:nvPr/>
        </p:nvSpPr>
        <p:spPr bwMode="auto">
          <a:xfrm>
            <a:off x="6814496" y="3217995"/>
            <a:ext cx="1817554" cy="2248822"/>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200" dirty="0" smtClean="0">
                <a:solidFill>
                  <a:srgbClr val="000000"/>
                </a:solidFill>
                <a:latin typeface="Arial Narrow" panose="020B0606020202030204" pitchFamily="34" charset="0"/>
              </a:rPr>
              <a:t>Submission Loader</a:t>
            </a:r>
            <a:endParaRPr lang="en-GB" sz="2200" dirty="0" smtClean="0">
              <a:solidFill>
                <a:srgbClr val="000000"/>
              </a:solidFill>
              <a:latin typeface="Arial Narrow" panose="020B0606020202030204" pitchFamily="34" charset="0"/>
            </a:endParaRPr>
          </a:p>
        </p:txBody>
      </p:sp>
      <p:sp>
        <p:nvSpPr>
          <p:cNvPr id="19" name="Rectangle 18"/>
          <p:cNvSpPr/>
          <p:nvPr/>
        </p:nvSpPr>
        <p:spPr bwMode="auto">
          <a:xfrm>
            <a:off x="270642" y="5295759"/>
            <a:ext cx="1520784" cy="524430"/>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800" dirty="0" smtClean="0">
                <a:solidFill>
                  <a:srgbClr val="000000"/>
                </a:solidFill>
                <a:latin typeface="Arial Narrow" panose="020B0606020202030204" pitchFamily="34" charset="0"/>
              </a:rPr>
              <a:t>File Converter</a:t>
            </a:r>
            <a:endParaRPr lang="en-GB" sz="1800" dirty="0" smtClean="0">
              <a:solidFill>
                <a:srgbClr val="000000"/>
              </a:solidFill>
              <a:latin typeface="Arial Narrow" panose="020B0606020202030204" pitchFamily="34" charset="0"/>
            </a:endParaRPr>
          </a:p>
        </p:txBody>
      </p:sp>
      <p:sp>
        <p:nvSpPr>
          <p:cNvPr id="21" name="Rectangle 20"/>
          <p:cNvSpPr/>
          <p:nvPr/>
        </p:nvSpPr>
        <p:spPr bwMode="auto">
          <a:xfrm>
            <a:off x="270642" y="4576198"/>
            <a:ext cx="1520784" cy="524430"/>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800" dirty="0" smtClean="0">
                <a:solidFill>
                  <a:srgbClr val="000000"/>
                </a:solidFill>
                <a:latin typeface="Arial Narrow" panose="020B0606020202030204" pitchFamily="34" charset="0"/>
              </a:rPr>
              <a:t>File </a:t>
            </a:r>
            <a:r>
              <a:rPr lang="en-US" sz="1800" dirty="0" err="1" smtClean="0">
                <a:solidFill>
                  <a:srgbClr val="000000"/>
                </a:solidFill>
                <a:latin typeface="Arial Narrow" panose="020B0606020202030204" pitchFamily="34" charset="0"/>
              </a:rPr>
              <a:t>Segmenter</a:t>
            </a:r>
            <a:endParaRPr lang="en-GB" sz="1800" dirty="0" smtClean="0">
              <a:solidFill>
                <a:srgbClr val="000000"/>
              </a:solidFill>
              <a:latin typeface="Arial Narrow" panose="020B0606020202030204" pitchFamily="34" charset="0"/>
            </a:endParaRPr>
          </a:p>
        </p:txBody>
      </p:sp>
      <p:sp>
        <p:nvSpPr>
          <p:cNvPr id="22" name="Rectangle 21"/>
          <p:cNvSpPr/>
          <p:nvPr/>
        </p:nvSpPr>
        <p:spPr bwMode="auto">
          <a:xfrm>
            <a:off x="4825153" y="1455341"/>
            <a:ext cx="1587342" cy="2391005"/>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200" dirty="0" smtClean="0">
                <a:solidFill>
                  <a:srgbClr val="000000"/>
                </a:solidFill>
                <a:latin typeface="Arial Narrow" panose="020B0606020202030204" pitchFamily="34" charset="0"/>
              </a:rPr>
              <a:t>Comparator</a:t>
            </a:r>
            <a:endParaRPr lang="en-GB" sz="2200" dirty="0" smtClean="0">
              <a:solidFill>
                <a:srgbClr val="000000"/>
              </a:solidFill>
              <a:latin typeface="Arial Narrow" panose="020B0606020202030204" pitchFamily="34" charset="0"/>
            </a:endParaRPr>
          </a:p>
        </p:txBody>
      </p:sp>
      <p:sp>
        <p:nvSpPr>
          <p:cNvPr id="23" name="Rectangle 22"/>
          <p:cNvSpPr/>
          <p:nvPr/>
        </p:nvSpPr>
        <p:spPr bwMode="auto">
          <a:xfrm>
            <a:off x="258761" y="3856635"/>
            <a:ext cx="1533103" cy="524430"/>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800" dirty="0" smtClean="0">
                <a:solidFill>
                  <a:srgbClr val="000000"/>
                </a:solidFill>
                <a:latin typeface="Arial Narrow" panose="020B0606020202030204" pitchFamily="34" charset="0"/>
              </a:rPr>
              <a:t>Comparator</a:t>
            </a:r>
            <a:endParaRPr lang="en-GB" sz="1800" dirty="0" smtClean="0">
              <a:solidFill>
                <a:srgbClr val="000000"/>
              </a:solidFill>
              <a:latin typeface="Arial Narrow" panose="020B0606020202030204" pitchFamily="34" charset="0"/>
            </a:endParaRPr>
          </a:p>
        </p:txBody>
      </p:sp>
      <p:sp>
        <p:nvSpPr>
          <p:cNvPr id="24" name="Rectangle 23"/>
          <p:cNvSpPr/>
          <p:nvPr/>
        </p:nvSpPr>
        <p:spPr bwMode="auto">
          <a:xfrm>
            <a:off x="258761" y="3140968"/>
            <a:ext cx="1533103" cy="520533"/>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800" dirty="0" smtClean="0">
                <a:solidFill>
                  <a:srgbClr val="000000"/>
                </a:solidFill>
                <a:latin typeface="Arial Narrow" panose="020B0606020202030204" pitchFamily="34" charset="0"/>
              </a:rPr>
              <a:t>Compute Score</a:t>
            </a:r>
            <a:endParaRPr lang="en-GB" sz="1800" dirty="0" smtClean="0">
              <a:solidFill>
                <a:srgbClr val="000000"/>
              </a:solidFill>
              <a:latin typeface="Arial Narrow" panose="020B0606020202030204" pitchFamily="34" charset="0"/>
            </a:endParaRPr>
          </a:p>
        </p:txBody>
      </p:sp>
      <p:sp>
        <p:nvSpPr>
          <p:cNvPr id="25" name="Rectangle 24"/>
          <p:cNvSpPr/>
          <p:nvPr/>
        </p:nvSpPr>
        <p:spPr bwMode="auto">
          <a:xfrm>
            <a:off x="2555776" y="1455975"/>
            <a:ext cx="1745675" cy="2391005"/>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200" dirty="0" smtClean="0">
                <a:solidFill>
                  <a:srgbClr val="000000"/>
                </a:solidFill>
                <a:latin typeface="Arial Narrow" panose="020B0606020202030204" pitchFamily="34" charset="0"/>
              </a:rPr>
              <a:t>Report Generator</a:t>
            </a:r>
            <a:endParaRPr lang="en-GB" sz="2200" dirty="0" smtClean="0">
              <a:solidFill>
                <a:srgbClr val="000000"/>
              </a:solidFill>
              <a:latin typeface="Arial Narrow" panose="020B0606020202030204" pitchFamily="34" charset="0"/>
            </a:endParaRPr>
          </a:p>
        </p:txBody>
      </p:sp>
      <p:sp>
        <p:nvSpPr>
          <p:cNvPr id="26" name="Rectangle 25"/>
          <p:cNvSpPr/>
          <p:nvPr/>
        </p:nvSpPr>
        <p:spPr bwMode="auto">
          <a:xfrm>
            <a:off x="270642" y="2183974"/>
            <a:ext cx="1519402" cy="775538"/>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800" dirty="0" smtClean="0">
                <a:solidFill>
                  <a:srgbClr val="000000"/>
                </a:solidFill>
                <a:latin typeface="Arial Narrow" panose="020B0606020202030204" pitchFamily="34" charset="0"/>
              </a:rPr>
              <a:t>University Reporting</a:t>
            </a:r>
            <a:endParaRPr lang="en-GB" sz="1800" dirty="0" smtClean="0">
              <a:solidFill>
                <a:srgbClr val="000000"/>
              </a:solidFill>
              <a:latin typeface="Arial Narrow" panose="020B0606020202030204" pitchFamily="34" charset="0"/>
            </a:endParaRPr>
          </a:p>
        </p:txBody>
      </p:sp>
      <p:sp>
        <p:nvSpPr>
          <p:cNvPr id="27" name="Rectangle 26"/>
          <p:cNvSpPr/>
          <p:nvPr/>
        </p:nvSpPr>
        <p:spPr bwMode="auto">
          <a:xfrm>
            <a:off x="261627" y="1451075"/>
            <a:ext cx="1529799" cy="537766"/>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800" dirty="0" smtClean="0">
                <a:solidFill>
                  <a:srgbClr val="000000"/>
                </a:solidFill>
                <a:latin typeface="Arial Narrow" panose="020B0606020202030204" pitchFamily="34" charset="0"/>
              </a:rPr>
              <a:t>Paper Reporter</a:t>
            </a:r>
            <a:endParaRPr lang="en-GB" sz="1800" dirty="0" smtClean="0">
              <a:solidFill>
                <a:srgbClr val="000000"/>
              </a:solidFill>
              <a:latin typeface="Arial Narrow" panose="020B0606020202030204" pitchFamily="34" charset="0"/>
            </a:endParaRPr>
          </a:p>
        </p:txBody>
      </p:sp>
      <p:cxnSp>
        <p:nvCxnSpPr>
          <p:cNvPr id="28" name="Straight Connector 27"/>
          <p:cNvCxnSpPr/>
          <p:nvPr/>
        </p:nvCxnSpPr>
        <p:spPr bwMode="auto">
          <a:xfrm>
            <a:off x="8646942" y="4113989"/>
            <a:ext cx="328911"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0" name="Oval 29"/>
          <p:cNvSpPr/>
          <p:nvPr/>
        </p:nvSpPr>
        <p:spPr bwMode="auto">
          <a:xfrm>
            <a:off x="8933936" y="3982925"/>
            <a:ext cx="174567" cy="21151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200" smtClean="0">
              <a:solidFill>
                <a:srgbClr val="000000"/>
              </a:solidFill>
              <a:latin typeface="Times" pitchFamily="18" charset="0"/>
            </a:endParaRPr>
          </a:p>
        </p:txBody>
      </p:sp>
      <p:cxnSp>
        <p:nvCxnSpPr>
          <p:cNvPr id="39" name="Straight Connector 38"/>
          <p:cNvCxnSpPr>
            <a:endCxn id="13" idx="3"/>
          </p:cNvCxnSpPr>
          <p:nvPr/>
        </p:nvCxnSpPr>
        <p:spPr bwMode="auto">
          <a:xfrm flipH="1">
            <a:off x="6412495" y="5051156"/>
            <a:ext cx="408816"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flipH="1">
            <a:off x="6412495" y="3500020"/>
            <a:ext cx="408816"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flipH="1">
            <a:off x="4301451" y="3500020"/>
            <a:ext cx="523703"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5" name="Straight Connector 44"/>
          <p:cNvCxnSpPr>
            <a:stCxn id="20" idx="0"/>
            <a:endCxn id="10" idx="2"/>
          </p:cNvCxnSpPr>
          <p:nvPr/>
        </p:nvCxnSpPr>
        <p:spPr bwMode="auto">
          <a:xfrm flipV="1">
            <a:off x="7723273" y="2318238"/>
            <a:ext cx="0" cy="89975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a:off x="8646942" y="1820282"/>
            <a:ext cx="328911"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49" name="Oval 48"/>
          <p:cNvSpPr/>
          <p:nvPr/>
        </p:nvSpPr>
        <p:spPr bwMode="auto">
          <a:xfrm>
            <a:off x="8933936" y="1689217"/>
            <a:ext cx="174567" cy="21151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200" smtClean="0">
              <a:solidFill>
                <a:srgbClr val="000000"/>
              </a:solidFill>
              <a:latin typeface="Times" pitchFamily="18" charset="0"/>
            </a:endParaRPr>
          </a:p>
        </p:txBody>
      </p:sp>
      <p:grpSp>
        <p:nvGrpSpPr>
          <p:cNvPr id="29" name="Group 28"/>
          <p:cNvGrpSpPr/>
          <p:nvPr/>
        </p:nvGrpSpPr>
        <p:grpSpPr>
          <a:xfrm flipH="1">
            <a:off x="2094215" y="4945673"/>
            <a:ext cx="461561" cy="211519"/>
            <a:chOff x="8799342" y="4135325"/>
            <a:chExt cx="461561" cy="211519"/>
          </a:xfrm>
        </p:grpSpPr>
        <p:cxnSp>
          <p:nvCxnSpPr>
            <p:cNvPr id="31" name="Straight Connector 30"/>
            <p:cNvCxnSpPr/>
            <p:nvPr/>
          </p:nvCxnSpPr>
          <p:spPr bwMode="auto">
            <a:xfrm>
              <a:off x="8799342" y="4266389"/>
              <a:ext cx="328911"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2" name="Oval 31"/>
            <p:cNvSpPr/>
            <p:nvPr/>
          </p:nvSpPr>
          <p:spPr bwMode="auto">
            <a:xfrm>
              <a:off x="9086336" y="4135325"/>
              <a:ext cx="174567" cy="21151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200" smtClean="0">
                <a:solidFill>
                  <a:srgbClr val="000000"/>
                </a:solidFill>
                <a:latin typeface="Times" pitchFamily="18" charset="0"/>
              </a:endParaRPr>
            </a:p>
          </p:txBody>
        </p:sp>
      </p:grpSp>
    </p:spTree>
    <p:extLst>
      <p:ext uri="{BB962C8B-B14F-4D97-AF65-F5344CB8AC3E}">
        <p14:creationId xmlns:p14="http://schemas.microsoft.com/office/powerpoint/2010/main" val="1968966906"/>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Footer Placeholder 4"/>
          <p:cNvSpPr>
            <a:spLocks noGrp="1"/>
          </p:cNvSpPr>
          <p:nvPr>
            <p:ph type="ftr" sz="quarter" idx="11"/>
          </p:nvPr>
        </p:nvSpPr>
        <p:spPr/>
        <p:txBody>
          <a:bodyPr/>
          <a:lstStyle/>
          <a:p>
            <a:r>
              <a:rPr lang="en-US" smtClean="0">
                <a:solidFill>
                  <a:srgbClr val="000000"/>
                </a:solidFill>
              </a:rPr>
              <a:t>MRV Chaudron</a:t>
            </a:r>
          </a:p>
          <a:p>
            <a:r>
              <a:rPr lang="en-US" smtClean="0">
                <a:solidFill>
                  <a:srgbClr val="000000"/>
                </a:solidFill>
              </a:rPr>
              <a:t>Sheet </a:t>
            </a:r>
            <a:fld id="{3DA61EB7-B0F2-4238-B7B8-169D16BBE77D}" type="slidenum">
              <a:rPr lang="en-US" smtClean="0">
                <a:solidFill>
                  <a:srgbClr val="000000"/>
                </a:solidFill>
              </a:rPr>
              <a:pPr/>
              <a:t>37</a:t>
            </a:fld>
            <a:endParaRPr lang="en-US">
              <a:solidFill>
                <a:srgbClr val="000000"/>
              </a:solidFill>
            </a:endParaRPr>
          </a:p>
        </p:txBody>
      </p:sp>
      <p:grpSp>
        <p:nvGrpSpPr>
          <p:cNvPr id="3" name="Group 2"/>
          <p:cNvGrpSpPr/>
          <p:nvPr/>
        </p:nvGrpSpPr>
        <p:grpSpPr>
          <a:xfrm>
            <a:off x="2411760" y="1844824"/>
            <a:ext cx="6552728" cy="4032448"/>
            <a:chOff x="611558" y="1844824"/>
            <a:chExt cx="8108882" cy="4118342"/>
          </a:xfrm>
        </p:grpSpPr>
        <p:sp>
          <p:nvSpPr>
            <p:cNvPr id="10" name="Rectangle 9"/>
            <p:cNvSpPr/>
            <p:nvPr/>
          </p:nvSpPr>
          <p:spPr bwMode="auto">
            <a:xfrm>
              <a:off x="5881648" y="1862005"/>
              <a:ext cx="2249190" cy="864096"/>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200" dirty="0" smtClean="0">
                  <a:solidFill>
                    <a:srgbClr val="000000"/>
                  </a:solidFill>
                  <a:latin typeface="Arial Narrow" panose="020B0606020202030204" pitchFamily="34" charset="0"/>
                </a:rPr>
                <a:t>Account</a:t>
              </a:r>
              <a:br>
                <a:rPr lang="en-US" sz="2200" dirty="0" smtClean="0">
                  <a:solidFill>
                    <a:srgbClr val="000000"/>
                  </a:solidFill>
                  <a:latin typeface="Arial Narrow" panose="020B0606020202030204" pitchFamily="34" charset="0"/>
                </a:rPr>
              </a:br>
              <a:r>
                <a:rPr lang="en-US" sz="2200" dirty="0" smtClean="0">
                  <a:solidFill>
                    <a:srgbClr val="000000"/>
                  </a:solidFill>
                  <a:latin typeface="Arial Narrow" panose="020B0606020202030204" pitchFamily="34" charset="0"/>
                </a:rPr>
                <a:t>Registration</a:t>
              </a:r>
              <a:endParaRPr lang="en-GB" sz="2200" dirty="0" smtClean="0">
                <a:solidFill>
                  <a:srgbClr val="000000"/>
                </a:solidFill>
                <a:latin typeface="Arial Narrow" panose="020B0606020202030204" pitchFamily="34" charset="0"/>
              </a:endParaRPr>
            </a:p>
          </p:txBody>
        </p:sp>
        <p:sp>
          <p:nvSpPr>
            <p:cNvPr id="12" name="Rectangle 11"/>
            <p:cNvSpPr/>
            <p:nvPr/>
          </p:nvSpPr>
          <p:spPr bwMode="auto">
            <a:xfrm>
              <a:off x="611558" y="5099070"/>
              <a:ext cx="2204715" cy="864096"/>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200" dirty="0" smtClean="0">
                  <a:solidFill>
                    <a:srgbClr val="000000"/>
                  </a:solidFill>
                  <a:latin typeface="Arial Narrow" panose="020B0606020202030204" pitchFamily="34" charset="0"/>
                </a:rPr>
                <a:t>External</a:t>
              </a:r>
              <a:br>
                <a:rPr lang="en-US" sz="2200" dirty="0" smtClean="0">
                  <a:solidFill>
                    <a:srgbClr val="000000"/>
                  </a:solidFill>
                  <a:latin typeface="Arial Narrow" panose="020B0606020202030204" pitchFamily="34" charset="0"/>
                </a:rPr>
              </a:br>
              <a:r>
                <a:rPr lang="en-US" sz="2200" dirty="0" smtClean="0">
                  <a:solidFill>
                    <a:srgbClr val="000000"/>
                  </a:solidFill>
                  <a:latin typeface="Arial Narrow" panose="020B0606020202030204" pitchFamily="34" charset="0"/>
                </a:rPr>
                <a:t>Paper Loader</a:t>
              </a:r>
              <a:endParaRPr lang="en-GB" sz="2200" dirty="0" smtClean="0">
                <a:solidFill>
                  <a:srgbClr val="000000"/>
                </a:solidFill>
                <a:latin typeface="Arial Narrow" panose="020B0606020202030204" pitchFamily="34" charset="0"/>
              </a:endParaRPr>
            </a:p>
          </p:txBody>
        </p:sp>
        <p:sp>
          <p:nvSpPr>
            <p:cNvPr id="13" name="Rectangle 12"/>
            <p:cNvSpPr/>
            <p:nvPr/>
          </p:nvSpPr>
          <p:spPr bwMode="auto">
            <a:xfrm>
              <a:off x="3419872" y="5085184"/>
              <a:ext cx="1964307" cy="864096"/>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200" dirty="0" smtClean="0">
                  <a:solidFill>
                    <a:srgbClr val="000000"/>
                  </a:solidFill>
                  <a:latin typeface="Arial Narrow" panose="020B0606020202030204" pitchFamily="34" charset="0"/>
                </a:rPr>
                <a:t>Paper</a:t>
              </a:r>
              <a:br>
                <a:rPr lang="en-US" sz="2200" dirty="0" smtClean="0">
                  <a:solidFill>
                    <a:srgbClr val="000000"/>
                  </a:solidFill>
                  <a:latin typeface="Arial Narrow" panose="020B0606020202030204" pitchFamily="34" charset="0"/>
                </a:rPr>
              </a:br>
              <a:r>
                <a:rPr lang="en-US" sz="2200" dirty="0" smtClean="0">
                  <a:solidFill>
                    <a:srgbClr val="000000"/>
                  </a:solidFill>
                  <a:latin typeface="Arial Narrow" panose="020B0606020202030204" pitchFamily="34" charset="0"/>
                </a:rPr>
                <a:t>Repository</a:t>
              </a:r>
              <a:endParaRPr lang="en-GB" sz="2200" dirty="0" smtClean="0">
                <a:solidFill>
                  <a:srgbClr val="000000"/>
                </a:solidFill>
                <a:latin typeface="Arial Narrow" panose="020B0606020202030204" pitchFamily="34" charset="0"/>
              </a:endParaRPr>
            </a:p>
          </p:txBody>
        </p:sp>
        <p:cxnSp>
          <p:nvCxnSpPr>
            <p:cNvPr id="15" name="Straight Connector 14"/>
            <p:cNvCxnSpPr>
              <a:stCxn id="13" idx="1"/>
              <a:endCxn id="12" idx="3"/>
            </p:cNvCxnSpPr>
            <p:nvPr/>
          </p:nvCxnSpPr>
          <p:spPr bwMode="auto">
            <a:xfrm flipH="1">
              <a:off x="2816273" y="5517232"/>
              <a:ext cx="603599" cy="13886"/>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0" name="Rectangle 19"/>
            <p:cNvSpPr/>
            <p:nvPr/>
          </p:nvSpPr>
          <p:spPr bwMode="auto">
            <a:xfrm>
              <a:off x="5881648" y="3645024"/>
              <a:ext cx="2249190" cy="2296724"/>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200" dirty="0" smtClean="0">
                  <a:solidFill>
                    <a:srgbClr val="000000"/>
                  </a:solidFill>
                  <a:latin typeface="Arial Narrow" panose="020B0606020202030204" pitchFamily="34" charset="0"/>
                </a:rPr>
                <a:t>Submission Loader</a:t>
              </a:r>
              <a:endParaRPr lang="en-GB" sz="2200" dirty="0" smtClean="0">
                <a:solidFill>
                  <a:srgbClr val="000000"/>
                </a:solidFill>
                <a:latin typeface="Arial Narrow" panose="020B0606020202030204" pitchFamily="34" charset="0"/>
              </a:endParaRPr>
            </a:p>
          </p:txBody>
        </p:sp>
        <p:sp>
          <p:nvSpPr>
            <p:cNvPr id="19" name="Rectangle 18"/>
            <p:cNvSpPr/>
            <p:nvPr/>
          </p:nvSpPr>
          <p:spPr bwMode="auto">
            <a:xfrm>
              <a:off x="6097672" y="5222957"/>
              <a:ext cx="1881942" cy="535601"/>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800" dirty="0" smtClean="0">
                  <a:solidFill>
                    <a:srgbClr val="000000"/>
                  </a:solidFill>
                  <a:latin typeface="Arial Narrow" panose="020B0606020202030204" pitchFamily="34" charset="0"/>
                </a:rPr>
                <a:t>File Converter</a:t>
              </a:r>
              <a:endParaRPr lang="en-GB" sz="1800" dirty="0" smtClean="0">
                <a:solidFill>
                  <a:srgbClr val="000000"/>
                </a:solidFill>
                <a:latin typeface="Arial Narrow" panose="020B0606020202030204" pitchFamily="34" charset="0"/>
              </a:endParaRPr>
            </a:p>
          </p:txBody>
        </p:sp>
        <p:sp>
          <p:nvSpPr>
            <p:cNvPr id="21" name="Rectangle 20"/>
            <p:cNvSpPr/>
            <p:nvPr/>
          </p:nvSpPr>
          <p:spPr bwMode="auto">
            <a:xfrm>
              <a:off x="6097672" y="4513379"/>
              <a:ext cx="1881942" cy="535601"/>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800" dirty="0" smtClean="0">
                  <a:solidFill>
                    <a:srgbClr val="000000"/>
                  </a:solidFill>
                  <a:latin typeface="Arial Narrow" panose="020B0606020202030204" pitchFamily="34" charset="0"/>
                </a:rPr>
                <a:t>File </a:t>
              </a:r>
              <a:r>
                <a:rPr lang="en-US" sz="1800" dirty="0" err="1" smtClean="0">
                  <a:solidFill>
                    <a:srgbClr val="000000"/>
                  </a:solidFill>
                  <a:latin typeface="Arial Narrow" panose="020B0606020202030204" pitchFamily="34" charset="0"/>
                </a:rPr>
                <a:t>Segmenter</a:t>
              </a:r>
              <a:endParaRPr lang="en-GB" sz="1800" dirty="0" smtClean="0">
                <a:solidFill>
                  <a:srgbClr val="000000"/>
                </a:solidFill>
                <a:latin typeface="Arial Narrow" panose="020B0606020202030204" pitchFamily="34" charset="0"/>
              </a:endParaRPr>
            </a:p>
          </p:txBody>
        </p:sp>
        <p:sp>
          <p:nvSpPr>
            <p:cNvPr id="22" name="Rectangle 21"/>
            <p:cNvSpPr/>
            <p:nvPr/>
          </p:nvSpPr>
          <p:spPr bwMode="auto">
            <a:xfrm>
              <a:off x="3419872" y="1844824"/>
              <a:ext cx="1964307" cy="2441935"/>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200" dirty="0" smtClean="0">
                  <a:solidFill>
                    <a:srgbClr val="000000"/>
                  </a:solidFill>
                  <a:latin typeface="Arial Narrow" panose="020B0606020202030204" pitchFamily="34" charset="0"/>
                </a:rPr>
                <a:t>Comparator</a:t>
              </a:r>
              <a:endParaRPr lang="en-GB" sz="2200" dirty="0" smtClean="0">
                <a:solidFill>
                  <a:srgbClr val="000000"/>
                </a:solidFill>
                <a:latin typeface="Arial Narrow" panose="020B0606020202030204" pitchFamily="34" charset="0"/>
              </a:endParaRPr>
            </a:p>
          </p:txBody>
        </p:sp>
        <p:sp>
          <p:nvSpPr>
            <p:cNvPr id="23" name="Rectangle 22"/>
            <p:cNvSpPr/>
            <p:nvPr/>
          </p:nvSpPr>
          <p:spPr bwMode="auto">
            <a:xfrm>
              <a:off x="3635896" y="3567968"/>
              <a:ext cx="1584176" cy="535601"/>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800" dirty="0" smtClean="0">
                  <a:solidFill>
                    <a:srgbClr val="000000"/>
                  </a:solidFill>
                  <a:latin typeface="Arial Narrow" panose="020B0606020202030204" pitchFamily="34" charset="0"/>
                </a:rPr>
                <a:t>Comparator</a:t>
              </a:r>
              <a:endParaRPr lang="en-GB" sz="1800" dirty="0" smtClean="0">
                <a:solidFill>
                  <a:srgbClr val="000000"/>
                </a:solidFill>
                <a:latin typeface="Arial Narrow" panose="020B0606020202030204" pitchFamily="34" charset="0"/>
              </a:endParaRPr>
            </a:p>
          </p:txBody>
        </p:sp>
        <p:sp>
          <p:nvSpPr>
            <p:cNvPr id="24" name="Rectangle 23"/>
            <p:cNvSpPr/>
            <p:nvPr/>
          </p:nvSpPr>
          <p:spPr bwMode="auto">
            <a:xfrm>
              <a:off x="3635896" y="2503648"/>
              <a:ext cx="1584176" cy="890343"/>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800" dirty="0" smtClean="0">
                  <a:solidFill>
                    <a:srgbClr val="000000"/>
                  </a:solidFill>
                  <a:latin typeface="Arial Narrow" panose="020B0606020202030204" pitchFamily="34" charset="0"/>
                </a:rPr>
                <a:t>Compute Score</a:t>
              </a:r>
              <a:endParaRPr lang="en-GB" sz="1800" dirty="0" smtClean="0">
                <a:solidFill>
                  <a:srgbClr val="000000"/>
                </a:solidFill>
                <a:latin typeface="Arial Narrow" panose="020B0606020202030204" pitchFamily="34" charset="0"/>
              </a:endParaRPr>
            </a:p>
          </p:txBody>
        </p:sp>
        <p:sp>
          <p:nvSpPr>
            <p:cNvPr id="25" name="Rectangle 24"/>
            <p:cNvSpPr/>
            <p:nvPr/>
          </p:nvSpPr>
          <p:spPr bwMode="auto">
            <a:xfrm>
              <a:off x="611559" y="1845471"/>
              <a:ext cx="2160241" cy="2441935"/>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200" dirty="0" smtClean="0">
                  <a:solidFill>
                    <a:srgbClr val="000000"/>
                  </a:solidFill>
                  <a:latin typeface="Arial Narrow" panose="020B0606020202030204" pitchFamily="34" charset="0"/>
                </a:rPr>
                <a:t>Report Generator</a:t>
              </a:r>
              <a:endParaRPr lang="en-GB" sz="2200" dirty="0" smtClean="0">
                <a:solidFill>
                  <a:srgbClr val="000000"/>
                </a:solidFill>
                <a:latin typeface="Arial Narrow" panose="020B0606020202030204" pitchFamily="34" charset="0"/>
              </a:endParaRPr>
            </a:p>
          </p:txBody>
        </p:sp>
        <p:sp>
          <p:nvSpPr>
            <p:cNvPr id="26" name="Rectangle 25"/>
            <p:cNvSpPr/>
            <p:nvPr/>
          </p:nvSpPr>
          <p:spPr bwMode="auto">
            <a:xfrm>
              <a:off x="853440" y="3312160"/>
              <a:ext cx="1630328" cy="792057"/>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800" dirty="0" smtClean="0">
                  <a:solidFill>
                    <a:srgbClr val="000000"/>
                  </a:solidFill>
                  <a:latin typeface="Arial Narrow" panose="020B0606020202030204" pitchFamily="34" charset="0"/>
                </a:rPr>
                <a:t>University Reporting</a:t>
              </a:r>
              <a:endParaRPr lang="en-GB" sz="1800" dirty="0" smtClean="0">
                <a:solidFill>
                  <a:srgbClr val="000000"/>
                </a:solidFill>
                <a:latin typeface="Arial Narrow" panose="020B0606020202030204" pitchFamily="34" charset="0"/>
              </a:endParaRPr>
            </a:p>
          </p:txBody>
        </p:sp>
        <p:sp>
          <p:nvSpPr>
            <p:cNvPr id="27" name="Rectangle 26"/>
            <p:cNvSpPr/>
            <p:nvPr/>
          </p:nvSpPr>
          <p:spPr bwMode="auto">
            <a:xfrm>
              <a:off x="865722" y="2311234"/>
              <a:ext cx="1618046" cy="829734"/>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800" dirty="0" smtClean="0">
                  <a:solidFill>
                    <a:srgbClr val="000000"/>
                  </a:solidFill>
                  <a:latin typeface="Arial Narrow" panose="020B0606020202030204" pitchFamily="34" charset="0"/>
                </a:rPr>
                <a:t>Paper Reporter</a:t>
              </a:r>
              <a:endParaRPr lang="en-GB" sz="1800" dirty="0" smtClean="0">
                <a:solidFill>
                  <a:srgbClr val="000000"/>
                </a:solidFill>
                <a:latin typeface="Arial Narrow" panose="020B0606020202030204" pitchFamily="34" charset="0"/>
              </a:endParaRPr>
            </a:p>
          </p:txBody>
        </p:sp>
        <p:cxnSp>
          <p:nvCxnSpPr>
            <p:cNvPr id="28" name="Straight Connector 27"/>
            <p:cNvCxnSpPr/>
            <p:nvPr/>
          </p:nvCxnSpPr>
          <p:spPr bwMode="auto">
            <a:xfrm>
              <a:off x="8149267" y="4560103"/>
              <a:ext cx="407021"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0" name="Oval 29"/>
            <p:cNvSpPr/>
            <p:nvPr/>
          </p:nvSpPr>
          <p:spPr bwMode="auto">
            <a:xfrm>
              <a:off x="8504416" y="4426247"/>
              <a:ext cx="216024" cy="21602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200" smtClean="0">
                <a:solidFill>
                  <a:srgbClr val="000000"/>
                </a:solidFill>
                <a:latin typeface="Times" pitchFamily="18" charset="0"/>
              </a:endParaRPr>
            </a:p>
          </p:txBody>
        </p:sp>
        <p:cxnSp>
          <p:nvCxnSpPr>
            <p:cNvPr id="39" name="Straight Connector 38"/>
            <p:cNvCxnSpPr>
              <a:endCxn id="13" idx="3"/>
            </p:cNvCxnSpPr>
            <p:nvPr/>
          </p:nvCxnSpPr>
          <p:spPr bwMode="auto">
            <a:xfrm flipH="1">
              <a:off x="5384179" y="5517232"/>
              <a:ext cx="50590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flipH="1">
              <a:off x="5384179" y="3933056"/>
              <a:ext cx="50590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flipH="1">
              <a:off x="2771800" y="3933056"/>
              <a:ext cx="648073"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5" name="Straight Connector 44"/>
            <p:cNvCxnSpPr>
              <a:stCxn id="20" idx="0"/>
              <a:endCxn id="10" idx="2"/>
            </p:cNvCxnSpPr>
            <p:nvPr/>
          </p:nvCxnSpPr>
          <p:spPr bwMode="auto">
            <a:xfrm flipV="1">
              <a:off x="7006243" y="2726101"/>
              <a:ext cx="0" cy="918923"/>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a:off x="8149267" y="2217538"/>
              <a:ext cx="407021"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49" name="Oval 48"/>
            <p:cNvSpPr/>
            <p:nvPr/>
          </p:nvSpPr>
          <p:spPr bwMode="auto">
            <a:xfrm>
              <a:off x="8504416" y="2083682"/>
              <a:ext cx="216024" cy="21602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200" smtClean="0">
                <a:solidFill>
                  <a:srgbClr val="000000"/>
                </a:solidFill>
                <a:latin typeface="Times" pitchFamily="18" charset="0"/>
              </a:endParaRPr>
            </a:p>
          </p:txBody>
        </p:sp>
      </p:grpSp>
      <p:grpSp>
        <p:nvGrpSpPr>
          <p:cNvPr id="29" name="Group 28"/>
          <p:cNvGrpSpPr/>
          <p:nvPr/>
        </p:nvGrpSpPr>
        <p:grpSpPr>
          <a:xfrm flipH="1">
            <a:off x="1950199" y="5305713"/>
            <a:ext cx="461561" cy="211519"/>
            <a:chOff x="8799342" y="4135325"/>
            <a:chExt cx="461561" cy="211519"/>
          </a:xfrm>
        </p:grpSpPr>
        <p:cxnSp>
          <p:nvCxnSpPr>
            <p:cNvPr id="31" name="Straight Connector 30"/>
            <p:cNvCxnSpPr/>
            <p:nvPr/>
          </p:nvCxnSpPr>
          <p:spPr bwMode="auto">
            <a:xfrm>
              <a:off x="8799342" y="4266389"/>
              <a:ext cx="328911"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2" name="Oval 31"/>
            <p:cNvSpPr/>
            <p:nvPr/>
          </p:nvSpPr>
          <p:spPr bwMode="auto">
            <a:xfrm>
              <a:off x="9086336" y="4135325"/>
              <a:ext cx="174567" cy="21151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200" smtClean="0">
                <a:solidFill>
                  <a:srgbClr val="000000"/>
                </a:solidFill>
                <a:latin typeface="Times" pitchFamily="18" charset="0"/>
              </a:endParaRPr>
            </a:p>
          </p:txBody>
        </p:sp>
      </p:grpSp>
    </p:spTree>
    <p:extLst>
      <p:ext uri="{BB962C8B-B14F-4D97-AF65-F5344CB8AC3E}">
        <p14:creationId xmlns:p14="http://schemas.microsoft.com/office/powerpoint/2010/main" val="1385561025"/>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997" y="578768"/>
            <a:ext cx="6630259" cy="762000"/>
          </a:xfrm>
        </p:spPr>
        <p:txBody>
          <a:bodyPr/>
          <a:lstStyle/>
          <a:p>
            <a:r>
              <a:rPr lang="en-US" sz="3600" dirty="0" smtClean="0"/>
              <a:t>Subsystems vs Layering</a:t>
            </a:r>
            <a:endParaRPr lang="en-GB" sz="3600" dirty="0"/>
          </a:p>
        </p:txBody>
      </p:sp>
      <p:sp>
        <p:nvSpPr>
          <p:cNvPr id="4" name="Cube 3"/>
          <p:cNvSpPr/>
          <p:nvPr/>
        </p:nvSpPr>
        <p:spPr bwMode="auto">
          <a:xfrm>
            <a:off x="1403648" y="1911574"/>
            <a:ext cx="7128792" cy="3240360"/>
          </a:xfrm>
          <a:prstGeom prst="cube">
            <a:avLst>
              <a:gd name="adj" fmla="val 42112"/>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5" name="Parallelogram 4"/>
          <p:cNvSpPr/>
          <p:nvPr/>
        </p:nvSpPr>
        <p:spPr bwMode="auto">
          <a:xfrm>
            <a:off x="2051720" y="2031814"/>
            <a:ext cx="1944216" cy="1080120"/>
          </a:xfrm>
          <a:prstGeom prst="parallelogram">
            <a:avLst>
              <a:gd name="adj" fmla="val 9344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sp>
        <p:nvSpPr>
          <p:cNvPr id="7" name="Parallelogram 6"/>
          <p:cNvSpPr/>
          <p:nvPr/>
        </p:nvSpPr>
        <p:spPr bwMode="auto">
          <a:xfrm>
            <a:off x="3210524" y="2044420"/>
            <a:ext cx="1944216" cy="1080120"/>
          </a:xfrm>
          <a:prstGeom prst="parallelogram">
            <a:avLst>
              <a:gd name="adj" fmla="val 9344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sp>
        <p:nvSpPr>
          <p:cNvPr id="9" name="Parallelogram 8"/>
          <p:cNvSpPr/>
          <p:nvPr/>
        </p:nvSpPr>
        <p:spPr bwMode="auto">
          <a:xfrm>
            <a:off x="4578824" y="2031814"/>
            <a:ext cx="1944216" cy="1080120"/>
          </a:xfrm>
          <a:prstGeom prst="parallelogram">
            <a:avLst>
              <a:gd name="adj" fmla="val 9344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sp>
        <p:nvSpPr>
          <p:cNvPr id="11" name="Parallelogram 10"/>
          <p:cNvSpPr/>
          <p:nvPr/>
        </p:nvSpPr>
        <p:spPr bwMode="auto">
          <a:xfrm>
            <a:off x="5737628" y="2044420"/>
            <a:ext cx="1944216" cy="1080120"/>
          </a:xfrm>
          <a:prstGeom prst="parallelogram">
            <a:avLst>
              <a:gd name="adj" fmla="val 9344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grpSp>
        <p:nvGrpSpPr>
          <p:cNvPr id="53" name="Group 52"/>
          <p:cNvGrpSpPr/>
          <p:nvPr/>
        </p:nvGrpSpPr>
        <p:grpSpPr>
          <a:xfrm>
            <a:off x="318664" y="1917947"/>
            <a:ext cx="8208912" cy="4319365"/>
            <a:chOff x="318664" y="2162040"/>
            <a:chExt cx="8208912" cy="4319365"/>
          </a:xfrm>
        </p:grpSpPr>
        <p:grpSp>
          <p:nvGrpSpPr>
            <p:cNvPr id="52" name="Group 51"/>
            <p:cNvGrpSpPr/>
            <p:nvPr/>
          </p:nvGrpSpPr>
          <p:grpSpPr>
            <a:xfrm>
              <a:off x="318664" y="2162040"/>
              <a:ext cx="8208912" cy="4319365"/>
              <a:chOff x="323528" y="2098757"/>
              <a:chExt cx="8208912" cy="4319365"/>
            </a:xfrm>
          </p:grpSpPr>
          <p:grpSp>
            <p:nvGrpSpPr>
              <p:cNvPr id="21" name="Group 20"/>
              <p:cNvGrpSpPr/>
              <p:nvPr/>
            </p:nvGrpSpPr>
            <p:grpSpPr>
              <a:xfrm>
                <a:off x="1403648" y="2098757"/>
                <a:ext cx="7128792" cy="2029107"/>
                <a:chOff x="1403648" y="1922372"/>
                <a:chExt cx="7128792" cy="2029107"/>
              </a:xfrm>
              <a:solidFill>
                <a:srgbClr val="0049DA">
                  <a:alpha val="45000"/>
                </a:srgbClr>
              </a:solidFill>
            </p:grpSpPr>
            <p:sp>
              <p:nvSpPr>
                <p:cNvPr id="13" name="Rectangle 12"/>
                <p:cNvSpPr/>
                <p:nvPr/>
              </p:nvSpPr>
              <p:spPr bwMode="auto">
                <a:xfrm>
                  <a:off x="1403648" y="3280120"/>
                  <a:ext cx="5760640" cy="671359"/>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14" name="Parallelogram 13"/>
                <p:cNvSpPr/>
                <p:nvPr/>
              </p:nvSpPr>
              <p:spPr bwMode="auto">
                <a:xfrm rot="5400000" flipV="1">
                  <a:off x="6843022" y="2243638"/>
                  <a:ext cx="2010683" cy="1368152"/>
                </a:xfrm>
                <a:prstGeom prst="parallelogram">
                  <a:avLst>
                    <a:gd name="adj" fmla="val 100202"/>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grpSp>
          <p:grpSp>
            <p:nvGrpSpPr>
              <p:cNvPr id="17" name="Group 16"/>
              <p:cNvGrpSpPr/>
              <p:nvPr/>
            </p:nvGrpSpPr>
            <p:grpSpPr>
              <a:xfrm>
                <a:off x="1403648" y="2721190"/>
                <a:ext cx="7128792" cy="2029107"/>
                <a:chOff x="1403648" y="2544805"/>
                <a:chExt cx="7128792" cy="2029107"/>
              </a:xfrm>
              <a:solidFill>
                <a:srgbClr val="0049DA"/>
              </a:solidFill>
            </p:grpSpPr>
            <p:sp>
              <p:nvSpPr>
                <p:cNvPr id="15" name="Rectangle 14"/>
                <p:cNvSpPr/>
                <p:nvPr/>
              </p:nvSpPr>
              <p:spPr bwMode="auto">
                <a:xfrm>
                  <a:off x="1403648" y="3902553"/>
                  <a:ext cx="5760640" cy="671359"/>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16" name="Parallelogram 15"/>
                <p:cNvSpPr/>
                <p:nvPr/>
              </p:nvSpPr>
              <p:spPr bwMode="auto">
                <a:xfrm rot="5400000" flipV="1">
                  <a:off x="6843022" y="2866071"/>
                  <a:ext cx="2010683" cy="1368152"/>
                </a:xfrm>
                <a:prstGeom prst="parallelogram">
                  <a:avLst>
                    <a:gd name="adj" fmla="val 100202"/>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grpSp>
          <p:grpSp>
            <p:nvGrpSpPr>
              <p:cNvPr id="18" name="Group 17"/>
              <p:cNvGrpSpPr/>
              <p:nvPr/>
            </p:nvGrpSpPr>
            <p:grpSpPr>
              <a:xfrm>
                <a:off x="1400380" y="3362714"/>
                <a:ext cx="7128792" cy="2029107"/>
                <a:chOff x="1403648" y="2544805"/>
                <a:chExt cx="7128792" cy="2029107"/>
              </a:xfrm>
              <a:solidFill>
                <a:srgbClr val="0035A0"/>
              </a:solidFill>
            </p:grpSpPr>
            <p:sp>
              <p:nvSpPr>
                <p:cNvPr id="19" name="Rectangle 18"/>
                <p:cNvSpPr/>
                <p:nvPr/>
              </p:nvSpPr>
              <p:spPr bwMode="auto">
                <a:xfrm>
                  <a:off x="1403648" y="3902553"/>
                  <a:ext cx="5760640" cy="671359"/>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20" name="Parallelogram 19"/>
                <p:cNvSpPr/>
                <p:nvPr/>
              </p:nvSpPr>
              <p:spPr bwMode="auto">
                <a:xfrm rot="5400000" flipV="1">
                  <a:off x="6843022" y="2866071"/>
                  <a:ext cx="2010683" cy="1368152"/>
                </a:xfrm>
                <a:prstGeom prst="parallelogram">
                  <a:avLst>
                    <a:gd name="adj" fmla="val 100202"/>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grpSp>
          <p:sp>
            <p:nvSpPr>
              <p:cNvPr id="39" name="TextBox 38"/>
              <p:cNvSpPr txBox="1"/>
              <p:nvPr/>
            </p:nvSpPr>
            <p:spPr>
              <a:xfrm>
                <a:off x="323528" y="3599125"/>
                <a:ext cx="928588" cy="400110"/>
              </a:xfrm>
              <a:prstGeom prst="rect">
                <a:avLst/>
              </a:prstGeom>
              <a:noFill/>
            </p:spPr>
            <p:txBody>
              <a:bodyPr wrap="none" rtlCol="0">
                <a:spAutoFit/>
              </a:bodyPr>
              <a:lstStyle/>
              <a:p>
                <a:r>
                  <a:rPr lang="en-US" sz="2000" dirty="0" smtClean="0">
                    <a:solidFill>
                      <a:srgbClr val="000000"/>
                    </a:solidFill>
                    <a:latin typeface="Calibri" panose="020F0502020204030204" pitchFamily="34" charset="0"/>
                    <a:cs typeface="Calibri" panose="020F0502020204030204" pitchFamily="34" charset="0"/>
                  </a:rPr>
                  <a:t>Layer 1</a:t>
                </a:r>
                <a:endParaRPr lang="en-GB" sz="2000" dirty="0">
                  <a:solidFill>
                    <a:srgbClr val="000000"/>
                  </a:solidFill>
                  <a:latin typeface="Calibri" panose="020F0502020204030204" pitchFamily="34" charset="0"/>
                  <a:cs typeface="Calibri" panose="020F0502020204030204" pitchFamily="34" charset="0"/>
                </a:endParaRPr>
              </a:p>
            </p:txBody>
          </p:sp>
          <p:sp>
            <p:nvSpPr>
              <p:cNvPr id="40" name="TextBox 39"/>
              <p:cNvSpPr txBox="1"/>
              <p:nvPr/>
            </p:nvSpPr>
            <p:spPr>
              <a:xfrm>
                <a:off x="323528" y="4197476"/>
                <a:ext cx="928588" cy="400110"/>
              </a:xfrm>
              <a:prstGeom prst="rect">
                <a:avLst/>
              </a:prstGeom>
              <a:noFill/>
            </p:spPr>
            <p:txBody>
              <a:bodyPr wrap="none" rtlCol="0">
                <a:spAutoFit/>
              </a:bodyPr>
              <a:lstStyle/>
              <a:p>
                <a:r>
                  <a:rPr lang="en-US" sz="2000" dirty="0" smtClean="0">
                    <a:solidFill>
                      <a:srgbClr val="000000"/>
                    </a:solidFill>
                    <a:latin typeface="Calibri" panose="020F0502020204030204" pitchFamily="34" charset="0"/>
                    <a:cs typeface="Calibri" panose="020F0502020204030204" pitchFamily="34" charset="0"/>
                  </a:rPr>
                  <a:t>Layer 2</a:t>
                </a:r>
                <a:endParaRPr lang="en-GB" sz="2000" dirty="0">
                  <a:solidFill>
                    <a:srgbClr val="000000"/>
                  </a:solidFill>
                  <a:latin typeface="Calibri" panose="020F0502020204030204" pitchFamily="34" charset="0"/>
                  <a:cs typeface="Calibri" panose="020F0502020204030204" pitchFamily="34" charset="0"/>
                </a:endParaRPr>
              </a:p>
            </p:txBody>
          </p:sp>
          <p:sp>
            <p:nvSpPr>
              <p:cNvPr id="41" name="TextBox 40"/>
              <p:cNvSpPr txBox="1"/>
              <p:nvPr/>
            </p:nvSpPr>
            <p:spPr>
              <a:xfrm>
                <a:off x="323528" y="4837708"/>
                <a:ext cx="928588" cy="400110"/>
              </a:xfrm>
              <a:prstGeom prst="rect">
                <a:avLst/>
              </a:prstGeom>
              <a:noFill/>
            </p:spPr>
            <p:txBody>
              <a:bodyPr wrap="none" rtlCol="0">
                <a:spAutoFit/>
              </a:bodyPr>
              <a:lstStyle/>
              <a:p>
                <a:r>
                  <a:rPr lang="en-US" sz="2000" dirty="0" smtClean="0">
                    <a:solidFill>
                      <a:srgbClr val="000000"/>
                    </a:solidFill>
                    <a:latin typeface="Calibri" panose="020F0502020204030204" pitchFamily="34" charset="0"/>
                    <a:cs typeface="Calibri" panose="020F0502020204030204" pitchFamily="34" charset="0"/>
                  </a:rPr>
                  <a:t>Layer 3</a:t>
                </a:r>
                <a:endParaRPr lang="en-GB" sz="2000" dirty="0">
                  <a:solidFill>
                    <a:srgbClr val="000000"/>
                  </a:solidFill>
                  <a:latin typeface="Calibri" panose="020F0502020204030204" pitchFamily="34" charset="0"/>
                  <a:cs typeface="Calibri" panose="020F0502020204030204" pitchFamily="34" charset="0"/>
                </a:endParaRPr>
              </a:p>
            </p:txBody>
          </p:sp>
          <p:cxnSp>
            <p:nvCxnSpPr>
              <p:cNvPr id="46" name="Straight Arrow Connector 45"/>
              <p:cNvCxnSpPr/>
              <p:nvPr/>
            </p:nvCxnSpPr>
            <p:spPr bwMode="auto">
              <a:xfrm>
                <a:off x="1259632" y="3454585"/>
                <a:ext cx="0" cy="221377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8" name="TextBox 47"/>
              <p:cNvSpPr txBox="1"/>
              <p:nvPr/>
            </p:nvSpPr>
            <p:spPr>
              <a:xfrm>
                <a:off x="614971" y="5710236"/>
                <a:ext cx="3217869" cy="707886"/>
              </a:xfrm>
              <a:prstGeom prst="rect">
                <a:avLst/>
              </a:prstGeom>
              <a:noFill/>
            </p:spPr>
            <p:txBody>
              <a:bodyPr wrap="none" rtlCol="0">
                <a:spAutoFit/>
              </a:bodyPr>
              <a:lstStyle/>
              <a:p>
                <a:pPr algn="ctr"/>
                <a:r>
                  <a:rPr lang="en-US" sz="2000" dirty="0" smtClean="0">
                    <a:solidFill>
                      <a:srgbClr val="000000"/>
                    </a:solidFill>
                    <a:latin typeface="Calibri" panose="020F0502020204030204" pitchFamily="34" charset="0"/>
                    <a:cs typeface="Calibri" panose="020F0502020204030204" pitchFamily="34" charset="0"/>
                  </a:rPr>
                  <a:t>Abstraction/Implementation </a:t>
                </a:r>
              </a:p>
              <a:p>
                <a:pPr algn="ctr"/>
                <a:r>
                  <a:rPr lang="en-US" sz="2000" dirty="0" smtClean="0">
                    <a:solidFill>
                      <a:srgbClr val="000000"/>
                    </a:solidFill>
                    <a:latin typeface="Calibri" panose="020F0502020204030204" pitchFamily="34" charset="0"/>
                    <a:cs typeface="Calibri" panose="020F0502020204030204" pitchFamily="34" charset="0"/>
                  </a:rPr>
                  <a:t>Dimension</a:t>
                </a:r>
                <a:endParaRPr lang="en-GB" sz="2000" dirty="0">
                  <a:solidFill>
                    <a:srgbClr val="000000"/>
                  </a:solidFill>
                  <a:latin typeface="Calibri" panose="020F0502020204030204" pitchFamily="34" charset="0"/>
                  <a:cs typeface="Calibri" panose="020F0502020204030204" pitchFamily="34" charset="0"/>
                </a:endParaRPr>
              </a:p>
            </p:txBody>
          </p:sp>
        </p:grpSp>
        <p:grpSp>
          <p:nvGrpSpPr>
            <p:cNvPr id="38" name="Group 37"/>
            <p:cNvGrpSpPr/>
            <p:nvPr/>
          </p:nvGrpSpPr>
          <p:grpSpPr>
            <a:xfrm>
              <a:off x="1896087" y="3215218"/>
              <a:ext cx="4929956" cy="2157033"/>
              <a:chOff x="1896087" y="2996952"/>
              <a:chExt cx="4929956" cy="2157033"/>
            </a:xfrm>
          </p:grpSpPr>
          <p:sp>
            <p:nvSpPr>
              <p:cNvPr id="25" name="Cube 24"/>
              <p:cNvSpPr/>
              <p:nvPr/>
            </p:nvSpPr>
            <p:spPr bwMode="auto">
              <a:xfrm>
                <a:off x="1896087" y="2996952"/>
                <a:ext cx="1235753" cy="2157033"/>
              </a:xfrm>
              <a:prstGeom prst="cub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22" name="Rectangle 21"/>
              <p:cNvSpPr/>
              <p:nvPr/>
            </p:nvSpPr>
            <p:spPr bwMode="auto">
              <a:xfrm>
                <a:off x="2045657" y="3420929"/>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23" name="Rectangle 22"/>
              <p:cNvSpPr/>
              <p:nvPr/>
            </p:nvSpPr>
            <p:spPr bwMode="auto">
              <a:xfrm>
                <a:off x="2056584" y="407801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24" name="Rectangle 23"/>
              <p:cNvSpPr/>
              <p:nvPr/>
            </p:nvSpPr>
            <p:spPr bwMode="auto">
              <a:xfrm>
                <a:off x="2056584" y="470139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sp>
            <p:nvSpPr>
              <p:cNvPr id="26" name="Cube 25"/>
              <p:cNvSpPr/>
              <p:nvPr/>
            </p:nvSpPr>
            <p:spPr bwMode="auto">
              <a:xfrm>
                <a:off x="3057510" y="2996952"/>
                <a:ext cx="1235753" cy="2157033"/>
              </a:xfrm>
              <a:prstGeom prst="cub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27" name="Rectangle 26"/>
              <p:cNvSpPr/>
              <p:nvPr/>
            </p:nvSpPr>
            <p:spPr bwMode="auto">
              <a:xfrm>
                <a:off x="3207080" y="3420929"/>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28" name="Rectangle 27"/>
              <p:cNvSpPr/>
              <p:nvPr/>
            </p:nvSpPr>
            <p:spPr bwMode="auto">
              <a:xfrm>
                <a:off x="3218007" y="407801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29" name="Rectangle 28"/>
              <p:cNvSpPr/>
              <p:nvPr/>
            </p:nvSpPr>
            <p:spPr bwMode="auto">
              <a:xfrm>
                <a:off x="3218007" y="470139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sp>
            <p:nvSpPr>
              <p:cNvPr id="30" name="Cube 29"/>
              <p:cNvSpPr/>
              <p:nvPr/>
            </p:nvSpPr>
            <p:spPr bwMode="auto">
              <a:xfrm>
                <a:off x="4418326" y="2996952"/>
                <a:ext cx="1235753" cy="2157033"/>
              </a:xfrm>
              <a:prstGeom prst="cub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31" name="Rectangle 30"/>
              <p:cNvSpPr/>
              <p:nvPr/>
            </p:nvSpPr>
            <p:spPr bwMode="auto">
              <a:xfrm>
                <a:off x="4567896" y="3420929"/>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32" name="Rectangle 31"/>
              <p:cNvSpPr/>
              <p:nvPr/>
            </p:nvSpPr>
            <p:spPr bwMode="auto">
              <a:xfrm>
                <a:off x="4578823" y="407801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33" name="Rectangle 32"/>
              <p:cNvSpPr/>
              <p:nvPr/>
            </p:nvSpPr>
            <p:spPr bwMode="auto">
              <a:xfrm>
                <a:off x="4578823" y="470139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sp>
            <p:nvSpPr>
              <p:cNvPr id="34" name="Cube 33"/>
              <p:cNvSpPr/>
              <p:nvPr/>
            </p:nvSpPr>
            <p:spPr bwMode="auto">
              <a:xfrm>
                <a:off x="5590290" y="2996952"/>
                <a:ext cx="1235753" cy="2157033"/>
              </a:xfrm>
              <a:prstGeom prst="cub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35" name="Rectangle 34"/>
              <p:cNvSpPr/>
              <p:nvPr/>
            </p:nvSpPr>
            <p:spPr bwMode="auto">
              <a:xfrm>
                <a:off x="5739860" y="3420929"/>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36" name="Rectangle 35"/>
              <p:cNvSpPr/>
              <p:nvPr/>
            </p:nvSpPr>
            <p:spPr bwMode="auto">
              <a:xfrm>
                <a:off x="5750787" y="407801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solidFill>
                    <a:srgbClr val="000000"/>
                  </a:solidFill>
                  <a:latin typeface="Times" pitchFamily="68" charset="0"/>
                </a:endParaRPr>
              </a:p>
            </p:txBody>
          </p:sp>
          <p:sp>
            <p:nvSpPr>
              <p:cNvPr id="37" name="Rectangle 36"/>
              <p:cNvSpPr/>
              <p:nvPr/>
            </p:nvSpPr>
            <p:spPr bwMode="auto">
              <a:xfrm>
                <a:off x="5750787" y="4701393"/>
                <a:ext cx="648072" cy="360040"/>
              </a:xfrm>
              <a:prstGeom prst="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a:solidFill>
                    <a:srgbClr val="000000"/>
                  </a:solidFill>
                  <a:latin typeface="Times" pitchFamily="68" charset="0"/>
                </a:endParaRPr>
              </a:p>
            </p:txBody>
          </p:sp>
        </p:grpSp>
      </p:grpSp>
      <p:cxnSp>
        <p:nvCxnSpPr>
          <p:cNvPr id="43" name="Straight Arrow Connector 42"/>
          <p:cNvCxnSpPr/>
          <p:nvPr/>
        </p:nvCxnSpPr>
        <p:spPr bwMode="auto">
          <a:xfrm>
            <a:off x="2771800" y="1744747"/>
            <a:ext cx="576064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4" name="TextBox 43"/>
          <p:cNvSpPr txBox="1"/>
          <p:nvPr/>
        </p:nvSpPr>
        <p:spPr>
          <a:xfrm>
            <a:off x="7368722" y="1029347"/>
            <a:ext cx="1337226" cy="707886"/>
          </a:xfrm>
          <a:prstGeom prst="rect">
            <a:avLst/>
          </a:prstGeom>
          <a:noFill/>
        </p:spPr>
        <p:txBody>
          <a:bodyPr wrap="none" rtlCol="0">
            <a:spAutoFit/>
          </a:bodyPr>
          <a:lstStyle/>
          <a:p>
            <a:r>
              <a:rPr lang="en-US" sz="2000" dirty="0" smtClean="0">
                <a:solidFill>
                  <a:srgbClr val="000000"/>
                </a:solidFill>
                <a:latin typeface="Calibri" panose="020F0502020204030204" pitchFamily="34" charset="0"/>
                <a:cs typeface="Calibri" panose="020F0502020204030204" pitchFamily="34" charset="0"/>
              </a:rPr>
              <a:t>Functional </a:t>
            </a:r>
          </a:p>
          <a:p>
            <a:r>
              <a:rPr lang="en-US" sz="2000" dirty="0" smtClean="0">
                <a:solidFill>
                  <a:srgbClr val="000000"/>
                </a:solidFill>
                <a:latin typeface="Calibri" panose="020F0502020204030204" pitchFamily="34" charset="0"/>
                <a:cs typeface="Calibri" panose="020F0502020204030204" pitchFamily="34" charset="0"/>
              </a:rPr>
              <a:t>Dimension</a:t>
            </a:r>
            <a:endParaRPr lang="en-GB" sz="2000" dirty="0">
              <a:solidFill>
                <a:srgbClr val="000000"/>
              </a:solidFill>
              <a:latin typeface="Calibri" panose="020F0502020204030204" pitchFamily="34" charset="0"/>
              <a:cs typeface="Calibri" panose="020F0502020204030204" pitchFamily="34" charset="0"/>
            </a:endParaRPr>
          </a:p>
        </p:txBody>
      </p:sp>
      <p:grpSp>
        <p:nvGrpSpPr>
          <p:cNvPr id="95" name="Group 94"/>
          <p:cNvGrpSpPr/>
          <p:nvPr/>
        </p:nvGrpSpPr>
        <p:grpSpPr>
          <a:xfrm>
            <a:off x="2771800" y="1916832"/>
            <a:ext cx="4680520" cy="1269627"/>
            <a:chOff x="611558" y="1844824"/>
            <a:chExt cx="8108882" cy="4118342"/>
          </a:xfrm>
          <a:solidFill>
            <a:schemeClr val="accent5"/>
          </a:solidFill>
        </p:grpSpPr>
        <p:sp>
          <p:nvSpPr>
            <p:cNvPr id="96" name="Rectangle 95"/>
            <p:cNvSpPr/>
            <p:nvPr/>
          </p:nvSpPr>
          <p:spPr bwMode="auto">
            <a:xfrm>
              <a:off x="5881649" y="1862006"/>
              <a:ext cx="2249190" cy="1139883"/>
            </a:xfrm>
            <a:prstGeom prst="rect">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smtClean="0">
                  <a:solidFill>
                    <a:srgbClr val="000000"/>
                  </a:solidFill>
                  <a:latin typeface="Arial Narrow" panose="020B0606020202030204" pitchFamily="34" charset="0"/>
                </a:rPr>
                <a:t>Account</a:t>
              </a:r>
              <a:br>
                <a:rPr lang="en-US" sz="1200" dirty="0" smtClean="0">
                  <a:solidFill>
                    <a:srgbClr val="000000"/>
                  </a:solidFill>
                  <a:latin typeface="Arial Narrow" panose="020B0606020202030204" pitchFamily="34" charset="0"/>
                </a:rPr>
              </a:br>
              <a:r>
                <a:rPr lang="en-US" sz="1200" dirty="0" smtClean="0">
                  <a:solidFill>
                    <a:srgbClr val="000000"/>
                  </a:solidFill>
                  <a:latin typeface="Arial Narrow" panose="020B0606020202030204" pitchFamily="34" charset="0"/>
                </a:rPr>
                <a:t>Registration</a:t>
              </a:r>
              <a:endParaRPr lang="en-GB" sz="1200" dirty="0" smtClean="0">
                <a:solidFill>
                  <a:srgbClr val="000000"/>
                </a:solidFill>
                <a:latin typeface="Arial Narrow" panose="020B0606020202030204" pitchFamily="34" charset="0"/>
              </a:endParaRPr>
            </a:p>
          </p:txBody>
        </p:sp>
        <p:sp>
          <p:nvSpPr>
            <p:cNvPr id="97" name="Rectangle 96"/>
            <p:cNvSpPr/>
            <p:nvPr/>
          </p:nvSpPr>
          <p:spPr bwMode="auto">
            <a:xfrm>
              <a:off x="611558" y="4921007"/>
              <a:ext cx="2204714" cy="1042159"/>
            </a:xfrm>
            <a:prstGeom prst="rect">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smtClean="0">
                  <a:solidFill>
                    <a:srgbClr val="000000"/>
                  </a:solidFill>
                  <a:latin typeface="Arial Narrow" panose="020B0606020202030204" pitchFamily="34" charset="0"/>
                </a:rPr>
                <a:t>External</a:t>
              </a:r>
              <a:br>
                <a:rPr lang="en-US" sz="1200" dirty="0" smtClean="0">
                  <a:solidFill>
                    <a:srgbClr val="000000"/>
                  </a:solidFill>
                  <a:latin typeface="Arial Narrow" panose="020B0606020202030204" pitchFamily="34" charset="0"/>
                </a:rPr>
              </a:br>
              <a:r>
                <a:rPr lang="en-US" sz="1200" dirty="0" smtClean="0">
                  <a:solidFill>
                    <a:srgbClr val="000000"/>
                  </a:solidFill>
                  <a:latin typeface="Arial Narrow" panose="020B0606020202030204" pitchFamily="34" charset="0"/>
                </a:rPr>
                <a:t>Paper Loader</a:t>
              </a:r>
              <a:endParaRPr lang="en-GB" sz="1200" dirty="0" smtClean="0">
                <a:solidFill>
                  <a:srgbClr val="000000"/>
                </a:solidFill>
                <a:latin typeface="Arial Narrow" panose="020B0606020202030204" pitchFamily="34" charset="0"/>
              </a:endParaRPr>
            </a:p>
          </p:txBody>
        </p:sp>
        <p:sp>
          <p:nvSpPr>
            <p:cNvPr id="98" name="Rectangle 97"/>
            <p:cNvSpPr/>
            <p:nvPr/>
          </p:nvSpPr>
          <p:spPr bwMode="auto">
            <a:xfrm>
              <a:off x="3419872" y="4910981"/>
              <a:ext cx="1964307" cy="1038299"/>
            </a:xfrm>
            <a:prstGeom prst="rect">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smtClean="0">
                  <a:solidFill>
                    <a:srgbClr val="000000"/>
                  </a:solidFill>
                  <a:latin typeface="Arial Narrow" panose="020B0606020202030204" pitchFamily="34" charset="0"/>
                </a:rPr>
                <a:t>Paper</a:t>
              </a:r>
              <a:br>
                <a:rPr lang="en-US" sz="1200" dirty="0" smtClean="0">
                  <a:solidFill>
                    <a:srgbClr val="000000"/>
                  </a:solidFill>
                  <a:latin typeface="Arial Narrow" panose="020B0606020202030204" pitchFamily="34" charset="0"/>
                </a:rPr>
              </a:br>
              <a:r>
                <a:rPr lang="en-US" sz="1200" dirty="0" smtClean="0">
                  <a:solidFill>
                    <a:srgbClr val="000000"/>
                  </a:solidFill>
                  <a:latin typeface="Arial Narrow" panose="020B0606020202030204" pitchFamily="34" charset="0"/>
                </a:rPr>
                <a:t>Repository</a:t>
              </a:r>
              <a:endParaRPr lang="en-GB" sz="1200" dirty="0" smtClean="0">
                <a:solidFill>
                  <a:srgbClr val="000000"/>
                </a:solidFill>
                <a:latin typeface="Arial Narrow" panose="020B0606020202030204" pitchFamily="34" charset="0"/>
              </a:endParaRPr>
            </a:p>
          </p:txBody>
        </p:sp>
        <p:cxnSp>
          <p:nvCxnSpPr>
            <p:cNvPr id="99" name="Straight Connector 98"/>
            <p:cNvCxnSpPr>
              <a:stCxn id="98" idx="1"/>
              <a:endCxn id="97" idx="3"/>
            </p:cNvCxnSpPr>
            <p:nvPr/>
          </p:nvCxnSpPr>
          <p:spPr bwMode="auto">
            <a:xfrm flipH="1">
              <a:off x="2816272" y="5430132"/>
              <a:ext cx="603599" cy="11956"/>
            </a:xfrm>
            <a:prstGeom prst="line">
              <a:avLst/>
            </a:prstGeom>
            <a:grpFill/>
            <a:ln w="19050" cap="flat" cmpd="sng" algn="ctr">
              <a:solidFill>
                <a:schemeClr val="tx1"/>
              </a:solidFill>
              <a:prstDash val="solid"/>
              <a:round/>
              <a:headEnd type="none" w="med" len="med"/>
              <a:tailEnd type="none" w="med" len="med"/>
            </a:ln>
            <a:effectLst/>
          </p:spPr>
        </p:cxnSp>
        <p:sp>
          <p:nvSpPr>
            <p:cNvPr id="100" name="Rectangle 99"/>
            <p:cNvSpPr/>
            <p:nvPr/>
          </p:nvSpPr>
          <p:spPr bwMode="auto">
            <a:xfrm>
              <a:off x="5881649" y="3713427"/>
              <a:ext cx="2249190" cy="2074292"/>
            </a:xfrm>
            <a:prstGeom prst="rect">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smtClean="0">
                  <a:solidFill>
                    <a:srgbClr val="000000"/>
                  </a:solidFill>
                  <a:latin typeface="Arial Narrow" panose="020B0606020202030204" pitchFamily="34" charset="0"/>
                </a:rPr>
                <a:t>Submission Loader</a:t>
              </a:r>
              <a:endParaRPr lang="en-GB" sz="1200" dirty="0" smtClean="0">
                <a:solidFill>
                  <a:srgbClr val="000000"/>
                </a:solidFill>
                <a:latin typeface="Arial Narrow" panose="020B0606020202030204" pitchFamily="34" charset="0"/>
              </a:endParaRPr>
            </a:p>
          </p:txBody>
        </p:sp>
        <p:sp>
          <p:nvSpPr>
            <p:cNvPr id="101" name="Rectangle 100"/>
            <p:cNvSpPr/>
            <p:nvPr/>
          </p:nvSpPr>
          <p:spPr bwMode="auto">
            <a:xfrm>
              <a:off x="6089986" y="5000015"/>
              <a:ext cx="1881942" cy="535600"/>
            </a:xfrm>
            <a:prstGeom prst="rect">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smtClean="0">
                  <a:solidFill>
                    <a:srgbClr val="000000"/>
                  </a:solidFill>
                  <a:latin typeface="Arial Narrow" panose="020B0606020202030204" pitchFamily="34" charset="0"/>
                </a:rPr>
                <a:t>File Converter</a:t>
              </a:r>
              <a:endParaRPr lang="en-GB" sz="1200" dirty="0" smtClean="0">
                <a:solidFill>
                  <a:srgbClr val="000000"/>
                </a:solidFill>
                <a:latin typeface="Arial Narrow" panose="020B0606020202030204" pitchFamily="34" charset="0"/>
              </a:endParaRPr>
            </a:p>
          </p:txBody>
        </p:sp>
        <p:sp>
          <p:nvSpPr>
            <p:cNvPr id="102" name="Rectangle 101"/>
            <p:cNvSpPr/>
            <p:nvPr/>
          </p:nvSpPr>
          <p:spPr bwMode="auto">
            <a:xfrm>
              <a:off x="6089986" y="4015789"/>
              <a:ext cx="1881942" cy="535600"/>
            </a:xfrm>
            <a:prstGeom prst="rect">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smtClean="0">
                  <a:solidFill>
                    <a:srgbClr val="000000"/>
                  </a:solidFill>
                  <a:latin typeface="Arial Narrow" panose="020B0606020202030204" pitchFamily="34" charset="0"/>
                </a:rPr>
                <a:t>File </a:t>
              </a:r>
              <a:r>
                <a:rPr lang="en-US" sz="1200" dirty="0" err="1" smtClean="0">
                  <a:solidFill>
                    <a:srgbClr val="000000"/>
                  </a:solidFill>
                  <a:latin typeface="Arial Narrow" panose="020B0606020202030204" pitchFamily="34" charset="0"/>
                </a:rPr>
                <a:t>Segmenter</a:t>
              </a:r>
              <a:endParaRPr lang="en-GB" sz="1200" dirty="0" smtClean="0">
                <a:solidFill>
                  <a:srgbClr val="000000"/>
                </a:solidFill>
                <a:latin typeface="Arial Narrow" panose="020B0606020202030204" pitchFamily="34" charset="0"/>
              </a:endParaRPr>
            </a:p>
          </p:txBody>
        </p:sp>
        <p:sp>
          <p:nvSpPr>
            <p:cNvPr id="103" name="Rectangle 102"/>
            <p:cNvSpPr/>
            <p:nvPr/>
          </p:nvSpPr>
          <p:spPr bwMode="auto">
            <a:xfrm>
              <a:off x="3419872" y="1844824"/>
              <a:ext cx="1964307" cy="2441935"/>
            </a:xfrm>
            <a:prstGeom prst="rect">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smtClean="0">
                  <a:solidFill>
                    <a:srgbClr val="000000"/>
                  </a:solidFill>
                  <a:latin typeface="Arial Narrow" panose="020B0606020202030204" pitchFamily="34" charset="0"/>
                </a:rPr>
                <a:t>Comparator</a:t>
              </a:r>
              <a:endParaRPr lang="en-GB" sz="1200" dirty="0" smtClean="0">
                <a:solidFill>
                  <a:srgbClr val="000000"/>
                </a:solidFill>
                <a:latin typeface="Arial Narrow" panose="020B0606020202030204" pitchFamily="34" charset="0"/>
              </a:endParaRPr>
            </a:p>
          </p:txBody>
        </p:sp>
        <p:sp>
          <p:nvSpPr>
            <p:cNvPr id="104" name="Rectangle 103"/>
            <p:cNvSpPr/>
            <p:nvPr/>
          </p:nvSpPr>
          <p:spPr bwMode="auto">
            <a:xfrm>
              <a:off x="3605607" y="3411402"/>
              <a:ext cx="1584177" cy="535600"/>
            </a:xfrm>
            <a:prstGeom prst="rect">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smtClean="0">
                  <a:solidFill>
                    <a:srgbClr val="000000"/>
                  </a:solidFill>
                  <a:latin typeface="Arial Narrow" panose="020B0606020202030204" pitchFamily="34" charset="0"/>
                </a:rPr>
                <a:t>Comparator</a:t>
              </a:r>
              <a:endParaRPr lang="en-GB" sz="1200" dirty="0" smtClean="0">
                <a:solidFill>
                  <a:srgbClr val="000000"/>
                </a:solidFill>
                <a:latin typeface="Arial Narrow" panose="020B0606020202030204" pitchFamily="34" charset="0"/>
              </a:endParaRPr>
            </a:p>
          </p:txBody>
        </p:sp>
        <p:sp>
          <p:nvSpPr>
            <p:cNvPr id="105" name="Rectangle 104"/>
            <p:cNvSpPr/>
            <p:nvPr/>
          </p:nvSpPr>
          <p:spPr bwMode="auto">
            <a:xfrm>
              <a:off x="3605607" y="2347082"/>
              <a:ext cx="1584177" cy="890342"/>
            </a:xfrm>
            <a:prstGeom prst="rect">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smtClean="0">
                  <a:solidFill>
                    <a:srgbClr val="000000"/>
                  </a:solidFill>
                  <a:latin typeface="Arial Narrow" panose="020B0606020202030204" pitchFamily="34" charset="0"/>
                </a:rPr>
                <a:t>Comp.Score</a:t>
              </a:r>
              <a:endParaRPr lang="en-GB" sz="1200" dirty="0" smtClean="0">
                <a:solidFill>
                  <a:srgbClr val="000000"/>
                </a:solidFill>
                <a:latin typeface="Arial Narrow" panose="020B0606020202030204" pitchFamily="34" charset="0"/>
              </a:endParaRPr>
            </a:p>
          </p:txBody>
        </p:sp>
        <p:sp>
          <p:nvSpPr>
            <p:cNvPr id="106" name="Rectangle 105"/>
            <p:cNvSpPr/>
            <p:nvPr/>
          </p:nvSpPr>
          <p:spPr bwMode="auto">
            <a:xfrm>
              <a:off x="611559" y="1845471"/>
              <a:ext cx="2160241" cy="2441935"/>
            </a:xfrm>
            <a:prstGeom prst="rect">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smtClean="0">
                  <a:solidFill>
                    <a:srgbClr val="000000"/>
                  </a:solidFill>
                  <a:latin typeface="Arial Narrow" panose="020B0606020202030204" pitchFamily="34" charset="0"/>
                </a:rPr>
                <a:t>Report Generator</a:t>
              </a:r>
              <a:endParaRPr lang="en-GB" sz="1200" dirty="0" smtClean="0">
                <a:solidFill>
                  <a:srgbClr val="000000"/>
                </a:solidFill>
                <a:latin typeface="Arial Narrow" panose="020B0606020202030204" pitchFamily="34" charset="0"/>
              </a:endParaRPr>
            </a:p>
          </p:txBody>
        </p:sp>
        <p:sp>
          <p:nvSpPr>
            <p:cNvPr id="107" name="Rectangle 106"/>
            <p:cNvSpPr/>
            <p:nvPr/>
          </p:nvSpPr>
          <p:spPr bwMode="auto">
            <a:xfrm>
              <a:off x="853439" y="3312160"/>
              <a:ext cx="1763101" cy="674799"/>
            </a:xfrm>
            <a:prstGeom prst="rect">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smtClean="0">
                  <a:solidFill>
                    <a:srgbClr val="000000"/>
                  </a:solidFill>
                  <a:latin typeface="Arial Narrow" panose="020B0606020202030204" pitchFamily="34" charset="0"/>
                </a:rPr>
                <a:t>Univ. </a:t>
              </a:r>
              <a:r>
                <a:rPr lang="en-US" sz="1200" dirty="0" err="1" smtClean="0">
                  <a:solidFill>
                    <a:srgbClr val="000000"/>
                  </a:solidFill>
                  <a:latin typeface="Arial Narrow" panose="020B0606020202030204" pitchFamily="34" charset="0"/>
                </a:rPr>
                <a:t>Reprting</a:t>
              </a:r>
              <a:endParaRPr lang="en-GB" sz="1200" dirty="0" smtClean="0">
                <a:solidFill>
                  <a:srgbClr val="000000"/>
                </a:solidFill>
                <a:latin typeface="Arial Narrow" panose="020B0606020202030204" pitchFamily="34" charset="0"/>
              </a:endParaRPr>
            </a:p>
          </p:txBody>
        </p:sp>
        <p:sp>
          <p:nvSpPr>
            <p:cNvPr id="108" name="Rectangle 107"/>
            <p:cNvSpPr/>
            <p:nvPr/>
          </p:nvSpPr>
          <p:spPr bwMode="auto">
            <a:xfrm>
              <a:off x="865722" y="2311238"/>
              <a:ext cx="1749820" cy="706896"/>
            </a:xfrm>
            <a:prstGeom prst="rect">
              <a:avLst/>
            </a:prstGeom>
            <a:grp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dirty="0" err="1" smtClean="0">
                  <a:solidFill>
                    <a:srgbClr val="000000"/>
                  </a:solidFill>
                  <a:latin typeface="Arial Narrow" panose="020B0606020202030204" pitchFamily="34" charset="0"/>
                </a:rPr>
                <a:t>Ppr</a:t>
              </a:r>
              <a:r>
                <a:rPr lang="en-US" sz="1200" dirty="0" smtClean="0">
                  <a:solidFill>
                    <a:srgbClr val="000000"/>
                  </a:solidFill>
                  <a:latin typeface="Arial Narrow" panose="020B0606020202030204" pitchFamily="34" charset="0"/>
                </a:rPr>
                <a:t> Reporter</a:t>
              </a:r>
              <a:endParaRPr lang="en-GB" sz="1200" dirty="0" smtClean="0">
                <a:solidFill>
                  <a:srgbClr val="000000"/>
                </a:solidFill>
                <a:latin typeface="Arial Narrow" panose="020B0606020202030204" pitchFamily="34" charset="0"/>
              </a:endParaRPr>
            </a:p>
          </p:txBody>
        </p:sp>
        <p:cxnSp>
          <p:nvCxnSpPr>
            <p:cNvPr id="109" name="Straight Connector 108"/>
            <p:cNvCxnSpPr/>
            <p:nvPr/>
          </p:nvCxnSpPr>
          <p:spPr bwMode="auto">
            <a:xfrm>
              <a:off x="8149267" y="4560103"/>
              <a:ext cx="407021" cy="0"/>
            </a:xfrm>
            <a:prstGeom prst="line">
              <a:avLst/>
            </a:prstGeom>
            <a:grpFill/>
            <a:ln w="19050" cap="flat" cmpd="sng" algn="ctr">
              <a:solidFill>
                <a:schemeClr val="tx1"/>
              </a:solidFill>
              <a:prstDash val="solid"/>
              <a:round/>
              <a:headEnd type="none" w="med" len="med"/>
              <a:tailEnd type="none" w="med" len="med"/>
            </a:ln>
            <a:effectLst/>
          </p:spPr>
        </p:cxnSp>
        <p:sp>
          <p:nvSpPr>
            <p:cNvPr id="110" name="Oval 109"/>
            <p:cNvSpPr/>
            <p:nvPr/>
          </p:nvSpPr>
          <p:spPr bwMode="auto">
            <a:xfrm>
              <a:off x="8504416" y="4426247"/>
              <a:ext cx="216024" cy="216024"/>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GB" sz="1200" smtClean="0">
                <a:solidFill>
                  <a:srgbClr val="000000"/>
                </a:solidFill>
                <a:latin typeface="Times" pitchFamily="18" charset="0"/>
              </a:endParaRPr>
            </a:p>
          </p:txBody>
        </p:sp>
        <p:cxnSp>
          <p:nvCxnSpPr>
            <p:cNvPr id="111" name="Straight Connector 110"/>
            <p:cNvCxnSpPr>
              <a:endCxn id="98" idx="3"/>
            </p:cNvCxnSpPr>
            <p:nvPr/>
          </p:nvCxnSpPr>
          <p:spPr bwMode="auto">
            <a:xfrm flipH="1" flipV="1">
              <a:off x="5384179" y="5430132"/>
              <a:ext cx="505903" cy="87101"/>
            </a:xfrm>
            <a:prstGeom prst="line">
              <a:avLst/>
            </a:prstGeom>
            <a:grpFill/>
            <a:ln w="19050" cap="flat" cmpd="sng" algn="ctr">
              <a:solidFill>
                <a:schemeClr val="tx1"/>
              </a:solidFill>
              <a:prstDash val="solid"/>
              <a:round/>
              <a:headEnd type="none" w="med" len="med"/>
              <a:tailEnd type="none" w="med" len="med"/>
            </a:ln>
            <a:effectLst/>
          </p:spPr>
        </p:cxnSp>
        <p:cxnSp>
          <p:nvCxnSpPr>
            <p:cNvPr id="112" name="Straight Connector 111"/>
            <p:cNvCxnSpPr/>
            <p:nvPr/>
          </p:nvCxnSpPr>
          <p:spPr bwMode="auto">
            <a:xfrm flipH="1">
              <a:off x="5384179" y="3933056"/>
              <a:ext cx="505902" cy="0"/>
            </a:xfrm>
            <a:prstGeom prst="line">
              <a:avLst/>
            </a:prstGeom>
            <a:grpFill/>
            <a:ln w="19050" cap="flat" cmpd="sng" algn="ctr">
              <a:solidFill>
                <a:schemeClr val="tx1"/>
              </a:solidFill>
              <a:prstDash val="solid"/>
              <a:round/>
              <a:headEnd type="none" w="med" len="med"/>
              <a:tailEnd type="none" w="med" len="med"/>
            </a:ln>
            <a:effectLst/>
          </p:spPr>
        </p:cxnSp>
        <p:cxnSp>
          <p:nvCxnSpPr>
            <p:cNvPr id="113" name="Straight Connector 112"/>
            <p:cNvCxnSpPr/>
            <p:nvPr/>
          </p:nvCxnSpPr>
          <p:spPr bwMode="auto">
            <a:xfrm flipH="1">
              <a:off x="2771800" y="3933056"/>
              <a:ext cx="648073" cy="0"/>
            </a:xfrm>
            <a:prstGeom prst="line">
              <a:avLst/>
            </a:prstGeom>
            <a:grpFill/>
            <a:ln w="19050" cap="flat" cmpd="sng" algn="ctr">
              <a:solidFill>
                <a:schemeClr val="tx1"/>
              </a:solidFill>
              <a:prstDash val="solid"/>
              <a:round/>
              <a:headEnd type="none" w="med" len="med"/>
              <a:tailEnd type="none" w="med" len="med"/>
            </a:ln>
            <a:effectLst/>
          </p:spPr>
        </p:cxnSp>
        <p:cxnSp>
          <p:nvCxnSpPr>
            <p:cNvPr id="114" name="Straight Connector 113"/>
            <p:cNvCxnSpPr>
              <a:stCxn id="100" idx="0"/>
              <a:endCxn id="96" idx="2"/>
            </p:cNvCxnSpPr>
            <p:nvPr/>
          </p:nvCxnSpPr>
          <p:spPr bwMode="auto">
            <a:xfrm flipV="1">
              <a:off x="7006245" y="3001889"/>
              <a:ext cx="0" cy="711537"/>
            </a:xfrm>
            <a:prstGeom prst="line">
              <a:avLst/>
            </a:prstGeom>
            <a:grpFill/>
            <a:ln w="19050" cap="flat" cmpd="sng" algn="ctr">
              <a:solidFill>
                <a:schemeClr val="tx1"/>
              </a:solidFill>
              <a:prstDash val="solid"/>
              <a:round/>
              <a:headEnd type="none" w="med" len="med"/>
              <a:tailEnd type="none" w="med" len="med"/>
            </a:ln>
            <a:effectLst/>
          </p:spPr>
        </p:cxnSp>
        <p:cxnSp>
          <p:nvCxnSpPr>
            <p:cNvPr id="115" name="Straight Connector 114"/>
            <p:cNvCxnSpPr/>
            <p:nvPr/>
          </p:nvCxnSpPr>
          <p:spPr bwMode="auto">
            <a:xfrm>
              <a:off x="8149267" y="2217538"/>
              <a:ext cx="407021" cy="0"/>
            </a:xfrm>
            <a:prstGeom prst="line">
              <a:avLst/>
            </a:prstGeom>
            <a:grpFill/>
            <a:ln w="19050" cap="flat" cmpd="sng" algn="ctr">
              <a:solidFill>
                <a:schemeClr val="tx1"/>
              </a:solidFill>
              <a:prstDash val="solid"/>
              <a:round/>
              <a:headEnd type="none" w="med" len="med"/>
              <a:tailEnd type="none" w="med" len="med"/>
            </a:ln>
            <a:effectLst/>
          </p:spPr>
        </p:cxnSp>
        <p:sp>
          <p:nvSpPr>
            <p:cNvPr id="116" name="Oval 115"/>
            <p:cNvSpPr/>
            <p:nvPr/>
          </p:nvSpPr>
          <p:spPr bwMode="auto">
            <a:xfrm>
              <a:off x="8504416" y="2083682"/>
              <a:ext cx="216024" cy="216024"/>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GB" sz="1200" smtClean="0">
                <a:solidFill>
                  <a:srgbClr val="000000"/>
                </a:solidFill>
                <a:latin typeface="Times" pitchFamily="18" charset="0"/>
              </a:endParaRPr>
            </a:p>
          </p:txBody>
        </p:sp>
      </p:grpSp>
    </p:spTree>
    <p:extLst>
      <p:ext uri="{BB962C8B-B14F-4D97-AF65-F5344CB8AC3E}">
        <p14:creationId xmlns:p14="http://schemas.microsoft.com/office/powerpoint/2010/main" val="10750435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2"/>
          </p:nvPr>
        </p:nvSpPr>
        <p:spPr/>
        <p:txBody>
          <a:bodyPr/>
          <a:lstStyle/>
          <a:p>
            <a:pPr>
              <a:defRPr/>
            </a:pPr>
            <a:fld id="{D3849320-BEB5-49EA-BA63-E9B2300A7F39}" type="slidenum">
              <a:rPr lang="en-US" smtClean="0">
                <a:solidFill>
                  <a:srgbClr val="000000"/>
                </a:solidFill>
              </a:rPr>
              <a:pPr>
                <a:defRPr/>
              </a:pPr>
              <a:t>39</a:t>
            </a:fld>
            <a:endParaRPr lang="en-US">
              <a:solidFill>
                <a:srgbClr val="000000"/>
              </a:solidFill>
            </a:endParaRPr>
          </a:p>
        </p:txBody>
      </p:sp>
      <p:pic>
        <p:nvPicPr>
          <p:cNvPr id="7" name="Content Placeholder 6"/>
          <p:cNvPicPr>
            <a:picLocks noGrp="1" noChangeAspect="1"/>
          </p:cNvPicPr>
          <p:nvPr>
            <p:ph idx="1"/>
          </p:nvPr>
        </p:nvPicPr>
        <p:blipFill rotWithShape="1">
          <a:blip r:embed="rId2"/>
          <a:srcRect t="12652"/>
          <a:stretch/>
        </p:blipFill>
        <p:spPr>
          <a:xfrm>
            <a:off x="-10742" y="476672"/>
            <a:ext cx="9191254" cy="6027595"/>
          </a:xfrm>
          <a:prstGeom prst="rect">
            <a:avLst/>
          </a:prstGeom>
        </p:spPr>
      </p:pic>
    </p:spTree>
    <p:extLst>
      <p:ext uri="{BB962C8B-B14F-4D97-AF65-F5344CB8AC3E}">
        <p14:creationId xmlns:p14="http://schemas.microsoft.com/office/powerpoint/2010/main" val="4199992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150"/>
            <a:ext cx="7990656" cy="936625"/>
          </a:xfrm>
        </p:spPr>
        <p:txBody>
          <a:bodyPr/>
          <a:lstStyle/>
          <a:p>
            <a:r>
              <a:rPr lang="en-US" dirty="0" smtClean="0"/>
              <a:t>Which ‘Rules’ Define this style?</a:t>
            </a:r>
            <a:endParaRPr lang="en-GB" dirty="0"/>
          </a:p>
        </p:txBody>
      </p:sp>
      <p:sp>
        <p:nvSpPr>
          <p:cNvPr id="4" name="Slide Number Placeholder 3"/>
          <p:cNvSpPr>
            <a:spLocks noGrp="1"/>
          </p:cNvSpPr>
          <p:nvPr>
            <p:ph type="sldNum" sz="quarter" idx="10"/>
          </p:nvPr>
        </p:nvSpPr>
        <p:spPr/>
        <p:txBody>
          <a:bodyPr/>
          <a:lstStyle/>
          <a:p>
            <a:pPr>
              <a:defRPr/>
            </a:pPr>
            <a:fld id="{864D2FA7-8BFA-4249-AA6C-222771949FE8}" type="slidenum">
              <a:rPr lang="en-GB" altLang="en-US" smtClean="0"/>
              <a:pPr>
                <a:defRPr/>
              </a:pPr>
              <a:t>4</a:t>
            </a:fld>
            <a:endParaRPr lang="en-GB" altLang="en-US"/>
          </a:p>
        </p:txBody>
      </p:sp>
      <p:sp>
        <p:nvSpPr>
          <p:cNvPr id="5" name="Content Placeholder 4"/>
          <p:cNvSpPr>
            <a:spLocks noGrp="1"/>
          </p:cNvSpPr>
          <p:nvPr>
            <p:ph idx="1"/>
          </p:nvPr>
        </p:nvSpPr>
        <p:spPr/>
        <p:txBody>
          <a:bodyPr/>
          <a:lstStyle/>
          <a:p>
            <a:endParaRPr lang="en-GB"/>
          </a:p>
        </p:txBody>
      </p:sp>
    </p:spTree>
    <p:extLst>
      <p:ext uri="{BB962C8B-B14F-4D97-AF65-F5344CB8AC3E}">
        <p14:creationId xmlns:p14="http://schemas.microsoft.com/office/powerpoint/2010/main" val="7461943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6013" y="1844675"/>
            <a:ext cx="6840537" cy="489743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sv-SE">
              <a:solidFill>
                <a:srgbClr val="FFFFFF"/>
              </a:solidFill>
            </a:endParaRPr>
          </a:p>
        </p:txBody>
      </p:sp>
      <p:sp>
        <p:nvSpPr>
          <p:cNvPr id="23555" name="Slide Number Placeholder 2"/>
          <p:cNvSpPr>
            <a:spLocks noGrp="1"/>
          </p:cNvSpPr>
          <p:nvPr>
            <p:ph type="sldNum" sz="quarter" idx="4294967295"/>
          </p:nvPr>
        </p:nvSpPr>
        <p:spPr>
          <a:xfrm>
            <a:off x="7200900" y="6337300"/>
            <a:ext cx="1905000" cy="457200"/>
          </a:xfrm>
          <a:prstGeom prst="rect">
            <a:avLst/>
          </a:prstGeom>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BBE026F7-6A00-46C8-8CA4-4E4FEB1AA5FA}" type="slidenum">
              <a:rPr lang="en-US" altLang="en-US" sz="1400">
                <a:solidFill>
                  <a:srgbClr val="000000"/>
                </a:solidFill>
              </a:rPr>
              <a:pPr eaLnBrk="1" hangingPunct="1"/>
              <a:t>40</a:t>
            </a:fld>
            <a:endParaRPr lang="en-US" altLang="en-US" sz="1400">
              <a:solidFill>
                <a:srgbClr val="000000"/>
              </a:solidFill>
            </a:endParaRPr>
          </a:p>
        </p:txBody>
      </p:sp>
      <p:sp>
        <p:nvSpPr>
          <p:cNvPr id="23556" name="Rectangle 2"/>
          <p:cNvSpPr>
            <a:spLocks noGrp="1" noChangeArrowheads="1"/>
          </p:cNvSpPr>
          <p:nvPr>
            <p:ph type="title"/>
          </p:nvPr>
        </p:nvSpPr>
        <p:spPr>
          <a:xfrm>
            <a:off x="611188" y="835025"/>
            <a:ext cx="7772400" cy="649288"/>
          </a:xfrm>
        </p:spPr>
        <p:txBody>
          <a:bodyPr/>
          <a:lstStyle/>
          <a:p>
            <a:r>
              <a:rPr lang="en-US" altLang="en-US" sz="3600" smtClean="0"/>
              <a:t>Conceptual integrity</a:t>
            </a:r>
            <a:br>
              <a:rPr lang="en-US" altLang="en-US" sz="3600" smtClean="0"/>
            </a:br>
            <a:r>
              <a:rPr lang="en-US" altLang="en-US" sz="3600" smtClean="0"/>
              <a:t>counter example!</a:t>
            </a:r>
          </a:p>
        </p:txBody>
      </p:sp>
      <p:pic>
        <p:nvPicPr>
          <p:cNvPr id="23557" name="Picture 6" descr="A:\ar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1673225"/>
            <a:ext cx="6591300"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7" descr="A:\lar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73225"/>
            <a:ext cx="3033713"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99210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Title 3"/>
          <p:cNvSpPr>
            <a:spLocks noGrp="1"/>
          </p:cNvSpPr>
          <p:nvPr>
            <p:ph type="title"/>
          </p:nvPr>
        </p:nvSpPr>
        <p:spPr>
          <a:xfrm>
            <a:off x="-13494" y="431825"/>
            <a:ext cx="9144000" cy="762000"/>
          </a:xfrm>
        </p:spPr>
        <p:txBody>
          <a:bodyPr/>
          <a:lstStyle/>
          <a:p>
            <a:r>
              <a:rPr lang="en-US" altLang="en-US" dirty="0" smtClean="0"/>
              <a:t>Cordoba, Spain</a:t>
            </a:r>
            <a:endParaRPr lang="sv-SE" altLang="en-US" dirty="0" smtClean="0"/>
          </a:p>
        </p:txBody>
      </p:sp>
      <p:sp>
        <p:nvSpPr>
          <p:cNvPr id="2" name="Content Placeholder 1"/>
          <p:cNvSpPr>
            <a:spLocks noGrp="1"/>
          </p:cNvSpPr>
          <p:nvPr>
            <p:ph idx="1"/>
          </p:nvPr>
        </p:nvSpPr>
        <p:spPr>
          <a:effectLst>
            <a:outerShdw blurRad="63500" sx="102000" sy="102000" algn="ctr" rotWithShape="0">
              <a:prstClr val="black">
                <a:alpha val="40000"/>
              </a:prstClr>
            </a:outerShdw>
          </a:effectLst>
        </p:spPr>
        <p:txBody>
          <a:bodyPr/>
          <a:lstStyle/>
          <a:p>
            <a:endParaRPr lang="en-GB"/>
          </a:p>
        </p:txBody>
      </p:sp>
      <p:sp>
        <p:nvSpPr>
          <p:cNvPr id="44035" name="Slide Number Placeholder 1"/>
          <p:cNvSpPr>
            <a:spLocks noGrp="1"/>
          </p:cNvSpPr>
          <p:nvPr>
            <p:ph type="sldNum" sz="quarter" idx="12"/>
          </p:nvPr>
        </p:nvSpPr>
        <p:spPr>
          <a:noFill/>
          <a:effectLst>
            <a:outerShdw blurRad="63500" sx="102000" sy="102000" algn="ctr" rotWithShape="0">
              <a:prstClr val="black">
                <a:alpha val="40000"/>
              </a:prstClr>
            </a:outerShdw>
          </a:effectLst>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57C556C8-91F2-4E73-93D0-9E500229C29D}" type="slidenum">
              <a:rPr lang="en-GB" altLang="en-US" sz="1400" smtClean="0">
                <a:solidFill>
                  <a:srgbClr val="000000"/>
                </a:solidFill>
              </a:rPr>
              <a:pPr>
                <a:spcBef>
                  <a:spcPct val="0"/>
                </a:spcBef>
                <a:buFontTx/>
                <a:buNone/>
              </a:pPr>
              <a:t>41</a:t>
            </a:fld>
            <a:endParaRPr lang="en-GB" altLang="en-US" sz="1400" smtClean="0">
              <a:solidFill>
                <a:srgbClr val="000000"/>
              </a:solidFill>
            </a:endParaRPr>
          </a:p>
        </p:txBody>
      </p:sp>
      <p:pic>
        <p:nvPicPr>
          <p:cNvPr id="44036" name="Picture 2" descr="https://encrypted-tbn1.gstatic.com/images?q=tbn:ANd9GcSAWjKpdjKERaVMXHk8jEn-m6-F4pjEOlDb0krlzJk3E4APKn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13" y="1257300"/>
            <a:ext cx="2533650" cy="1658938"/>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4" descr="http://www.gardenvisit.com/assets/madge/cordoba_great_mosque/600x/cordoba_great_mosque_600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8850" y="1268413"/>
            <a:ext cx="5045075" cy="316865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6" descr="mosque_interior_120_jp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175" y="4976813"/>
            <a:ext cx="2592388" cy="1722437"/>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8" descr="http://thebuilderblog.files.wordpress.com/2008/01/mosque_interior_137_jp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5014913"/>
            <a:ext cx="2532062" cy="168275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10" descr="http://thebuilderblog.files.wordpress.com/2008/01/mosque_interior_104_jp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0725" y="4973638"/>
            <a:ext cx="2595563" cy="172402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Picture 12" descr="http://thebuilderblog.files.wordpress.com/2008/01/mosque_interior_115_jp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1513" y="3094038"/>
            <a:ext cx="2559050" cy="177482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mtClean="0"/>
              <a:t>Conceptual Integrity in Software</a:t>
            </a:r>
            <a:endParaRPr lang="en-GB" altLang="en-US" smtClean="0"/>
          </a:p>
        </p:txBody>
      </p:sp>
      <p:sp>
        <p:nvSpPr>
          <p:cNvPr id="46083" name="Content Placeholder 2"/>
          <p:cNvSpPr>
            <a:spLocks noGrp="1"/>
          </p:cNvSpPr>
          <p:nvPr>
            <p:ph idx="1"/>
          </p:nvPr>
        </p:nvSpPr>
        <p:spPr/>
        <p:txBody>
          <a:bodyPr/>
          <a:lstStyle/>
          <a:p>
            <a:r>
              <a:rPr lang="en-US" altLang="en-US" sz="2400" dirty="0" smtClean="0"/>
              <a:t>Uniformity – where possible</a:t>
            </a:r>
          </a:p>
          <a:p>
            <a:pPr lvl="1"/>
            <a:r>
              <a:rPr lang="en-US" altLang="en-US" sz="2200" dirty="0" smtClean="0"/>
              <a:t>Same solution-approach/tactic/design-principle </a:t>
            </a:r>
            <a:br>
              <a:rPr lang="en-US" altLang="en-US" sz="2200" dirty="0" smtClean="0"/>
            </a:br>
            <a:r>
              <a:rPr lang="en-US" altLang="en-US" sz="2200" dirty="0" smtClean="0"/>
              <a:t>applied to similar problems</a:t>
            </a:r>
          </a:p>
          <a:p>
            <a:pPr lvl="1"/>
            <a:r>
              <a:rPr lang="en-US" altLang="en-US" sz="2200" dirty="0" smtClean="0"/>
              <a:t>For example in</a:t>
            </a:r>
          </a:p>
          <a:p>
            <a:pPr lvl="2"/>
            <a:r>
              <a:rPr lang="en-US" altLang="en-US" dirty="0"/>
              <a:t>patterns </a:t>
            </a:r>
            <a:r>
              <a:rPr lang="en-US" altLang="en-US" dirty="0" smtClean="0"/>
              <a:t>of communication &amp; control/data-flow</a:t>
            </a:r>
            <a:endParaRPr lang="en-US" altLang="en-US" dirty="0" smtClean="0"/>
          </a:p>
          <a:p>
            <a:pPr lvl="2"/>
            <a:r>
              <a:rPr lang="en-US" altLang="en-US" dirty="0" smtClean="0"/>
              <a:t>Naming of </a:t>
            </a:r>
            <a:r>
              <a:rPr lang="en-US" altLang="en-US" dirty="0" smtClean="0"/>
              <a:t>methods, parameters, variables</a:t>
            </a:r>
            <a:endParaRPr lang="en-US" altLang="en-US" dirty="0" smtClean="0"/>
          </a:p>
          <a:p>
            <a:pPr lvl="2"/>
            <a:r>
              <a:rPr lang="en-US" altLang="en-US" dirty="0" smtClean="0"/>
              <a:t>Structure of API’s</a:t>
            </a:r>
          </a:p>
          <a:p>
            <a:pPr lvl="2"/>
            <a:r>
              <a:rPr lang="en-US" altLang="en-US" dirty="0" smtClean="0"/>
              <a:t>Layering</a:t>
            </a:r>
          </a:p>
          <a:p>
            <a:pPr lvl="2"/>
            <a:r>
              <a:rPr lang="en-US" altLang="en-US" dirty="0" smtClean="0"/>
              <a:t>Exception-handling</a:t>
            </a:r>
          </a:p>
          <a:p>
            <a:pPr lvl="2"/>
            <a:r>
              <a:rPr lang="en-US" altLang="en-US" dirty="0" smtClean="0"/>
              <a:t>User interface (dialogs)</a:t>
            </a:r>
          </a:p>
          <a:p>
            <a:pPr lvl="2"/>
            <a:endParaRPr lang="en-US" altLang="en-US" dirty="0" smtClean="0"/>
          </a:p>
          <a:p>
            <a:pPr lvl="2"/>
            <a:endParaRPr lang="en-US" altLang="en-US" dirty="0" smtClean="0"/>
          </a:p>
          <a:p>
            <a:pPr lvl="1"/>
            <a:endParaRPr lang="en-US" altLang="en-US" sz="2000" dirty="0" smtClean="0"/>
          </a:p>
          <a:p>
            <a:pPr lvl="1"/>
            <a:endParaRPr lang="en-GB" altLang="en-US" sz="2200" dirty="0" smtClean="0"/>
          </a:p>
        </p:txBody>
      </p:sp>
      <p:pic>
        <p:nvPicPr>
          <p:cNvPr id="4608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1700" y="1211942"/>
            <a:ext cx="229230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235740" y="2332479"/>
            <a:ext cx="1519237" cy="461962"/>
          </a:xfrm>
          <a:prstGeom prst="rect">
            <a:avLst/>
          </a:prstGeom>
          <a:noFill/>
        </p:spPr>
        <p:txBody>
          <a:bodyPr wrap="none">
            <a:spAutoFit/>
          </a:bodyPr>
          <a:lstStyle/>
          <a:p>
            <a:pPr eaLnBrk="1" hangingPunct="1">
              <a:defRPr/>
            </a:pPr>
            <a:r>
              <a:rPr lang="en-US" b="1" dirty="0">
                <a:latin typeface="+mn-lt"/>
              </a:rPr>
              <a:t>Harmony</a:t>
            </a:r>
            <a:endParaRPr lang="en-GB" b="1" dirty="0">
              <a:latin typeface="+mn-lt"/>
            </a:endParaRPr>
          </a:p>
        </p:txBody>
      </p:sp>
      <p:pic>
        <p:nvPicPr>
          <p:cNvPr id="2" name="Picture 1"/>
          <p:cNvPicPr>
            <a:picLocks noChangeAspect="1"/>
          </p:cNvPicPr>
          <p:nvPr/>
        </p:nvPicPr>
        <p:blipFill>
          <a:blip r:embed="rId4"/>
          <a:stretch>
            <a:fillRect/>
          </a:stretch>
        </p:blipFill>
        <p:spPr>
          <a:xfrm>
            <a:off x="6444208" y="4420010"/>
            <a:ext cx="2537074" cy="1694309"/>
          </a:xfrm>
          <a:prstGeom prst="rect">
            <a:avLst/>
          </a:prstGeom>
          <a:effectLst>
            <a:outerShdw blurRad="63500" sx="102000" sy="102000" algn="ctr" rotWithShape="0">
              <a:prstClr val="black">
                <a:alpha val="40000"/>
              </a:prstClr>
            </a:outerShdw>
          </a:effectLst>
        </p:spPr>
      </p:pic>
      <p:sp>
        <p:nvSpPr>
          <p:cNvPr id="7" name="TextBox 6"/>
          <p:cNvSpPr txBox="1"/>
          <p:nvPr/>
        </p:nvSpPr>
        <p:spPr>
          <a:xfrm>
            <a:off x="6988622" y="6135687"/>
            <a:ext cx="1723549" cy="461665"/>
          </a:xfrm>
          <a:prstGeom prst="rect">
            <a:avLst/>
          </a:prstGeom>
          <a:noFill/>
        </p:spPr>
        <p:txBody>
          <a:bodyPr wrap="none">
            <a:spAutoFit/>
          </a:bodyPr>
          <a:lstStyle/>
          <a:p>
            <a:pPr eaLnBrk="1" hangingPunct="1">
              <a:defRPr/>
            </a:pPr>
            <a:r>
              <a:rPr lang="en-US" b="1" dirty="0" smtClean="0">
                <a:latin typeface="+mn-lt"/>
              </a:rPr>
              <a:t>Uniformity</a:t>
            </a:r>
            <a:endParaRPr lang="en-GB" b="1" dirty="0">
              <a:latin typeface="+mn-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rotWithShape="1">
          <a:blip r:embed="rId2"/>
          <a:srcRect l="8534" t="7551" r="8025" b="20460"/>
          <a:stretch/>
        </p:blipFill>
        <p:spPr>
          <a:xfrm>
            <a:off x="557009" y="838200"/>
            <a:ext cx="8335471" cy="5399112"/>
          </a:xfrm>
          <a:prstGeom prst="rect">
            <a:avLst/>
          </a:prstGeom>
        </p:spPr>
      </p:pic>
      <p:sp>
        <p:nvSpPr>
          <p:cNvPr id="4" name="Slide Number Placeholder 3"/>
          <p:cNvSpPr>
            <a:spLocks noGrp="1"/>
          </p:cNvSpPr>
          <p:nvPr>
            <p:ph type="sldNum" sz="quarter" idx="12"/>
          </p:nvPr>
        </p:nvSpPr>
        <p:spPr/>
        <p:txBody>
          <a:bodyPr/>
          <a:lstStyle/>
          <a:p>
            <a:pPr>
              <a:defRPr/>
            </a:pPr>
            <a:fld id="{D3849320-BEB5-49EA-BA63-E9B2300A7F39}" type="slidenum">
              <a:rPr lang="en-US" smtClean="0">
                <a:solidFill>
                  <a:srgbClr val="000000"/>
                </a:solidFill>
              </a:rPr>
              <a:pPr>
                <a:defRPr/>
              </a:pPr>
              <a:t>43</a:t>
            </a:fld>
            <a:endParaRPr lang="en-US">
              <a:solidFill>
                <a:srgbClr val="000000"/>
              </a:solidFill>
            </a:endParaRPr>
          </a:p>
        </p:txBody>
      </p:sp>
    </p:spTree>
    <p:extLst>
      <p:ext uri="{BB962C8B-B14F-4D97-AF65-F5344CB8AC3E}">
        <p14:creationId xmlns:p14="http://schemas.microsoft.com/office/powerpoint/2010/main" val="2315786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4D2FA7-8BFA-4249-AA6C-222771949FE8}" type="slidenum">
              <a:rPr lang="en-GB" altLang="en-US" smtClean="0"/>
              <a:pPr>
                <a:defRPr/>
              </a:pPr>
              <a:t>44</a:t>
            </a:fld>
            <a:endParaRPr lang="en-GB" altLang="en-US"/>
          </a:p>
        </p:txBody>
      </p:sp>
      <p:pic>
        <p:nvPicPr>
          <p:cNvPr id="178178" name="Picture 2" descr="Image result for hoare quote si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71350"/>
            <a:ext cx="7779793" cy="388989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9705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AF73B046-C60B-4E98-A2C2-029186E03873}" type="slidenum">
              <a:rPr lang="en-GB" altLang="en-US" sz="1000" smtClean="0"/>
              <a:pPr>
                <a:spcBef>
                  <a:spcPct val="0"/>
                </a:spcBef>
                <a:buFontTx/>
                <a:buNone/>
              </a:pPr>
              <a:t>45</a:t>
            </a:fld>
            <a:endParaRPr lang="en-GB" altLang="en-US" sz="1000" smtClean="0"/>
          </a:p>
        </p:txBody>
      </p:sp>
      <p:sp>
        <p:nvSpPr>
          <p:cNvPr id="39939" name="Rectangle 4"/>
          <p:cNvSpPr>
            <a:spLocks noGrp="1" noChangeArrowheads="1"/>
          </p:cNvSpPr>
          <p:nvPr>
            <p:ph type="title" idx="4294967295"/>
          </p:nvPr>
        </p:nvSpPr>
        <p:spPr>
          <a:xfrm>
            <a:off x="0" y="620713"/>
            <a:ext cx="7772400" cy="1143000"/>
          </a:xfrm>
        </p:spPr>
        <p:txBody>
          <a:bodyPr/>
          <a:lstStyle/>
          <a:p>
            <a:pPr eaLnBrk="1" hangingPunct="1"/>
            <a:r>
              <a:rPr lang="en-US" altLang="en-US" sz="2800" b="1" smtClean="0">
                <a:solidFill>
                  <a:schemeClr val="tx1"/>
                </a:solidFill>
              </a:rPr>
              <a:t>CONTENTS</a:t>
            </a:r>
            <a:endParaRPr lang="en-GB" altLang="en-US" sz="2800" smtClean="0"/>
          </a:p>
        </p:txBody>
      </p:sp>
      <p:grpSp>
        <p:nvGrpSpPr>
          <p:cNvPr id="39940" name="Group 5"/>
          <p:cNvGrpSpPr>
            <a:grpSpLocks/>
          </p:cNvGrpSpPr>
          <p:nvPr/>
        </p:nvGrpSpPr>
        <p:grpSpPr bwMode="auto">
          <a:xfrm>
            <a:off x="609600" y="1619250"/>
            <a:ext cx="7512050" cy="4546600"/>
            <a:chOff x="384" y="1232"/>
            <a:chExt cx="4732" cy="2864"/>
          </a:xfrm>
        </p:grpSpPr>
        <p:sp>
          <p:nvSpPr>
            <p:cNvPr id="39941" name="AutoShape 2"/>
            <p:cNvSpPr>
              <a:spLocks noChangeArrowheads="1"/>
            </p:cNvSpPr>
            <p:nvPr/>
          </p:nvSpPr>
          <p:spPr bwMode="auto">
            <a:xfrm>
              <a:off x="384" y="1232"/>
              <a:ext cx="4512" cy="384"/>
            </a:xfrm>
            <a:prstGeom prst="roundRect">
              <a:avLst>
                <a:gd name="adj" fmla="val 16667"/>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39942" name="Text Box 3"/>
            <p:cNvSpPr txBox="1">
              <a:spLocks noChangeArrowheads="1"/>
            </p:cNvSpPr>
            <p:nvPr/>
          </p:nvSpPr>
          <p:spPr bwMode="auto">
            <a:xfrm>
              <a:off x="644" y="1321"/>
              <a:ext cx="4472" cy="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73075" indent="-473075">
                <a:spcBef>
                  <a:spcPct val="20000"/>
                </a:spcBef>
                <a:buChar char="•"/>
                <a:tabLst>
                  <a:tab pos="1143000" algn="l"/>
                </a:tabLst>
                <a:defRPr sz="2800">
                  <a:solidFill>
                    <a:schemeClr val="tx1"/>
                  </a:solidFill>
                  <a:latin typeface="Lucida Sans Unicode" panose="020B0602030504020204" pitchFamily="34" charset="0"/>
                </a:defRPr>
              </a:lvl1pPr>
              <a:lvl2pPr marL="742950" indent="-285750">
                <a:spcBef>
                  <a:spcPct val="20000"/>
                </a:spcBef>
                <a:buChar char="–"/>
                <a:tabLst>
                  <a:tab pos="1143000" algn="l"/>
                </a:tabLst>
                <a:defRPr sz="2400">
                  <a:solidFill>
                    <a:schemeClr val="tx1"/>
                  </a:solidFill>
                  <a:latin typeface="Lucida Sans Unicode" panose="020B0602030504020204" pitchFamily="34" charset="0"/>
                </a:defRPr>
              </a:lvl2pPr>
              <a:lvl3pPr marL="1143000" indent="-228600">
                <a:spcBef>
                  <a:spcPct val="20000"/>
                </a:spcBef>
                <a:buChar char="•"/>
                <a:tabLst>
                  <a:tab pos="1143000" algn="l"/>
                </a:tabLst>
                <a:defRPr sz="2000">
                  <a:solidFill>
                    <a:schemeClr val="tx1"/>
                  </a:solidFill>
                  <a:latin typeface="Lucida Sans Unicode" panose="020B0602030504020204" pitchFamily="34" charset="0"/>
                </a:defRPr>
              </a:lvl3pPr>
              <a:lvl4pPr marL="1600200" indent="-228600">
                <a:spcBef>
                  <a:spcPct val="20000"/>
                </a:spcBef>
                <a:buChar char="–"/>
                <a:tabLst>
                  <a:tab pos="1143000" algn="l"/>
                </a:tabLst>
                <a:defRPr>
                  <a:solidFill>
                    <a:schemeClr val="tx1"/>
                  </a:solidFill>
                  <a:latin typeface="Lucida Sans Unicode" panose="020B0602030504020204" pitchFamily="34" charset="0"/>
                </a:defRPr>
              </a:lvl4pPr>
              <a:lvl5pPr marL="2057400" indent="-228600">
                <a:spcBef>
                  <a:spcPct val="20000"/>
                </a:spcBef>
                <a:buChar char="»"/>
                <a:tabLst>
                  <a:tab pos="1143000" algn="l"/>
                </a:tabLst>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tabLst>
                  <a:tab pos="1143000" algn="l"/>
                </a:tabLst>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tabLst>
                  <a:tab pos="1143000" algn="l"/>
                </a:tabLst>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tabLst>
                  <a:tab pos="1143000" algn="l"/>
                </a:tabLst>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tabLst>
                  <a:tab pos="1143000" algn="l"/>
                </a:tabLst>
                <a:defRPr>
                  <a:solidFill>
                    <a:schemeClr val="tx1"/>
                  </a:solidFill>
                  <a:latin typeface="Lucida Sans Unicode" panose="020B0602030504020204" pitchFamily="34" charset="0"/>
                </a:defRPr>
              </a:lvl9pPr>
            </a:lstStyle>
            <a:p>
              <a:pPr>
                <a:lnSpc>
                  <a:spcPct val="80000"/>
                </a:lnSpc>
                <a:spcBef>
                  <a:spcPct val="50000"/>
                </a:spcBef>
                <a:buFontTx/>
                <a:buAutoNum type="arabicPeriod"/>
              </a:pPr>
              <a:r>
                <a:rPr lang="en-US" altLang="en-US" b="1"/>
                <a:t>Introduction</a:t>
              </a:r>
            </a:p>
            <a:p>
              <a:pPr>
                <a:lnSpc>
                  <a:spcPct val="80000"/>
                </a:lnSpc>
                <a:spcBef>
                  <a:spcPct val="50000"/>
                </a:spcBef>
                <a:buFontTx/>
                <a:buAutoNum type="arabicPeriod"/>
              </a:pPr>
              <a:r>
                <a:rPr lang="en-US" altLang="en-US"/>
                <a:t>Architectural styles</a:t>
              </a:r>
            </a:p>
            <a:p>
              <a:pPr>
                <a:lnSpc>
                  <a:spcPct val="80000"/>
                </a:lnSpc>
                <a:buFontTx/>
                <a:buNone/>
              </a:pPr>
              <a:r>
                <a:rPr lang="en-US" altLang="en-US"/>
                <a:t>	2.1	Client/Server</a:t>
              </a:r>
            </a:p>
            <a:p>
              <a:pPr>
                <a:lnSpc>
                  <a:spcPct val="80000"/>
                </a:lnSpc>
                <a:buFontTx/>
                <a:buNone/>
              </a:pPr>
              <a:r>
                <a:rPr lang="en-US" altLang="en-US"/>
                <a:t>	2.2 Pipe and Filter style</a:t>
              </a:r>
            </a:p>
            <a:p>
              <a:pPr>
                <a:lnSpc>
                  <a:spcPct val="80000"/>
                </a:lnSpc>
                <a:buFontTx/>
                <a:buNone/>
              </a:pPr>
              <a:r>
                <a:rPr lang="en-US" altLang="en-US"/>
                <a:t>	2.3	Blackboard style</a:t>
              </a:r>
            </a:p>
            <a:p>
              <a:pPr>
                <a:lnSpc>
                  <a:spcPct val="80000"/>
                </a:lnSpc>
                <a:buFontTx/>
                <a:buNone/>
              </a:pPr>
              <a:r>
                <a:rPr lang="en-US" altLang="en-US"/>
                <a:t>	2.4 Publish Subscribe</a:t>
              </a:r>
            </a:p>
            <a:p>
              <a:pPr>
                <a:lnSpc>
                  <a:spcPct val="80000"/>
                </a:lnSpc>
                <a:buFontTx/>
                <a:buNone/>
              </a:pPr>
              <a:r>
                <a:rPr lang="en-US" altLang="en-US"/>
                <a:t>	2.5	Peer-to-Peer</a:t>
              </a:r>
            </a:p>
            <a:p>
              <a:pPr>
                <a:lnSpc>
                  <a:spcPct val="80000"/>
                </a:lnSpc>
                <a:buFontTx/>
                <a:buNone/>
              </a:pPr>
              <a:r>
                <a:rPr lang="en-US" altLang="en-US"/>
                <a:t>	2.6 Layered style</a:t>
              </a:r>
            </a:p>
            <a:p>
              <a:pPr>
                <a:lnSpc>
                  <a:spcPct val="80000"/>
                </a:lnSpc>
                <a:buFontTx/>
                <a:buNone/>
              </a:pPr>
              <a:r>
                <a:rPr lang="en-US" altLang="en-US"/>
                <a:t>3.  Interaction style</a:t>
              </a:r>
            </a:p>
            <a:p>
              <a:pPr>
                <a:lnSpc>
                  <a:spcPct val="80000"/>
                </a:lnSpc>
                <a:buFontTx/>
                <a:buNone/>
              </a:pPr>
              <a:r>
                <a:rPr lang="en-US" altLang="en-US"/>
                <a:t>4.	Conclusions</a:t>
              </a:r>
            </a:p>
          </p:txBody>
        </p:sp>
      </p:gr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sv-SE" altLang="en-US" smtClean="0"/>
              <a:t>What is an Architectural Style?</a:t>
            </a:r>
            <a:endParaRPr lang="en-US" altLang="en-US" smtClean="0"/>
          </a:p>
        </p:txBody>
      </p:sp>
      <p:sp>
        <p:nvSpPr>
          <p:cNvPr id="53251" name="Content Placeholder 2"/>
          <p:cNvSpPr>
            <a:spLocks noGrp="1"/>
          </p:cNvSpPr>
          <p:nvPr>
            <p:ph idx="1"/>
          </p:nvPr>
        </p:nvSpPr>
        <p:spPr>
          <a:xfrm>
            <a:off x="539552" y="1484784"/>
            <a:ext cx="8640960" cy="4968875"/>
          </a:xfrm>
        </p:spPr>
        <p:txBody>
          <a:bodyPr/>
          <a:lstStyle/>
          <a:p>
            <a:pPr>
              <a:spcBef>
                <a:spcPct val="30000"/>
              </a:spcBef>
            </a:pPr>
            <a:r>
              <a:rPr lang="en-US" altLang="sv-SE" sz="2400" dirty="0" smtClean="0"/>
              <a:t>Architectural styles are </a:t>
            </a:r>
            <a:r>
              <a:rPr lang="en-US" altLang="sv-SE" sz="2400" b="1" dirty="0">
                <a:solidFill>
                  <a:srgbClr val="990000"/>
                </a:solidFill>
              </a:rPr>
              <a:t>collections of </a:t>
            </a:r>
            <a:r>
              <a:rPr lang="en-US" altLang="sv-SE" sz="2400" b="1" dirty="0" smtClean="0">
                <a:solidFill>
                  <a:srgbClr val="990000"/>
                </a:solidFill>
              </a:rPr>
              <a:t>design conventions </a:t>
            </a:r>
            <a:r>
              <a:rPr lang="en-US" altLang="sv-SE" sz="2400" dirty="0" smtClean="0"/>
              <a:t>for a set of design dimensions </a:t>
            </a:r>
          </a:p>
          <a:p>
            <a:pPr lvl="1">
              <a:spcBef>
                <a:spcPct val="30000"/>
              </a:spcBef>
              <a:buFontTx/>
              <a:buNone/>
            </a:pPr>
            <a:r>
              <a:rPr lang="en-US" altLang="sv-SE" sz="2000" dirty="0" smtClean="0"/>
              <a:t>	</a:t>
            </a:r>
            <a:r>
              <a:rPr lang="en-US" altLang="sv-SE" dirty="0" smtClean="0"/>
              <a:t>Some architectural styles emphasize different aspects such as: </a:t>
            </a:r>
          </a:p>
          <a:p>
            <a:pPr lvl="1">
              <a:spcBef>
                <a:spcPct val="30000"/>
              </a:spcBef>
              <a:buFontTx/>
              <a:buNone/>
            </a:pPr>
            <a:r>
              <a:rPr lang="en-US" altLang="sv-SE" dirty="0"/>
              <a:t>	</a:t>
            </a:r>
            <a:r>
              <a:rPr lang="en-US" altLang="sv-SE" dirty="0" smtClean="0"/>
              <a:t>- Subdivision of </a:t>
            </a:r>
            <a:r>
              <a:rPr lang="en-US" altLang="sv-SE" b="1" dirty="0" smtClean="0">
                <a:solidFill>
                  <a:srgbClr val="990000"/>
                </a:solidFill>
              </a:rPr>
              <a:t>functionality</a:t>
            </a:r>
            <a:r>
              <a:rPr lang="en-US" altLang="sv-SE" dirty="0" smtClean="0"/>
              <a:t>, </a:t>
            </a:r>
          </a:p>
          <a:p>
            <a:pPr lvl="1">
              <a:spcBef>
                <a:spcPct val="30000"/>
              </a:spcBef>
              <a:buFontTx/>
              <a:buNone/>
            </a:pPr>
            <a:r>
              <a:rPr lang="en-US" altLang="sv-SE" b="1" dirty="0" smtClean="0">
                <a:solidFill>
                  <a:srgbClr val="990000"/>
                </a:solidFill>
              </a:rPr>
              <a:t>	- topology</a:t>
            </a:r>
            <a:r>
              <a:rPr lang="en-US" altLang="sv-SE" dirty="0" smtClean="0"/>
              <a:t> </a:t>
            </a:r>
          </a:p>
          <a:p>
            <a:pPr lvl="1">
              <a:spcBef>
                <a:spcPct val="30000"/>
              </a:spcBef>
              <a:buFontTx/>
              <a:buNone/>
            </a:pPr>
            <a:r>
              <a:rPr lang="en-US" altLang="sv-SE" b="1" dirty="0" smtClean="0">
                <a:solidFill>
                  <a:srgbClr val="990000"/>
                </a:solidFill>
              </a:rPr>
              <a:t>	- interaction/coordination</a:t>
            </a:r>
            <a:r>
              <a:rPr lang="en-US" altLang="sv-SE" dirty="0" smtClean="0">
                <a:solidFill>
                  <a:srgbClr val="990000"/>
                </a:solidFill>
              </a:rPr>
              <a:t> </a:t>
            </a:r>
            <a:r>
              <a:rPr lang="en-US" altLang="sv-SE" dirty="0" smtClean="0"/>
              <a:t>pattern between   </a:t>
            </a:r>
          </a:p>
          <a:p>
            <a:pPr lvl="1">
              <a:spcBef>
                <a:spcPct val="30000"/>
              </a:spcBef>
              <a:buFontTx/>
              <a:buNone/>
            </a:pPr>
            <a:r>
              <a:rPr lang="en-US" altLang="sv-SE" dirty="0"/>
              <a:t>	</a:t>
            </a:r>
            <a:r>
              <a:rPr lang="en-US" altLang="sv-SE" dirty="0" smtClean="0"/>
              <a:t>	 components</a:t>
            </a:r>
          </a:p>
          <a:p>
            <a:pPr>
              <a:spcBef>
                <a:spcPct val="50000"/>
              </a:spcBef>
            </a:pPr>
            <a:r>
              <a:rPr lang="en-US" altLang="sv-SE" sz="2400" dirty="0" smtClean="0"/>
              <a:t>An architecture can </a:t>
            </a:r>
            <a:r>
              <a:rPr lang="en-US" altLang="sv-SE" sz="2400" b="1" dirty="0" smtClean="0">
                <a:solidFill>
                  <a:srgbClr val="990000"/>
                </a:solidFill>
              </a:rPr>
              <a:t>use several </a:t>
            </a:r>
            <a:r>
              <a:rPr lang="en-US" altLang="sv-SE" sz="2400" dirty="0" smtClean="0"/>
              <a:t>architectural styles</a:t>
            </a:r>
          </a:p>
          <a:p>
            <a:pPr>
              <a:spcBef>
                <a:spcPct val="50000"/>
              </a:spcBef>
            </a:pPr>
            <a:r>
              <a:rPr lang="en-GB" altLang="sv-SE" sz="2400" dirty="0" smtClean="0"/>
              <a:t>Architectural styles are </a:t>
            </a:r>
            <a:r>
              <a:rPr lang="en-GB" altLang="sv-SE" sz="2400" b="1" dirty="0" smtClean="0">
                <a:solidFill>
                  <a:srgbClr val="990000"/>
                </a:solidFill>
              </a:rPr>
              <a:t>not disjoint</a:t>
            </a:r>
          </a:p>
          <a:p>
            <a:pPr>
              <a:spcBef>
                <a:spcPct val="50000"/>
              </a:spcBef>
            </a:pPr>
            <a:r>
              <a:rPr lang="en-US" altLang="sv-SE" sz="2400" dirty="0" smtClean="0"/>
              <a:t>Styles are </a:t>
            </a:r>
            <a:r>
              <a:rPr lang="en-US" altLang="sv-SE" sz="2400" b="1" dirty="0" smtClean="0">
                <a:solidFill>
                  <a:srgbClr val="990000"/>
                </a:solidFill>
              </a:rPr>
              <a:t>open-ended</a:t>
            </a:r>
            <a:r>
              <a:rPr lang="en-US" altLang="sv-SE" sz="2400" dirty="0" smtClean="0"/>
              <a:t>; new styles may emerge </a:t>
            </a:r>
          </a:p>
          <a:p>
            <a:pPr>
              <a:spcBef>
                <a:spcPct val="50000"/>
              </a:spcBef>
            </a:pPr>
            <a:endParaRPr lang="en-GB" altLang="sv-SE" sz="2400" b="1" dirty="0" smtClean="0">
              <a:solidFill>
                <a:srgbClr val="99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E08C5144-C4B2-4093-A811-875558120DDB}" type="slidenum">
              <a:rPr lang="en-GB" altLang="en-US" sz="1000" smtClean="0"/>
              <a:pPr>
                <a:spcBef>
                  <a:spcPct val="0"/>
                </a:spcBef>
                <a:buFontTx/>
                <a:buNone/>
              </a:pPr>
              <a:t>47</a:t>
            </a:fld>
            <a:endParaRPr lang="en-GB" altLang="en-US" sz="1000" smtClean="0"/>
          </a:p>
        </p:txBody>
      </p:sp>
      <p:sp>
        <p:nvSpPr>
          <p:cNvPr id="49155" name="Rectangle 3"/>
          <p:cNvSpPr>
            <a:spLocks noGrp="1" noChangeArrowheads="1"/>
          </p:cNvSpPr>
          <p:nvPr>
            <p:ph type="title" idx="4294967295"/>
          </p:nvPr>
        </p:nvSpPr>
        <p:spPr>
          <a:xfrm>
            <a:off x="107950" y="720725"/>
            <a:ext cx="9036050" cy="836613"/>
          </a:xfrm>
        </p:spPr>
        <p:txBody>
          <a:bodyPr/>
          <a:lstStyle/>
          <a:p>
            <a:pPr eaLnBrk="1" hangingPunct="1"/>
            <a:r>
              <a:rPr lang="en-US" altLang="en-US" sz="3600" smtClean="0"/>
              <a:t>Architectural style 1/2</a:t>
            </a:r>
            <a:endParaRPr lang="en-GB" altLang="en-US" sz="3600" smtClean="0"/>
          </a:p>
        </p:txBody>
      </p:sp>
      <p:sp>
        <p:nvSpPr>
          <p:cNvPr id="49156" name="Text Box 2"/>
          <p:cNvSpPr txBox="1">
            <a:spLocks noChangeArrowheads="1"/>
          </p:cNvSpPr>
          <p:nvPr/>
        </p:nvSpPr>
        <p:spPr bwMode="auto">
          <a:xfrm>
            <a:off x="107950" y="1466850"/>
            <a:ext cx="8964613" cy="505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381000" algn="l"/>
                <a:tab pos="669925" algn="l"/>
              </a:tabLst>
              <a:defRPr sz="2800">
                <a:solidFill>
                  <a:schemeClr val="tx1"/>
                </a:solidFill>
                <a:latin typeface="Lucida Sans Unicode" panose="020B0602030504020204" pitchFamily="34" charset="0"/>
              </a:defRPr>
            </a:lvl1pPr>
            <a:lvl2pPr marL="377825">
              <a:spcBef>
                <a:spcPct val="20000"/>
              </a:spcBef>
              <a:buChar char="–"/>
              <a:tabLst>
                <a:tab pos="381000" algn="l"/>
                <a:tab pos="669925" algn="l"/>
              </a:tabLst>
              <a:defRPr sz="2400">
                <a:solidFill>
                  <a:schemeClr val="tx1"/>
                </a:solidFill>
                <a:latin typeface="Lucida Sans Unicode" panose="020B0602030504020204" pitchFamily="34" charset="0"/>
              </a:defRPr>
            </a:lvl2pPr>
            <a:lvl3pPr marL="1143000" indent="-228600">
              <a:spcBef>
                <a:spcPct val="20000"/>
              </a:spcBef>
              <a:buChar char="•"/>
              <a:tabLst>
                <a:tab pos="381000" algn="l"/>
                <a:tab pos="669925" algn="l"/>
              </a:tabLst>
              <a:defRPr sz="2000">
                <a:solidFill>
                  <a:schemeClr val="tx1"/>
                </a:solidFill>
                <a:latin typeface="Lucida Sans Unicode" panose="020B0602030504020204" pitchFamily="34" charset="0"/>
              </a:defRPr>
            </a:lvl3pPr>
            <a:lvl4pPr marL="1600200" indent="-228600">
              <a:spcBef>
                <a:spcPct val="20000"/>
              </a:spcBef>
              <a:buChar char="–"/>
              <a:tabLst>
                <a:tab pos="381000" algn="l"/>
                <a:tab pos="669925" algn="l"/>
              </a:tabLst>
              <a:defRPr>
                <a:solidFill>
                  <a:schemeClr val="tx1"/>
                </a:solidFill>
                <a:latin typeface="Lucida Sans Unicode" panose="020B0602030504020204" pitchFamily="34" charset="0"/>
              </a:defRPr>
            </a:lvl4pPr>
            <a:lvl5pPr marL="2057400" indent="-228600">
              <a:spcBef>
                <a:spcPct val="20000"/>
              </a:spcBef>
              <a:buChar char="»"/>
              <a:tabLst>
                <a:tab pos="381000" algn="l"/>
                <a:tab pos="669925" algn="l"/>
              </a:tabLst>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tabLst>
                <a:tab pos="381000" algn="l"/>
                <a:tab pos="669925" algn="l"/>
              </a:tabLst>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tabLst>
                <a:tab pos="381000" algn="l"/>
                <a:tab pos="669925" algn="l"/>
              </a:tabLst>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tabLst>
                <a:tab pos="381000" algn="l"/>
                <a:tab pos="669925" algn="l"/>
              </a:tabLst>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tabLst>
                <a:tab pos="381000" algn="l"/>
                <a:tab pos="669925" algn="l"/>
              </a:tabLst>
              <a:defRPr>
                <a:solidFill>
                  <a:schemeClr val="tx1"/>
                </a:solidFill>
                <a:latin typeface="Lucida Sans Unicode" panose="020B0602030504020204" pitchFamily="34" charset="0"/>
              </a:defRPr>
            </a:lvl9pPr>
          </a:lstStyle>
          <a:p>
            <a:pPr>
              <a:lnSpc>
                <a:spcPct val="110000"/>
              </a:lnSpc>
              <a:spcBef>
                <a:spcPct val="50000"/>
              </a:spcBef>
              <a:buFontTx/>
              <a:buNone/>
            </a:pPr>
            <a:r>
              <a:rPr lang="en-US" altLang="en-US" sz="2400"/>
              <a:t>An </a:t>
            </a:r>
            <a:r>
              <a:rPr lang="en-US" altLang="en-US" sz="2400" i="1"/>
              <a:t>architectural style</a:t>
            </a:r>
            <a:r>
              <a:rPr lang="en-US" altLang="en-US" sz="2400"/>
              <a:t> is defined by:</a:t>
            </a:r>
          </a:p>
          <a:p>
            <a:pPr>
              <a:lnSpc>
                <a:spcPct val="110000"/>
              </a:lnSpc>
              <a:spcBef>
                <a:spcPct val="30000"/>
              </a:spcBef>
              <a:buFontTx/>
              <a:buNone/>
            </a:pPr>
            <a:r>
              <a:rPr lang="en-US" altLang="en-US" sz="2400"/>
              <a:t>  a set of rules and constraints that prescribe </a:t>
            </a:r>
          </a:p>
          <a:p>
            <a:pPr lvl="1">
              <a:lnSpc>
                <a:spcPct val="110000"/>
              </a:lnSpc>
              <a:spcBef>
                <a:spcPct val="30000"/>
              </a:spcBef>
              <a:buFontTx/>
              <a:buChar char="­"/>
            </a:pPr>
            <a:r>
              <a:rPr lang="en-US" altLang="en-US"/>
              <a:t> </a:t>
            </a:r>
            <a:r>
              <a:rPr lang="en-US" altLang="en-US" b="1"/>
              <a:t>vocabulary/metaphor:</a:t>
            </a:r>
            <a:r>
              <a:rPr lang="en-US" altLang="en-US"/>
              <a:t> which types of components,</a:t>
            </a:r>
            <a:br>
              <a:rPr lang="en-US" altLang="en-US"/>
            </a:br>
            <a:r>
              <a:rPr lang="en-US" altLang="en-US"/>
              <a:t>				   interfaces &amp; connectors must/may be used</a:t>
            </a:r>
            <a:br>
              <a:rPr lang="en-US" altLang="en-US"/>
            </a:br>
            <a:r>
              <a:rPr lang="en-US" altLang="en-US"/>
              <a:t>				   in a system. </a:t>
            </a:r>
            <a:br>
              <a:rPr lang="en-US" altLang="en-US"/>
            </a:br>
            <a:r>
              <a:rPr lang="en-US" altLang="en-US"/>
              <a:t>				   Possibly introducing domain-specific types</a:t>
            </a:r>
          </a:p>
          <a:p>
            <a:pPr lvl="1">
              <a:lnSpc>
                <a:spcPct val="110000"/>
              </a:lnSpc>
              <a:spcBef>
                <a:spcPct val="30000"/>
              </a:spcBef>
              <a:buFontTx/>
              <a:buChar char="­"/>
            </a:pPr>
            <a:r>
              <a:rPr lang="en-US" altLang="en-US"/>
              <a:t> </a:t>
            </a:r>
            <a:r>
              <a:rPr lang="en-US" altLang="en-US" b="1"/>
              <a:t>structure:  </a:t>
            </a:r>
            <a:r>
              <a:rPr lang="en-US" altLang="en-US"/>
              <a:t>how components and connectors may be  </a:t>
            </a:r>
            <a:br>
              <a:rPr lang="en-US" altLang="en-US"/>
            </a:br>
            <a:r>
              <a:rPr lang="en-US" altLang="en-US"/>
              <a:t>                   combined</a:t>
            </a:r>
          </a:p>
          <a:p>
            <a:pPr lvl="1">
              <a:lnSpc>
                <a:spcPct val="110000"/>
              </a:lnSpc>
              <a:spcBef>
                <a:spcPct val="30000"/>
              </a:spcBef>
              <a:buFontTx/>
              <a:buChar char="­"/>
            </a:pPr>
            <a:r>
              <a:rPr lang="en-US" altLang="en-US"/>
              <a:t> </a:t>
            </a:r>
            <a:r>
              <a:rPr lang="en-US" altLang="en-US" b="1"/>
              <a:t>behaviour: </a:t>
            </a:r>
            <a:r>
              <a:rPr lang="en-US" altLang="en-US"/>
              <a:t>how the system behaves</a:t>
            </a:r>
          </a:p>
          <a:p>
            <a:pPr lvl="1">
              <a:lnSpc>
                <a:spcPct val="110000"/>
              </a:lnSpc>
              <a:spcBef>
                <a:spcPct val="30000"/>
              </a:spcBef>
              <a:buFontTx/>
              <a:buChar char="­"/>
            </a:pPr>
            <a:r>
              <a:rPr lang="en-US" altLang="en-US"/>
              <a:t> </a:t>
            </a:r>
            <a:r>
              <a:rPr lang="en-US" altLang="en-US" b="1"/>
              <a:t>guidelines:</a:t>
            </a:r>
            <a:r>
              <a:rPr lang="en-US" altLang="en-US"/>
              <a:t> these support the application of the style</a:t>
            </a:r>
            <a:br>
              <a:rPr lang="en-US" altLang="en-US"/>
            </a:br>
            <a:r>
              <a:rPr lang="en-US" altLang="en-US"/>
              <a:t>				    (how to achieve certain system properties)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5982A862-B80C-4571-B31B-67CB2E8BBBFD}" type="slidenum">
              <a:rPr lang="en-GB" altLang="en-US" sz="1000" smtClean="0"/>
              <a:pPr>
                <a:spcBef>
                  <a:spcPct val="0"/>
                </a:spcBef>
                <a:buFontTx/>
                <a:buNone/>
              </a:pPr>
              <a:t>48</a:t>
            </a:fld>
            <a:endParaRPr lang="en-GB" altLang="en-US" sz="1000" smtClean="0"/>
          </a:p>
        </p:txBody>
      </p:sp>
      <p:sp>
        <p:nvSpPr>
          <p:cNvPr id="41987" name="Rectangle 3"/>
          <p:cNvSpPr>
            <a:spLocks noGrp="1" noChangeArrowheads="1"/>
          </p:cNvSpPr>
          <p:nvPr>
            <p:ph type="title" idx="4294967295"/>
          </p:nvPr>
        </p:nvSpPr>
        <p:spPr>
          <a:xfrm>
            <a:off x="0" y="765175"/>
            <a:ext cx="8316913" cy="890588"/>
          </a:xfrm>
        </p:spPr>
        <p:txBody>
          <a:bodyPr/>
          <a:lstStyle/>
          <a:p>
            <a:pPr eaLnBrk="1" hangingPunct="1"/>
            <a:r>
              <a:rPr lang="en-US" altLang="en-US" sz="3600" smtClean="0"/>
              <a:t>Architectural style</a:t>
            </a:r>
            <a:endParaRPr lang="en-GB" altLang="en-US" sz="3600" smtClean="0"/>
          </a:p>
        </p:txBody>
      </p:sp>
      <p:sp>
        <p:nvSpPr>
          <p:cNvPr id="41988" name="Text Box 2"/>
          <p:cNvSpPr txBox="1">
            <a:spLocks noChangeArrowheads="1"/>
          </p:cNvSpPr>
          <p:nvPr/>
        </p:nvSpPr>
        <p:spPr bwMode="auto">
          <a:xfrm>
            <a:off x="368300" y="1557338"/>
            <a:ext cx="8524875" cy="433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285750" algn="l"/>
                <a:tab pos="571500" algn="l"/>
              </a:tabLst>
              <a:defRPr sz="2800">
                <a:solidFill>
                  <a:schemeClr val="tx1"/>
                </a:solidFill>
                <a:latin typeface="Lucida Sans Unicode" panose="020B0602030504020204" pitchFamily="34" charset="0"/>
              </a:defRPr>
            </a:lvl1pPr>
            <a:lvl2pPr marL="742950" indent="-285750">
              <a:spcBef>
                <a:spcPct val="20000"/>
              </a:spcBef>
              <a:buChar char="–"/>
              <a:tabLst>
                <a:tab pos="285750" algn="l"/>
                <a:tab pos="571500" algn="l"/>
              </a:tabLst>
              <a:defRPr sz="2400">
                <a:solidFill>
                  <a:schemeClr val="tx1"/>
                </a:solidFill>
                <a:latin typeface="Lucida Sans Unicode" panose="020B0602030504020204" pitchFamily="34" charset="0"/>
              </a:defRPr>
            </a:lvl2pPr>
            <a:lvl3pPr marL="1143000" indent="-228600">
              <a:spcBef>
                <a:spcPct val="20000"/>
              </a:spcBef>
              <a:buChar char="•"/>
              <a:tabLst>
                <a:tab pos="285750" algn="l"/>
                <a:tab pos="571500" algn="l"/>
              </a:tabLst>
              <a:defRPr sz="2000">
                <a:solidFill>
                  <a:schemeClr val="tx1"/>
                </a:solidFill>
                <a:latin typeface="Lucida Sans Unicode" panose="020B0602030504020204" pitchFamily="34" charset="0"/>
              </a:defRPr>
            </a:lvl3pPr>
            <a:lvl4pPr marL="1600200" indent="-228600">
              <a:spcBef>
                <a:spcPct val="20000"/>
              </a:spcBef>
              <a:buChar char="–"/>
              <a:tabLst>
                <a:tab pos="285750" algn="l"/>
                <a:tab pos="571500" algn="l"/>
              </a:tabLst>
              <a:defRPr>
                <a:solidFill>
                  <a:schemeClr val="tx1"/>
                </a:solidFill>
                <a:latin typeface="Lucida Sans Unicode" panose="020B0602030504020204" pitchFamily="34" charset="0"/>
              </a:defRPr>
            </a:lvl4pPr>
            <a:lvl5pPr marL="2057400" indent="-228600">
              <a:spcBef>
                <a:spcPct val="20000"/>
              </a:spcBef>
              <a:buChar char="»"/>
              <a:tabLst>
                <a:tab pos="285750" algn="l"/>
                <a:tab pos="571500" algn="l"/>
              </a:tabLst>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tabLst>
                <a:tab pos="285750" algn="l"/>
                <a:tab pos="571500" algn="l"/>
              </a:tabLst>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tabLst>
                <a:tab pos="285750" algn="l"/>
                <a:tab pos="571500" algn="l"/>
              </a:tabLst>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tabLst>
                <a:tab pos="285750" algn="l"/>
                <a:tab pos="571500" algn="l"/>
              </a:tabLst>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tabLst>
                <a:tab pos="285750" algn="l"/>
                <a:tab pos="571500" algn="l"/>
              </a:tabLst>
              <a:defRPr>
                <a:solidFill>
                  <a:schemeClr val="tx1"/>
                </a:solidFill>
                <a:latin typeface="Lucida Sans Unicode" panose="020B0602030504020204" pitchFamily="34" charset="0"/>
              </a:defRPr>
            </a:lvl9pPr>
          </a:lstStyle>
          <a:p>
            <a:pPr>
              <a:lnSpc>
                <a:spcPct val="80000"/>
              </a:lnSpc>
              <a:spcBef>
                <a:spcPct val="30000"/>
              </a:spcBef>
              <a:buFontTx/>
              <a:buNone/>
            </a:pPr>
            <a:r>
              <a:rPr lang="en-US" altLang="en-US"/>
              <a:t>Nomenclature inspired by building architecture;</a:t>
            </a:r>
          </a:p>
        </p:txBody>
      </p:sp>
      <p:grpSp>
        <p:nvGrpSpPr>
          <p:cNvPr id="41989" name="Group 26"/>
          <p:cNvGrpSpPr>
            <a:grpSpLocks/>
          </p:cNvGrpSpPr>
          <p:nvPr/>
        </p:nvGrpSpPr>
        <p:grpSpPr bwMode="auto">
          <a:xfrm>
            <a:off x="6442075" y="5791200"/>
            <a:ext cx="2233613" cy="500063"/>
            <a:chOff x="3833" y="3795"/>
            <a:chExt cx="1407" cy="482"/>
          </a:xfrm>
        </p:grpSpPr>
        <p:sp>
          <p:nvSpPr>
            <p:cNvPr id="42008" name="Rectangle 4"/>
            <p:cNvSpPr>
              <a:spLocks noChangeArrowheads="1"/>
            </p:cNvSpPr>
            <p:nvPr/>
          </p:nvSpPr>
          <p:spPr bwMode="auto">
            <a:xfrm>
              <a:off x="4159" y="3795"/>
              <a:ext cx="40" cy="482"/>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42009" name="Rectangle 5"/>
            <p:cNvSpPr>
              <a:spLocks noChangeArrowheads="1"/>
            </p:cNvSpPr>
            <p:nvPr/>
          </p:nvSpPr>
          <p:spPr bwMode="auto">
            <a:xfrm>
              <a:off x="4876" y="3795"/>
              <a:ext cx="40" cy="482"/>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42010" name="Rectangle 6"/>
            <p:cNvSpPr>
              <a:spLocks noChangeArrowheads="1"/>
            </p:cNvSpPr>
            <p:nvPr/>
          </p:nvSpPr>
          <p:spPr bwMode="auto">
            <a:xfrm rot="5400000">
              <a:off x="4522" y="3411"/>
              <a:ext cx="27" cy="1406"/>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cxnSp>
          <p:nvCxnSpPr>
            <p:cNvPr id="42011" name="AutoShape 7"/>
            <p:cNvCxnSpPr>
              <a:cxnSpLocks noChangeShapeType="1"/>
              <a:stCxn id="42008" idx="0"/>
              <a:endCxn id="42010" idx="2"/>
            </p:cNvCxnSpPr>
            <p:nvPr/>
          </p:nvCxnSpPr>
          <p:spPr bwMode="auto">
            <a:xfrm flipH="1">
              <a:off x="3834" y="3795"/>
              <a:ext cx="345" cy="318"/>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012" name="AutoShape 8"/>
            <p:cNvCxnSpPr>
              <a:cxnSpLocks noChangeShapeType="1"/>
              <a:stCxn id="42008" idx="0"/>
              <a:endCxn id="42010" idx="1"/>
            </p:cNvCxnSpPr>
            <p:nvPr/>
          </p:nvCxnSpPr>
          <p:spPr bwMode="auto">
            <a:xfrm>
              <a:off x="4179" y="3795"/>
              <a:ext cx="358" cy="30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013" name="AutoShape 9"/>
            <p:cNvCxnSpPr>
              <a:cxnSpLocks noChangeShapeType="1"/>
              <a:stCxn id="42010" idx="1"/>
              <a:endCxn id="42009" idx="0"/>
            </p:cNvCxnSpPr>
            <p:nvPr/>
          </p:nvCxnSpPr>
          <p:spPr bwMode="auto">
            <a:xfrm flipV="1">
              <a:off x="4537" y="3795"/>
              <a:ext cx="359" cy="30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014" name="AutoShape 10"/>
            <p:cNvCxnSpPr>
              <a:cxnSpLocks noChangeShapeType="1"/>
              <a:stCxn id="42009" idx="0"/>
              <a:endCxn id="42010" idx="0"/>
            </p:cNvCxnSpPr>
            <p:nvPr/>
          </p:nvCxnSpPr>
          <p:spPr bwMode="auto">
            <a:xfrm>
              <a:off x="4896" y="3795"/>
              <a:ext cx="344" cy="31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1990" name="Group 11"/>
          <p:cNvGrpSpPr>
            <a:grpSpLocks/>
          </p:cNvGrpSpPr>
          <p:nvPr/>
        </p:nvGrpSpPr>
        <p:grpSpPr bwMode="auto">
          <a:xfrm>
            <a:off x="3416300" y="5788025"/>
            <a:ext cx="2243138" cy="881063"/>
            <a:chOff x="3008" y="2919"/>
            <a:chExt cx="1964" cy="555"/>
          </a:xfrm>
        </p:grpSpPr>
        <p:sp>
          <p:nvSpPr>
            <p:cNvPr id="42004" name="Rectangle 12"/>
            <p:cNvSpPr>
              <a:spLocks noChangeArrowheads="1"/>
            </p:cNvSpPr>
            <p:nvPr/>
          </p:nvSpPr>
          <p:spPr bwMode="auto">
            <a:xfrm rot="5400000">
              <a:off x="3971" y="2198"/>
              <a:ext cx="27" cy="1954"/>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42005" name="AutoShape 13"/>
            <p:cNvSpPr>
              <a:spLocks noChangeArrowheads="1"/>
            </p:cNvSpPr>
            <p:nvPr/>
          </p:nvSpPr>
          <p:spPr bwMode="auto">
            <a:xfrm>
              <a:off x="3008" y="2919"/>
              <a:ext cx="1964" cy="55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65 w 21600"/>
                <a:gd name="T13" fmla="*/ 0 h 21600"/>
                <a:gd name="T14" fmla="*/ 21435 w 21600"/>
                <a:gd name="T15" fmla="*/ 12376 h 21600"/>
              </a:gdLst>
              <a:ahLst/>
              <a:cxnLst>
                <a:cxn ang="T8">
                  <a:pos x="T0" y="T1"/>
                </a:cxn>
                <a:cxn ang="T9">
                  <a:pos x="T2" y="T3"/>
                </a:cxn>
                <a:cxn ang="T10">
                  <a:pos x="T4" y="T5"/>
                </a:cxn>
                <a:cxn ang="T11">
                  <a:pos x="T6" y="T7"/>
                </a:cxn>
              </a:cxnLst>
              <a:rect l="T12" t="T13" r="T14" b="T15"/>
              <a:pathLst>
                <a:path w="21600" h="21600">
                  <a:moveTo>
                    <a:pt x="1617" y="9808"/>
                  </a:moveTo>
                  <a:cubicBezTo>
                    <a:pt x="2124" y="5118"/>
                    <a:pt x="6083" y="1563"/>
                    <a:pt x="10800" y="1564"/>
                  </a:cubicBezTo>
                  <a:cubicBezTo>
                    <a:pt x="15516" y="1564"/>
                    <a:pt x="19475" y="5118"/>
                    <a:pt x="19982" y="9808"/>
                  </a:cubicBezTo>
                  <a:lnTo>
                    <a:pt x="21537" y="9640"/>
                  </a:lnTo>
                  <a:cubicBezTo>
                    <a:pt x="20945" y="4156"/>
                    <a:pt x="16315" y="-1"/>
                    <a:pt x="10799" y="0"/>
                  </a:cubicBezTo>
                  <a:cubicBezTo>
                    <a:pt x="5284" y="0"/>
                    <a:pt x="654" y="4156"/>
                    <a:pt x="62" y="9640"/>
                  </a:cubicBezTo>
                  <a:lnTo>
                    <a:pt x="1617" y="9808"/>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006" name="Rectangle 14"/>
            <p:cNvSpPr>
              <a:spLocks noChangeArrowheads="1"/>
            </p:cNvSpPr>
            <p:nvPr/>
          </p:nvSpPr>
          <p:spPr bwMode="auto">
            <a:xfrm>
              <a:off x="3524" y="2965"/>
              <a:ext cx="47" cy="218"/>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42007" name="Rectangle 15"/>
            <p:cNvSpPr>
              <a:spLocks noChangeArrowheads="1"/>
            </p:cNvSpPr>
            <p:nvPr/>
          </p:nvSpPr>
          <p:spPr bwMode="auto">
            <a:xfrm>
              <a:off x="4297" y="2965"/>
              <a:ext cx="47" cy="218"/>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grpSp>
      <p:grpSp>
        <p:nvGrpSpPr>
          <p:cNvPr id="41991" name="Group 16"/>
          <p:cNvGrpSpPr>
            <a:grpSpLocks/>
          </p:cNvGrpSpPr>
          <p:nvPr/>
        </p:nvGrpSpPr>
        <p:grpSpPr bwMode="auto">
          <a:xfrm>
            <a:off x="825500" y="5859463"/>
            <a:ext cx="1871663" cy="354012"/>
            <a:chOff x="3008" y="3410"/>
            <a:chExt cx="1954" cy="223"/>
          </a:xfrm>
        </p:grpSpPr>
        <p:sp>
          <p:nvSpPr>
            <p:cNvPr id="42001" name="Rectangle 17"/>
            <p:cNvSpPr>
              <a:spLocks noChangeArrowheads="1"/>
            </p:cNvSpPr>
            <p:nvPr/>
          </p:nvSpPr>
          <p:spPr bwMode="auto">
            <a:xfrm rot="16200000" flipV="1">
              <a:off x="3971" y="2447"/>
              <a:ext cx="27" cy="1954"/>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42002" name="Rectangle 18"/>
            <p:cNvSpPr>
              <a:spLocks noChangeArrowheads="1"/>
            </p:cNvSpPr>
            <p:nvPr/>
          </p:nvSpPr>
          <p:spPr bwMode="auto">
            <a:xfrm flipV="1">
              <a:off x="3524" y="3415"/>
              <a:ext cx="47" cy="218"/>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42003" name="Rectangle 19"/>
            <p:cNvSpPr>
              <a:spLocks noChangeArrowheads="1"/>
            </p:cNvSpPr>
            <p:nvPr/>
          </p:nvSpPr>
          <p:spPr bwMode="auto">
            <a:xfrm flipV="1">
              <a:off x="4297" y="3415"/>
              <a:ext cx="47" cy="218"/>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grpSp>
      <p:pic>
        <p:nvPicPr>
          <p:cNvPr id="41992" name="Picture 20" descr="byzantijan Hagia_Soph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2852738"/>
            <a:ext cx="3455988"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3" name="Rectangle 22"/>
          <p:cNvSpPr>
            <a:spLocks noChangeArrowheads="1"/>
          </p:cNvSpPr>
          <p:nvPr/>
        </p:nvSpPr>
        <p:spPr bwMode="auto">
          <a:xfrm>
            <a:off x="368300" y="5229225"/>
            <a:ext cx="77676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a:t>bridges: suspension, arc, … </a:t>
            </a:r>
            <a:r>
              <a:rPr lang="en-US" altLang="en-US" sz="1800"/>
              <a:t>(check your Euro-notes)</a:t>
            </a:r>
            <a:endParaRPr lang="en-GB" altLang="en-US" sz="1800"/>
          </a:p>
        </p:txBody>
      </p:sp>
      <p:pic>
        <p:nvPicPr>
          <p:cNvPr id="41994" name="Picture 23" descr="gothic amiens_choir_exteri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2852738"/>
            <a:ext cx="2663825"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Picture 24" descr="Gothic amiens_pl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2852738"/>
            <a:ext cx="9286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6" name="Text Box 25"/>
          <p:cNvSpPr txBox="1">
            <a:spLocks noChangeArrowheads="1"/>
          </p:cNvSpPr>
          <p:nvPr/>
        </p:nvSpPr>
        <p:spPr bwMode="auto">
          <a:xfrm>
            <a:off x="2628900" y="4652963"/>
            <a:ext cx="1930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GB" altLang="en-US" sz="1600"/>
              <a:t>Cathedral Amiens</a:t>
            </a:r>
          </a:p>
        </p:txBody>
      </p:sp>
      <p:sp>
        <p:nvSpPr>
          <p:cNvPr id="41997" name="Rectangle 27"/>
          <p:cNvSpPr>
            <a:spLocks noChangeArrowheads="1"/>
          </p:cNvSpPr>
          <p:nvPr/>
        </p:nvSpPr>
        <p:spPr bwMode="auto">
          <a:xfrm>
            <a:off x="468313" y="6521450"/>
            <a:ext cx="4997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GB" altLang="en-US" sz="1600">
                <a:hlinkClick r:id="rId6"/>
              </a:rPr>
              <a:t>http://en.wikipedia.org/wiki/Architectural_style</a:t>
            </a:r>
            <a:r>
              <a:rPr lang="en-GB" altLang="en-US" sz="1600"/>
              <a:t> </a:t>
            </a:r>
          </a:p>
        </p:txBody>
      </p:sp>
      <p:sp>
        <p:nvSpPr>
          <p:cNvPr id="41998" name="Text Box 28"/>
          <p:cNvSpPr txBox="1">
            <a:spLocks noChangeArrowheads="1"/>
          </p:cNvSpPr>
          <p:nvPr/>
        </p:nvSpPr>
        <p:spPr bwMode="auto">
          <a:xfrm>
            <a:off x="6132513" y="4652963"/>
            <a:ext cx="2209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GB" altLang="en-US" sz="1600"/>
              <a:t>Hagia Sofia, Istanbul</a:t>
            </a:r>
          </a:p>
        </p:txBody>
      </p:sp>
      <p:pic>
        <p:nvPicPr>
          <p:cNvPr id="41999" name="Picture 30" descr="Gothic st_denis_anagogica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31913" y="2852738"/>
            <a:ext cx="82391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0" name="Rectangle 31"/>
          <p:cNvSpPr>
            <a:spLocks noChangeArrowheads="1"/>
          </p:cNvSpPr>
          <p:nvPr/>
        </p:nvSpPr>
        <p:spPr bwMode="auto">
          <a:xfrm>
            <a:off x="368300" y="2017713"/>
            <a:ext cx="56927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a:t>Buildings: Gothic, Byzantian, ….</a:t>
            </a:r>
            <a:endParaRPr lang="en-GB"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z="3600" smtClean="0"/>
              <a:t>Architectural style 2/2</a:t>
            </a:r>
          </a:p>
        </p:txBody>
      </p:sp>
      <p:sp>
        <p:nvSpPr>
          <p:cNvPr id="51203" name="Rectangle 3"/>
          <p:cNvSpPr>
            <a:spLocks noGrp="1" noChangeArrowheads="1"/>
          </p:cNvSpPr>
          <p:nvPr>
            <p:ph idx="1"/>
          </p:nvPr>
        </p:nvSpPr>
        <p:spPr/>
        <p:txBody>
          <a:bodyPr/>
          <a:lstStyle/>
          <a:p>
            <a:pPr eaLnBrk="1" hangingPunct="1"/>
            <a:r>
              <a:rPr lang="en-US" altLang="en-US" sz="2400" smtClean="0"/>
              <a:t>An architecture style defines a family of systems in terms of a pattern of structural organization.</a:t>
            </a:r>
          </a:p>
          <a:p>
            <a:pPr eaLnBrk="1" hangingPunct="1"/>
            <a:r>
              <a:rPr lang="en-US" altLang="en-US" sz="2400" smtClean="0"/>
              <a:t>An architectural style defines</a:t>
            </a:r>
          </a:p>
          <a:p>
            <a:pPr lvl="1" eaLnBrk="1" hangingPunct="1"/>
            <a:r>
              <a:rPr lang="en-US" altLang="en-US" sz="2000" smtClean="0"/>
              <a:t>a vocabulary of components and connector types</a:t>
            </a:r>
          </a:p>
          <a:p>
            <a:pPr lvl="1" eaLnBrk="1" hangingPunct="1"/>
            <a:r>
              <a:rPr lang="en-US" altLang="en-US" sz="2000" smtClean="0"/>
              <a:t>a set of constraints on how they can be combined</a:t>
            </a:r>
          </a:p>
          <a:p>
            <a:pPr lvl="1" eaLnBrk="1" hangingPunct="1"/>
            <a:r>
              <a:rPr lang="en-US" altLang="en-US" sz="2000" smtClean="0"/>
              <a:t>one or more semantic models that specify how a system’s overall properties can be determined from the properties of its parts</a:t>
            </a:r>
          </a:p>
        </p:txBody>
      </p:sp>
      <p:sp>
        <p:nvSpPr>
          <p:cNvPr id="51204" name="Slide Number Placeholder 5"/>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D53865AC-4967-42D2-8F8D-19D86CC5B305}" type="slidenum">
              <a:rPr lang="en-GB" altLang="en-US" sz="1000" smtClean="0"/>
              <a:pPr>
                <a:spcBef>
                  <a:spcPct val="0"/>
                </a:spcBef>
                <a:buFontTx/>
                <a:buNone/>
              </a:pPr>
              <a:t>49</a:t>
            </a:fld>
            <a:endParaRPr lang="en-GB" altLang="en-US" sz="100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9144000" cy="504056"/>
          </a:xfrm>
        </p:spPr>
        <p:txBody>
          <a:bodyPr/>
          <a:lstStyle/>
          <a:p>
            <a:r>
              <a:rPr lang="sv-SE" dirty="0" smtClean="0">
                <a:latin typeface="Franklin Gothic Medium Cond" panose="020B0606030402020204" pitchFamily="34" charset="0"/>
              </a:rPr>
              <a:t>Schedule</a:t>
            </a:r>
            <a:endParaRPr lang="sv-SE" dirty="0">
              <a:latin typeface="Franklin Gothic Medium Cond" panose="020B0606030402020204" pitchFamily="34" charset="0"/>
            </a:endParaRPr>
          </a:p>
        </p:txBody>
      </p:sp>
      <p:graphicFrame>
        <p:nvGraphicFramePr>
          <p:cNvPr id="3" name="Table 2"/>
          <p:cNvGraphicFramePr>
            <a:graphicFrameLocks noGrp="1"/>
          </p:cNvGraphicFramePr>
          <p:nvPr>
            <p:extLst/>
          </p:nvPr>
        </p:nvGraphicFramePr>
        <p:xfrm>
          <a:off x="179512" y="1112158"/>
          <a:ext cx="8784976" cy="5095786"/>
        </p:xfrm>
        <a:graphic>
          <a:graphicData uri="http://schemas.openxmlformats.org/drawingml/2006/table">
            <a:tbl>
              <a:tblPr firstRow="1" firstCol="1" bandRow="1">
                <a:tableStyleId>{5C22544A-7EE6-4342-B048-85BDC9FD1C3A}</a:tableStyleId>
              </a:tblPr>
              <a:tblGrid>
                <a:gridCol w="567174"/>
                <a:gridCol w="644547"/>
                <a:gridCol w="833058"/>
                <a:gridCol w="1363186"/>
                <a:gridCol w="3504803"/>
                <a:gridCol w="1008112"/>
                <a:gridCol w="864096"/>
              </a:tblGrid>
              <a:tr h="223062">
                <a:tc>
                  <a:txBody>
                    <a:bodyPr/>
                    <a:lstStyle/>
                    <a:p>
                      <a:pPr marL="0" marR="0" algn="ctr">
                        <a:spcBef>
                          <a:spcPts val="0"/>
                        </a:spcBef>
                        <a:spcAft>
                          <a:spcPts val="0"/>
                        </a:spcAft>
                        <a:tabLst>
                          <a:tab pos="2880360" algn="ctr"/>
                          <a:tab pos="5760720" algn="r"/>
                          <a:tab pos="457200" algn="l"/>
                        </a:tabLst>
                      </a:pPr>
                      <a:r>
                        <a:rPr lang="en-GB" sz="1400" dirty="0">
                          <a:effectLst/>
                          <a:latin typeface="Franklin Gothic Medium Cond" panose="020B0606030402020204" pitchFamily="34" charset="0"/>
                        </a:rPr>
                        <a:t>Week</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solidFill>
                      <a:schemeClr val="bg1">
                        <a:lumMod val="50000"/>
                      </a:schemeClr>
                    </a:solidFill>
                  </a:tcPr>
                </a:tc>
                <a:tc>
                  <a:txBody>
                    <a:bodyPr/>
                    <a:lstStyle/>
                    <a:p>
                      <a:pPr marL="0" marR="0" algn="ctr">
                        <a:spcBef>
                          <a:spcPts val="0"/>
                        </a:spcBef>
                        <a:spcAft>
                          <a:spcPts val="0"/>
                        </a:spcAft>
                      </a:pPr>
                      <a:r>
                        <a:rPr lang="en-GB" sz="1400" dirty="0">
                          <a:effectLst/>
                          <a:latin typeface="Franklin Gothic Medium Cond" panose="020B0606030402020204" pitchFamily="34" charset="0"/>
                        </a:rPr>
                        <a:t> </a:t>
                      </a:r>
                      <a:endParaRPr lang="en-GB" sz="1400" dirty="0">
                        <a:solidFill>
                          <a:srgbClr val="000000"/>
                        </a:solidFill>
                        <a:effectLst/>
                        <a:latin typeface="Franklin Gothic Medium Cond" panose="020B0606030402020204" pitchFamily="34" charset="0"/>
                        <a:ea typeface="Times New Roman" panose="02020603050405020304" pitchFamily="18" charset="0"/>
                      </a:endParaRPr>
                    </a:p>
                  </a:txBody>
                  <a:tcPr marL="65294" marR="65294" marT="0" marB="0">
                    <a:solidFill>
                      <a:schemeClr val="bg1">
                        <a:lumMod val="50000"/>
                      </a:schemeClr>
                    </a:solidFill>
                  </a:tcPr>
                </a:tc>
                <a:tc>
                  <a:txBody>
                    <a:bodyPr/>
                    <a:lstStyle/>
                    <a:p>
                      <a:pPr marL="0" marR="0" algn="ctr">
                        <a:spcBef>
                          <a:spcPts val="0"/>
                        </a:spcBef>
                        <a:spcAft>
                          <a:spcPts val="0"/>
                        </a:spcAft>
                      </a:pPr>
                      <a:r>
                        <a:rPr lang="en-GB" sz="1400" dirty="0">
                          <a:effectLst/>
                          <a:latin typeface="Franklin Gothic Medium Cond" panose="020B0606030402020204" pitchFamily="34" charset="0"/>
                        </a:rPr>
                        <a:t>Date</a:t>
                      </a:r>
                      <a:endParaRPr lang="en-GB" sz="1400" dirty="0">
                        <a:solidFill>
                          <a:srgbClr val="000000"/>
                        </a:solidFill>
                        <a:effectLst/>
                        <a:latin typeface="Franklin Gothic Medium Cond" panose="020B0606030402020204" pitchFamily="34" charset="0"/>
                        <a:ea typeface="Times New Roman" panose="02020603050405020304" pitchFamily="18" charset="0"/>
                      </a:endParaRPr>
                    </a:p>
                  </a:txBody>
                  <a:tcPr marL="65294" marR="65294" marT="0" marB="0">
                    <a:solidFill>
                      <a:schemeClr val="bg1">
                        <a:lumMod val="50000"/>
                      </a:schemeClr>
                    </a:solidFill>
                  </a:tcPr>
                </a:tc>
                <a:tc>
                  <a:txBody>
                    <a:bodyPr/>
                    <a:lstStyle/>
                    <a:p>
                      <a:pPr marL="0" marR="0" algn="ctr">
                        <a:spcBef>
                          <a:spcPts val="0"/>
                        </a:spcBef>
                        <a:spcAft>
                          <a:spcPts val="0"/>
                        </a:spcAft>
                      </a:pPr>
                      <a:r>
                        <a:rPr lang="en-GB" sz="1400" dirty="0">
                          <a:effectLst/>
                          <a:latin typeface="Franklin Gothic Medium Cond" panose="020B0606030402020204" pitchFamily="34" charset="0"/>
                        </a:rPr>
                        <a:t>Time</a:t>
                      </a:r>
                      <a:endParaRPr lang="en-GB" sz="1400" dirty="0">
                        <a:solidFill>
                          <a:srgbClr val="000000"/>
                        </a:solidFill>
                        <a:effectLst/>
                        <a:latin typeface="Franklin Gothic Medium Cond" panose="020B0606030402020204" pitchFamily="34" charset="0"/>
                        <a:ea typeface="Times New Roman" panose="02020603050405020304" pitchFamily="18" charset="0"/>
                      </a:endParaRPr>
                    </a:p>
                  </a:txBody>
                  <a:tcPr marL="65294" marR="65294" marT="0" marB="0">
                    <a:solidFill>
                      <a:schemeClr val="bg1">
                        <a:lumMod val="50000"/>
                      </a:schemeClr>
                    </a:solidFill>
                  </a:tcPr>
                </a:tc>
                <a:tc>
                  <a:txBody>
                    <a:bodyPr/>
                    <a:lstStyle/>
                    <a:p>
                      <a:pPr marL="0" marR="0" algn="ctr">
                        <a:spcBef>
                          <a:spcPts val="0"/>
                        </a:spcBef>
                        <a:spcAft>
                          <a:spcPts val="0"/>
                        </a:spcAft>
                      </a:pPr>
                      <a:r>
                        <a:rPr lang="en-GB" sz="1400" dirty="0">
                          <a:effectLst/>
                          <a:latin typeface="Franklin Gothic Medium Cond" panose="020B0606030402020204" pitchFamily="34" charset="0"/>
                        </a:rPr>
                        <a:t>Lecture</a:t>
                      </a:r>
                      <a:endParaRPr lang="en-GB" sz="1400" dirty="0">
                        <a:solidFill>
                          <a:srgbClr val="000000"/>
                        </a:solidFill>
                        <a:effectLst/>
                        <a:latin typeface="Franklin Gothic Medium Cond" panose="020B0606030402020204" pitchFamily="34" charset="0"/>
                        <a:ea typeface="Times New Roman" panose="02020603050405020304" pitchFamily="18" charset="0"/>
                      </a:endParaRPr>
                    </a:p>
                  </a:txBody>
                  <a:tcPr marL="65294" marR="65294" marT="0" marB="0">
                    <a:solidFill>
                      <a:schemeClr val="bg1">
                        <a:lumMod val="50000"/>
                      </a:schemeClr>
                    </a:solidFill>
                  </a:tcPr>
                </a:tc>
                <a:tc>
                  <a:txBody>
                    <a:bodyPr/>
                    <a:lstStyle/>
                    <a:p>
                      <a:pPr marL="0" marR="0" algn="ctr">
                        <a:spcBef>
                          <a:spcPts val="0"/>
                        </a:spcBef>
                        <a:spcAft>
                          <a:spcPts val="0"/>
                        </a:spcAft>
                        <a:tabLst>
                          <a:tab pos="2880360" algn="ctr"/>
                          <a:tab pos="5760720" algn="r"/>
                          <a:tab pos="457200" algn="l"/>
                        </a:tabLst>
                      </a:pPr>
                      <a:r>
                        <a:rPr lang="en-GB" sz="1400" dirty="0">
                          <a:effectLst/>
                          <a:latin typeface="Franklin Gothic Medium Cond" panose="020B0606030402020204" pitchFamily="34" charset="0"/>
                        </a:rPr>
                        <a:t>Reading</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solidFill>
                      <a:schemeClr val="bg1">
                        <a:lumMod val="50000"/>
                      </a:schemeClr>
                    </a:solidFill>
                  </a:tcPr>
                </a:tc>
                <a:tc>
                  <a:txBody>
                    <a:bodyPr/>
                    <a:lstStyle/>
                    <a:p>
                      <a:pPr marL="0" marR="0" algn="ctr">
                        <a:spcBef>
                          <a:spcPts val="0"/>
                        </a:spcBef>
                        <a:spcAft>
                          <a:spcPts val="0"/>
                        </a:spcAft>
                        <a:tabLst>
                          <a:tab pos="2880360" algn="ctr"/>
                          <a:tab pos="5760720" algn="r"/>
                          <a:tab pos="457200" algn="l"/>
                        </a:tabLst>
                      </a:pPr>
                      <a:r>
                        <a:rPr lang="en-GB" sz="1400" dirty="0">
                          <a:effectLst/>
                          <a:latin typeface="Franklin Gothic Medium Cond" panose="020B0606030402020204" pitchFamily="34" charset="0"/>
                        </a:rPr>
                        <a:t>Note</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solidFill>
                      <a:schemeClr val="bg1">
                        <a:lumMod val="50000"/>
                      </a:schemeClr>
                    </a:solidFill>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4</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L1/S1</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 22 JAN</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10:15 </a:t>
                      </a:r>
                      <a:r>
                        <a:rPr lang="en-GB" sz="1400" dirty="0">
                          <a:effectLst/>
                          <a:latin typeface="Franklin Gothic Medium Cond" panose="020B0606030402020204" pitchFamily="34" charset="0"/>
                        </a:rPr>
                        <a:t>– </a:t>
                      </a:r>
                      <a:r>
                        <a:rPr lang="en-GB" sz="1400" dirty="0" smtClean="0">
                          <a:effectLst/>
                          <a:latin typeface="Franklin Gothic Medium Cond" panose="020B0606030402020204" pitchFamily="34" charset="0"/>
                        </a:rPr>
                        <a:t>12:00</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Introduction,</a:t>
                      </a:r>
                      <a:r>
                        <a:rPr lang="en-GB" sz="1400" baseline="0" dirty="0" smtClean="0">
                          <a:effectLst/>
                          <a:latin typeface="Franklin Gothic Medium Cond" panose="020B0606030402020204" pitchFamily="34" charset="0"/>
                        </a:rPr>
                        <a:t>  Objectives </a:t>
                      </a:r>
                      <a:r>
                        <a:rPr lang="en-GB" sz="1400" dirty="0" smtClean="0">
                          <a:effectLst/>
                          <a:latin typeface="Franklin Gothic Medium Cond" panose="020B0606030402020204" pitchFamily="34" charset="0"/>
                        </a:rPr>
                        <a:t>&amp; </a:t>
                      </a:r>
                      <a:r>
                        <a:rPr lang="en-GB" sz="1400" dirty="0">
                          <a:effectLst/>
                          <a:latin typeface="Franklin Gothic Medium Cond" panose="020B0606030402020204" pitchFamily="34" charset="0"/>
                        </a:rPr>
                        <a:t>Organization</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a:effectLst/>
                          <a:latin typeface="Franklin Gothic Medium Cond" panose="020B0606030402020204" pitchFamily="34" charset="0"/>
                        </a:rPr>
                        <a:t> </a:t>
                      </a:r>
                      <a:endParaRPr lang="en-GB" sz="140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r>
                        <a:rPr lang="en-GB" sz="1400">
                          <a:effectLst/>
                          <a:latin typeface="Franklin Gothic Medium Cond" panose="020B0606030402020204" pitchFamily="34" charset="0"/>
                        </a:rPr>
                        <a:t> </a:t>
                      </a:r>
                      <a:endParaRPr lang="en-GB" sz="1400">
                        <a:effectLst/>
                        <a:latin typeface="Franklin Gothic Medium Cond" panose="020B0606030402020204" pitchFamily="34" charset="0"/>
                        <a:ea typeface="Times New Roman" panose="02020603050405020304" pitchFamily="18" charset="0"/>
                      </a:endParaRPr>
                    </a:p>
                  </a:txBody>
                  <a:tcPr marL="65294" marR="65294" marT="0" marB="0"/>
                </a:tc>
              </a:tr>
              <a:tr h="28654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4</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spcBef>
                          <a:spcPts val="0"/>
                        </a:spcBef>
                        <a:spcAft>
                          <a:spcPts val="0"/>
                        </a:spcAft>
                        <a:tabLst>
                          <a:tab pos="2880360" algn="ctr"/>
                          <a:tab pos="5760720" algn="r"/>
                          <a:tab pos="457200" algn="l"/>
                        </a:tabLst>
                      </a:pPr>
                      <a:r>
                        <a:rPr lang="en-GB" sz="1400" dirty="0">
                          <a:effectLst/>
                          <a:latin typeface="Franklin Gothic Medium Cond" panose="020B0606030402020204" pitchFamily="34" charset="0"/>
                        </a:rPr>
                        <a:t>L2</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 23 JAN</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13:15 </a:t>
                      </a:r>
                      <a:r>
                        <a:rPr lang="en-GB" sz="1400" dirty="0">
                          <a:effectLst/>
                          <a:latin typeface="Franklin Gothic Medium Cond" panose="020B0606030402020204" pitchFamily="34" charset="0"/>
                        </a:rPr>
                        <a:t>– </a:t>
                      </a:r>
                      <a:r>
                        <a:rPr lang="en-GB" sz="1400" dirty="0" smtClean="0">
                          <a:effectLst/>
                          <a:latin typeface="Franklin Gothic Medium Cond" panose="020B0606030402020204" pitchFamily="34" charset="0"/>
                        </a:rPr>
                        <a:t>15:-00</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Lst>
                      </a:pPr>
                      <a:r>
                        <a:rPr lang="en-US" sz="1400" dirty="0">
                          <a:effectLst/>
                          <a:latin typeface="Franklin Gothic Medium Cond" panose="020B0606030402020204" pitchFamily="34" charset="0"/>
                        </a:rPr>
                        <a:t>Architecting Process &amp; </a:t>
                      </a:r>
                      <a:r>
                        <a:rPr lang="en-US" sz="1400" dirty="0" smtClean="0">
                          <a:effectLst/>
                          <a:latin typeface="Franklin Gothic Medium Cond" panose="020B0606030402020204" pitchFamily="34" charset="0"/>
                        </a:rPr>
                        <a:t>Architecture Views</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dirty="0" err="1">
                          <a:effectLst/>
                          <a:latin typeface="Franklin Gothic Medium Cond" panose="020B0606030402020204" pitchFamily="34" charset="0"/>
                        </a:rPr>
                        <a:t>Ch</a:t>
                      </a:r>
                      <a:r>
                        <a:rPr lang="en-GB" sz="1400" dirty="0">
                          <a:effectLst/>
                          <a:latin typeface="Franklin Gothic Medium Cond" panose="020B0606030402020204" pitchFamily="34" charset="0"/>
                        </a:rPr>
                        <a:t> 1 &amp; 2</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r>
                        <a:rPr lang="en-GB" sz="1400">
                          <a:effectLst/>
                          <a:latin typeface="Franklin Gothic Medium Cond" panose="020B0606030402020204" pitchFamily="34" charset="0"/>
                        </a:rPr>
                        <a:t> </a:t>
                      </a:r>
                      <a:endParaRPr lang="en-GB" sz="1400">
                        <a:effectLst/>
                        <a:latin typeface="Franklin Gothic Medium Cond" panose="020B0606030402020204" pitchFamily="34" charset="0"/>
                        <a:ea typeface="Times New Roman" panose="02020603050405020304" pitchFamily="18" charset="0"/>
                      </a:endParaRPr>
                    </a:p>
                  </a:txBody>
                  <a:tcPr marL="65294" marR="65294" marT="0" marB="0"/>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5</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50000"/>
                      </a:schemeClr>
                    </a:solidFill>
                  </a:tcPr>
                </a:tc>
                <a:tc>
                  <a:txBody>
                    <a:bodyPr/>
                    <a:lstStyle/>
                    <a:p>
                      <a:pPr marL="0" marR="0" algn="l">
                        <a:spcBef>
                          <a:spcPts val="0"/>
                        </a:spcBef>
                        <a:spcAft>
                          <a:spcPts val="0"/>
                        </a:spcAft>
                        <a:tabLst>
                          <a:tab pos="2880360" algn="ctr"/>
                          <a:tab pos="5760720" algn="r"/>
                          <a:tab pos="457200" algn="l"/>
                        </a:tabLst>
                      </a:pP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 28 JAN</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10:15 – 12:00</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US" sz="1400" b="1" i="0" u="sng" dirty="0" smtClean="0">
                          <a:effectLst/>
                          <a:latin typeface="Franklin Gothic Medium Cond" panose="020B0606030402020204" pitchFamily="34" charset="0"/>
                          <a:ea typeface="Times New Roman" panose="02020603050405020304" pitchFamily="18" charset="0"/>
                        </a:rPr>
                        <a:t>Skip</a:t>
                      </a:r>
                      <a:endParaRPr lang="en-GB" sz="1400" b="1" i="0" u="sng"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dirty="0">
                          <a:effectLst/>
                          <a:latin typeface="Franklin Gothic Medium Cond" panose="020B0606030402020204" pitchFamily="34" charset="0"/>
                        </a:rPr>
                        <a:t> </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r>
                        <a:rPr lang="en-GB" sz="1400" dirty="0">
                          <a:effectLst/>
                          <a:latin typeface="Franklin Gothic Medium Cond" panose="020B0606030402020204" pitchFamily="34" charset="0"/>
                        </a:rPr>
                        <a:t> </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r>
              <a:tr h="272466">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5</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50000"/>
                      </a:schemeClr>
                    </a:solidFill>
                  </a:tcPr>
                </a:tc>
                <a:tc>
                  <a:txBody>
                    <a:bodyPr/>
                    <a:lstStyle/>
                    <a:p>
                      <a:pPr marL="0" marR="0" algn="r" defTabSz="457200" rtl="0" eaLnBrk="1" latinLnBrk="0" hangingPunct="1">
                        <a:spcBef>
                          <a:spcPts val="0"/>
                        </a:spcBef>
                        <a:spcAft>
                          <a:spcPts val="0"/>
                        </a:spcAft>
                        <a:tabLst>
                          <a:tab pos="2880360" algn="ctr"/>
                          <a:tab pos="5760720" algn="r"/>
                          <a:tab pos="457200" algn="l"/>
                        </a:tabLst>
                      </a:pPr>
                      <a:r>
                        <a:rPr lang="en-US" sz="1400" kern="1200" dirty="0" smtClean="0">
                          <a:solidFill>
                            <a:schemeClr val="dk1"/>
                          </a:solidFill>
                          <a:effectLst/>
                          <a:latin typeface="Franklin Gothic Medium Cond" panose="020B0606030402020204" pitchFamily="34" charset="0"/>
                          <a:ea typeface="+mn-ea"/>
                          <a:cs typeface="+mn-cs"/>
                        </a:rPr>
                        <a:t>S2</a:t>
                      </a:r>
                      <a:endParaRPr lang="en-GB" sz="1400" kern="1200" dirty="0">
                        <a:solidFill>
                          <a:schemeClr val="dk1"/>
                        </a:solidFill>
                        <a:effectLst/>
                        <a:latin typeface="Franklin Gothic Medium Cond" panose="020B0606030402020204" pitchFamily="34" charset="0"/>
                        <a:ea typeface="+mn-ea"/>
                        <a:cs typeface="+mn-cs"/>
                      </a:endParaRPr>
                    </a:p>
                  </a:txBody>
                  <a:tcPr marL="65294" marR="65294" marT="0" marB="0">
                    <a:solidFill>
                      <a:srgbClr val="F3F9FA"/>
                    </a:solidFill>
                  </a:tcPr>
                </a:tc>
                <a:tc>
                  <a:txBody>
                    <a:bodyPr/>
                    <a:lstStyle/>
                    <a:p>
                      <a:pPr marL="0" marR="0" algn="ctr" defTabSz="457200" rtl="0" eaLnBrk="1" latinLnBrk="0" hangingPunct="1">
                        <a:spcBef>
                          <a:spcPts val="0"/>
                        </a:spcBef>
                        <a:spcAft>
                          <a:spcPts val="0"/>
                        </a:spcAft>
                        <a:tabLst>
                          <a:tab pos="2880360" algn="ctr"/>
                          <a:tab pos="5760720" algn="r"/>
                          <a:tab pos="457200" algn="l"/>
                        </a:tabLst>
                      </a:pPr>
                      <a:r>
                        <a:rPr lang="en-US" sz="1400" kern="1200" dirty="0" smtClean="0">
                          <a:solidFill>
                            <a:schemeClr val="dk1"/>
                          </a:solidFill>
                          <a:effectLst/>
                          <a:latin typeface="Franklin Gothic Medium Cond" panose="020B0606030402020204" pitchFamily="34" charset="0"/>
                          <a:ea typeface="+mn-ea"/>
                          <a:cs typeface="+mn-cs"/>
                        </a:rPr>
                        <a:t> 29 JAN</a:t>
                      </a:r>
                      <a:endParaRPr lang="en-GB" sz="1400" kern="1200" dirty="0">
                        <a:solidFill>
                          <a:schemeClr val="dk1"/>
                        </a:solidFill>
                        <a:effectLst/>
                        <a:latin typeface="Franklin Gothic Medium Cond" panose="020B0606030402020204" pitchFamily="34" charset="0"/>
                        <a:ea typeface="+mn-ea"/>
                        <a:cs typeface="+mn-cs"/>
                      </a:endParaRPr>
                    </a:p>
                  </a:txBody>
                  <a:tcPr marL="65294" marR="65294" marT="0" marB="0">
                    <a:solidFill>
                      <a:srgbClr val="F3F9FA"/>
                    </a:solidFill>
                  </a:tcPr>
                </a:tc>
                <a:tc>
                  <a:txBody>
                    <a:bodyPr/>
                    <a:lstStyle/>
                    <a:p>
                      <a:pPr marL="0" marR="0" algn="ctr" defTabSz="457200" rtl="0" eaLnBrk="1" latinLnBrk="0" hangingPunct="1">
                        <a:spcBef>
                          <a:spcPts val="0"/>
                        </a:spcBef>
                        <a:spcAft>
                          <a:spcPts val="0"/>
                        </a:spcAft>
                        <a:tabLst>
                          <a:tab pos="2880360" algn="ctr"/>
                          <a:tab pos="5760720" algn="r"/>
                          <a:tab pos="457200" algn="l"/>
                        </a:tabLst>
                      </a:pPr>
                      <a:r>
                        <a:rPr lang="en-GB" sz="1400" kern="1200" dirty="0" smtClean="0">
                          <a:solidFill>
                            <a:schemeClr val="dk1"/>
                          </a:solidFill>
                          <a:effectLst/>
                          <a:latin typeface="Franklin Gothic Medium Cond" panose="020B0606030402020204" pitchFamily="34" charset="0"/>
                          <a:ea typeface="+mn-ea"/>
                          <a:cs typeface="+mn-cs"/>
                        </a:rPr>
                        <a:t>10:15 - 12:00</a:t>
                      </a:r>
                      <a:endParaRPr lang="en-GB" sz="1400" kern="1200" dirty="0">
                        <a:solidFill>
                          <a:schemeClr val="dk1"/>
                        </a:solidFill>
                        <a:effectLst/>
                        <a:latin typeface="Franklin Gothic Medium Cond" panose="020B0606030402020204" pitchFamily="34" charset="0"/>
                        <a:ea typeface="+mn-ea"/>
                        <a:cs typeface="+mn-cs"/>
                      </a:endParaRPr>
                    </a:p>
                  </a:txBody>
                  <a:tcPr marL="65294" marR="65294" marT="0" marB="0">
                    <a:solidFill>
                      <a:srgbClr val="F3F9FA"/>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US" sz="1400" kern="1200" baseline="0" dirty="0" smtClean="0">
                          <a:solidFill>
                            <a:schemeClr val="dk1"/>
                          </a:solidFill>
                          <a:effectLst/>
                          <a:latin typeface="Franklin Gothic Medium Cond" panose="020B0606030402020204" pitchFamily="34" charset="0"/>
                          <a:ea typeface="+mn-ea"/>
                          <a:cs typeface="+mn-cs"/>
                        </a:rPr>
                        <a:t>&lt;&lt; Supervision: Launch Assignment 1&gt;&gt;</a:t>
                      </a:r>
                      <a:endParaRPr lang="en-GB" sz="1400" kern="1200" dirty="0">
                        <a:solidFill>
                          <a:schemeClr val="dk1"/>
                        </a:solidFill>
                        <a:effectLst/>
                        <a:latin typeface="Franklin Gothic Medium Cond" panose="020B0606030402020204" pitchFamily="34" charset="0"/>
                        <a:ea typeface="+mn-ea"/>
                        <a:cs typeface="+mn-cs"/>
                      </a:endParaRPr>
                    </a:p>
                  </a:txBody>
                  <a:tcPr marL="65294" marR="65294" marT="0" marB="0">
                    <a:solidFill>
                      <a:srgbClr val="F3F9FA"/>
                    </a:solidFill>
                  </a:tcPr>
                </a:tc>
                <a:tc>
                  <a:txBody>
                    <a:bodyPr/>
                    <a:lstStyle/>
                    <a:p>
                      <a:pPr marL="0" marR="0" algn="ctr" defTabSz="457200" rtl="0" eaLnBrk="1" latinLnBrk="0" hangingPunct="1">
                        <a:spcBef>
                          <a:spcPts val="0"/>
                        </a:spcBef>
                        <a:spcAft>
                          <a:spcPts val="0"/>
                        </a:spcAft>
                        <a:tabLst>
                          <a:tab pos="2880360" algn="ctr"/>
                          <a:tab pos="5760720" algn="r"/>
                          <a:tab pos="457200" algn="l"/>
                        </a:tabLst>
                      </a:pPr>
                      <a:r>
                        <a:rPr lang="en-GB" sz="1400" kern="1200" dirty="0" err="1">
                          <a:solidFill>
                            <a:schemeClr val="dk1"/>
                          </a:solidFill>
                          <a:effectLst/>
                          <a:latin typeface="Franklin Gothic Medium Cond" panose="020B0606030402020204" pitchFamily="34" charset="0"/>
                          <a:ea typeface="+mn-ea"/>
                          <a:cs typeface="+mn-cs"/>
                        </a:rPr>
                        <a:t>Ch</a:t>
                      </a:r>
                      <a:r>
                        <a:rPr lang="en-GB" sz="1400" kern="1200" dirty="0">
                          <a:solidFill>
                            <a:schemeClr val="dk1"/>
                          </a:solidFill>
                          <a:effectLst/>
                          <a:latin typeface="Franklin Gothic Medium Cond" panose="020B0606030402020204" pitchFamily="34" charset="0"/>
                          <a:ea typeface="+mn-ea"/>
                          <a:cs typeface="+mn-cs"/>
                        </a:rPr>
                        <a:t> 3 &amp; 4</a:t>
                      </a:r>
                    </a:p>
                  </a:txBody>
                  <a:tcPr marL="65294" marR="65294" marT="0" marB="0">
                    <a:solidFill>
                      <a:srgbClr val="F3F9FA"/>
                    </a:solidFill>
                  </a:tcPr>
                </a:tc>
                <a:tc>
                  <a:txBody>
                    <a:bodyPr/>
                    <a:lstStyle/>
                    <a:p>
                      <a:pPr marL="0" marR="0">
                        <a:spcBef>
                          <a:spcPts val="0"/>
                        </a:spcBef>
                        <a:spcAft>
                          <a:spcPts val="0"/>
                        </a:spcAft>
                        <a:tabLst>
                          <a:tab pos="2880360" algn="ctr"/>
                          <a:tab pos="5760720" algn="r"/>
                          <a:tab pos="457200" algn="l"/>
                        </a:tabLst>
                      </a:pPr>
                      <a:r>
                        <a:rPr lang="en-GB" sz="1400">
                          <a:effectLst/>
                          <a:latin typeface="Franklin Gothic Medium Cond" panose="020B0606030402020204" pitchFamily="34" charset="0"/>
                        </a:rPr>
                        <a:t> </a:t>
                      </a:r>
                      <a:endParaRPr lang="en-GB" sz="1400">
                        <a:effectLst/>
                        <a:latin typeface="Franklin Gothic Medium Cond" panose="020B0606030402020204" pitchFamily="34" charset="0"/>
                        <a:ea typeface="Times New Roman" panose="02020603050405020304" pitchFamily="18" charset="0"/>
                      </a:endParaRPr>
                    </a:p>
                  </a:txBody>
                  <a:tcPr marL="65294" marR="65294" marT="0" marB="0"/>
                </a:tc>
              </a:tr>
              <a:tr h="266746">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5</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50000"/>
                      </a:schemeClr>
                    </a:solidFill>
                  </a:tcPr>
                </a:tc>
                <a:tc>
                  <a:txBody>
                    <a:bodyPr/>
                    <a:lstStyle/>
                    <a:p>
                      <a:pPr marL="0" marR="0" algn="l">
                        <a:spcBef>
                          <a:spcPts val="0"/>
                        </a:spcBef>
                        <a:spcAft>
                          <a:spcPts val="0"/>
                        </a:spcAft>
                        <a:tabLst>
                          <a:tab pos="2880360" algn="ctr"/>
                          <a:tab pos="5760720" algn="r"/>
                          <a:tab pos="457200" algn="l"/>
                        </a:tabLst>
                      </a:pP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defTabSz="457200" rtl="0" eaLnBrk="1" latinLnBrk="0" hangingPunct="1">
                        <a:spcBef>
                          <a:spcPts val="0"/>
                        </a:spcBef>
                        <a:spcAft>
                          <a:spcPts val="0"/>
                        </a:spcAft>
                        <a:tabLst>
                          <a:tab pos="2880360" algn="ctr"/>
                          <a:tab pos="5760720" algn="r"/>
                        </a:tabLst>
                      </a:pPr>
                      <a:r>
                        <a:rPr lang="en-US" sz="1400" kern="1200" dirty="0" smtClean="0">
                          <a:solidFill>
                            <a:schemeClr val="dk1"/>
                          </a:solidFill>
                          <a:effectLst/>
                          <a:latin typeface="Franklin Gothic Medium Cond" panose="020B0606030402020204" pitchFamily="34" charset="0"/>
                          <a:ea typeface="+mn-ea"/>
                          <a:cs typeface="+mn-cs"/>
                        </a:rPr>
                        <a:t> 30</a:t>
                      </a:r>
                      <a:r>
                        <a:rPr lang="en-US" sz="1400" kern="1200" baseline="0" dirty="0" smtClean="0">
                          <a:solidFill>
                            <a:schemeClr val="dk1"/>
                          </a:solidFill>
                          <a:effectLst/>
                          <a:latin typeface="Franklin Gothic Medium Cond" panose="020B0606030402020204" pitchFamily="34" charset="0"/>
                          <a:ea typeface="+mn-ea"/>
                          <a:cs typeface="+mn-cs"/>
                        </a:rPr>
                        <a:t> JAN</a:t>
                      </a:r>
                      <a:endParaRPr lang="en-GB" sz="1400" kern="1200" dirty="0">
                        <a:solidFill>
                          <a:schemeClr val="dk1"/>
                        </a:solidFill>
                        <a:effectLst/>
                        <a:latin typeface="Franklin Gothic Medium Cond" panose="020B0606030402020204" pitchFamily="34" charset="0"/>
                        <a:ea typeface="+mn-ea"/>
                        <a:cs typeface="+mn-cs"/>
                      </a:endParaRPr>
                    </a:p>
                  </a:txBody>
                  <a:tcPr marL="65294" marR="65294" marT="0" marB="0">
                    <a:solidFill>
                      <a:srgbClr val="E7F3F4"/>
                    </a:solidFill>
                  </a:tcPr>
                </a:tc>
                <a:tc>
                  <a:txBody>
                    <a:bodyPr/>
                    <a:lstStyle/>
                    <a:p>
                      <a:pPr marL="0" marR="0" algn="ctr" defTabSz="457200" rtl="0" eaLnBrk="1" latinLnBrk="0" hangingPunct="1">
                        <a:spcBef>
                          <a:spcPts val="0"/>
                        </a:spcBef>
                        <a:spcAft>
                          <a:spcPts val="0"/>
                        </a:spcAft>
                        <a:tabLst>
                          <a:tab pos="2880360" algn="ctr"/>
                          <a:tab pos="5760720" algn="r"/>
                        </a:tabLst>
                      </a:pPr>
                      <a:r>
                        <a:rPr lang="en-GB" sz="1400" kern="1200" dirty="0">
                          <a:solidFill>
                            <a:schemeClr val="dk1"/>
                          </a:solidFill>
                          <a:effectLst/>
                          <a:latin typeface="Franklin Gothic Medium Cond" panose="020B0606030402020204" pitchFamily="34" charset="0"/>
                          <a:ea typeface="+mn-ea"/>
                          <a:cs typeface="+mn-cs"/>
                        </a:rPr>
                        <a:t>13:00 – 15:00 </a:t>
                      </a:r>
                    </a:p>
                  </a:txBody>
                  <a:tcPr marL="65294" marR="65294" marT="0" marB="0">
                    <a:solidFill>
                      <a:srgbClr val="E7F3F4"/>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Lst>
                        <a:defRPr/>
                      </a:pPr>
                      <a:r>
                        <a:rPr lang="en-GB" sz="1400" b="1" u="sng" dirty="0" smtClean="0">
                          <a:effectLst/>
                          <a:latin typeface="Franklin Gothic Medium Cond" panose="020B0606030402020204" pitchFamily="34" charset="0"/>
                        </a:rPr>
                        <a:t>Skip</a:t>
                      </a:r>
                      <a:endParaRPr lang="en-GB" sz="1400" b="1" u="sng" dirty="0" smtClean="0">
                        <a:effectLst/>
                        <a:latin typeface="Franklin Gothic Medium Cond" panose="020B0606030402020204" pitchFamily="34" charset="0"/>
                        <a:ea typeface="Times New Roman" panose="02020603050405020304" pitchFamily="18" charset="0"/>
                      </a:endParaRPr>
                    </a:p>
                  </a:txBody>
                  <a:tcPr marL="65294" marR="65294" marT="0" marB="0">
                    <a:solidFill>
                      <a:srgbClr val="E7F3F4"/>
                    </a:solidFill>
                  </a:tcPr>
                </a:tc>
                <a:tc>
                  <a:txBody>
                    <a:bodyPr/>
                    <a:lstStyle/>
                    <a:p>
                      <a:pPr marL="0" marR="0" algn="ctr">
                        <a:spcBef>
                          <a:spcPts val="0"/>
                        </a:spcBef>
                        <a:spcAft>
                          <a:spcPts val="0"/>
                        </a:spcAft>
                        <a:tabLst>
                          <a:tab pos="2880360" algn="ctr"/>
                          <a:tab pos="5760720" algn="r"/>
                          <a:tab pos="457200" algn="l"/>
                        </a:tabLst>
                      </a:pPr>
                      <a:r>
                        <a:rPr lang="en-GB" sz="1400">
                          <a:effectLst/>
                          <a:latin typeface="Franklin Gothic Medium Cond" panose="020B0606030402020204" pitchFamily="34" charset="0"/>
                        </a:rPr>
                        <a:t> </a:t>
                      </a:r>
                      <a:endParaRPr lang="en-GB" sz="140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r>
                        <a:rPr lang="en-GB" sz="1400">
                          <a:effectLst/>
                          <a:latin typeface="Franklin Gothic Medium Cond" panose="020B0606030402020204" pitchFamily="34" charset="0"/>
                        </a:rPr>
                        <a:t> </a:t>
                      </a:r>
                      <a:endParaRPr lang="en-GB" sz="1400">
                        <a:effectLst/>
                        <a:latin typeface="Franklin Gothic Medium Cond" panose="020B0606030402020204" pitchFamily="34" charset="0"/>
                        <a:ea typeface="Times New Roman" panose="02020603050405020304" pitchFamily="18" charset="0"/>
                      </a:endParaRPr>
                    </a:p>
                  </a:txBody>
                  <a:tcPr marL="65294" marR="65294" marT="0" marB="0"/>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6</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L3</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  3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a:effectLst/>
                          <a:latin typeface="Franklin Gothic Medium Cond" panose="020B0606030402020204" pitchFamily="34" charset="0"/>
                        </a:rPr>
                        <a:t>13:15 – 15:00</a:t>
                      </a:r>
                      <a:endParaRPr lang="en-GB" sz="140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Lst>
                        <a:defRPr/>
                      </a:pPr>
                      <a:r>
                        <a:rPr lang="en-US" sz="1400" dirty="0" smtClean="0">
                          <a:effectLst/>
                          <a:latin typeface="Franklin Gothic Medium Cond" panose="020B0606030402020204" pitchFamily="34" charset="0"/>
                        </a:rPr>
                        <a:t>Design Principles (Maintainability, Modifiability)</a:t>
                      </a:r>
                      <a:endParaRPr lang="en-GB" sz="1400" dirty="0" smtClean="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dirty="0" err="1">
                          <a:effectLst/>
                          <a:latin typeface="Franklin Gothic Medium Cond" panose="020B0606030402020204" pitchFamily="34" charset="0"/>
                        </a:rPr>
                        <a:t>Ch</a:t>
                      </a:r>
                      <a:r>
                        <a:rPr lang="en-GB" sz="1400" dirty="0">
                          <a:effectLst/>
                          <a:latin typeface="Franklin Gothic Medium Cond" panose="020B0606030402020204" pitchFamily="34" charset="0"/>
                        </a:rPr>
                        <a:t> </a:t>
                      </a:r>
                      <a:r>
                        <a:rPr lang="en-GB" sz="1400" dirty="0" smtClean="0">
                          <a:effectLst/>
                          <a:latin typeface="Franklin Gothic Medium Cond" panose="020B0606030402020204" pitchFamily="34" charset="0"/>
                        </a:rPr>
                        <a:t>7</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r>
                        <a:rPr lang="en-GB" sz="1400" dirty="0">
                          <a:effectLst/>
                          <a:latin typeface="Franklin Gothic Medium Cond" panose="020B0606030402020204" pitchFamily="34" charset="0"/>
                        </a:rPr>
                        <a:t> </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6</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lgn="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mn-ea"/>
                        </a:rPr>
                        <a:t>S3 </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  5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solidFill>
                      <a:srgbClr val="E7F3F4"/>
                    </a:solidFill>
                  </a:tcPr>
                </a:tc>
                <a:tc>
                  <a:txBody>
                    <a:bodyPr/>
                    <a:lstStyle/>
                    <a:p>
                      <a:pPr marL="0" marR="0" algn="ctr">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10:15 </a:t>
                      </a:r>
                      <a:r>
                        <a:rPr lang="en-GB" sz="1400" dirty="0">
                          <a:effectLst/>
                          <a:latin typeface="Franklin Gothic Medium Cond" panose="020B0606030402020204" pitchFamily="34" charset="0"/>
                        </a:rPr>
                        <a:t>– </a:t>
                      </a:r>
                      <a:r>
                        <a:rPr lang="en-GB" sz="1400" dirty="0" smtClean="0">
                          <a:effectLst/>
                          <a:latin typeface="Franklin Gothic Medium Cond" panose="020B0606030402020204" pitchFamily="34" charset="0"/>
                        </a:rPr>
                        <a:t>12:00</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solidFill>
                      <a:srgbClr val="E7F3F4"/>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GB" sz="1400" dirty="0" smtClean="0">
                          <a:effectLst/>
                          <a:latin typeface="Franklin Gothic Medium Cond" panose="020B0606030402020204" pitchFamily="34" charset="0"/>
                        </a:rPr>
                        <a:t>&lt;&lt; Supervision/Assignment&gt;&gt;</a:t>
                      </a:r>
                      <a:endParaRPr lang="en-GB" sz="1400" dirty="0" smtClean="0">
                        <a:effectLst/>
                        <a:latin typeface="Franklin Gothic Medium Cond" panose="020B0606030402020204" pitchFamily="34" charset="0"/>
                        <a:ea typeface="Times New Roman" panose="02020603050405020304" pitchFamily="18" charset="0"/>
                      </a:endParaRPr>
                    </a:p>
                  </a:txBody>
                  <a:tcPr marL="65294" marR="65294" marT="0" marB="0">
                    <a:solidFill>
                      <a:srgbClr val="E7F3F4"/>
                    </a:solidFill>
                  </a:tcPr>
                </a:tc>
                <a:tc>
                  <a:txBody>
                    <a:bodyPr/>
                    <a:lstStyle/>
                    <a:p>
                      <a:pPr marL="0" marR="0" algn="ctr">
                        <a:spcBef>
                          <a:spcPts val="0"/>
                        </a:spcBef>
                        <a:spcAft>
                          <a:spcPts val="0"/>
                        </a:spcAft>
                        <a:tabLst>
                          <a:tab pos="2880360" algn="ctr"/>
                          <a:tab pos="5760720" algn="r"/>
                          <a:tab pos="457200" algn="l"/>
                        </a:tabLst>
                      </a:pP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solidFill>
                      <a:srgbClr val="E7F3F4"/>
                    </a:solidFill>
                  </a:tcPr>
                </a:tc>
                <a:tc>
                  <a:txBody>
                    <a:bodyPr/>
                    <a:lstStyle/>
                    <a:p>
                      <a:pPr marL="0" marR="0">
                        <a:spcBef>
                          <a:spcPts val="0"/>
                        </a:spcBef>
                        <a:spcAft>
                          <a:spcPts val="0"/>
                        </a:spcAft>
                        <a:tabLst>
                          <a:tab pos="2880360" algn="ctr"/>
                          <a:tab pos="5760720" algn="r"/>
                          <a:tab pos="457200" algn="l"/>
                        </a:tabLst>
                      </a:pPr>
                      <a:r>
                        <a:rPr lang="en-GB" sz="1400" dirty="0">
                          <a:effectLst/>
                          <a:latin typeface="Franklin Gothic Medium Cond" panose="020B0606030402020204" pitchFamily="34" charset="0"/>
                        </a:rPr>
                        <a:t> </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solidFill>
                      <a:srgbClr val="E7F3F4"/>
                    </a:solidFill>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6</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lgn="l">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L4</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  6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solidFill>
                      <a:srgbClr val="F3F9FA"/>
                    </a:solidFill>
                  </a:tcPr>
                </a:tc>
                <a:tc>
                  <a:txBody>
                    <a:bodyPr/>
                    <a:lstStyle/>
                    <a:p>
                      <a:pPr marL="0" marR="0" algn="ctr">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13:15 </a:t>
                      </a:r>
                      <a:r>
                        <a:rPr lang="en-GB" sz="1400" dirty="0">
                          <a:effectLst/>
                          <a:latin typeface="Franklin Gothic Medium Cond" panose="020B0606030402020204" pitchFamily="34" charset="0"/>
                        </a:rPr>
                        <a:t>– </a:t>
                      </a:r>
                      <a:r>
                        <a:rPr lang="en-GB" sz="1400" dirty="0" smtClean="0">
                          <a:effectLst/>
                          <a:latin typeface="Franklin Gothic Medium Cond" panose="020B0606030402020204" pitchFamily="34" charset="0"/>
                        </a:rPr>
                        <a:t>15:00</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solidFill>
                      <a:srgbClr val="F3F9FA"/>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GB" sz="1400" dirty="0" smtClean="0">
                          <a:effectLst/>
                          <a:latin typeface="Franklin Gothic Medium Cond" panose="020B0606030402020204" pitchFamily="34" charset="0"/>
                        </a:rPr>
                        <a:t>Architectural Styles 1</a:t>
                      </a:r>
                      <a:endParaRPr lang="en-GB" sz="1400" dirty="0" smtClean="0">
                        <a:effectLst/>
                        <a:latin typeface="Franklin Gothic Medium Cond" panose="020B0606030402020204" pitchFamily="34" charset="0"/>
                        <a:ea typeface="Times New Roman" panose="02020603050405020304" pitchFamily="18" charset="0"/>
                      </a:endParaRPr>
                    </a:p>
                  </a:txBody>
                  <a:tcPr marL="65294" marR="65294" marT="0" marB="0">
                    <a:solidFill>
                      <a:srgbClr val="F3F9FA"/>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GB" sz="1400" dirty="0">
                          <a:effectLst/>
                          <a:latin typeface="Franklin Gothic Medium Cond" panose="020B0606030402020204" pitchFamily="34" charset="0"/>
                        </a:rPr>
                        <a:t> </a:t>
                      </a:r>
                      <a:r>
                        <a:rPr lang="en-GB" sz="1400" dirty="0" err="1" smtClean="0">
                          <a:effectLst/>
                          <a:latin typeface="Franklin Gothic Medium Cond" panose="020B0606030402020204" pitchFamily="34" charset="0"/>
                        </a:rPr>
                        <a:t>Ch</a:t>
                      </a:r>
                      <a:r>
                        <a:rPr lang="en-GB" sz="1400" dirty="0" smtClean="0">
                          <a:effectLst/>
                          <a:latin typeface="Franklin Gothic Medium Cond" panose="020B0606030402020204" pitchFamily="34" charset="0"/>
                        </a:rPr>
                        <a:t> 13</a:t>
                      </a:r>
                      <a:endParaRPr lang="en-GB" sz="1400" dirty="0" smtClean="0">
                        <a:effectLst/>
                        <a:latin typeface="Franklin Gothic Medium Cond" panose="020B0606030402020204" pitchFamily="34" charset="0"/>
                        <a:ea typeface="Times New Roman" panose="02020603050405020304" pitchFamily="18" charset="0"/>
                      </a:endParaRPr>
                    </a:p>
                  </a:txBody>
                  <a:tcPr marL="65294" marR="65294" marT="0" marB="0">
                    <a:solidFill>
                      <a:srgbClr val="F3F9FA"/>
                    </a:solidFill>
                  </a:tcPr>
                </a:tc>
                <a:tc>
                  <a:txBody>
                    <a:bodyPr/>
                    <a:lstStyle/>
                    <a:p>
                      <a:pPr marL="0" marR="0">
                        <a:spcBef>
                          <a:spcPts val="0"/>
                        </a:spcBef>
                        <a:spcAft>
                          <a:spcPts val="0"/>
                        </a:spcAft>
                        <a:tabLst>
                          <a:tab pos="2880360" algn="ctr"/>
                          <a:tab pos="5760720" algn="r"/>
                          <a:tab pos="457200" algn="l"/>
                        </a:tabLst>
                      </a:pPr>
                      <a:r>
                        <a:rPr lang="en-GB" sz="1400" dirty="0">
                          <a:effectLst/>
                          <a:latin typeface="Franklin Gothic Medium Cond" panose="020B0606030402020204" pitchFamily="34" charset="0"/>
                        </a:rPr>
                        <a:t> </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solidFill>
                      <a:srgbClr val="F3F9FA"/>
                    </a:solidFill>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7</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50000"/>
                      </a:schemeClr>
                    </a:solidFill>
                  </a:tcPr>
                </a:tc>
                <a:tc>
                  <a:txBody>
                    <a:bodyPr/>
                    <a:lstStyle/>
                    <a:p>
                      <a:pPr marL="0" marR="0">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L5</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10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a:effectLst/>
                          <a:latin typeface="Franklin Gothic Medium Cond" panose="020B0606030402020204" pitchFamily="34" charset="0"/>
                        </a:rPr>
                        <a:t>13:15 – 15:00</a:t>
                      </a:r>
                      <a:endParaRPr lang="en-GB" sz="140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GB" sz="1400" dirty="0" smtClean="0">
                          <a:effectLst/>
                          <a:latin typeface="Franklin Gothic Medium Cond" panose="020B0606030402020204" pitchFamily="34" charset="0"/>
                        </a:rPr>
                        <a:t>Technical Debt</a:t>
                      </a:r>
                      <a:endParaRPr lang="en-GB" sz="1400" b="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r>
                        <a:rPr lang="en-US" sz="1400" dirty="0" err="1" smtClean="0">
                          <a:effectLst/>
                          <a:latin typeface="Franklin Gothic Medium Cond" panose="020B0606030402020204" pitchFamily="34" charset="0"/>
                          <a:ea typeface="Times New Roman" panose="02020603050405020304" pitchFamily="18" charset="0"/>
                        </a:rPr>
                        <a:t>Terese</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7</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50000"/>
                      </a:schemeClr>
                    </a:solidFill>
                  </a:tcPr>
                </a:tc>
                <a:tc>
                  <a:txBody>
                    <a:bodyPr/>
                    <a:lstStyle/>
                    <a:p>
                      <a:pPr marL="0" marR="0" algn="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mn-ea"/>
                        </a:rPr>
                        <a:t>S4</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12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pPr>
                      <a:r>
                        <a:rPr lang="en-GB" sz="1400" dirty="0" smtClean="0">
                          <a:effectLst/>
                          <a:latin typeface="Franklin Gothic Medium Cond" panose="020B0606030402020204" pitchFamily="34" charset="0"/>
                        </a:rPr>
                        <a:t>10:15 </a:t>
                      </a:r>
                      <a:r>
                        <a:rPr lang="en-GB" sz="1400" dirty="0">
                          <a:effectLst/>
                          <a:latin typeface="Franklin Gothic Medium Cond" panose="020B0606030402020204" pitchFamily="34" charset="0"/>
                        </a:rPr>
                        <a:t>– </a:t>
                      </a:r>
                      <a:r>
                        <a:rPr lang="en-GB" sz="1400" dirty="0" smtClean="0">
                          <a:effectLst/>
                          <a:latin typeface="Franklin Gothic Medium Cond" panose="020B0606030402020204" pitchFamily="34" charset="0"/>
                        </a:rPr>
                        <a:t>12:00</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lvl="0" indent="0" algn="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GB" sz="1400" dirty="0" smtClean="0">
                          <a:effectLst/>
                          <a:latin typeface="Franklin Gothic Medium Cond" panose="020B0606030402020204" pitchFamily="34" charset="0"/>
                        </a:rPr>
                        <a:t>&lt;&lt; Supervision/Assignment&gt;&gt;</a:t>
                      </a:r>
                      <a:endParaRPr lang="en-GB" sz="1400" dirty="0" smtClean="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7</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50000"/>
                      </a:schemeClr>
                    </a:solidFill>
                  </a:tcPr>
                </a:tc>
                <a:tc>
                  <a:txBody>
                    <a:bodyPr/>
                    <a:lstStyle/>
                    <a:p>
                      <a:pPr marL="0" marR="0" algn="l">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mn-ea"/>
                        </a:rPr>
                        <a:t>L6</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13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pPr>
                      <a:r>
                        <a:rPr lang="en-GB" sz="1400" dirty="0">
                          <a:effectLst/>
                          <a:latin typeface="Franklin Gothic Medium Cond" panose="020B0606030402020204" pitchFamily="34" charset="0"/>
                        </a:rPr>
                        <a:t>10:15 – </a:t>
                      </a:r>
                      <a:r>
                        <a:rPr lang="en-GB" sz="1400" dirty="0" smtClean="0">
                          <a:effectLst/>
                          <a:latin typeface="Franklin Gothic Medium Cond" panose="020B0606030402020204" pitchFamily="34" charset="0"/>
                        </a:rPr>
                        <a:t>12:00</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GB" sz="1400" dirty="0" smtClean="0">
                          <a:effectLst/>
                          <a:latin typeface="Franklin Gothic Medium Cond" panose="020B0606030402020204" pitchFamily="34" charset="0"/>
                        </a:rPr>
                        <a:t>Architectural Styles 2</a:t>
                      </a:r>
                      <a:endParaRPr lang="en-GB" sz="1400" dirty="0" smtClean="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GB" sz="1400" dirty="0">
                          <a:effectLst/>
                          <a:latin typeface="Franklin Gothic Medium Cond" panose="020B0606030402020204" pitchFamily="34" charset="0"/>
                        </a:rPr>
                        <a:t> </a:t>
                      </a:r>
                      <a:r>
                        <a:rPr lang="en-GB" sz="1400" dirty="0" err="1" smtClean="0">
                          <a:effectLst/>
                          <a:latin typeface="Franklin Gothic Medium Cond" panose="020B0606030402020204" pitchFamily="34" charset="0"/>
                        </a:rPr>
                        <a:t>Ch</a:t>
                      </a:r>
                      <a:r>
                        <a:rPr lang="en-GB" sz="1400" dirty="0" smtClean="0">
                          <a:effectLst/>
                          <a:latin typeface="Franklin Gothic Medium Cond" panose="020B0606030402020204" pitchFamily="34" charset="0"/>
                        </a:rPr>
                        <a:t> 13</a:t>
                      </a:r>
                      <a:endParaRPr lang="en-GB" sz="1400" dirty="0" smtClean="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8</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r>
                        <a:rPr lang="en-US" sz="1400" dirty="0" smtClean="0">
                          <a:latin typeface="Franklin Gothic Medium Cond" panose="020B0606030402020204" pitchFamily="34" charset="0"/>
                        </a:rPr>
                        <a:t>L7</a:t>
                      </a:r>
                      <a:endParaRPr lang="en-GB" sz="1400" dirty="0">
                        <a:latin typeface="Franklin Gothic Medium Cond" panose="020B0606030402020204" pitchFamily="34" charset="0"/>
                      </a:endParaRPr>
                    </a:p>
                  </a:txBody>
                  <a:tcPr marL="65294" marR="65294"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US" sz="1400" dirty="0" smtClean="0">
                          <a:latin typeface="Franklin Gothic Medium Cond" panose="020B0606030402020204" pitchFamily="34" charset="0"/>
                        </a:rPr>
                        <a:t>17 FEB</a:t>
                      </a:r>
                      <a:endParaRPr lang="en-GB" sz="1400" dirty="0">
                        <a:latin typeface="Franklin Gothic Medium Cond" panose="020B0606030402020204" pitchFamily="34" charset="0"/>
                      </a:endParaRPr>
                    </a:p>
                  </a:txBody>
                  <a:tcPr marL="65294" marR="65294" marT="0" marB="0"/>
                </a:tc>
                <a:tc>
                  <a:txBody>
                    <a:bodyPr/>
                    <a:lstStyle/>
                    <a:p>
                      <a:pPr algn="ctr"/>
                      <a:r>
                        <a:rPr lang="en-US" sz="1400" dirty="0" smtClean="0">
                          <a:latin typeface="Franklin Gothic Medium Cond" panose="020B0606030402020204" pitchFamily="34" charset="0"/>
                        </a:rPr>
                        <a:t>13:15</a:t>
                      </a:r>
                      <a:r>
                        <a:rPr lang="en-US" sz="1400" baseline="0" dirty="0" smtClean="0">
                          <a:latin typeface="Franklin Gothic Medium Cond" panose="020B0606030402020204" pitchFamily="34" charset="0"/>
                        </a:rPr>
                        <a:t> – 15:00</a:t>
                      </a:r>
                      <a:endParaRPr lang="en-GB" sz="1400" dirty="0">
                        <a:latin typeface="Franklin Gothic Medium Cond" panose="020B0606030402020204" pitchFamily="34" charset="0"/>
                      </a:endParaRPr>
                    </a:p>
                  </a:txBody>
                  <a:tcPr marL="65294" marR="65294" marT="0" marB="0"/>
                </a:tc>
                <a:tc>
                  <a:txBody>
                    <a:bodyPr/>
                    <a:lstStyle/>
                    <a:p>
                      <a:pPr marL="0" marR="0" algn="l">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Performance – Analysis &amp; Tactics</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dirty="0">
                          <a:effectLst/>
                          <a:latin typeface="Franklin Gothic Medium Cond" panose="020B0606030402020204" pitchFamily="34" charset="0"/>
                        </a:rPr>
                        <a:t> </a:t>
                      </a:r>
                      <a:r>
                        <a:rPr lang="en-GB" sz="1400" dirty="0" err="1" smtClean="0">
                          <a:effectLst/>
                          <a:latin typeface="Franklin Gothic Medium Cond" panose="020B0606030402020204" pitchFamily="34" charset="0"/>
                        </a:rPr>
                        <a:t>Ch</a:t>
                      </a:r>
                      <a:r>
                        <a:rPr lang="en-GB" sz="1400" dirty="0" smtClean="0">
                          <a:effectLst/>
                          <a:latin typeface="Franklin Gothic Medium Cond" panose="020B0606030402020204" pitchFamily="34" charset="0"/>
                        </a:rPr>
                        <a:t> 8 + paper</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endParaRPr lang="en-GB" sz="1400" dirty="0">
                        <a:latin typeface="Franklin Gothic Medium Cond" panose="020B0606030402020204" pitchFamily="34" charset="0"/>
                      </a:endParaRPr>
                    </a:p>
                  </a:txBody>
                  <a:tcPr marL="65294" marR="65294" marT="0" marB="0"/>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8</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lgn="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mn-ea"/>
                        </a:rPr>
                        <a:t>S5</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19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pPr>
                      <a:r>
                        <a:rPr lang="en-GB" sz="1400" dirty="0" smtClean="0">
                          <a:effectLst/>
                          <a:latin typeface="Franklin Gothic Medium Cond" panose="020B0606030402020204" pitchFamily="34" charset="0"/>
                        </a:rPr>
                        <a:t>10:15 </a:t>
                      </a:r>
                      <a:r>
                        <a:rPr lang="en-GB" sz="1400" dirty="0">
                          <a:effectLst/>
                          <a:latin typeface="Franklin Gothic Medium Cond" panose="020B0606030402020204" pitchFamily="34" charset="0"/>
                        </a:rPr>
                        <a:t>– </a:t>
                      </a:r>
                      <a:r>
                        <a:rPr lang="en-GB" sz="1400" dirty="0" smtClean="0">
                          <a:effectLst/>
                          <a:latin typeface="Franklin Gothic Medium Cond" panose="020B0606030402020204" pitchFamily="34" charset="0"/>
                        </a:rPr>
                        <a:t>12:00</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lvl="0" indent="0" algn="r" defTabSz="457200" rtl="0" eaLnBrk="1" fontAlgn="auto" latinLnBrk="0" hangingPunct="1">
                        <a:lnSpc>
                          <a:spcPct val="100000"/>
                        </a:lnSpc>
                        <a:spcBef>
                          <a:spcPts val="0"/>
                        </a:spcBef>
                        <a:spcAft>
                          <a:spcPts val="0"/>
                        </a:spcAft>
                        <a:buClrTx/>
                        <a:buSzTx/>
                        <a:buFontTx/>
                        <a:buNone/>
                        <a:tabLst>
                          <a:tab pos="2880360" algn="ctr"/>
                          <a:tab pos="5760720" algn="r"/>
                        </a:tabLst>
                        <a:defRPr/>
                      </a:pPr>
                      <a:r>
                        <a:rPr lang="en-GB" sz="1400" dirty="0" smtClean="0">
                          <a:effectLst/>
                          <a:latin typeface="Franklin Gothic Medium Cond" panose="020B0606030402020204" pitchFamily="34" charset="0"/>
                        </a:rPr>
                        <a:t>&lt;&lt; Supervision/Assignment&gt;&gt;</a:t>
                      </a:r>
                      <a:endParaRPr lang="en-GB" sz="1400" dirty="0" smtClean="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8</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lgn="l">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mn-ea"/>
                        </a:rPr>
                        <a:t>L8</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20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pPr>
                      <a:r>
                        <a:rPr lang="en-GB" sz="1400" dirty="0">
                          <a:effectLst/>
                          <a:latin typeface="Franklin Gothic Medium Cond" panose="020B0606030402020204" pitchFamily="34" charset="0"/>
                        </a:rPr>
                        <a:t>10:15 – 12:00</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l">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Reliability</a:t>
                      </a:r>
                      <a:r>
                        <a:rPr lang="en-US" sz="1400" baseline="0" dirty="0" smtClean="0">
                          <a:effectLst/>
                          <a:latin typeface="Franklin Gothic Medium Cond" panose="020B0606030402020204" pitchFamily="34" charset="0"/>
                          <a:ea typeface="Times New Roman" panose="02020603050405020304" pitchFamily="18" charset="0"/>
                        </a:rPr>
                        <a:t>, Availability, Fault Tolerance</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dirty="0" err="1" smtClean="0">
                          <a:effectLst/>
                          <a:latin typeface="Franklin Gothic Medium Cond" panose="020B0606030402020204" pitchFamily="34" charset="0"/>
                        </a:rPr>
                        <a:t>Ch</a:t>
                      </a:r>
                      <a:r>
                        <a:rPr lang="en-GB" sz="1400" dirty="0" smtClean="0">
                          <a:effectLst/>
                          <a:latin typeface="Franklin Gothic Medium Cond" panose="020B0606030402020204" pitchFamily="34" charset="0"/>
                        </a:rPr>
                        <a:t> 5, 14 + paper</a:t>
                      </a:r>
                      <a:r>
                        <a:rPr lang="en-GB" sz="1400" dirty="0">
                          <a:effectLst/>
                          <a:latin typeface="Franklin Gothic Medium Cond" panose="020B0606030402020204" pitchFamily="34" charset="0"/>
                        </a:rPr>
                        <a:t> </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endParaRPr lang="en-GB" sz="1400">
                        <a:latin typeface="Franklin Gothic Medium Cond" panose="020B0606030402020204" pitchFamily="34" charset="0"/>
                      </a:endParaRPr>
                    </a:p>
                  </a:txBody>
                  <a:tcPr marL="65294" marR="65294" marT="0" marB="0"/>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9</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50000"/>
                      </a:schemeClr>
                    </a:solidFill>
                  </a:tcPr>
                </a:tc>
                <a:tc>
                  <a:txBody>
                    <a:bodyPr/>
                    <a:lstStyle/>
                    <a:p>
                      <a:pPr marL="0" marR="0">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L9</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24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pPr>
                      <a:r>
                        <a:rPr lang="en-GB" sz="1400" dirty="0">
                          <a:effectLst/>
                          <a:latin typeface="Franklin Gothic Medium Cond" panose="020B0606030402020204" pitchFamily="34" charset="0"/>
                        </a:rPr>
                        <a:t>13:15 – 15:00</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r>
                        <a:rPr lang="en-US" sz="1400" dirty="0" smtClean="0">
                          <a:latin typeface="Franklin Gothic Medium Cond" panose="020B0606030402020204" pitchFamily="34" charset="0"/>
                        </a:rPr>
                        <a:t>Anders </a:t>
                      </a:r>
                      <a:r>
                        <a:rPr lang="en-US" sz="1400" dirty="0" err="1" smtClean="0">
                          <a:latin typeface="Franklin Gothic Medium Cond" panose="020B0606030402020204" pitchFamily="34" charset="0"/>
                        </a:rPr>
                        <a:t>Alminger</a:t>
                      </a:r>
                      <a:r>
                        <a:rPr lang="en-US" sz="1400" dirty="0" smtClean="0">
                          <a:latin typeface="Franklin Gothic Medium Cond" panose="020B0606030402020204" pitchFamily="34" charset="0"/>
                        </a:rPr>
                        <a:t> </a:t>
                      </a:r>
                      <a:r>
                        <a:rPr lang="en-US" sz="1400" smtClean="0">
                          <a:latin typeface="Franklin Gothic Medium Cond" panose="020B0606030402020204" pitchFamily="34" charset="0"/>
                        </a:rPr>
                        <a:t>- Volvo</a:t>
                      </a:r>
                      <a:endParaRPr lang="en-GB" sz="1400" dirty="0">
                        <a:latin typeface="Franklin Gothic Medium Cond" panose="020B0606030402020204" pitchFamily="34" charset="0"/>
                      </a:endParaRPr>
                    </a:p>
                  </a:txBody>
                  <a:tcPr marL="65294" marR="65294" marT="0" marB="0"/>
                </a:tc>
                <a:tc>
                  <a:txBody>
                    <a:bodyPr/>
                    <a:lstStyle/>
                    <a:p>
                      <a:endParaRPr lang="en-GB" dirty="0"/>
                    </a:p>
                  </a:txBody>
                  <a:tcPr marL="65294" marR="65294" marT="0" marB="0"/>
                </a:tc>
                <a:tc>
                  <a:txBody>
                    <a:bodyPr/>
                    <a:lstStyle/>
                    <a:p>
                      <a:pPr marL="0" marR="0">
                        <a:spcBef>
                          <a:spcPts val="0"/>
                        </a:spcBef>
                        <a:spcAft>
                          <a:spcPts val="0"/>
                        </a:spcAft>
                        <a:tabLst>
                          <a:tab pos="2880360" algn="ctr"/>
                          <a:tab pos="5760720" algn="r"/>
                          <a:tab pos="457200" algn="l"/>
                        </a:tabLst>
                      </a:pPr>
                      <a:r>
                        <a:rPr lang="en-GB" sz="1400">
                          <a:effectLst/>
                          <a:latin typeface="Franklin Gothic Medium Cond" panose="020B0606030402020204" pitchFamily="34" charset="0"/>
                        </a:rPr>
                        <a:t> </a:t>
                      </a:r>
                      <a:endParaRPr lang="en-GB" sz="1400">
                        <a:effectLst/>
                        <a:latin typeface="Franklin Gothic Medium Cond" panose="020B0606030402020204" pitchFamily="34" charset="0"/>
                        <a:ea typeface="Times New Roman" panose="02020603050405020304" pitchFamily="18" charset="0"/>
                      </a:endParaRPr>
                    </a:p>
                  </a:txBody>
                  <a:tcPr marL="65294" marR="65294" marT="0" marB="0"/>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9</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50000"/>
                      </a:schemeClr>
                    </a:solidFill>
                  </a:tcPr>
                </a:tc>
                <a:tc>
                  <a:txBody>
                    <a:bodyPr/>
                    <a:lstStyle/>
                    <a:p>
                      <a:pPr marL="0" marR="0" algn="r">
                        <a:spcBef>
                          <a:spcPts val="0"/>
                        </a:spcBef>
                        <a:spcAft>
                          <a:spcPts val="0"/>
                        </a:spcAft>
                        <a:tabLst>
                          <a:tab pos="2880360" algn="ctr"/>
                          <a:tab pos="5760720" algn="r"/>
                          <a:tab pos="457200" algn="l"/>
                        </a:tabLst>
                      </a:pPr>
                      <a:r>
                        <a:rPr lang="en-GB" sz="1400" dirty="0">
                          <a:effectLst/>
                          <a:latin typeface="Franklin Gothic Medium Cond" panose="020B0606030402020204" pitchFamily="34" charset="0"/>
                        </a:rPr>
                        <a:t>S6</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26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dirty="0">
                          <a:effectLst/>
                          <a:latin typeface="Franklin Gothic Medium Cond" panose="020B0606030402020204" pitchFamily="34" charset="0"/>
                        </a:rPr>
                        <a:t>10:15 – 12:00</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r">
                        <a:spcBef>
                          <a:spcPts val="0"/>
                        </a:spcBef>
                        <a:spcAft>
                          <a:spcPts val="0"/>
                        </a:spcAft>
                        <a:tabLst>
                          <a:tab pos="2880360" algn="ctr"/>
                          <a:tab pos="5760720" algn="r"/>
                          <a:tab pos="457200" algn="l"/>
                        </a:tabLst>
                      </a:pPr>
                      <a:r>
                        <a:rPr lang="en-GB" sz="1400" dirty="0">
                          <a:effectLst/>
                          <a:latin typeface="Franklin Gothic Medium Cond" panose="020B0606030402020204" pitchFamily="34" charset="0"/>
                        </a:rPr>
                        <a:t>&lt;&lt; Supervision/Assignment&gt;&gt;</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r>
                        <a:rPr lang="en-GB" sz="1400" dirty="0">
                          <a:effectLst/>
                          <a:latin typeface="Franklin Gothic Medium Cond" panose="020B0606030402020204" pitchFamily="34" charset="0"/>
                        </a:rPr>
                        <a:t> </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9</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50000"/>
                      </a:schemeClr>
                    </a:solidFill>
                  </a:tcPr>
                </a:tc>
                <a:tc>
                  <a:txBody>
                    <a:bodyPr/>
                    <a:lstStyle/>
                    <a:p>
                      <a:pPr marL="0" marR="0">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L10</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27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pPr>
                      <a:r>
                        <a:rPr lang="en-GB" sz="1400" dirty="0">
                          <a:effectLst/>
                          <a:latin typeface="Franklin Gothic Medium Cond" panose="020B0606030402020204" pitchFamily="34" charset="0"/>
                        </a:rPr>
                        <a:t>13:15 – 15:00</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US" sz="1400" dirty="0" smtClean="0">
                          <a:effectLst/>
                          <a:latin typeface="Franklin Gothic Medium Cond" panose="020B0606030402020204" pitchFamily="34" charset="0"/>
                        </a:rPr>
                        <a:t>Architecture Evaluation</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err="1" smtClean="0">
                          <a:effectLst/>
                          <a:latin typeface="Franklin Gothic Medium Cond" panose="020B0606030402020204" pitchFamily="34" charset="0"/>
                          <a:ea typeface="Times New Roman" panose="02020603050405020304" pitchFamily="18" charset="0"/>
                        </a:rPr>
                        <a:t>Ch</a:t>
                      </a:r>
                      <a:r>
                        <a:rPr lang="en-US" sz="1400" dirty="0" smtClean="0">
                          <a:effectLst/>
                          <a:latin typeface="Franklin Gothic Medium Cond" panose="020B0606030402020204" pitchFamily="34" charset="0"/>
                          <a:ea typeface="Times New Roman" panose="02020603050405020304" pitchFamily="18" charset="0"/>
                        </a:rPr>
                        <a:t> 21</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r>
                        <a:rPr lang="en-US" sz="1400" smtClean="0">
                          <a:effectLst/>
                          <a:latin typeface="Franklin Gothic Medium Cond" panose="020B0606030402020204" pitchFamily="34" charset="0"/>
                          <a:ea typeface="Times New Roman" panose="02020603050405020304" pitchFamily="18" charset="0"/>
                        </a:rPr>
                        <a:t>Rodi</a:t>
                      </a:r>
                      <a:r>
                        <a:rPr lang="en-US" sz="1400" baseline="0" smtClean="0">
                          <a:effectLst/>
                          <a:latin typeface="Franklin Gothic Medium Cond" panose="020B0606030402020204" pitchFamily="34" charset="0"/>
                          <a:ea typeface="Times New Roman" panose="02020603050405020304" pitchFamily="18" charset="0"/>
                        </a:rPr>
                        <a:t> PhD</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10</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L11</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2 MAR</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pPr>
                      <a:r>
                        <a:rPr lang="en-GB" sz="1400">
                          <a:effectLst/>
                          <a:latin typeface="Franklin Gothic Medium Cond" panose="020B0606030402020204" pitchFamily="34" charset="0"/>
                        </a:rPr>
                        <a:t>13:15 – 15:00</a:t>
                      </a:r>
                      <a:endParaRPr lang="en-GB" sz="140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GB" sz="1400" dirty="0" smtClean="0">
                          <a:effectLst/>
                          <a:latin typeface="Franklin Gothic Medium Cond" panose="020B0606030402020204" pitchFamily="34" charset="0"/>
                        </a:rPr>
                        <a:t>Reverse Engineering &amp; Correspondence</a:t>
                      </a:r>
                      <a:endParaRPr lang="en-GB" sz="1400" dirty="0" smtClean="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GB" sz="1400" dirty="0" err="1" smtClean="0">
                          <a:effectLst/>
                          <a:latin typeface="Franklin Gothic Medium Cond" panose="020B0606030402020204" pitchFamily="34" charset="0"/>
                        </a:rPr>
                        <a:t>Ch</a:t>
                      </a:r>
                      <a:r>
                        <a:rPr lang="en-GB" sz="1400" dirty="0" smtClean="0">
                          <a:effectLst/>
                          <a:latin typeface="Franklin Gothic Medium Cond" panose="020B0606030402020204" pitchFamily="34" charset="0"/>
                        </a:rPr>
                        <a:t> 20</a:t>
                      </a:r>
                      <a:r>
                        <a:rPr lang="en-GB" sz="1400" dirty="0">
                          <a:effectLst/>
                          <a:latin typeface="Franklin Gothic Medium Cond" panose="020B0606030402020204" pitchFamily="34" charset="0"/>
                        </a:rPr>
                        <a:t> </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10</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lgn="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mn-ea"/>
                        </a:rPr>
                        <a:t>S7</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4 MAR</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pPr>
                      <a:r>
                        <a:rPr lang="en-GB" sz="1400" dirty="0" smtClean="0">
                          <a:effectLst/>
                          <a:latin typeface="Franklin Gothic Medium Cond" panose="020B0606030402020204" pitchFamily="34" charset="0"/>
                        </a:rPr>
                        <a:t>10:15 </a:t>
                      </a:r>
                      <a:r>
                        <a:rPr lang="en-GB" sz="1400" dirty="0">
                          <a:effectLst/>
                          <a:latin typeface="Franklin Gothic Medium Cond" panose="020B0606030402020204" pitchFamily="34" charset="0"/>
                        </a:rPr>
                        <a:t>– </a:t>
                      </a:r>
                      <a:r>
                        <a:rPr lang="en-GB" sz="1400" dirty="0" smtClean="0">
                          <a:effectLst/>
                          <a:latin typeface="Franklin Gothic Medium Cond" panose="020B0606030402020204" pitchFamily="34" charset="0"/>
                        </a:rPr>
                        <a:t>12:00</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lvl="0" indent="0" algn="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GB" sz="1400" dirty="0" smtClean="0">
                          <a:effectLst/>
                          <a:latin typeface="Franklin Gothic Medium Cond" panose="020B0606030402020204" pitchFamily="34" charset="0"/>
                        </a:rPr>
                        <a:t>&lt;&lt; Supervision/Assignment&gt;&gt;</a:t>
                      </a:r>
                      <a:endParaRPr lang="en-GB" sz="1400" dirty="0" smtClean="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r>
                        <a:rPr lang="en-GB" sz="1400" dirty="0">
                          <a:effectLst/>
                          <a:latin typeface="Franklin Gothic Medium Cond" panose="020B0606030402020204" pitchFamily="34" charset="0"/>
                        </a:rPr>
                        <a:t> </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10</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r>
                        <a:rPr lang="en-US" sz="1400" dirty="0" smtClean="0">
                          <a:latin typeface="Franklin Gothic Medium Cond" panose="020B0606030402020204" pitchFamily="34" charset="0"/>
                        </a:rPr>
                        <a:t>L12</a:t>
                      </a:r>
                      <a:endParaRPr lang="en-GB" sz="1400" dirty="0">
                        <a:latin typeface="Franklin Gothic Medium Cond" panose="020B0606030402020204" pitchFamily="34" charset="0"/>
                      </a:endParaRPr>
                    </a:p>
                  </a:txBody>
                  <a:tcPr marL="65294" marR="65294" marT="0" marB="0"/>
                </a:tc>
                <a:tc>
                  <a:txBody>
                    <a:bodyPr/>
                    <a:lstStyle/>
                    <a:p>
                      <a:pPr algn="ctr"/>
                      <a:r>
                        <a:rPr lang="en-US" sz="1400" dirty="0" smtClean="0">
                          <a:latin typeface="Franklin Gothic Medium Cond" panose="020B0606030402020204" pitchFamily="34" charset="0"/>
                        </a:rPr>
                        <a:t>5 MAR</a:t>
                      </a:r>
                      <a:endParaRPr lang="en-GB" sz="1400" dirty="0">
                        <a:latin typeface="Franklin Gothic Medium Cond" panose="020B0606030402020204" pitchFamily="34" charset="0"/>
                      </a:endParaRPr>
                    </a:p>
                  </a:txBody>
                  <a:tcPr marL="65294" marR="65294" marT="0" marB="0"/>
                </a:tc>
                <a:tc>
                  <a:txBody>
                    <a:bodyPr/>
                    <a:lstStyle/>
                    <a:p>
                      <a:pPr algn="ctr"/>
                      <a:r>
                        <a:rPr lang="en-US" sz="1400" dirty="0" smtClean="0">
                          <a:latin typeface="Franklin Gothic Medium Cond" panose="020B0606030402020204" pitchFamily="34" charset="0"/>
                        </a:rPr>
                        <a:t> 13:15 – 15:00</a:t>
                      </a:r>
                      <a:endParaRPr lang="en-GB" sz="1400" dirty="0">
                        <a:latin typeface="Franklin Gothic Medium Cond" panose="020B0606030402020204" pitchFamily="34" charset="0"/>
                      </a:endParaRPr>
                    </a:p>
                  </a:txBody>
                  <a:tcPr marL="65294" marR="65294" marT="0" marB="0"/>
                </a:tc>
                <a:tc>
                  <a:txBody>
                    <a:bodyPr/>
                    <a:lstStyle/>
                    <a:p>
                      <a:r>
                        <a:rPr lang="en-US" sz="1400" dirty="0" smtClean="0">
                          <a:latin typeface="Franklin Gothic Medium Cond" panose="020B0606030402020204" pitchFamily="34" charset="0"/>
                        </a:rPr>
                        <a:t>Guest</a:t>
                      </a:r>
                      <a:r>
                        <a:rPr lang="en-US" sz="1400" baseline="0" dirty="0" smtClean="0">
                          <a:latin typeface="Franklin Gothic Medium Cond" panose="020B0606030402020204" pitchFamily="34" charset="0"/>
                        </a:rPr>
                        <a:t> Lecture 2</a:t>
                      </a:r>
                      <a:endParaRPr lang="en-GB" sz="1400" dirty="0">
                        <a:latin typeface="Franklin Gothic Medium Cond" panose="020B0606030402020204" pitchFamily="34" charset="0"/>
                      </a:endParaRPr>
                    </a:p>
                  </a:txBody>
                  <a:tcPr marL="65294" marR="65294" marT="0" marB="0"/>
                </a:tc>
                <a:tc>
                  <a:txBody>
                    <a:bodyPr/>
                    <a:lstStyle/>
                    <a:p>
                      <a:endParaRPr lang="en-GB" sz="1400" dirty="0">
                        <a:latin typeface="Franklin Gothic Medium Cond" panose="020B0606030402020204" pitchFamily="34" charset="0"/>
                      </a:endParaRPr>
                    </a:p>
                  </a:txBody>
                  <a:tcPr marL="65294" marR="65294" marT="0" marB="0"/>
                </a:tc>
                <a:tc>
                  <a:txBody>
                    <a:bodyPr/>
                    <a:lstStyle/>
                    <a:p>
                      <a:endParaRPr lang="en-GB" sz="1400" dirty="0">
                        <a:latin typeface="Franklin Gothic Medium Cond" panose="020B0606030402020204" pitchFamily="34" charset="0"/>
                      </a:endParaRPr>
                    </a:p>
                  </a:txBody>
                  <a:tcPr marL="65294" marR="65294" marT="0" marB="0"/>
                </a:tc>
              </a:tr>
            </a:tbl>
          </a:graphicData>
        </a:graphic>
      </p:graphicFrame>
    </p:spTree>
    <p:extLst>
      <p:ext uri="{BB962C8B-B14F-4D97-AF65-F5344CB8AC3E}">
        <p14:creationId xmlns:p14="http://schemas.microsoft.com/office/powerpoint/2010/main" val="15355914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sv-SE" altLang="en-US" smtClean="0"/>
              <a:t>What is a Style?</a:t>
            </a:r>
          </a:p>
        </p:txBody>
      </p:sp>
      <p:sp>
        <p:nvSpPr>
          <p:cNvPr id="48131" name="Slide Number Placeholder 3"/>
          <p:cNvSpPr>
            <a:spLocks noGrp="1"/>
          </p:cNvSpPr>
          <p:nvPr>
            <p:ph type="sldNum" sz="quarter" idx="10"/>
          </p:nvPr>
        </p:nvSpPr>
        <p:spPr>
          <a:xfrm>
            <a:off x="8604250" y="6489700"/>
            <a:ext cx="404813" cy="323850"/>
          </a:xfrm>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05D56223-2090-4930-914E-04CA816F5CB7}" type="slidenum">
              <a:rPr lang="en-US" altLang="en-US" sz="1400" smtClean="0">
                <a:solidFill>
                  <a:srgbClr val="000000"/>
                </a:solidFill>
              </a:rPr>
              <a:pPr>
                <a:spcBef>
                  <a:spcPct val="0"/>
                </a:spcBef>
                <a:buFontTx/>
                <a:buNone/>
              </a:pPr>
              <a:t>50</a:t>
            </a:fld>
            <a:endParaRPr lang="en-US" altLang="en-US" sz="1400" smtClean="0">
              <a:solidFill>
                <a:srgbClr val="000000"/>
              </a:solidFill>
            </a:endParaRPr>
          </a:p>
        </p:txBody>
      </p:sp>
      <p:pic>
        <p:nvPicPr>
          <p:cNvPr id="5" name="Picture 2" descr="http://3.bp.blogspot.com/-MaW62i4Mkdg/TyCJgzQuVYI/AAAAAAAAF0Q/17hstzfqqzU/s640/ChanelSpringCouture2012-1.jpg"/>
          <p:cNvPicPr>
            <a:picLocks noChangeAspect="1" noChangeArrowheads="1"/>
          </p:cNvPicPr>
          <p:nvPr/>
        </p:nvPicPr>
        <p:blipFill>
          <a:blip r:embed="rId2"/>
          <a:srcRect/>
          <a:stretch>
            <a:fillRect/>
          </a:stretch>
        </p:blipFill>
        <p:spPr bwMode="auto">
          <a:xfrm>
            <a:off x="827088" y="1700213"/>
            <a:ext cx="6096000" cy="36195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5" descr="https://encrypted-tbn2.gstatic.com/images?q=tbn:ANd9GcS8ZK2mDPHUjYEcwIB3V5e5uAnYMCXZ1rtGaUDvJFipliE_ohh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4924486"/>
            <a:ext cx="1368152" cy="10247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8134" name="TextBox 3"/>
          <p:cNvSpPr txBox="1">
            <a:spLocks noChangeArrowheads="1"/>
          </p:cNvSpPr>
          <p:nvPr/>
        </p:nvSpPr>
        <p:spPr bwMode="auto">
          <a:xfrm>
            <a:off x="684213" y="5949950"/>
            <a:ext cx="3321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sv-SE" sz="2400" b="1">
                <a:solidFill>
                  <a:srgbClr val="990000"/>
                </a:solidFill>
              </a:rPr>
              <a:t>Coordinated, aligned</a:t>
            </a:r>
            <a:endParaRPr lang="sv-SE" altLang="sv-SE" sz="2400" b="1">
              <a:solidFill>
                <a:srgbClr val="99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523875" y="692150"/>
            <a:ext cx="7772400" cy="1143000"/>
          </a:xfrm>
        </p:spPr>
        <p:txBody>
          <a:bodyPr/>
          <a:lstStyle/>
          <a:p>
            <a:pPr eaLnBrk="1" hangingPunct="1"/>
            <a:r>
              <a:rPr lang="en-GB" altLang="en-US" sz="3600" b="1" smtClean="0"/>
              <a:t>Maturing Discipline</a:t>
            </a:r>
            <a:endParaRPr lang="en-GB" altLang="en-US" sz="3600" smtClean="0"/>
          </a:p>
        </p:txBody>
      </p:sp>
      <p:sp>
        <p:nvSpPr>
          <p:cNvPr id="54275" name="Slide Number Placeholder 5"/>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8430C13F-4AF8-44C1-A36E-4AFD8DAE6E8D}" type="slidenum">
              <a:rPr lang="en-GB" altLang="en-US" sz="1000" smtClean="0"/>
              <a:pPr>
                <a:spcBef>
                  <a:spcPct val="0"/>
                </a:spcBef>
                <a:buFontTx/>
                <a:buNone/>
              </a:pPr>
              <a:t>51</a:t>
            </a:fld>
            <a:endParaRPr lang="en-GB" altLang="en-US" sz="1000" smtClean="0"/>
          </a:p>
        </p:txBody>
      </p:sp>
      <p:sp>
        <p:nvSpPr>
          <p:cNvPr id="54276" name="Text Box 3"/>
          <p:cNvSpPr txBox="1">
            <a:spLocks noChangeArrowheads="1"/>
          </p:cNvSpPr>
          <p:nvPr/>
        </p:nvSpPr>
        <p:spPr bwMode="auto">
          <a:xfrm>
            <a:off x="523875" y="1846263"/>
            <a:ext cx="8362950" cy="393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GB" altLang="en-US"/>
              <a:t>Architectural styles are the codification of </a:t>
            </a:r>
          </a:p>
          <a:p>
            <a:pPr>
              <a:spcBef>
                <a:spcPct val="0"/>
              </a:spcBef>
              <a:buFontTx/>
              <a:buNone/>
            </a:pPr>
            <a:r>
              <a:rPr lang="en-GB" altLang="en-US"/>
              <a:t>common recurring patterns of software design </a:t>
            </a:r>
          </a:p>
          <a:p>
            <a:pPr>
              <a:spcBef>
                <a:spcPct val="0"/>
              </a:spcBef>
              <a:buFontTx/>
              <a:buNone/>
            </a:pPr>
            <a:endParaRPr lang="en-GB" altLang="en-US"/>
          </a:p>
          <a:p>
            <a:pPr>
              <a:spcBef>
                <a:spcPct val="0"/>
              </a:spcBef>
              <a:buFontTx/>
              <a:buNone/>
            </a:pPr>
            <a:r>
              <a:rPr lang="en-GB" altLang="en-US"/>
              <a:t>Codification enables </a:t>
            </a:r>
          </a:p>
          <a:p>
            <a:pPr>
              <a:spcBef>
                <a:spcPct val="0"/>
              </a:spcBef>
              <a:buFontTx/>
              <a:buNone/>
            </a:pPr>
            <a:r>
              <a:rPr lang="en-GB" altLang="en-US"/>
              <a:t>	communication, reuse, comparison</a:t>
            </a:r>
          </a:p>
          <a:p>
            <a:pPr>
              <a:spcBef>
                <a:spcPct val="0"/>
              </a:spcBef>
              <a:buFontTx/>
              <a:buNone/>
            </a:pPr>
            <a:endParaRPr lang="en-GB" altLang="en-US"/>
          </a:p>
          <a:p>
            <a:pPr>
              <a:spcBef>
                <a:spcPct val="0"/>
              </a:spcBef>
              <a:buFontTx/>
              <a:buNone/>
            </a:pPr>
            <a:r>
              <a:rPr lang="en-GB" altLang="en-US">
                <a:solidFill>
                  <a:srgbClr val="EAEAEA"/>
                </a:solidFill>
              </a:rPr>
              <a:t>generally useful (generic)</a:t>
            </a:r>
          </a:p>
          <a:p>
            <a:pPr>
              <a:spcBef>
                <a:spcPct val="0"/>
              </a:spcBef>
              <a:buFontTx/>
              <a:buNone/>
            </a:pPr>
            <a:r>
              <a:rPr lang="en-GB" altLang="en-US">
                <a:solidFill>
                  <a:srgbClr val="EAEAEA"/>
                </a:solidFill>
              </a:rPr>
              <a:t>generally easy to get right</a:t>
            </a:r>
          </a:p>
          <a:p>
            <a:pPr>
              <a:spcBef>
                <a:spcPct val="0"/>
              </a:spcBef>
              <a:buFontTx/>
              <a:buNone/>
            </a:pPr>
            <a:r>
              <a:rPr lang="en-GB" altLang="en-US">
                <a:solidFill>
                  <a:srgbClr val="EAEAEA"/>
                </a:solidFill>
              </a:rPr>
              <a:t>generally as good as the alternatives	</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z="2800" smtClean="0"/>
              <a:t>On Codification of Engineering Knowledge</a:t>
            </a:r>
            <a:endParaRPr lang="nl-NL" altLang="en-US" sz="2800" smtClean="0"/>
          </a:p>
        </p:txBody>
      </p:sp>
      <p:sp>
        <p:nvSpPr>
          <p:cNvPr id="56323" name="Rectangle 3"/>
          <p:cNvSpPr>
            <a:spLocks noGrp="1" noChangeArrowheads="1"/>
          </p:cNvSpPr>
          <p:nvPr>
            <p:ph idx="1"/>
          </p:nvPr>
        </p:nvSpPr>
        <p:spPr/>
        <p:txBody>
          <a:bodyPr/>
          <a:lstStyle/>
          <a:p>
            <a:pPr eaLnBrk="1" hangingPunct="1"/>
            <a:r>
              <a:rPr lang="en-US" altLang="en-US" smtClean="0"/>
              <a:t>Engineering is an art/craft, not an engineering discipline.</a:t>
            </a:r>
          </a:p>
          <a:p>
            <a:pPr eaLnBrk="1" hangingPunct="1"/>
            <a:r>
              <a:rPr lang="en-US" altLang="en-US" smtClean="0"/>
              <a:t>An engineering discipline encodes knowledge about successful solutions into rules such that ‘normal engineers’ can produce great systems.</a:t>
            </a:r>
          </a:p>
          <a:p>
            <a:pPr eaLnBrk="1" hangingPunct="1"/>
            <a:endParaRPr lang="en-US" altLang="en-US" smtClean="0"/>
          </a:p>
          <a:p>
            <a:pPr algn="r" eaLnBrk="1" hangingPunct="1">
              <a:buFontTx/>
              <a:buNone/>
            </a:pPr>
            <a:r>
              <a:rPr lang="en-US" altLang="en-US" sz="1600" smtClean="0"/>
              <a:t>Patrick Lardieri, Lockheed Martin</a:t>
            </a:r>
            <a:br>
              <a:rPr lang="en-US" altLang="en-US" sz="1600" smtClean="0"/>
            </a:br>
            <a:r>
              <a:rPr lang="en-US" altLang="en-US" sz="1600" smtClean="0"/>
              <a:t>MODELS 2007</a:t>
            </a:r>
          </a:p>
          <a:p>
            <a:pPr algn="r" eaLnBrk="1" hangingPunct="1">
              <a:buFontTx/>
              <a:buNone/>
            </a:pPr>
            <a:r>
              <a:rPr lang="en-US" altLang="en-US" sz="1600" smtClean="0"/>
              <a:t>(based on Shaw &amp; Garlan)</a:t>
            </a:r>
            <a:endParaRPr lang="nl-NL" altLang="en-US" sz="1600" smtClean="0"/>
          </a:p>
        </p:txBody>
      </p:sp>
      <p:sp>
        <p:nvSpPr>
          <p:cNvPr id="56324" name="Slide Number Placeholder 5"/>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03925DE9-9EA8-4AFD-B066-B7E2127AA050}" type="slidenum">
              <a:rPr lang="en-GB" altLang="en-US" sz="1000" smtClean="0"/>
              <a:pPr>
                <a:spcBef>
                  <a:spcPct val="0"/>
                </a:spcBef>
                <a:buFontTx/>
                <a:buNone/>
              </a:pPr>
              <a:t>52</a:t>
            </a:fld>
            <a:endParaRPr lang="en-GB" altLang="en-US" sz="100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7290521A-563E-40A1-8CA6-B02654E3A235}" type="slidenum">
              <a:rPr lang="en-GB" altLang="en-US" sz="1000" smtClean="0"/>
              <a:pPr>
                <a:spcBef>
                  <a:spcPct val="0"/>
                </a:spcBef>
                <a:buFontTx/>
                <a:buNone/>
              </a:pPr>
              <a:t>53</a:t>
            </a:fld>
            <a:endParaRPr lang="en-GB" altLang="en-US" sz="1000" smtClean="0"/>
          </a:p>
        </p:txBody>
      </p:sp>
      <p:sp>
        <p:nvSpPr>
          <p:cNvPr id="58371" name="Rectangle 4"/>
          <p:cNvSpPr>
            <a:spLocks noGrp="1" noChangeArrowheads="1"/>
          </p:cNvSpPr>
          <p:nvPr>
            <p:ph type="title" idx="4294967295"/>
          </p:nvPr>
        </p:nvSpPr>
        <p:spPr>
          <a:xfrm>
            <a:off x="0" y="765175"/>
            <a:ext cx="7772400" cy="1143000"/>
          </a:xfrm>
        </p:spPr>
        <p:txBody>
          <a:bodyPr/>
          <a:lstStyle/>
          <a:p>
            <a:pPr eaLnBrk="1" hangingPunct="1"/>
            <a:r>
              <a:rPr lang="en-US" altLang="en-US" b="1" smtClean="0">
                <a:solidFill>
                  <a:schemeClr val="tx1"/>
                </a:solidFill>
              </a:rPr>
              <a:t>CONTENTS</a:t>
            </a:r>
            <a:endParaRPr lang="en-GB" altLang="en-US" smtClean="0"/>
          </a:p>
        </p:txBody>
      </p:sp>
      <p:sp>
        <p:nvSpPr>
          <p:cNvPr id="58372" name="AutoShape 2"/>
          <p:cNvSpPr>
            <a:spLocks noChangeArrowheads="1"/>
          </p:cNvSpPr>
          <p:nvPr/>
        </p:nvSpPr>
        <p:spPr bwMode="auto">
          <a:xfrm>
            <a:off x="684213" y="2597150"/>
            <a:ext cx="7138987" cy="492125"/>
          </a:xfrm>
          <a:prstGeom prst="roundRect">
            <a:avLst>
              <a:gd name="adj" fmla="val 16667"/>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58373" name="Text Box 3"/>
          <p:cNvSpPr txBox="1">
            <a:spLocks noChangeArrowheads="1"/>
          </p:cNvSpPr>
          <p:nvPr/>
        </p:nvSpPr>
        <p:spPr bwMode="auto">
          <a:xfrm>
            <a:off x="1073150" y="1700213"/>
            <a:ext cx="7099300" cy="4405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73075" indent="-473075">
              <a:spcBef>
                <a:spcPct val="20000"/>
              </a:spcBef>
              <a:buChar char="•"/>
              <a:tabLst>
                <a:tab pos="1143000" algn="l"/>
              </a:tabLst>
              <a:defRPr sz="2800">
                <a:solidFill>
                  <a:schemeClr val="tx1"/>
                </a:solidFill>
                <a:latin typeface="Lucida Sans Unicode" panose="020B0602030504020204" pitchFamily="34" charset="0"/>
              </a:defRPr>
            </a:lvl1pPr>
            <a:lvl2pPr marL="742950" indent="-285750">
              <a:spcBef>
                <a:spcPct val="20000"/>
              </a:spcBef>
              <a:buChar char="–"/>
              <a:tabLst>
                <a:tab pos="1143000" algn="l"/>
              </a:tabLst>
              <a:defRPr sz="2400">
                <a:solidFill>
                  <a:schemeClr val="tx1"/>
                </a:solidFill>
                <a:latin typeface="Lucida Sans Unicode" panose="020B0602030504020204" pitchFamily="34" charset="0"/>
              </a:defRPr>
            </a:lvl2pPr>
            <a:lvl3pPr marL="1143000" indent="-228600">
              <a:spcBef>
                <a:spcPct val="20000"/>
              </a:spcBef>
              <a:buChar char="•"/>
              <a:tabLst>
                <a:tab pos="1143000" algn="l"/>
              </a:tabLst>
              <a:defRPr sz="2000">
                <a:solidFill>
                  <a:schemeClr val="tx1"/>
                </a:solidFill>
                <a:latin typeface="Lucida Sans Unicode" panose="020B0602030504020204" pitchFamily="34" charset="0"/>
              </a:defRPr>
            </a:lvl3pPr>
            <a:lvl4pPr marL="1600200" indent="-228600">
              <a:spcBef>
                <a:spcPct val="20000"/>
              </a:spcBef>
              <a:buChar char="–"/>
              <a:tabLst>
                <a:tab pos="1143000" algn="l"/>
              </a:tabLst>
              <a:defRPr>
                <a:solidFill>
                  <a:schemeClr val="tx1"/>
                </a:solidFill>
                <a:latin typeface="Lucida Sans Unicode" panose="020B0602030504020204" pitchFamily="34" charset="0"/>
              </a:defRPr>
            </a:lvl4pPr>
            <a:lvl5pPr marL="2057400" indent="-228600">
              <a:spcBef>
                <a:spcPct val="20000"/>
              </a:spcBef>
              <a:buChar char="»"/>
              <a:tabLst>
                <a:tab pos="1143000" algn="l"/>
              </a:tabLst>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tabLst>
                <a:tab pos="1143000" algn="l"/>
              </a:tabLst>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tabLst>
                <a:tab pos="1143000" algn="l"/>
              </a:tabLst>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tabLst>
                <a:tab pos="1143000" algn="l"/>
              </a:tabLst>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tabLst>
                <a:tab pos="1143000" algn="l"/>
              </a:tabLst>
              <a:defRPr>
                <a:solidFill>
                  <a:schemeClr val="tx1"/>
                </a:solidFill>
                <a:latin typeface="Lucida Sans Unicode" panose="020B0602030504020204" pitchFamily="34" charset="0"/>
              </a:defRPr>
            </a:lvl9pPr>
          </a:lstStyle>
          <a:p>
            <a:pPr>
              <a:lnSpc>
                <a:spcPct val="80000"/>
              </a:lnSpc>
              <a:spcBef>
                <a:spcPct val="50000"/>
              </a:spcBef>
              <a:buFontTx/>
              <a:buAutoNum type="arabicPeriod"/>
            </a:pPr>
            <a:r>
              <a:rPr lang="en-US" altLang="en-US"/>
              <a:t>Introduction</a:t>
            </a:r>
          </a:p>
          <a:p>
            <a:pPr>
              <a:lnSpc>
                <a:spcPct val="80000"/>
              </a:lnSpc>
              <a:spcBef>
                <a:spcPct val="50000"/>
              </a:spcBef>
              <a:buFontTx/>
              <a:buAutoNum type="arabicPeriod"/>
            </a:pPr>
            <a:r>
              <a:rPr lang="en-US" altLang="en-US"/>
              <a:t>Architectural styles</a:t>
            </a:r>
          </a:p>
          <a:p>
            <a:pPr>
              <a:lnSpc>
                <a:spcPct val="80000"/>
              </a:lnSpc>
              <a:buFontTx/>
              <a:buNone/>
            </a:pPr>
            <a:r>
              <a:rPr lang="en-US" altLang="en-US"/>
              <a:t>	2.1	Client/Server</a:t>
            </a:r>
          </a:p>
          <a:p>
            <a:pPr>
              <a:lnSpc>
                <a:spcPct val="80000"/>
              </a:lnSpc>
              <a:buFontTx/>
              <a:buNone/>
            </a:pPr>
            <a:r>
              <a:rPr lang="en-US" altLang="en-US"/>
              <a:t>	2.2 Pipe and Filter style</a:t>
            </a:r>
          </a:p>
          <a:p>
            <a:pPr>
              <a:lnSpc>
                <a:spcPct val="80000"/>
              </a:lnSpc>
              <a:buFontTx/>
              <a:buNone/>
            </a:pPr>
            <a:r>
              <a:rPr lang="en-US" altLang="en-US"/>
              <a:t>	2.3	Blackboard style</a:t>
            </a:r>
          </a:p>
          <a:p>
            <a:pPr>
              <a:lnSpc>
                <a:spcPct val="80000"/>
              </a:lnSpc>
              <a:buFontTx/>
              <a:buNone/>
            </a:pPr>
            <a:r>
              <a:rPr lang="en-US" altLang="en-US"/>
              <a:t>	2.4 Publish Subscribe</a:t>
            </a:r>
          </a:p>
          <a:p>
            <a:pPr>
              <a:lnSpc>
                <a:spcPct val="80000"/>
              </a:lnSpc>
              <a:buFontTx/>
              <a:buNone/>
            </a:pPr>
            <a:r>
              <a:rPr lang="en-US" altLang="en-US"/>
              <a:t>	2.5	Peer-to-Peer</a:t>
            </a:r>
          </a:p>
          <a:p>
            <a:pPr>
              <a:lnSpc>
                <a:spcPct val="80000"/>
              </a:lnSpc>
              <a:buFontTx/>
              <a:buNone/>
            </a:pPr>
            <a:r>
              <a:rPr lang="en-US" altLang="en-US"/>
              <a:t>	2.6 Layered style</a:t>
            </a:r>
          </a:p>
          <a:p>
            <a:pPr>
              <a:lnSpc>
                <a:spcPct val="80000"/>
              </a:lnSpc>
              <a:buFontTx/>
              <a:buNone/>
            </a:pPr>
            <a:r>
              <a:rPr lang="en-US" altLang="en-US"/>
              <a:t>3.  Interaction style</a:t>
            </a:r>
          </a:p>
          <a:p>
            <a:pPr>
              <a:lnSpc>
                <a:spcPct val="80000"/>
              </a:lnSpc>
              <a:buFontTx/>
              <a:buNone/>
            </a:pPr>
            <a:r>
              <a:rPr lang="en-US" altLang="en-US"/>
              <a:t>4.	Conclusions</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A9DD51B8-0CD4-4E9B-96B3-3AA830DF9CB0}" type="slidenum">
              <a:rPr lang="en-GB" altLang="en-US" sz="1000" smtClean="0"/>
              <a:pPr>
                <a:spcBef>
                  <a:spcPct val="0"/>
                </a:spcBef>
                <a:buFontTx/>
                <a:buNone/>
              </a:pPr>
              <a:t>54</a:t>
            </a:fld>
            <a:endParaRPr lang="en-GB" altLang="en-US" sz="1000" smtClean="0"/>
          </a:p>
        </p:txBody>
      </p:sp>
      <p:sp>
        <p:nvSpPr>
          <p:cNvPr id="60419" name="Rectangle 2"/>
          <p:cNvSpPr>
            <a:spLocks noGrp="1" noChangeArrowheads="1"/>
          </p:cNvSpPr>
          <p:nvPr>
            <p:ph type="title" idx="4294967295"/>
          </p:nvPr>
        </p:nvSpPr>
        <p:spPr>
          <a:xfrm>
            <a:off x="0" y="762000"/>
            <a:ext cx="8153400" cy="838200"/>
          </a:xfrm>
        </p:spPr>
        <p:txBody>
          <a:bodyPr/>
          <a:lstStyle/>
          <a:p>
            <a:pPr eaLnBrk="1" hangingPunct="1"/>
            <a:r>
              <a:rPr lang="en-US" altLang="en-US" b="1" smtClean="0">
                <a:solidFill>
                  <a:schemeClr val="tx1"/>
                </a:solidFill>
              </a:rPr>
              <a:t>Client-Server Architectures</a:t>
            </a:r>
            <a:endParaRPr lang="en-GB" altLang="en-US" sz="1600" b="1" smtClean="0">
              <a:solidFill>
                <a:schemeClr val="tx1"/>
              </a:solidFill>
            </a:endParaRPr>
          </a:p>
        </p:txBody>
      </p:sp>
      <p:sp>
        <p:nvSpPr>
          <p:cNvPr id="60420" name="Text Box 5"/>
          <p:cNvSpPr txBox="1">
            <a:spLocks noChangeArrowheads="1"/>
          </p:cNvSpPr>
          <p:nvPr/>
        </p:nvSpPr>
        <p:spPr bwMode="auto">
          <a:xfrm>
            <a:off x="303213" y="5599113"/>
            <a:ext cx="6049962"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GB" altLang="en-US" sz="1600"/>
              <a:t>Nice source: </a:t>
            </a:r>
          </a:p>
          <a:p>
            <a:pPr eaLnBrk="1" hangingPunct="1">
              <a:spcBef>
                <a:spcPct val="0"/>
              </a:spcBef>
              <a:buFontTx/>
              <a:buNone/>
            </a:pPr>
            <a:r>
              <a:rPr lang="en-GB" altLang="en-US" sz="1600"/>
              <a:t>	IT Architectures and Middleware: </a:t>
            </a:r>
          </a:p>
          <a:p>
            <a:pPr eaLnBrk="1" hangingPunct="1">
              <a:spcBef>
                <a:spcPct val="0"/>
              </a:spcBef>
              <a:buFontTx/>
              <a:buNone/>
            </a:pPr>
            <a:r>
              <a:rPr lang="en-GB" altLang="en-US" sz="1600"/>
              <a:t>	Strategies for building Large Integrated Systems, </a:t>
            </a:r>
          </a:p>
          <a:p>
            <a:pPr eaLnBrk="1" hangingPunct="1">
              <a:spcBef>
                <a:spcPct val="0"/>
              </a:spcBef>
              <a:buFontTx/>
              <a:buNone/>
            </a:pPr>
            <a:r>
              <a:rPr lang="en-GB" altLang="en-US" sz="1600"/>
              <a:t>	Chris Britton and Peter Bye, Addison Wesley, 2004</a:t>
            </a:r>
          </a:p>
        </p:txBody>
      </p:sp>
      <p:pic>
        <p:nvPicPr>
          <p:cNvPr id="60421" name="Picture 7"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844675"/>
            <a:ext cx="311785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s://www.clear.rice.edu/comp310/f12/lectures/lec26/client_ser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1844675"/>
            <a:ext cx="2808287"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smtClean="0">
                <a:solidFill>
                  <a:schemeClr val="tx1"/>
                </a:solidFill>
              </a:rPr>
              <a:t>What is Client / Server?</a:t>
            </a:r>
            <a:endParaRPr lang="en-GB" altLang="en-US" smtClean="0">
              <a:solidFill>
                <a:schemeClr val="tx1"/>
              </a:solidFill>
            </a:endParaRPr>
          </a:p>
        </p:txBody>
      </p:sp>
      <p:sp>
        <p:nvSpPr>
          <p:cNvPr id="62467" name="Slide Number Placeholder 4"/>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A9546AE6-768C-40C8-9E9A-D615C94CDBB5}" type="slidenum">
              <a:rPr lang="en-GB" altLang="en-US" sz="1000" smtClean="0"/>
              <a:pPr>
                <a:spcBef>
                  <a:spcPct val="0"/>
                </a:spcBef>
                <a:buFontTx/>
                <a:buNone/>
              </a:pPr>
              <a:t>55</a:t>
            </a:fld>
            <a:endParaRPr lang="en-GB" altLang="en-US" sz="1000" smtClean="0"/>
          </a:p>
        </p:txBody>
      </p:sp>
      <p:sp>
        <p:nvSpPr>
          <p:cNvPr id="62468" name="Text Box 3"/>
          <p:cNvSpPr txBox="1">
            <a:spLocks noChangeArrowheads="1"/>
          </p:cNvSpPr>
          <p:nvPr/>
        </p:nvSpPr>
        <p:spPr bwMode="auto">
          <a:xfrm>
            <a:off x="328613" y="4365625"/>
            <a:ext cx="85280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200"/>
              <a:t>Typical application area:</a:t>
            </a:r>
          </a:p>
          <a:p>
            <a:pPr eaLnBrk="1" hangingPunct="1">
              <a:spcBef>
                <a:spcPct val="0"/>
              </a:spcBef>
              <a:buFontTx/>
              <a:buNone/>
            </a:pPr>
            <a:r>
              <a:rPr lang="en-US" altLang="en-US" sz="2200"/>
              <a:t>	 distributed multi-user (business) information systems</a:t>
            </a:r>
            <a:endParaRPr lang="en-GB" altLang="en-US" sz="2200"/>
          </a:p>
        </p:txBody>
      </p:sp>
      <p:sp>
        <p:nvSpPr>
          <p:cNvPr id="62469" name="Text Box 4"/>
          <p:cNvSpPr txBox="1">
            <a:spLocks noChangeArrowheads="1"/>
          </p:cNvSpPr>
          <p:nvPr/>
        </p:nvSpPr>
        <p:spPr bwMode="auto">
          <a:xfrm>
            <a:off x="328613" y="1700213"/>
            <a:ext cx="87931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200" b="1"/>
              <a:t>Client</a:t>
            </a:r>
            <a:r>
              <a:rPr lang="en-US" altLang="en-US" sz="2200"/>
              <a:t>:	  an application that makes requests (to the servers)</a:t>
            </a:r>
          </a:p>
          <a:p>
            <a:pPr eaLnBrk="1" hangingPunct="1">
              <a:spcBef>
                <a:spcPct val="0"/>
              </a:spcBef>
              <a:buFontTx/>
              <a:buNone/>
            </a:pPr>
            <a:r>
              <a:rPr lang="en-US" altLang="en-US" sz="2200"/>
              <a:t>	  and handles input/output with the system environment</a:t>
            </a:r>
            <a:endParaRPr lang="en-GB" altLang="en-US" sz="2200"/>
          </a:p>
        </p:txBody>
      </p:sp>
      <p:sp>
        <p:nvSpPr>
          <p:cNvPr id="62470" name="Text Box 5"/>
          <p:cNvSpPr txBox="1">
            <a:spLocks noChangeArrowheads="1"/>
          </p:cNvSpPr>
          <p:nvPr/>
        </p:nvSpPr>
        <p:spPr bwMode="auto">
          <a:xfrm>
            <a:off x="328613" y="2682875"/>
            <a:ext cx="79533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200" b="1"/>
              <a:t>Server</a:t>
            </a:r>
            <a:r>
              <a:rPr lang="en-US" altLang="en-US" sz="2200"/>
              <a:t>:  an application that services requests from clients</a:t>
            </a:r>
          </a:p>
        </p:txBody>
      </p:sp>
      <p:sp>
        <p:nvSpPr>
          <p:cNvPr id="62471" name="Text Box 6"/>
          <p:cNvSpPr txBox="1">
            <a:spLocks noChangeArrowheads="1"/>
          </p:cNvSpPr>
          <p:nvPr/>
        </p:nvSpPr>
        <p:spPr bwMode="auto">
          <a:xfrm>
            <a:off x="328613" y="3300413"/>
            <a:ext cx="727551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200" b="1"/>
              <a:t>Client/Server System</a:t>
            </a:r>
            <a:r>
              <a:rPr lang="en-US" altLang="en-US" sz="2200"/>
              <a:t>:</a:t>
            </a:r>
          </a:p>
          <a:p>
            <a:pPr eaLnBrk="1" hangingPunct="1">
              <a:spcBef>
                <a:spcPct val="0"/>
              </a:spcBef>
              <a:buFontTx/>
              <a:buNone/>
            </a:pPr>
            <a:r>
              <a:rPr lang="en-US" altLang="en-US" sz="2200"/>
              <a:t>  an application that is built from clients and servers</a:t>
            </a:r>
          </a:p>
        </p:txBody>
      </p:sp>
      <p:sp>
        <p:nvSpPr>
          <p:cNvPr id="62472" name="Text Box 7"/>
          <p:cNvSpPr txBox="1">
            <a:spLocks noChangeArrowheads="1"/>
          </p:cNvSpPr>
          <p:nvPr/>
        </p:nvSpPr>
        <p:spPr bwMode="auto">
          <a:xfrm>
            <a:off x="328613" y="5475288"/>
            <a:ext cx="8153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200"/>
              <a:t>In real-life: 	client </a:t>
            </a:r>
            <a:r>
              <a:rPr lang="en-US" altLang="en-US" sz="2200" i="1"/>
              <a:t>instructs/commands</a:t>
            </a:r>
            <a:r>
              <a:rPr lang="en-US" altLang="en-US" sz="2200"/>
              <a:t> the server.</a:t>
            </a:r>
            <a:br>
              <a:rPr lang="en-US" altLang="en-US" sz="2200"/>
            </a:br>
            <a:r>
              <a:rPr lang="en-US" altLang="en-US" sz="2200"/>
              <a:t>		Pitfall: keep an eye on (hidden) dependencies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en-US" sz="3600" smtClean="0">
                <a:solidFill>
                  <a:schemeClr val="tx1"/>
                </a:solidFill>
              </a:rPr>
              <a:t>Why Client / Server?</a:t>
            </a:r>
            <a:endParaRPr lang="en-GB" altLang="en-US" sz="3600" smtClean="0">
              <a:solidFill>
                <a:schemeClr val="tx1"/>
              </a:solidFill>
            </a:endParaRPr>
          </a:p>
        </p:txBody>
      </p:sp>
      <p:sp>
        <p:nvSpPr>
          <p:cNvPr id="64515" name="Slide Number Placeholder 4"/>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1794845E-9EE3-4BCC-925F-8EE9BC2B48E7}" type="slidenum">
              <a:rPr lang="en-GB" altLang="en-US" sz="1000" smtClean="0"/>
              <a:pPr>
                <a:spcBef>
                  <a:spcPct val="0"/>
                </a:spcBef>
                <a:buFontTx/>
                <a:buNone/>
              </a:pPr>
              <a:t>56</a:t>
            </a:fld>
            <a:endParaRPr lang="en-GB" altLang="en-US" sz="1000" smtClean="0"/>
          </a:p>
        </p:txBody>
      </p:sp>
      <p:sp>
        <p:nvSpPr>
          <p:cNvPr id="64516" name="Text Box 3"/>
          <p:cNvSpPr txBox="1">
            <a:spLocks noChangeArrowheads="1"/>
          </p:cNvSpPr>
          <p:nvPr/>
        </p:nvSpPr>
        <p:spPr bwMode="auto">
          <a:xfrm>
            <a:off x="304800" y="1968500"/>
            <a:ext cx="767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400"/>
              <a:t>-  multiple users want to share and exchange data</a:t>
            </a:r>
            <a:endParaRPr lang="en-GB" altLang="en-US" sz="2400"/>
          </a:p>
        </p:txBody>
      </p:sp>
      <p:sp>
        <p:nvSpPr>
          <p:cNvPr id="64517" name="computr2"/>
          <p:cNvSpPr>
            <a:spLocks noEditPoints="1" noChangeArrowheads="1"/>
          </p:cNvSpPr>
          <p:nvPr/>
        </p:nvSpPr>
        <p:spPr bwMode="auto">
          <a:xfrm>
            <a:off x="5486400" y="3276600"/>
            <a:ext cx="685800" cy="687388"/>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en-GB"/>
          </a:p>
        </p:txBody>
      </p:sp>
      <p:sp>
        <p:nvSpPr>
          <p:cNvPr id="64518" name="tower"/>
          <p:cNvSpPr>
            <a:spLocks noEditPoints="1" noChangeArrowheads="1"/>
          </p:cNvSpPr>
          <p:nvPr/>
        </p:nvSpPr>
        <p:spPr bwMode="auto">
          <a:xfrm>
            <a:off x="6629400" y="5181600"/>
            <a:ext cx="304800" cy="798513"/>
          </a:xfrm>
          <a:custGeom>
            <a:avLst/>
            <a:gdLst>
              <a:gd name="T0" fmla="*/ 0 w 21600"/>
              <a:gd name="T1" fmla="*/ 2147483646 h 21600"/>
              <a:gd name="T2" fmla="*/ 2147483646 w 21600"/>
              <a:gd name="T3" fmla="*/ 0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w 21600"/>
              <a:gd name="T17" fmla="*/ 2147483646 h 21600"/>
              <a:gd name="T18" fmla="*/ 0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en-GB"/>
          </a:p>
        </p:txBody>
      </p:sp>
      <p:sp>
        <p:nvSpPr>
          <p:cNvPr id="64519" name="Text Box 6"/>
          <p:cNvSpPr txBox="1">
            <a:spLocks noChangeArrowheads="1"/>
          </p:cNvSpPr>
          <p:nvPr/>
        </p:nvSpPr>
        <p:spPr bwMode="auto">
          <a:xfrm>
            <a:off x="7239000" y="5562600"/>
            <a:ext cx="1439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000"/>
              <a:t>File server</a:t>
            </a:r>
            <a:endParaRPr lang="en-GB" altLang="en-US" sz="2000"/>
          </a:p>
        </p:txBody>
      </p:sp>
      <p:sp>
        <p:nvSpPr>
          <p:cNvPr id="64520" name="Text Box 7"/>
          <p:cNvSpPr txBox="1">
            <a:spLocks noChangeArrowheads="1"/>
          </p:cNvSpPr>
          <p:nvPr/>
        </p:nvSpPr>
        <p:spPr bwMode="auto">
          <a:xfrm>
            <a:off x="6096000" y="2667000"/>
            <a:ext cx="1706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000"/>
              <a:t>Applications</a:t>
            </a:r>
            <a:endParaRPr lang="en-GB" altLang="en-US" sz="2000"/>
          </a:p>
        </p:txBody>
      </p:sp>
      <p:sp>
        <p:nvSpPr>
          <p:cNvPr id="64521" name="Text Box 8"/>
          <p:cNvSpPr txBox="1">
            <a:spLocks noChangeArrowheads="1"/>
          </p:cNvSpPr>
          <p:nvPr/>
        </p:nvSpPr>
        <p:spPr bwMode="auto">
          <a:xfrm>
            <a:off x="304800" y="2578100"/>
            <a:ext cx="5332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400"/>
              <a:t>-  first: attempt: shared file-server</a:t>
            </a:r>
            <a:endParaRPr lang="en-GB" altLang="en-US" sz="2400"/>
          </a:p>
        </p:txBody>
      </p:sp>
      <p:sp>
        <p:nvSpPr>
          <p:cNvPr id="64522" name="Text Box 9"/>
          <p:cNvSpPr txBox="1">
            <a:spLocks noChangeArrowheads="1"/>
          </p:cNvSpPr>
          <p:nvPr/>
        </p:nvSpPr>
        <p:spPr bwMode="auto">
          <a:xfrm>
            <a:off x="323850" y="3213100"/>
            <a:ext cx="42291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400"/>
              <a:t>- problem:</a:t>
            </a:r>
          </a:p>
          <a:p>
            <a:pPr eaLnBrk="1" hangingPunct="1">
              <a:spcBef>
                <a:spcPct val="0"/>
              </a:spcBef>
              <a:buFontTx/>
              <a:buNone/>
            </a:pPr>
            <a:r>
              <a:rPr lang="en-US" altLang="en-US" sz="2400"/>
              <a:t>    scalability to </a:t>
            </a:r>
            <a:r>
              <a:rPr lang="en-US" altLang="en-US" sz="2400">
                <a:sym typeface="Symbol" panose="05050102010706020507" pitchFamily="18" charset="2"/>
              </a:rPr>
              <a:t></a:t>
            </a:r>
            <a:r>
              <a:rPr lang="en-US" altLang="en-US" sz="2400"/>
              <a:t>10 due to </a:t>
            </a:r>
            <a:br>
              <a:rPr lang="en-US" altLang="en-US" sz="2400"/>
            </a:br>
            <a:r>
              <a:rPr lang="en-US" altLang="en-US" sz="2400"/>
              <a:t>    contention for files and </a:t>
            </a:r>
            <a:br>
              <a:rPr lang="en-US" altLang="en-US" sz="2400"/>
            </a:br>
            <a:r>
              <a:rPr lang="en-US" altLang="en-US" sz="2400"/>
              <a:t>    volume of data-transfer</a:t>
            </a:r>
          </a:p>
          <a:p>
            <a:pPr eaLnBrk="1" hangingPunct="1">
              <a:spcBef>
                <a:spcPct val="0"/>
              </a:spcBef>
              <a:buFontTx/>
              <a:buNone/>
            </a:pPr>
            <a:endParaRPr lang="en-US" altLang="en-US" sz="2400"/>
          </a:p>
          <a:p>
            <a:pPr eaLnBrk="1" hangingPunct="1">
              <a:spcBef>
                <a:spcPct val="0"/>
              </a:spcBef>
              <a:buFontTx/>
              <a:buNone/>
            </a:pPr>
            <a:r>
              <a:rPr lang="en-US" altLang="en-US" sz="2400"/>
              <a:t>- solution:</a:t>
            </a:r>
            <a:br>
              <a:rPr lang="en-US" altLang="en-US" sz="2400"/>
            </a:br>
            <a:r>
              <a:rPr lang="en-US" altLang="en-US" sz="2400"/>
              <a:t>    perform processing on </a:t>
            </a:r>
            <a:br>
              <a:rPr lang="en-US" altLang="en-US" sz="2400"/>
            </a:br>
            <a:r>
              <a:rPr lang="en-US" altLang="en-US" sz="2400"/>
              <a:t>    (file) server</a:t>
            </a:r>
            <a:endParaRPr lang="en-GB" altLang="en-US" sz="2400"/>
          </a:p>
        </p:txBody>
      </p:sp>
      <p:sp>
        <p:nvSpPr>
          <p:cNvPr id="64523" name="Text Box 10"/>
          <p:cNvSpPr txBox="1">
            <a:spLocks noChangeArrowheads="1"/>
          </p:cNvSpPr>
          <p:nvPr/>
        </p:nvSpPr>
        <p:spPr bwMode="auto">
          <a:xfrm>
            <a:off x="7740650" y="1412875"/>
            <a:ext cx="1238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000">
                <a:cs typeface="Lucida Sans Unicode" panose="020B0602030504020204" pitchFamily="34" charset="0"/>
              </a:rPr>
              <a:t>±</a:t>
            </a:r>
            <a:r>
              <a:rPr lang="en-US" altLang="en-US" sz="2000"/>
              <a:t>1980’s</a:t>
            </a:r>
            <a:endParaRPr lang="en-GB" altLang="en-US" sz="2000"/>
          </a:p>
        </p:txBody>
      </p:sp>
      <p:sp>
        <p:nvSpPr>
          <p:cNvPr id="64524" name="computr2"/>
          <p:cNvSpPr>
            <a:spLocks noEditPoints="1" noChangeArrowheads="1"/>
          </p:cNvSpPr>
          <p:nvPr/>
        </p:nvSpPr>
        <p:spPr bwMode="auto">
          <a:xfrm>
            <a:off x="6477000" y="3276600"/>
            <a:ext cx="685800" cy="687388"/>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en-GB"/>
          </a:p>
        </p:txBody>
      </p:sp>
      <p:sp>
        <p:nvSpPr>
          <p:cNvPr id="64525" name="computr2"/>
          <p:cNvSpPr>
            <a:spLocks noEditPoints="1" noChangeArrowheads="1"/>
          </p:cNvSpPr>
          <p:nvPr/>
        </p:nvSpPr>
        <p:spPr bwMode="auto">
          <a:xfrm>
            <a:off x="7467600" y="3276600"/>
            <a:ext cx="685800" cy="687388"/>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en-GB"/>
          </a:p>
        </p:txBody>
      </p:sp>
      <p:sp>
        <p:nvSpPr>
          <p:cNvPr id="64526" name="Line 13"/>
          <p:cNvSpPr>
            <a:spLocks noChangeShapeType="1"/>
          </p:cNvSpPr>
          <p:nvPr/>
        </p:nvSpPr>
        <p:spPr bwMode="auto">
          <a:xfrm>
            <a:off x="5791200" y="39624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27" name="Line 14"/>
          <p:cNvSpPr>
            <a:spLocks noChangeShapeType="1"/>
          </p:cNvSpPr>
          <p:nvPr/>
        </p:nvSpPr>
        <p:spPr bwMode="auto">
          <a:xfrm>
            <a:off x="6781800" y="39624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28" name="Line 15"/>
          <p:cNvSpPr>
            <a:spLocks noChangeShapeType="1"/>
          </p:cNvSpPr>
          <p:nvPr/>
        </p:nvSpPr>
        <p:spPr bwMode="auto">
          <a:xfrm>
            <a:off x="7772400" y="39624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29" name="Line 16"/>
          <p:cNvSpPr>
            <a:spLocks noChangeShapeType="1"/>
          </p:cNvSpPr>
          <p:nvPr/>
        </p:nvSpPr>
        <p:spPr bwMode="auto">
          <a:xfrm>
            <a:off x="5562600" y="4648200"/>
            <a:ext cx="2514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530" name="Line 17"/>
          <p:cNvSpPr>
            <a:spLocks noChangeShapeType="1"/>
          </p:cNvSpPr>
          <p:nvPr/>
        </p:nvSpPr>
        <p:spPr bwMode="auto">
          <a:xfrm>
            <a:off x="6781800" y="4495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64531" name="Group 18"/>
          <p:cNvGrpSpPr>
            <a:grpSpLocks/>
          </p:cNvGrpSpPr>
          <p:nvPr/>
        </p:nvGrpSpPr>
        <p:grpSpPr bwMode="auto">
          <a:xfrm>
            <a:off x="6502400" y="4310063"/>
            <a:ext cx="366713" cy="644525"/>
            <a:chOff x="3904" y="2715"/>
            <a:chExt cx="231" cy="406"/>
          </a:xfrm>
        </p:grpSpPr>
        <p:sp>
          <p:nvSpPr>
            <p:cNvPr id="64532" name="Rectangle 19"/>
            <p:cNvSpPr>
              <a:spLocks noChangeArrowheads="1"/>
            </p:cNvSpPr>
            <p:nvPr/>
          </p:nvSpPr>
          <p:spPr bwMode="auto">
            <a:xfrm rot="-5400000">
              <a:off x="3817" y="2802"/>
              <a:ext cx="406" cy="231"/>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files</a:t>
              </a:r>
              <a:endParaRPr lang="en-GB" altLang="en-US" sz="1800"/>
            </a:p>
          </p:txBody>
        </p:sp>
        <p:sp>
          <p:nvSpPr>
            <p:cNvPr id="64533" name="Line 20"/>
            <p:cNvSpPr>
              <a:spLocks noChangeShapeType="1"/>
            </p:cNvSpPr>
            <p:nvPr/>
          </p:nvSpPr>
          <p:spPr bwMode="auto">
            <a:xfrm>
              <a:off x="4128" y="2750"/>
              <a:ext cx="0" cy="336"/>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23850" y="838200"/>
            <a:ext cx="8496300" cy="646113"/>
          </a:xfrm>
        </p:spPr>
        <p:txBody>
          <a:bodyPr/>
          <a:lstStyle/>
          <a:p>
            <a:pPr eaLnBrk="1" hangingPunct="1"/>
            <a:r>
              <a:rPr lang="en-US" altLang="en-US" sz="3600" smtClean="0">
                <a:solidFill>
                  <a:schemeClr val="tx1"/>
                </a:solidFill>
              </a:rPr>
              <a:t>3-tier Reference Model</a:t>
            </a:r>
            <a:endParaRPr lang="en-GB" altLang="en-US" sz="3600" smtClean="0">
              <a:solidFill>
                <a:schemeClr val="tx1"/>
              </a:solidFill>
            </a:endParaRPr>
          </a:p>
        </p:txBody>
      </p:sp>
      <p:sp>
        <p:nvSpPr>
          <p:cNvPr id="66563" name="Slide Number Placeholder 4"/>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DF2A7F90-6CE5-4935-A00D-5474B3C08619}" type="slidenum">
              <a:rPr lang="en-GB" altLang="en-US" sz="1000" smtClean="0"/>
              <a:pPr>
                <a:spcBef>
                  <a:spcPct val="0"/>
                </a:spcBef>
                <a:buFontTx/>
                <a:buNone/>
              </a:pPr>
              <a:t>57</a:t>
            </a:fld>
            <a:endParaRPr lang="en-GB" altLang="en-US" sz="1000" smtClean="0"/>
          </a:p>
        </p:txBody>
      </p:sp>
      <p:grpSp>
        <p:nvGrpSpPr>
          <p:cNvPr id="66564" name="Group 3"/>
          <p:cNvGrpSpPr>
            <a:grpSpLocks/>
          </p:cNvGrpSpPr>
          <p:nvPr/>
        </p:nvGrpSpPr>
        <p:grpSpPr bwMode="auto">
          <a:xfrm>
            <a:off x="323850" y="1914525"/>
            <a:ext cx="1917700" cy="2130425"/>
            <a:chOff x="279" y="865"/>
            <a:chExt cx="922" cy="1342"/>
          </a:xfrm>
        </p:grpSpPr>
        <p:grpSp>
          <p:nvGrpSpPr>
            <p:cNvPr id="66571" name="Group 4"/>
            <p:cNvGrpSpPr>
              <a:grpSpLocks/>
            </p:cNvGrpSpPr>
            <p:nvPr/>
          </p:nvGrpSpPr>
          <p:grpSpPr bwMode="auto">
            <a:xfrm>
              <a:off x="279" y="865"/>
              <a:ext cx="922" cy="458"/>
              <a:chOff x="1584" y="1234"/>
              <a:chExt cx="922" cy="458"/>
            </a:xfrm>
          </p:grpSpPr>
          <p:sp>
            <p:nvSpPr>
              <p:cNvPr id="66578" name="Rectangle 5"/>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66579" name="Text Box 6"/>
              <p:cNvSpPr txBox="1">
                <a:spLocks noChangeArrowheads="1"/>
              </p:cNvSpPr>
              <p:nvPr/>
            </p:nvSpPr>
            <p:spPr bwMode="auto">
              <a:xfrm>
                <a:off x="1584" y="1250"/>
                <a:ext cx="92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2000"/>
                  <a:t>presentation</a:t>
                </a:r>
              </a:p>
              <a:p>
                <a:pPr algn="ctr" eaLnBrk="1" hangingPunct="1">
                  <a:spcBef>
                    <a:spcPct val="0"/>
                  </a:spcBef>
                  <a:buFontTx/>
                  <a:buNone/>
                </a:pPr>
                <a:r>
                  <a:rPr lang="en-US" altLang="en-US" sz="2000"/>
                  <a:t>logic</a:t>
                </a:r>
                <a:endParaRPr lang="en-GB" altLang="en-US" sz="2000"/>
              </a:p>
            </p:txBody>
          </p:sp>
        </p:grpSp>
        <p:grpSp>
          <p:nvGrpSpPr>
            <p:cNvPr id="66572" name="Group 7"/>
            <p:cNvGrpSpPr>
              <a:grpSpLocks/>
            </p:cNvGrpSpPr>
            <p:nvPr/>
          </p:nvGrpSpPr>
          <p:grpSpPr bwMode="auto">
            <a:xfrm>
              <a:off x="336" y="1304"/>
              <a:ext cx="807" cy="458"/>
              <a:chOff x="1641" y="1234"/>
              <a:chExt cx="807" cy="458"/>
            </a:xfrm>
          </p:grpSpPr>
          <p:sp>
            <p:nvSpPr>
              <p:cNvPr id="66576" name="Rectangle 8"/>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66577" name="Text Box 9"/>
              <p:cNvSpPr txBox="1">
                <a:spLocks noChangeArrowheads="1"/>
              </p:cNvSpPr>
              <p:nvPr/>
            </p:nvSpPr>
            <p:spPr bwMode="auto">
              <a:xfrm>
                <a:off x="1675" y="1250"/>
                <a:ext cx="74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2000"/>
                  <a:t>application</a:t>
                </a:r>
              </a:p>
              <a:p>
                <a:pPr algn="ctr" eaLnBrk="1" hangingPunct="1">
                  <a:spcBef>
                    <a:spcPct val="0"/>
                  </a:spcBef>
                  <a:buFontTx/>
                  <a:buNone/>
                </a:pPr>
                <a:r>
                  <a:rPr lang="en-US" altLang="en-US" sz="2000"/>
                  <a:t>logic</a:t>
                </a:r>
                <a:endParaRPr lang="en-GB" altLang="en-US" sz="2000"/>
              </a:p>
            </p:txBody>
          </p:sp>
        </p:grpSp>
        <p:grpSp>
          <p:nvGrpSpPr>
            <p:cNvPr id="66573" name="Group 10"/>
            <p:cNvGrpSpPr>
              <a:grpSpLocks/>
            </p:cNvGrpSpPr>
            <p:nvPr/>
          </p:nvGrpSpPr>
          <p:grpSpPr bwMode="auto">
            <a:xfrm>
              <a:off x="312" y="1749"/>
              <a:ext cx="859" cy="458"/>
              <a:chOff x="1617" y="1234"/>
              <a:chExt cx="859" cy="458"/>
            </a:xfrm>
          </p:grpSpPr>
          <p:sp>
            <p:nvSpPr>
              <p:cNvPr id="66574" name="Rectangle 11"/>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66575" name="Text Box 12"/>
              <p:cNvSpPr txBox="1">
                <a:spLocks noChangeArrowheads="1"/>
              </p:cNvSpPr>
              <p:nvPr/>
            </p:nvSpPr>
            <p:spPr bwMode="auto">
              <a:xfrm>
                <a:off x="1617" y="1250"/>
                <a:ext cx="859"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2000"/>
                  <a:t>data </a:t>
                </a:r>
              </a:p>
              <a:p>
                <a:pPr algn="ctr" eaLnBrk="1" hangingPunct="1">
                  <a:spcBef>
                    <a:spcPct val="0"/>
                  </a:spcBef>
                  <a:buFontTx/>
                  <a:buNone/>
                </a:pPr>
                <a:r>
                  <a:rPr lang="en-US" altLang="en-US" sz="2000"/>
                  <a:t>management</a:t>
                </a:r>
                <a:endParaRPr lang="en-GB" altLang="en-US" sz="2000"/>
              </a:p>
            </p:txBody>
          </p:sp>
        </p:grpSp>
      </p:grpSp>
      <p:sp>
        <p:nvSpPr>
          <p:cNvPr id="66565" name="Text Box 13"/>
          <p:cNvSpPr txBox="1">
            <a:spLocks noChangeArrowheads="1"/>
          </p:cNvSpPr>
          <p:nvPr/>
        </p:nvSpPr>
        <p:spPr bwMode="auto">
          <a:xfrm>
            <a:off x="2927350" y="2106613"/>
            <a:ext cx="60753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000"/>
              <a:t>presentation logic ([G]UI):</a:t>
            </a:r>
          </a:p>
          <a:p>
            <a:pPr eaLnBrk="1" hangingPunct="1">
              <a:spcBef>
                <a:spcPct val="0"/>
              </a:spcBef>
              <a:buFontTx/>
              <a:buNone/>
            </a:pPr>
            <a:r>
              <a:rPr lang="en-US" altLang="en-US" sz="2000"/>
              <a:t>  anything that involves system/user interaction</a:t>
            </a:r>
          </a:p>
          <a:p>
            <a:pPr eaLnBrk="1" hangingPunct="1">
              <a:spcBef>
                <a:spcPct val="0"/>
              </a:spcBef>
              <a:buFontTx/>
              <a:buNone/>
            </a:pPr>
            <a:r>
              <a:rPr lang="en-US" altLang="en-US" sz="2000"/>
              <a:t>  e.g. dialogs (management), forms, reports</a:t>
            </a:r>
            <a:endParaRPr lang="en-GB" altLang="en-US" sz="2000"/>
          </a:p>
        </p:txBody>
      </p:sp>
      <p:sp>
        <p:nvSpPr>
          <p:cNvPr id="66566" name="Text Box 14"/>
          <p:cNvSpPr txBox="1">
            <a:spLocks noChangeArrowheads="1"/>
          </p:cNvSpPr>
          <p:nvPr/>
        </p:nvSpPr>
        <p:spPr bwMode="auto">
          <a:xfrm>
            <a:off x="2927350" y="3436938"/>
            <a:ext cx="61563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000"/>
              <a:t>application logic (data processing):</a:t>
            </a:r>
          </a:p>
          <a:p>
            <a:pPr eaLnBrk="1" hangingPunct="1">
              <a:spcBef>
                <a:spcPct val="0"/>
              </a:spcBef>
              <a:buFontTx/>
              <a:buNone/>
            </a:pPr>
            <a:r>
              <a:rPr lang="en-US" altLang="en-US" sz="2000"/>
              <a:t>  where the functionality of the application  </a:t>
            </a:r>
          </a:p>
          <a:p>
            <a:pPr eaLnBrk="1" hangingPunct="1">
              <a:spcBef>
                <a:spcPct val="0"/>
              </a:spcBef>
              <a:buFontTx/>
              <a:buNone/>
            </a:pPr>
            <a:r>
              <a:rPr lang="en-US" altLang="en-US" sz="2000"/>
              <a:t>  resides / where the actual computation of the </a:t>
            </a:r>
          </a:p>
          <a:p>
            <a:pPr eaLnBrk="1" hangingPunct="1">
              <a:spcBef>
                <a:spcPct val="0"/>
              </a:spcBef>
              <a:buFontTx/>
              <a:buNone/>
            </a:pPr>
            <a:r>
              <a:rPr lang="en-US" altLang="en-US" sz="2000"/>
              <a:t>  system takes place</a:t>
            </a:r>
            <a:endParaRPr lang="en-GB" altLang="en-US" sz="2000"/>
          </a:p>
        </p:txBody>
      </p:sp>
      <p:sp>
        <p:nvSpPr>
          <p:cNvPr id="66567" name="Text Box 15"/>
          <p:cNvSpPr txBox="1">
            <a:spLocks noChangeArrowheads="1"/>
          </p:cNvSpPr>
          <p:nvPr/>
        </p:nvSpPr>
        <p:spPr bwMode="auto">
          <a:xfrm>
            <a:off x="2927350" y="4959350"/>
            <a:ext cx="48958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000"/>
              <a:t>data management:</a:t>
            </a:r>
          </a:p>
          <a:p>
            <a:pPr eaLnBrk="1" hangingPunct="1">
              <a:spcBef>
                <a:spcPct val="0"/>
              </a:spcBef>
              <a:buFontTx/>
              <a:buNone/>
            </a:pPr>
            <a:r>
              <a:rPr lang="en-US" altLang="en-US" sz="2000"/>
              <a:t>  storing, retrieving and updating data</a:t>
            </a:r>
            <a:endParaRPr lang="en-GB" altLang="en-US" sz="2000"/>
          </a:p>
        </p:txBody>
      </p:sp>
      <p:sp>
        <p:nvSpPr>
          <p:cNvPr id="66568" name="Freeform 16"/>
          <p:cNvSpPr>
            <a:spLocks/>
          </p:cNvSpPr>
          <p:nvPr/>
        </p:nvSpPr>
        <p:spPr bwMode="auto">
          <a:xfrm>
            <a:off x="1582738" y="2674938"/>
            <a:ext cx="1092200" cy="2286000"/>
          </a:xfrm>
          <a:custGeom>
            <a:avLst/>
            <a:gdLst>
              <a:gd name="T0" fmla="*/ 2147483646 w 688"/>
              <a:gd name="T1" fmla="*/ 2147483646 h 1440"/>
              <a:gd name="T2" fmla="*/ 2147483646 w 688"/>
              <a:gd name="T3" fmla="*/ 2147483646 h 1440"/>
              <a:gd name="T4" fmla="*/ 2147483646 w 688"/>
              <a:gd name="T5" fmla="*/ 2147483646 h 1440"/>
              <a:gd name="T6" fmla="*/ 2147483646 w 688"/>
              <a:gd name="T7" fmla="*/ 0 h 14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8" h="1440">
                <a:moveTo>
                  <a:pt x="256" y="1440"/>
                </a:moveTo>
                <a:cubicBezTo>
                  <a:pt x="128" y="1368"/>
                  <a:pt x="0" y="1296"/>
                  <a:pt x="64" y="1200"/>
                </a:cubicBezTo>
                <a:cubicBezTo>
                  <a:pt x="128" y="1104"/>
                  <a:pt x="592" y="1064"/>
                  <a:pt x="640" y="864"/>
                </a:cubicBezTo>
                <a:cubicBezTo>
                  <a:pt x="688" y="664"/>
                  <a:pt x="392" y="144"/>
                  <a:pt x="352"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6569" name="Freeform 17"/>
          <p:cNvSpPr>
            <a:spLocks/>
          </p:cNvSpPr>
          <p:nvPr/>
        </p:nvSpPr>
        <p:spPr bwMode="auto">
          <a:xfrm>
            <a:off x="1379538" y="3284538"/>
            <a:ext cx="1079500" cy="1676400"/>
          </a:xfrm>
          <a:custGeom>
            <a:avLst/>
            <a:gdLst>
              <a:gd name="T0" fmla="*/ 2147483646 w 680"/>
              <a:gd name="T1" fmla="*/ 2147483646 h 1056"/>
              <a:gd name="T2" fmla="*/ 2147483646 w 680"/>
              <a:gd name="T3" fmla="*/ 2147483646 h 1056"/>
              <a:gd name="T4" fmla="*/ 2147483646 w 680"/>
              <a:gd name="T5" fmla="*/ 2147483646 h 1056"/>
              <a:gd name="T6" fmla="*/ 2147483646 w 680"/>
              <a:gd name="T7" fmla="*/ 2147483646 h 1056"/>
              <a:gd name="T8" fmla="*/ 2147483646 w 680"/>
              <a:gd name="T9" fmla="*/ 0 h 10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0" h="1056">
                <a:moveTo>
                  <a:pt x="376" y="1056"/>
                </a:moveTo>
                <a:cubicBezTo>
                  <a:pt x="256" y="1008"/>
                  <a:pt x="136" y="960"/>
                  <a:pt x="88" y="912"/>
                </a:cubicBezTo>
                <a:cubicBezTo>
                  <a:pt x="40" y="864"/>
                  <a:pt x="0" y="840"/>
                  <a:pt x="88" y="768"/>
                </a:cubicBezTo>
                <a:cubicBezTo>
                  <a:pt x="176" y="696"/>
                  <a:pt x="552" y="608"/>
                  <a:pt x="616" y="480"/>
                </a:cubicBezTo>
                <a:cubicBezTo>
                  <a:pt x="680" y="352"/>
                  <a:pt x="576" y="176"/>
                  <a:pt x="472"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6570" name="Text Box 18"/>
          <p:cNvSpPr txBox="1">
            <a:spLocks noChangeArrowheads="1"/>
          </p:cNvSpPr>
          <p:nvPr/>
        </p:nvSpPr>
        <p:spPr bwMode="auto">
          <a:xfrm>
            <a:off x="1162050" y="4960938"/>
            <a:ext cx="129698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1800"/>
              <a:t>interfaces</a:t>
            </a:r>
          </a:p>
          <a:p>
            <a:pPr eaLnBrk="1" hangingPunct="1">
              <a:spcBef>
                <a:spcPct val="0"/>
              </a:spcBef>
              <a:buFontTx/>
              <a:buNone/>
            </a:pPr>
            <a:r>
              <a:rPr lang="en-US" altLang="en-US" sz="1800"/>
              <a:t>to OS and network</a:t>
            </a:r>
            <a:endParaRPr lang="en-GB" altLang="en-US" sz="180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80E99AC3-3733-4ECA-9816-85EE0EC8F849}" type="slidenum">
              <a:rPr lang="en-GB" altLang="en-US" sz="1000" smtClean="0"/>
              <a:pPr>
                <a:spcBef>
                  <a:spcPct val="0"/>
                </a:spcBef>
                <a:buFontTx/>
                <a:buNone/>
              </a:pPr>
              <a:t>58</a:t>
            </a:fld>
            <a:endParaRPr lang="en-GB" altLang="en-US" sz="1000" smtClean="0"/>
          </a:p>
        </p:txBody>
      </p:sp>
      <p:sp>
        <p:nvSpPr>
          <p:cNvPr id="68611" name="Rectangle 3"/>
          <p:cNvSpPr>
            <a:spLocks noGrp="1" noChangeArrowheads="1"/>
          </p:cNvSpPr>
          <p:nvPr>
            <p:ph type="title" idx="4294967295"/>
          </p:nvPr>
        </p:nvSpPr>
        <p:spPr>
          <a:xfrm>
            <a:off x="0" y="781050"/>
            <a:ext cx="8261350" cy="865188"/>
          </a:xfrm>
        </p:spPr>
        <p:txBody>
          <a:bodyPr/>
          <a:lstStyle/>
          <a:p>
            <a:pPr eaLnBrk="1" hangingPunct="1"/>
            <a:r>
              <a:rPr lang="en-US" altLang="en-US" smtClean="0">
                <a:solidFill>
                  <a:schemeClr val="tx1"/>
                </a:solidFill>
              </a:rPr>
              <a:t>Client / Server Style</a:t>
            </a:r>
            <a:endParaRPr lang="en-GB" altLang="en-US" smtClean="0">
              <a:solidFill>
                <a:schemeClr val="tx1"/>
              </a:solidFill>
            </a:endParaRPr>
          </a:p>
        </p:txBody>
      </p:sp>
      <p:sp>
        <p:nvSpPr>
          <p:cNvPr id="68612" name="Text Box 2"/>
          <p:cNvSpPr txBox="1">
            <a:spLocks noChangeArrowheads="1"/>
          </p:cNvSpPr>
          <p:nvPr/>
        </p:nvSpPr>
        <p:spPr bwMode="auto">
          <a:xfrm>
            <a:off x="211138" y="1749425"/>
            <a:ext cx="8634412"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285750" algn="l"/>
                <a:tab pos="1238250" algn="l"/>
              </a:tabLst>
              <a:defRPr sz="2800">
                <a:solidFill>
                  <a:schemeClr val="tx1"/>
                </a:solidFill>
                <a:latin typeface="Lucida Sans Unicode" panose="020B0602030504020204" pitchFamily="34" charset="0"/>
              </a:defRPr>
            </a:lvl1pPr>
            <a:lvl2pPr marL="742950" indent="-285750">
              <a:spcBef>
                <a:spcPct val="20000"/>
              </a:spcBef>
              <a:buChar char="–"/>
              <a:tabLst>
                <a:tab pos="285750" algn="l"/>
                <a:tab pos="1238250" algn="l"/>
              </a:tabLst>
              <a:defRPr sz="2400">
                <a:solidFill>
                  <a:schemeClr val="tx1"/>
                </a:solidFill>
                <a:latin typeface="Lucida Sans Unicode" panose="020B0602030504020204" pitchFamily="34" charset="0"/>
              </a:defRPr>
            </a:lvl2pPr>
            <a:lvl3pPr marL="1143000" indent="-228600">
              <a:spcBef>
                <a:spcPct val="20000"/>
              </a:spcBef>
              <a:buChar char="•"/>
              <a:tabLst>
                <a:tab pos="285750" algn="l"/>
                <a:tab pos="1238250" algn="l"/>
              </a:tabLst>
              <a:defRPr sz="2000">
                <a:solidFill>
                  <a:schemeClr val="tx1"/>
                </a:solidFill>
                <a:latin typeface="Lucida Sans Unicode" panose="020B0602030504020204" pitchFamily="34" charset="0"/>
              </a:defRPr>
            </a:lvl3pPr>
            <a:lvl4pPr marL="1600200" indent="-228600">
              <a:spcBef>
                <a:spcPct val="20000"/>
              </a:spcBef>
              <a:buChar char="–"/>
              <a:tabLst>
                <a:tab pos="285750" algn="l"/>
                <a:tab pos="1238250" algn="l"/>
              </a:tabLst>
              <a:defRPr>
                <a:solidFill>
                  <a:schemeClr val="tx1"/>
                </a:solidFill>
                <a:latin typeface="Lucida Sans Unicode" panose="020B0602030504020204" pitchFamily="34" charset="0"/>
              </a:defRPr>
            </a:lvl4pPr>
            <a:lvl5pPr marL="2057400" indent="-228600">
              <a:spcBef>
                <a:spcPct val="20000"/>
              </a:spcBef>
              <a:buChar char="»"/>
              <a:tabLst>
                <a:tab pos="285750" algn="l"/>
                <a:tab pos="1238250" algn="l"/>
              </a:tabLst>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tabLst>
                <a:tab pos="285750" algn="l"/>
                <a:tab pos="1238250" algn="l"/>
              </a:tabLst>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tabLst>
                <a:tab pos="285750" algn="l"/>
                <a:tab pos="1238250" algn="l"/>
              </a:tabLst>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tabLst>
                <a:tab pos="285750" algn="l"/>
                <a:tab pos="1238250" algn="l"/>
              </a:tabLst>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tabLst>
                <a:tab pos="285750" algn="l"/>
                <a:tab pos="1238250" algn="l"/>
              </a:tabLst>
              <a:defRPr>
                <a:solidFill>
                  <a:schemeClr val="tx1"/>
                </a:solidFill>
                <a:latin typeface="Lucida Sans Unicode" panose="020B0602030504020204" pitchFamily="34" charset="0"/>
              </a:defRPr>
            </a:lvl9pPr>
          </a:lstStyle>
          <a:p>
            <a:pPr>
              <a:lnSpc>
                <a:spcPct val="80000"/>
              </a:lnSpc>
              <a:spcBef>
                <a:spcPct val="50000"/>
              </a:spcBef>
              <a:buFontTx/>
              <a:buNone/>
            </a:pPr>
            <a:r>
              <a:rPr lang="en-US" altLang="en-US" sz="2400" b="1"/>
              <a:t>Concept</a:t>
            </a:r>
            <a:r>
              <a:rPr lang="en-US" altLang="en-US" sz="2400"/>
              <a:t>:	Separation of application in units of change</a:t>
            </a:r>
          </a:p>
        </p:txBody>
      </p:sp>
      <p:sp>
        <p:nvSpPr>
          <p:cNvPr id="68613" name="Text Box 4"/>
          <p:cNvSpPr txBox="1">
            <a:spLocks noChangeArrowheads="1"/>
          </p:cNvSpPr>
          <p:nvPr/>
        </p:nvSpPr>
        <p:spPr bwMode="auto">
          <a:xfrm>
            <a:off x="211138" y="2576513"/>
            <a:ext cx="53721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GB" altLang="en-US" sz="2400" b="1"/>
              <a:t>Components</a:t>
            </a:r>
            <a:r>
              <a:rPr lang="en-GB" altLang="en-US" sz="2400"/>
              <a:t>: presentation, </a:t>
            </a:r>
            <a:endParaRPr lang="en-US" altLang="en-US" sz="2400"/>
          </a:p>
          <a:p>
            <a:pPr>
              <a:spcBef>
                <a:spcPct val="0"/>
              </a:spcBef>
              <a:buFontTx/>
              <a:buNone/>
            </a:pPr>
            <a:r>
              <a:rPr lang="en-US" altLang="en-US" sz="2400"/>
              <a:t>		  </a:t>
            </a:r>
            <a:r>
              <a:rPr lang="en-GB" altLang="en-US" sz="2400"/>
              <a:t>application logic,</a:t>
            </a:r>
            <a:endParaRPr lang="en-US" altLang="en-US" sz="2400"/>
          </a:p>
          <a:p>
            <a:pPr>
              <a:spcBef>
                <a:spcPct val="0"/>
              </a:spcBef>
              <a:buFontTx/>
              <a:buNone/>
            </a:pPr>
            <a:r>
              <a:rPr lang="en-US" altLang="en-US" sz="2400"/>
              <a:t>		  </a:t>
            </a:r>
            <a:r>
              <a:rPr lang="en-GB" altLang="en-US" sz="2400"/>
              <a:t>business logic,</a:t>
            </a:r>
          </a:p>
          <a:p>
            <a:pPr>
              <a:spcBef>
                <a:spcPct val="0"/>
              </a:spcBef>
              <a:buFontTx/>
              <a:buNone/>
            </a:pPr>
            <a:r>
              <a:rPr lang="en-GB" altLang="en-US" sz="2400"/>
              <a:t>		  data management</a:t>
            </a:r>
          </a:p>
          <a:p>
            <a:pPr>
              <a:spcBef>
                <a:spcPct val="0"/>
              </a:spcBef>
              <a:buFontTx/>
              <a:buNone/>
            </a:pPr>
            <a:endParaRPr lang="en-GB" altLang="en-US" sz="2400"/>
          </a:p>
          <a:p>
            <a:pPr>
              <a:spcBef>
                <a:spcPct val="0"/>
              </a:spcBef>
              <a:buFontTx/>
              <a:buNone/>
            </a:pPr>
            <a:r>
              <a:rPr lang="en-GB" altLang="en-US" sz="2400" b="1"/>
              <a:t>Connector:</a:t>
            </a:r>
            <a:r>
              <a:rPr lang="en-GB" altLang="en-US" sz="2400"/>
              <a:t>  ‘uses’ lower layer</a:t>
            </a:r>
          </a:p>
          <a:p>
            <a:pPr>
              <a:spcBef>
                <a:spcPct val="0"/>
              </a:spcBef>
              <a:buFontTx/>
              <a:buNone/>
            </a:pPr>
            <a:endParaRPr lang="en-GB" altLang="en-US" sz="2400"/>
          </a:p>
          <a:p>
            <a:pPr>
              <a:spcBef>
                <a:spcPct val="0"/>
              </a:spcBef>
              <a:buFontTx/>
              <a:buNone/>
            </a:pPr>
            <a:r>
              <a:rPr lang="en-GB" altLang="en-US" sz="2400" b="1"/>
              <a:t>Interaction style</a:t>
            </a:r>
            <a:r>
              <a:rPr lang="en-GB" altLang="en-US" sz="2400"/>
              <a:t>: request/response</a:t>
            </a:r>
          </a:p>
        </p:txBody>
      </p:sp>
      <p:grpSp>
        <p:nvGrpSpPr>
          <p:cNvPr id="68614" name="Group 5"/>
          <p:cNvGrpSpPr>
            <a:grpSpLocks/>
          </p:cNvGrpSpPr>
          <p:nvPr/>
        </p:nvGrpSpPr>
        <p:grpSpPr bwMode="auto">
          <a:xfrm>
            <a:off x="5794375" y="2636838"/>
            <a:ext cx="1576388" cy="698500"/>
            <a:chOff x="1625" y="1234"/>
            <a:chExt cx="840" cy="440"/>
          </a:xfrm>
        </p:grpSpPr>
        <p:sp>
          <p:nvSpPr>
            <p:cNvPr id="68633" name="Rectangle 6"/>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68634" name="Text Box 7"/>
            <p:cNvSpPr txBox="1">
              <a:spLocks noChangeArrowheads="1"/>
            </p:cNvSpPr>
            <p:nvPr/>
          </p:nvSpPr>
          <p:spPr bwMode="auto">
            <a:xfrm>
              <a:off x="1625" y="1263"/>
              <a:ext cx="84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presentation</a:t>
              </a:r>
            </a:p>
            <a:p>
              <a:pPr algn="ctr" eaLnBrk="1" hangingPunct="1">
                <a:spcBef>
                  <a:spcPct val="0"/>
                </a:spcBef>
                <a:buFontTx/>
                <a:buNone/>
              </a:pPr>
              <a:r>
                <a:rPr lang="en-US" altLang="en-US" sz="1800"/>
                <a:t>logic</a:t>
              </a:r>
              <a:endParaRPr lang="en-GB" altLang="en-US" sz="1800"/>
            </a:p>
          </p:txBody>
        </p:sp>
      </p:grpSp>
      <p:grpSp>
        <p:nvGrpSpPr>
          <p:cNvPr id="68615" name="Group 8"/>
          <p:cNvGrpSpPr>
            <a:grpSpLocks/>
          </p:cNvGrpSpPr>
          <p:nvPr/>
        </p:nvGrpSpPr>
        <p:grpSpPr bwMode="auto">
          <a:xfrm>
            <a:off x="5822950" y="4241800"/>
            <a:ext cx="1516063" cy="698500"/>
            <a:chOff x="4128" y="1963"/>
            <a:chExt cx="807" cy="440"/>
          </a:xfrm>
        </p:grpSpPr>
        <p:sp>
          <p:nvSpPr>
            <p:cNvPr id="68631" name="Rectangle 9"/>
            <p:cNvSpPr>
              <a:spLocks noChangeArrowheads="1"/>
            </p:cNvSpPr>
            <p:nvPr/>
          </p:nvSpPr>
          <p:spPr bwMode="auto">
            <a:xfrm>
              <a:off x="4128" y="1963"/>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68632" name="Text Box 10"/>
            <p:cNvSpPr txBox="1">
              <a:spLocks noChangeArrowheads="1"/>
            </p:cNvSpPr>
            <p:nvPr/>
          </p:nvSpPr>
          <p:spPr bwMode="auto">
            <a:xfrm>
              <a:off x="4227" y="1992"/>
              <a:ext cx="613"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business</a:t>
              </a:r>
            </a:p>
            <a:p>
              <a:pPr algn="ctr" eaLnBrk="1" hangingPunct="1">
                <a:spcBef>
                  <a:spcPct val="0"/>
                </a:spcBef>
                <a:buFontTx/>
                <a:buNone/>
              </a:pPr>
              <a:r>
                <a:rPr lang="en-US" altLang="en-US" sz="1800"/>
                <a:t>logic</a:t>
              </a:r>
              <a:endParaRPr lang="en-GB" altLang="en-US" sz="1800"/>
            </a:p>
          </p:txBody>
        </p:sp>
      </p:grpSp>
      <p:grpSp>
        <p:nvGrpSpPr>
          <p:cNvPr id="68616" name="Group 11"/>
          <p:cNvGrpSpPr>
            <a:grpSpLocks/>
          </p:cNvGrpSpPr>
          <p:nvPr/>
        </p:nvGrpSpPr>
        <p:grpSpPr bwMode="auto">
          <a:xfrm>
            <a:off x="5775325" y="5156200"/>
            <a:ext cx="1628775" cy="698500"/>
            <a:chOff x="1615" y="1234"/>
            <a:chExt cx="868" cy="440"/>
          </a:xfrm>
        </p:grpSpPr>
        <p:sp>
          <p:nvSpPr>
            <p:cNvPr id="68629" name="Rectangle 12"/>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68630" name="Text Box 13"/>
            <p:cNvSpPr txBox="1">
              <a:spLocks noChangeArrowheads="1"/>
            </p:cNvSpPr>
            <p:nvPr/>
          </p:nvSpPr>
          <p:spPr bwMode="auto">
            <a:xfrm>
              <a:off x="1615" y="1263"/>
              <a:ext cx="86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data </a:t>
              </a:r>
            </a:p>
            <a:p>
              <a:pPr algn="ctr" eaLnBrk="1" hangingPunct="1">
                <a:spcBef>
                  <a:spcPct val="0"/>
                </a:spcBef>
                <a:buFontTx/>
                <a:buNone/>
              </a:pPr>
              <a:r>
                <a:rPr lang="en-US" altLang="en-US" sz="1800"/>
                <a:t>management</a:t>
              </a:r>
              <a:endParaRPr lang="en-GB" altLang="en-US" sz="1800"/>
            </a:p>
          </p:txBody>
        </p:sp>
      </p:grpSp>
      <p:cxnSp>
        <p:nvCxnSpPr>
          <p:cNvPr id="68617" name="AutoShape 14"/>
          <p:cNvCxnSpPr>
            <a:cxnSpLocks noChangeShapeType="1"/>
            <a:stCxn id="68632" idx="2"/>
            <a:endCxn id="68630" idx="0"/>
          </p:cNvCxnSpPr>
          <p:nvPr/>
        </p:nvCxnSpPr>
        <p:spPr bwMode="auto">
          <a:xfrm>
            <a:off x="6584950" y="4929188"/>
            <a:ext cx="4763" cy="2730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8618" name="Group 15"/>
          <p:cNvGrpSpPr>
            <a:grpSpLocks/>
          </p:cNvGrpSpPr>
          <p:nvPr/>
        </p:nvGrpSpPr>
        <p:grpSpPr bwMode="auto">
          <a:xfrm>
            <a:off x="5822950" y="3551238"/>
            <a:ext cx="1516063" cy="698500"/>
            <a:chOff x="4128" y="1963"/>
            <a:chExt cx="807" cy="440"/>
          </a:xfrm>
        </p:grpSpPr>
        <p:sp>
          <p:nvSpPr>
            <p:cNvPr id="68627" name="Rectangle 16"/>
            <p:cNvSpPr>
              <a:spLocks noChangeArrowheads="1"/>
            </p:cNvSpPr>
            <p:nvPr/>
          </p:nvSpPr>
          <p:spPr bwMode="auto">
            <a:xfrm>
              <a:off x="4128" y="1963"/>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68628" name="Text Box 17"/>
            <p:cNvSpPr txBox="1">
              <a:spLocks noChangeArrowheads="1"/>
            </p:cNvSpPr>
            <p:nvPr/>
          </p:nvSpPr>
          <p:spPr bwMode="auto">
            <a:xfrm>
              <a:off x="4158" y="1992"/>
              <a:ext cx="751"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application</a:t>
              </a:r>
            </a:p>
            <a:p>
              <a:pPr algn="ctr" eaLnBrk="1" hangingPunct="1">
                <a:spcBef>
                  <a:spcPct val="0"/>
                </a:spcBef>
                <a:buFontTx/>
                <a:buNone/>
              </a:pPr>
              <a:r>
                <a:rPr lang="en-US" altLang="en-US" sz="1800"/>
                <a:t>logic</a:t>
              </a:r>
              <a:endParaRPr lang="en-GB" altLang="en-US" sz="1800"/>
            </a:p>
          </p:txBody>
        </p:sp>
      </p:grpSp>
      <p:cxnSp>
        <p:nvCxnSpPr>
          <p:cNvPr id="68619" name="AutoShape 18"/>
          <p:cNvCxnSpPr>
            <a:cxnSpLocks noChangeShapeType="1"/>
          </p:cNvCxnSpPr>
          <p:nvPr/>
        </p:nvCxnSpPr>
        <p:spPr bwMode="auto">
          <a:xfrm>
            <a:off x="6559550" y="3335338"/>
            <a:ext cx="3175" cy="2127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620" name="tower"/>
          <p:cNvSpPr>
            <a:spLocks noEditPoints="1" noChangeArrowheads="1"/>
          </p:cNvSpPr>
          <p:nvPr/>
        </p:nvSpPr>
        <p:spPr bwMode="auto">
          <a:xfrm>
            <a:off x="7708900" y="5226050"/>
            <a:ext cx="266700" cy="609600"/>
          </a:xfrm>
          <a:custGeom>
            <a:avLst/>
            <a:gdLst>
              <a:gd name="T0" fmla="*/ 0 w 21600"/>
              <a:gd name="T1" fmla="*/ 2147483646 h 21600"/>
              <a:gd name="T2" fmla="*/ 2147483646 w 21600"/>
              <a:gd name="T3" fmla="*/ 0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w 21600"/>
              <a:gd name="T17" fmla="*/ 2147483646 h 21600"/>
              <a:gd name="T18" fmla="*/ 0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chemeClr val="tx1"/>
            </a:solidFill>
            <a:miter lim="800000"/>
            <a:headEnd/>
            <a:tailEnd/>
          </a:ln>
        </p:spPr>
        <p:txBody>
          <a:bodyPr/>
          <a:lstStyle/>
          <a:p>
            <a:endParaRPr lang="en-GB"/>
          </a:p>
        </p:txBody>
      </p:sp>
      <p:sp>
        <p:nvSpPr>
          <p:cNvPr id="68621" name="computr2"/>
          <p:cNvSpPr>
            <a:spLocks noEditPoints="1" noChangeArrowheads="1"/>
          </p:cNvSpPr>
          <p:nvPr/>
        </p:nvSpPr>
        <p:spPr bwMode="auto">
          <a:xfrm>
            <a:off x="7575550" y="2711450"/>
            <a:ext cx="533400" cy="534988"/>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en-GB"/>
          </a:p>
        </p:txBody>
      </p:sp>
      <p:sp>
        <p:nvSpPr>
          <p:cNvPr id="68622" name="Line 21"/>
          <p:cNvSpPr>
            <a:spLocks noChangeShapeType="1"/>
          </p:cNvSpPr>
          <p:nvPr/>
        </p:nvSpPr>
        <p:spPr bwMode="auto">
          <a:xfrm>
            <a:off x="5651500" y="5040313"/>
            <a:ext cx="30480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623" name="tower"/>
          <p:cNvSpPr>
            <a:spLocks noEditPoints="1" noChangeArrowheads="1"/>
          </p:cNvSpPr>
          <p:nvPr/>
        </p:nvSpPr>
        <p:spPr bwMode="auto">
          <a:xfrm>
            <a:off x="7708900" y="3892550"/>
            <a:ext cx="266700" cy="609600"/>
          </a:xfrm>
          <a:custGeom>
            <a:avLst/>
            <a:gdLst>
              <a:gd name="T0" fmla="*/ 0 w 21600"/>
              <a:gd name="T1" fmla="*/ 2147483646 h 21600"/>
              <a:gd name="T2" fmla="*/ 2147483646 w 21600"/>
              <a:gd name="T3" fmla="*/ 0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w 21600"/>
              <a:gd name="T17" fmla="*/ 2147483646 h 21600"/>
              <a:gd name="T18" fmla="*/ 0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chemeClr val="tx1"/>
            </a:solidFill>
            <a:miter lim="800000"/>
            <a:headEnd/>
            <a:tailEnd/>
          </a:ln>
        </p:spPr>
        <p:txBody>
          <a:bodyPr/>
          <a:lstStyle/>
          <a:p>
            <a:endParaRPr lang="en-GB"/>
          </a:p>
        </p:txBody>
      </p:sp>
      <p:sp>
        <p:nvSpPr>
          <p:cNvPr id="68624" name="Line 23"/>
          <p:cNvSpPr>
            <a:spLocks noChangeShapeType="1"/>
          </p:cNvSpPr>
          <p:nvPr/>
        </p:nvSpPr>
        <p:spPr bwMode="auto">
          <a:xfrm>
            <a:off x="5651500" y="3444875"/>
            <a:ext cx="30480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625" name="Rectangle 24"/>
          <p:cNvSpPr>
            <a:spLocks noChangeArrowheads="1"/>
          </p:cNvSpPr>
          <p:nvPr/>
        </p:nvSpPr>
        <p:spPr bwMode="auto">
          <a:xfrm>
            <a:off x="8129588" y="2760663"/>
            <a:ext cx="7889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US" altLang="en-US" sz="1800"/>
              <a:t>client</a:t>
            </a:r>
            <a:endParaRPr lang="en-GB" altLang="en-US" sz="1800"/>
          </a:p>
        </p:txBody>
      </p:sp>
      <p:sp>
        <p:nvSpPr>
          <p:cNvPr id="68626" name="Rectangle 25"/>
          <p:cNvSpPr>
            <a:spLocks noChangeArrowheads="1"/>
          </p:cNvSpPr>
          <p:nvPr/>
        </p:nvSpPr>
        <p:spPr bwMode="auto">
          <a:xfrm>
            <a:off x="8129588" y="5360988"/>
            <a:ext cx="860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US" altLang="en-US" sz="1800"/>
              <a:t>server</a:t>
            </a:r>
            <a:endParaRPr lang="en-GB" altLang="en-US" sz="180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11188" y="549275"/>
            <a:ext cx="7772400" cy="1143000"/>
          </a:xfrm>
        </p:spPr>
        <p:txBody>
          <a:bodyPr/>
          <a:lstStyle/>
          <a:p>
            <a:pPr eaLnBrk="1" hangingPunct="1"/>
            <a:r>
              <a:rPr lang="en-US" altLang="en-US" smtClean="0">
                <a:solidFill>
                  <a:schemeClr val="tx1"/>
                </a:solidFill>
              </a:rPr>
              <a:t>Deployment of C/S Model</a:t>
            </a:r>
            <a:endParaRPr lang="en-GB" altLang="en-US" smtClean="0">
              <a:solidFill>
                <a:schemeClr val="tx1"/>
              </a:solidFill>
            </a:endParaRPr>
          </a:p>
        </p:txBody>
      </p:sp>
      <p:sp>
        <p:nvSpPr>
          <p:cNvPr id="70659" name="Slide Number Placeholder 4"/>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7E50559E-D150-4348-B7FE-5C849CD5DF2A}" type="slidenum">
              <a:rPr lang="en-GB" altLang="en-US" sz="1000" smtClean="0"/>
              <a:pPr>
                <a:spcBef>
                  <a:spcPct val="0"/>
                </a:spcBef>
                <a:buFontTx/>
                <a:buNone/>
              </a:pPr>
              <a:t>59</a:t>
            </a:fld>
            <a:endParaRPr lang="en-GB" altLang="en-US" sz="1000" smtClean="0"/>
          </a:p>
        </p:txBody>
      </p:sp>
      <p:sp>
        <p:nvSpPr>
          <p:cNvPr id="70660" name="Text Box 3"/>
          <p:cNvSpPr txBox="1">
            <a:spLocks noChangeArrowheads="1"/>
          </p:cNvSpPr>
          <p:nvPr/>
        </p:nvSpPr>
        <p:spPr bwMode="auto">
          <a:xfrm>
            <a:off x="609600" y="1557338"/>
            <a:ext cx="79248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lnSpc>
                <a:spcPct val="130000"/>
              </a:lnSpc>
              <a:spcBef>
                <a:spcPct val="0"/>
              </a:spcBef>
              <a:buFontTx/>
              <a:buNone/>
            </a:pPr>
            <a:r>
              <a:rPr lang="en-US" altLang="en-US" sz="2000"/>
              <a:t>Rather than having the client do the processing …</a:t>
            </a:r>
          </a:p>
          <a:p>
            <a:pPr eaLnBrk="1" hangingPunct="1">
              <a:lnSpc>
                <a:spcPct val="130000"/>
              </a:lnSpc>
              <a:spcBef>
                <a:spcPct val="0"/>
              </a:spcBef>
              <a:buFontTx/>
              <a:buNone/>
            </a:pPr>
            <a:r>
              <a:rPr lang="en-US" altLang="en-US" sz="2000"/>
              <a:t>Move processing power to server such that the server sends a (condensed) response to request rather than a whole file</a:t>
            </a:r>
          </a:p>
        </p:txBody>
      </p:sp>
      <p:grpSp>
        <p:nvGrpSpPr>
          <p:cNvPr id="70661" name="Group 4"/>
          <p:cNvGrpSpPr>
            <a:grpSpLocks/>
          </p:cNvGrpSpPr>
          <p:nvPr/>
        </p:nvGrpSpPr>
        <p:grpSpPr bwMode="auto">
          <a:xfrm>
            <a:off x="6637338" y="3101975"/>
            <a:ext cx="1579562" cy="698500"/>
            <a:chOff x="1599" y="1234"/>
            <a:chExt cx="893" cy="440"/>
          </a:xfrm>
        </p:grpSpPr>
        <p:sp>
          <p:nvSpPr>
            <p:cNvPr id="70696" name="Rectangle 5"/>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70697" name="Text Box 6"/>
            <p:cNvSpPr txBox="1">
              <a:spLocks noChangeArrowheads="1"/>
            </p:cNvSpPr>
            <p:nvPr/>
          </p:nvSpPr>
          <p:spPr bwMode="auto">
            <a:xfrm>
              <a:off x="1599" y="1263"/>
              <a:ext cx="893"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presentation</a:t>
              </a:r>
            </a:p>
            <a:p>
              <a:pPr algn="ctr" eaLnBrk="1" hangingPunct="1">
                <a:spcBef>
                  <a:spcPct val="0"/>
                </a:spcBef>
                <a:buFontTx/>
                <a:buNone/>
              </a:pPr>
              <a:r>
                <a:rPr lang="en-US" altLang="en-US" sz="1800"/>
                <a:t>logic</a:t>
              </a:r>
              <a:endParaRPr lang="en-GB" altLang="en-US" sz="1800"/>
            </a:p>
          </p:txBody>
        </p:sp>
      </p:grpSp>
      <p:grpSp>
        <p:nvGrpSpPr>
          <p:cNvPr id="70662" name="Group 7"/>
          <p:cNvGrpSpPr>
            <a:grpSpLocks/>
          </p:cNvGrpSpPr>
          <p:nvPr/>
        </p:nvGrpSpPr>
        <p:grpSpPr bwMode="auto">
          <a:xfrm>
            <a:off x="6711950" y="5353050"/>
            <a:ext cx="1427163" cy="698500"/>
            <a:chOff x="1641" y="1234"/>
            <a:chExt cx="807" cy="440"/>
          </a:xfrm>
        </p:grpSpPr>
        <p:sp>
          <p:nvSpPr>
            <p:cNvPr id="70694" name="Rectangle 8"/>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70695" name="Text Box 9"/>
            <p:cNvSpPr txBox="1">
              <a:spLocks noChangeArrowheads="1"/>
            </p:cNvSpPr>
            <p:nvPr/>
          </p:nvSpPr>
          <p:spPr bwMode="auto">
            <a:xfrm>
              <a:off x="1648" y="1263"/>
              <a:ext cx="79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application</a:t>
              </a:r>
            </a:p>
            <a:p>
              <a:pPr algn="ctr" eaLnBrk="1" hangingPunct="1">
                <a:spcBef>
                  <a:spcPct val="0"/>
                </a:spcBef>
                <a:buFontTx/>
                <a:buNone/>
              </a:pPr>
              <a:r>
                <a:rPr lang="en-US" altLang="en-US" sz="1800"/>
                <a:t>logic</a:t>
              </a:r>
              <a:endParaRPr lang="en-GB" altLang="en-US" sz="1800"/>
            </a:p>
          </p:txBody>
        </p:sp>
      </p:grpSp>
      <p:grpSp>
        <p:nvGrpSpPr>
          <p:cNvPr id="70663" name="Group 10"/>
          <p:cNvGrpSpPr>
            <a:grpSpLocks/>
          </p:cNvGrpSpPr>
          <p:nvPr/>
        </p:nvGrpSpPr>
        <p:grpSpPr bwMode="auto">
          <a:xfrm>
            <a:off x="6619875" y="6043613"/>
            <a:ext cx="1628775" cy="698500"/>
            <a:chOff x="1589" y="1234"/>
            <a:chExt cx="921" cy="440"/>
          </a:xfrm>
        </p:grpSpPr>
        <p:sp>
          <p:nvSpPr>
            <p:cNvPr id="70692" name="Rectangle 11"/>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70693" name="Text Box 12"/>
            <p:cNvSpPr txBox="1">
              <a:spLocks noChangeArrowheads="1"/>
            </p:cNvSpPr>
            <p:nvPr/>
          </p:nvSpPr>
          <p:spPr bwMode="auto">
            <a:xfrm>
              <a:off x="1589" y="1263"/>
              <a:ext cx="921"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data </a:t>
              </a:r>
            </a:p>
            <a:p>
              <a:pPr algn="ctr" eaLnBrk="1" hangingPunct="1">
                <a:spcBef>
                  <a:spcPct val="0"/>
                </a:spcBef>
                <a:buFontTx/>
                <a:buNone/>
              </a:pPr>
              <a:r>
                <a:rPr lang="en-US" altLang="en-US" sz="1800"/>
                <a:t>management</a:t>
              </a:r>
              <a:endParaRPr lang="en-GB" altLang="en-US" sz="1800"/>
            </a:p>
          </p:txBody>
        </p:sp>
      </p:grpSp>
      <p:cxnSp>
        <p:nvCxnSpPr>
          <p:cNvPr id="70664" name="AutoShape 13"/>
          <p:cNvCxnSpPr>
            <a:cxnSpLocks noChangeShapeType="1"/>
            <a:stCxn id="70697" idx="2"/>
            <a:endCxn id="70695" idx="0"/>
          </p:cNvCxnSpPr>
          <p:nvPr/>
        </p:nvCxnSpPr>
        <p:spPr bwMode="auto">
          <a:xfrm>
            <a:off x="7427913" y="3789363"/>
            <a:ext cx="3175" cy="16097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665" name="Text Box 14"/>
          <p:cNvSpPr txBox="1">
            <a:spLocks noChangeArrowheads="1"/>
          </p:cNvSpPr>
          <p:nvPr/>
        </p:nvSpPr>
        <p:spPr bwMode="auto">
          <a:xfrm rot="-5400000">
            <a:off x="5886450" y="4267200"/>
            <a:ext cx="124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400"/>
              <a:t>2 - tier</a:t>
            </a:r>
            <a:endParaRPr lang="en-GB" altLang="en-US" sz="2400"/>
          </a:p>
        </p:txBody>
      </p:sp>
      <p:sp>
        <p:nvSpPr>
          <p:cNvPr id="70666" name="Text Box 15"/>
          <p:cNvSpPr txBox="1">
            <a:spLocks noChangeArrowheads="1"/>
          </p:cNvSpPr>
          <p:nvPr/>
        </p:nvSpPr>
        <p:spPr bwMode="auto">
          <a:xfrm rot="-5400000">
            <a:off x="3260725" y="3927475"/>
            <a:ext cx="1924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400"/>
              <a:t>shared data</a:t>
            </a:r>
            <a:endParaRPr lang="en-GB" altLang="en-US" sz="2400"/>
          </a:p>
        </p:txBody>
      </p:sp>
      <p:grpSp>
        <p:nvGrpSpPr>
          <p:cNvPr id="70667" name="Group 16"/>
          <p:cNvGrpSpPr>
            <a:grpSpLocks/>
          </p:cNvGrpSpPr>
          <p:nvPr/>
        </p:nvGrpSpPr>
        <p:grpSpPr bwMode="auto">
          <a:xfrm>
            <a:off x="4438650" y="3101975"/>
            <a:ext cx="1579563" cy="698500"/>
            <a:chOff x="1595" y="1234"/>
            <a:chExt cx="901" cy="440"/>
          </a:xfrm>
        </p:grpSpPr>
        <p:sp>
          <p:nvSpPr>
            <p:cNvPr id="70690" name="Rectangle 17"/>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70691" name="Text Box 18"/>
            <p:cNvSpPr txBox="1">
              <a:spLocks noChangeArrowheads="1"/>
            </p:cNvSpPr>
            <p:nvPr/>
          </p:nvSpPr>
          <p:spPr bwMode="auto">
            <a:xfrm>
              <a:off x="1595" y="1263"/>
              <a:ext cx="901"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presentation</a:t>
              </a:r>
            </a:p>
            <a:p>
              <a:pPr algn="ctr" eaLnBrk="1" hangingPunct="1">
                <a:spcBef>
                  <a:spcPct val="0"/>
                </a:spcBef>
                <a:buFontTx/>
                <a:buNone/>
              </a:pPr>
              <a:r>
                <a:rPr lang="en-US" altLang="en-US" sz="1800"/>
                <a:t>logic</a:t>
              </a:r>
              <a:endParaRPr lang="en-GB" altLang="en-US" sz="1800"/>
            </a:p>
          </p:txBody>
        </p:sp>
      </p:grpSp>
      <p:grpSp>
        <p:nvGrpSpPr>
          <p:cNvPr id="70668" name="Group 19"/>
          <p:cNvGrpSpPr>
            <a:grpSpLocks/>
          </p:cNvGrpSpPr>
          <p:nvPr/>
        </p:nvGrpSpPr>
        <p:grpSpPr bwMode="auto">
          <a:xfrm>
            <a:off x="4518025" y="3802063"/>
            <a:ext cx="1417638" cy="698500"/>
            <a:chOff x="1641" y="1234"/>
            <a:chExt cx="807" cy="440"/>
          </a:xfrm>
        </p:grpSpPr>
        <p:sp>
          <p:nvSpPr>
            <p:cNvPr id="70688" name="Rectangle 20"/>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70689" name="Text Box 21"/>
            <p:cNvSpPr txBox="1">
              <a:spLocks noChangeArrowheads="1"/>
            </p:cNvSpPr>
            <p:nvPr/>
          </p:nvSpPr>
          <p:spPr bwMode="auto">
            <a:xfrm>
              <a:off x="1644" y="1263"/>
              <a:ext cx="803"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application</a:t>
              </a:r>
            </a:p>
            <a:p>
              <a:pPr algn="ctr" eaLnBrk="1" hangingPunct="1">
                <a:spcBef>
                  <a:spcPct val="0"/>
                </a:spcBef>
                <a:buFontTx/>
                <a:buNone/>
              </a:pPr>
              <a:r>
                <a:rPr lang="en-US" altLang="en-US" sz="1800"/>
                <a:t>logic</a:t>
              </a:r>
            </a:p>
          </p:txBody>
        </p:sp>
      </p:grpSp>
      <p:grpSp>
        <p:nvGrpSpPr>
          <p:cNvPr id="70669" name="Group 22"/>
          <p:cNvGrpSpPr>
            <a:grpSpLocks/>
          </p:cNvGrpSpPr>
          <p:nvPr/>
        </p:nvGrpSpPr>
        <p:grpSpPr bwMode="auto">
          <a:xfrm>
            <a:off x="4421188" y="5753100"/>
            <a:ext cx="1628775" cy="698500"/>
            <a:chOff x="1585" y="1234"/>
            <a:chExt cx="929" cy="440"/>
          </a:xfrm>
        </p:grpSpPr>
        <p:sp>
          <p:nvSpPr>
            <p:cNvPr id="70686" name="Rectangle 23"/>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70687" name="Text Box 24"/>
            <p:cNvSpPr txBox="1">
              <a:spLocks noChangeArrowheads="1"/>
            </p:cNvSpPr>
            <p:nvPr/>
          </p:nvSpPr>
          <p:spPr bwMode="auto">
            <a:xfrm>
              <a:off x="1585" y="1263"/>
              <a:ext cx="929"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data </a:t>
              </a:r>
            </a:p>
            <a:p>
              <a:pPr algn="ctr" eaLnBrk="1" hangingPunct="1">
                <a:spcBef>
                  <a:spcPct val="0"/>
                </a:spcBef>
                <a:buFontTx/>
                <a:buNone/>
              </a:pPr>
              <a:r>
                <a:rPr lang="en-US" altLang="en-US" sz="1800"/>
                <a:t>management</a:t>
              </a:r>
              <a:endParaRPr lang="en-GB" altLang="en-US" sz="1800"/>
            </a:p>
          </p:txBody>
        </p:sp>
      </p:grpSp>
      <p:cxnSp>
        <p:nvCxnSpPr>
          <p:cNvPr id="70670" name="AutoShape 25"/>
          <p:cNvCxnSpPr>
            <a:cxnSpLocks noChangeShapeType="1"/>
            <a:stCxn id="70689" idx="2"/>
            <a:endCxn id="70687" idx="0"/>
          </p:cNvCxnSpPr>
          <p:nvPr/>
        </p:nvCxnSpPr>
        <p:spPr bwMode="auto">
          <a:xfrm>
            <a:off x="5229225" y="4489450"/>
            <a:ext cx="6350" cy="130968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0671" name="Group 26"/>
          <p:cNvGrpSpPr>
            <a:grpSpLocks/>
          </p:cNvGrpSpPr>
          <p:nvPr/>
        </p:nvGrpSpPr>
        <p:grpSpPr bwMode="auto">
          <a:xfrm>
            <a:off x="2151063" y="3068638"/>
            <a:ext cx="1581150" cy="698500"/>
            <a:chOff x="1594" y="1234"/>
            <a:chExt cx="902" cy="440"/>
          </a:xfrm>
        </p:grpSpPr>
        <p:sp>
          <p:nvSpPr>
            <p:cNvPr id="70684" name="Rectangle 27"/>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70685" name="Text Box 28"/>
            <p:cNvSpPr txBox="1">
              <a:spLocks noChangeArrowheads="1"/>
            </p:cNvSpPr>
            <p:nvPr/>
          </p:nvSpPr>
          <p:spPr bwMode="auto">
            <a:xfrm>
              <a:off x="1594" y="1263"/>
              <a:ext cx="90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presentation</a:t>
              </a:r>
            </a:p>
            <a:p>
              <a:pPr algn="ctr" eaLnBrk="1" hangingPunct="1">
                <a:spcBef>
                  <a:spcPct val="0"/>
                </a:spcBef>
                <a:buFontTx/>
                <a:buNone/>
              </a:pPr>
              <a:r>
                <a:rPr lang="en-US" altLang="en-US" sz="1800"/>
                <a:t>logic</a:t>
              </a:r>
              <a:endParaRPr lang="en-GB" altLang="en-US" sz="1800"/>
            </a:p>
          </p:txBody>
        </p:sp>
      </p:grpSp>
      <p:grpSp>
        <p:nvGrpSpPr>
          <p:cNvPr id="70672" name="Group 29"/>
          <p:cNvGrpSpPr>
            <a:grpSpLocks/>
          </p:cNvGrpSpPr>
          <p:nvPr/>
        </p:nvGrpSpPr>
        <p:grpSpPr bwMode="auto">
          <a:xfrm>
            <a:off x="2233613" y="3765550"/>
            <a:ext cx="1419225" cy="698500"/>
            <a:chOff x="1641" y="1234"/>
            <a:chExt cx="809" cy="440"/>
          </a:xfrm>
        </p:grpSpPr>
        <p:sp>
          <p:nvSpPr>
            <p:cNvPr id="70682" name="Rectangle 30"/>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70683" name="Text Box 31"/>
            <p:cNvSpPr txBox="1">
              <a:spLocks noChangeArrowheads="1"/>
            </p:cNvSpPr>
            <p:nvPr/>
          </p:nvSpPr>
          <p:spPr bwMode="auto">
            <a:xfrm>
              <a:off x="1645" y="1263"/>
              <a:ext cx="80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application</a:t>
              </a:r>
            </a:p>
            <a:p>
              <a:pPr algn="ctr" eaLnBrk="1" hangingPunct="1">
                <a:spcBef>
                  <a:spcPct val="0"/>
                </a:spcBef>
                <a:buFontTx/>
                <a:buNone/>
              </a:pPr>
              <a:r>
                <a:rPr lang="en-US" altLang="en-US" sz="1800"/>
                <a:t>logic</a:t>
              </a:r>
              <a:endParaRPr lang="en-GB" altLang="en-US" sz="1800"/>
            </a:p>
          </p:txBody>
        </p:sp>
      </p:grpSp>
      <p:grpSp>
        <p:nvGrpSpPr>
          <p:cNvPr id="70673" name="Group 32"/>
          <p:cNvGrpSpPr>
            <a:grpSpLocks/>
          </p:cNvGrpSpPr>
          <p:nvPr/>
        </p:nvGrpSpPr>
        <p:grpSpPr bwMode="auto">
          <a:xfrm>
            <a:off x="2135188" y="4457700"/>
            <a:ext cx="1628775" cy="698500"/>
            <a:chOff x="1584" y="1234"/>
            <a:chExt cx="930" cy="440"/>
          </a:xfrm>
        </p:grpSpPr>
        <p:sp>
          <p:nvSpPr>
            <p:cNvPr id="70680" name="Rectangle 33"/>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70681" name="Text Box 34"/>
            <p:cNvSpPr txBox="1">
              <a:spLocks noChangeArrowheads="1"/>
            </p:cNvSpPr>
            <p:nvPr/>
          </p:nvSpPr>
          <p:spPr bwMode="auto">
            <a:xfrm>
              <a:off x="1584" y="1263"/>
              <a:ext cx="93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data </a:t>
              </a:r>
            </a:p>
            <a:p>
              <a:pPr algn="ctr" eaLnBrk="1" hangingPunct="1">
                <a:spcBef>
                  <a:spcPct val="0"/>
                </a:spcBef>
                <a:buFontTx/>
                <a:buNone/>
              </a:pPr>
              <a:r>
                <a:rPr lang="en-US" altLang="en-US" sz="1800"/>
                <a:t>management</a:t>
              </a:r>
              <a:endParaRPr lang="en-GB" altLang="en-US" sz="1800"/>
            </a:p>
          </p:txBody>
        </p:sp>
      </p:grpSp>
      <p:sp>
        <p:nvSpPr>
          <p:cNvPr id="70674" name="Text Box 35"/>
          <p:cNvSpPr txBox="1">
            <a:spLocks noChangeArrowheads="1"/>
          </p:cNvSpPr>
          <p:nvPr/>
        </p:nvSpPr>
        <p:spPr bwMode="auto">
          <a:xfrm rot="-5400000">
            <a:off x="1312863" y="4268788"/>
            <a:ext cx="124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400"/>
              <a:t>1 - tier</a:t>
            </a:r>
            <a:endParaRPr lang="en-GB" altLang="en-US" sz="2400"/>
          </a:p>
        </p:txBody>
      </p:sp>
      <p:sp>
        <p:nvSpPr>
          <p:cNvPr id="70675" name="tower"/>
          <p:cNvSpPr>
            <a:spLocks noEditPoints="1" noChangeArrowheads="1"/>
          </p:cNvSpPr>
          <p:nvPr/>
        </p:nvSpPr>
        <p:spPr bwMode="auto">
          <a:xfrm>
            <a:off x="762000" y="5462588"/>
            <a:ext cx="304800" cy="798512"/>
          </a:xfrm>
          <a:custGeom>
            <a:avLst/>
            <a:gdLst>
              <a:gd name="T0" fmla="*/ 0 w 21600"/>
              <a:gd name="T1" fmla="*/ 2147483646 h 21600"/>
              <a:gd name="T2" fmla="*/ 2147483646 w 21600"/>
              <a:gd name="T3" fmla="*/ 0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w 21600"/>
              <a:gd name="T17" fmla="*/ 2147483646 h 21600"/>
              <a:gd name="T18" fmla="*/ 0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en-GB"/>
          </a:p>
        </p:txBody>
      </p:sp>
      <p:sp>
        <p:nvSpPr>
          <p:cNvPr id="70676" name="computr2"/>
          <p:cNvSpPr>
            <a:spLocks noEditPoints="1" noChangeArrowheads="1"/>
          </p:cNvSpPr>
          <p:nvPr/>
        </p:nvSpPr>
        <p:spPr bwMode="auto">
          <a:xfrm>
            <a:off x="533400" y="3709988"/>
            <a:ext cx="685800" cy="687387"/>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en-GB"/>
          </a:p>
        </p:txBody>
      </p:sp>
      <p:sp>
        <p:nvSpPr>
          <p:cNvPr id="70677" name="Line 38"/>
          <p:cNvSpPr>
            <a:spLocks noChangeShapeType="1"/>
          </p:cNvSpPr>
          <p:nvPr/>
        </p:nvSpPr>
        <p:spPr bwMode="auto">
          <a:xfrm>
            <a:off x="304800" y="5233988"/>
            <a:ext cx="84582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0678" name="Text Box 39"/>
          <p:cNvSpPr txBox="1">
            <a:spLocks noChangeArrowheads="1"/>
          </p:cNvSpPr>
          <p:nvPr/>
        </p:nvSpPr>
        <p:spPr bwMode="auto">
          <a:xfrm>
            <a:off x="441325" y="4468813"/>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400"/>
              <a:t>client</a:t>
            </a:r>
            <a:endParaRPr lang="en-GB" altLang="en-US" sz="2400"/>
          </a:p>
        </p:txBody>
      </p:sp>
      <p:sp>
        <p:nvSpPr>
          <p:cNvPr id="70679" name="Text Box 40"/>
          <p:cNvSpPr txBox="1">
            <a:spLocks noChangeArrowheads="1"/>
          </p:cNvSpPr>
          <p:nvPr/>
        </p:nvSpPr>
        <p:spPr bwMode="auto">
          <a:xfrm>
            <a:off x="457200" y="6332538"/>
            <a:ext cx="1087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400"/>
              <a:t>server</a:t>
            </a:r>
            <a:endParaRPr lang="en-GB" altLang="en-US" sz="2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9144000" cy="504056"/>
          </a:xfrm>
        </p:spPr>
        <p:txBody>
          <a:bodyPr/>
          <a:lstStyle/>
          <a:p>
            <a:r>
              <a:rPr lang="sv-SE" dirty="0" err="1" smtClean="0">
                <a:latin typeface="Franklin Gothic Medium Cond" panose="020B0606030402020204" pitchFamily="34" charset="0"/>
              </a:rPr>
              <a:t>Assignment</a:t>
            </a:r>
            <a:r>
              <a:rPr lang="sv-SE" smtClean="0">
                <a:latin typeface="Franklin Gothic Medium Cond" panose="020B0606030402020204" pitchFamily="34" charset="0"/>
              </a:rPr>
              <a:t> Schedule</a:t>
            </a:r>
            <a:endParaRPr lang="sv-SE" dirty="0">
              <a:latin typeface="Franklin Gothic Medium Cond" panose="020B06060304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666374929"/>
              </p:ext>
            </p:extLst>
          </p:nvPr>
        </p:nvGraphicFramePr>
        <p:xfrm>
          <a:off x="251520" y="1112158"/>
          <a:ext cx="8568952" cy="5568226"/>
        </p:xfrm>
        <a:graphic>
          <a:graphicData uri="http://schemas.openxmlformats.org/drawingml/2006/table">
            <a:tbl>
              <a:tblPr firstRow="1" firstCol="1" bandRow="1">
                <a:tableStyleId>{5C22544A-7EE6-4342-B048-85BDC9FD1C3A}</a:tableStyleId>
              </a:tblPr>
              <a:tblGrid>
                <a:gridCol w="773980"/>
                <a:gridCol w="808609"/>
                <a:gridCol w="901316"/>
                <a:gridCol w="2435309"/>
                <a:gridCol w="1824869"/>
                <a:gridCol w="1824869"/>
              </a:tblGrid>
              <a:tr h="223062">
                <a:tc>
                  <a:txBody>
                    <a:bodyPr/>
                    <a:lstStyle/>
                    <a:p>
                      <a:pPr marL="0" marR="0" algn="ctr">
                        <a:spcBef>
                          <a:spcPts val="0"/>
                        </a:spcBef>
                        <a:spcAft>
                          <a:spcPts val="0"/>
                        </a:spcAft>
                        <a:tabLst>
                          <a:tab pos="2880360" algn="ctr"/>
                          <a:tab pos="5760720" algn="r"/>
                          <a:tab pos="457200" algn="l"/>
                        </a:tabLst>
                      </a:pPr>
                      <a:r>
                        <a:rPr lang="en-GB" sz="1400" dirty="0">
                          <a:effectLst/>
                          <a:latin typeface="Franklin Gothic Medium Cond" panose="020B0606030402020204" pitchFamily="34" charset="0"/>
                        </a:rPr>
                        <a:t>Week</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solidFill>
                      <a:schemeClr val="bg1">
                        <a:lumMod val="50000"/>
                      </a:schemeClr>
                    </a:solidFill>
                  </a:tcPr>
                </a:tc>
                <a:tc>
                  <a:txBody>
                    <a:bodyPr/>
                    <a:lstStyle/>
                    <a:p>
                      <a:pPr marL="0" marR="0" algn="ctr">
                        <a:spcBef>
                          <a:spcPts val="0"/>
                        </a:spcBef>
                        <a:spcAft>
                          <a:spcPts val="0"/>
                        </a:spcAft>
                      </a:pPr>
                      <a:r>
                        <a:rPr lang="en-GB" sz="1400" dirty="0">
                          <a:effectLst/>
                          <a:latin typeface="Franklin Gothic Medium Cond" panose="020B0606030402020204" pitchFamily="34" charset="0"/>
                        </a:rPr>
                        <a:t> </a:t>
                      </a:r>
                      <a:endParaRPr lang="en-GB" sz="1400" dirty="0">
                        <a:solidFill>
                          <a:srgbClr val="000000"/>
                        </a:solidFill>
                        <a:effectLst/>
                        <a:latin typeface="Franklin Gothic Medium Cond" panose="020B0606030402020204" pitchFamily="34" charset="0"/>
                        <a:ea typeface="Times New Roman" panose="02020603050405020304" pitchFamily="18" charset="0"/>
                      </a:endParaRPr>
                    </a:p>
                  </a:txBody>
                  <a:tcPr marL="65294" marR="65294" marT="0" marB="0">
                    <a:solidFill>
                      <a:schemeClr val="bg1">
                        <a:lumMod val="50000"/>
                      </a:schemeClr>
                    </a:solidFill>
                  </a:tcPr>
                </a:tc>
                <a:tc>
                  <a:txBody>
                    <a:bodyPr/>
                    <a:lstStyle/>
                    <a:p>
                      <a:pPr marL="0" marR="0" algn="ctr">
                        <a:spcBef>
                          <a:spcPts val="0"/>
                        </a:spcBef>
                        <a:spcAft>
                          <a:spcPts val="0"/>
                        </a:spcAft>
                      </a:pPr>
                      <a:r>
                        <a:rPr lang="en-GB" sz="1400" dirty="0">
                          <a:effectLst/>
                          <a:latin typeface="Franklin Gothic Medium Cond" panose="020B0606030402020204" pitchFamily="34" charset="0"/>
                        </a:rPr>
                        <a:t>Date</a:t>
                      </a:r>
                      <a:endParaRPr lang="en-GB" sz="1400" dirty="0">
                        <a:solidFill>
                          <a:srgbClr val="000000"/>
                        </a:solidFill>
                        <a:effectLst/>
                        <a:latin typeface="Franklin Gothic Medium Cond" panose="020B0606030402020204" pitchFamily="34" charset="0"/>
                        <a:ea typeface="Times New Roman" panose="02020603050405020304" pitchFamily="18" charset="0"/>
                      </a:endParaRPr>
                    </a:p>
                  </a:txBody>
                  <a:tcPr marL="65294" marR="65294" marT="0" marB="0">
                    <a:solidFill>
                      <a:schemeClr val="bg1">
                        <a:lumMod val="50000"/>
                      </a:schemeClr>
                    </a:solidFill>
                  </a:tcPr>
                </a:tc>
                <a:tc>
                  <a:txBody>
                    <a:bodyPr/>
                    <a:lstStyle/>
                    <a:p>
                      <a:pPr marL="0" marR="0" algn="ctr">
                        <a:spcBef>
                          <a:spcPts val="0"/>
                        </a:spcBef>
                        <a:spcAft>
                          <a:spcPts val="0"/>
                        </a:spcAft>
                      </a:pPr>
                      <a:r>
                        <a:rPr lang="en-GB" sz="1400" dirty="0">
                          <a:effectLst/>
                          <a:latin typeface="Franklin Gothic Medium Cond" panose="020B0606030402020204" pitchFamily="34" charset="0"/>
                        </a:rPr>
                        <a:t>Lecture</a:t>
                      </a:r>
                      <a:endParaRPr lang="en-GB" sz="1400" dirty="0">
                        <a:solidFill>
                          <a:srgbClr val="000000"/>
                        </a:solidFill>
                        <a:effectLst/>
                        <a:latin typeface="Franklin Gothic Medium Cond" panose="020B0606030402020204" pitchFamily="34" charset="0"/>
                        <a:ea typeface="Times New Roman" panose="02020603050405020304" pitchFamily="18" charset="0"/>
                      </a:endParaRPr>
                    </a:p>
                  </a:txBody>
                  <a:tcPr marL="65294" marR="65294" marT="0" marB="0">
                    <a:solidFill>
                      <a:schemeClr val="bg1">
                        <a:lumMod val="50000"/>
                      </a:schemeClr>
                    </a:solidFill>
                  </a:tcPr>
                </a:tc>
                <a:tc>
                  <a:txBody>
                    <a:bodyPr/>
                    <a:lstStyle/>
                    <a:p>
                      <a:pPr marL="0" marR="0" algn="ctr">
                        <a:spcBef>
                          <a:spcPts val="0"/>
                        </a:spcBef>
                        <a:spcAft>
                          <a:spcPts val="0"/>
                        </a:spcAft>
                        <a:tabLst>
                          <a:tab pos="2880360" algn="ctr"/>
                          <a:tab pos="5760720" algn="r"/>
                          <a:tab pos="457200" algn="l"/>
                        </a:tabLst>
                      </a:pPr>
                      <a:r>
                        <a:rPr lang="en-GB" sz="1400" dirty="0" smtClean="0">
                          <a:solidFill>
                            <a:schemeClr val="tx1"/>
                          </a:solidFill>
                          <a:effectLst/>
                          <a:latin typeface="Franklin Gothic Medium Cond" panose="020B0606030402020204" pitchFamily="34" charset="0"/>
                        </a:rPr>
                        <a:t>Assignment1</a:t>
                      </a: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B w="12700" cap="flat" cmpd="sng" algn="ctr">
                      <a:solidFill>
                        <a:srgbClr val="FFC000"/>
                      </a:solidFill>
                      <a:prstDash val="solid"/>
                      <a:round/>
                      <a:headEnd type="none" w="med" len="med"/>
                      <a:tailEnd type="none" w="med" len="med"/>
                    </a:lnB>
                    <a:solidFill>
                      <a:schemeClr val="bg1">
                        <a:lumMod val="5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GB" sz="1400" dirty="0" smtClean="0">
                          <a:solidFill>
                            <a:schemeClr val="tx1"/>
                          </a:solidFill>
                          <a:effectLst/>
                          <a:latin typeface="Franklin Gothic Medium Cond" panose="020B0606030402020204" pitchFamily="34" charset="0"/>
                        </a:rPr>
                        <a:t>Assignment2</a:t>
                      </a:r>
                      <a:endParaRPr lang="en-GB" sz="1400" dirty="0" smtClean="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solidFill>
                      <a:schemeClr val="bg1">
                        <a:lumMod val="50000"/>
                      </a:schemeClr>
                    </a:solidFill>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4</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L1/S1</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 22 JAN</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 pos="457200" algn="l"/>
                        </a:tabLst>
                      </a:pPr>
                      <a:r>
                        <a:rPr lang="en-GB" sz="1050" dirty="0" smtClean="0">
                          <a:solidFill>
                            <a:schemeClr val="bg1">
                              <a:lumMod val="75000"/>
                            </a:schemeClr>
                          </a:solidFill>
                          <a:effectLst/>
                          <a:latin typeface="Franklin Gothic Medium Cond" panose="020B0606030402020204" pitchFamily="34" charset="0"/>
                        </a:rPr>
                        <a:t>Introduction,</a:t>
                      </a:r>
                      <a:r>
                        <a:rPr lang="en-GB" sz="1050" baseline="0" dirty="0" smtClean="0">
                          <a:solidFill>
                            <a:schemeClr val="bg1">
                              <a:lumMod val="75000"/>
                            </a:schemeClr>
                          </a:solidFill>
                          <a:effectLst/>
                          <a:latin typeface="Franklin Gothic Medium Cond" panose="020B0606030402020204" pitchFamily="34" charset="0"/>
                        </a:rPr>
                        <a:t>  Objectives </a:t>
                      </a:r>
                      <a:r>
                        <a:rPr lang="en-GB" sz="1050" dirty="0" smtClean="0">
                          <a:solidFill>
                            <a:schemeClr val="bg1">
                              <a:lumMod val="75000"/>
                            </a:schemeClr>
                          </a:solidFill>
                          <a:effectLst/>
                          <a:latin typeface="Franklin Gothic Medium Cond" panose="020B0606030402020204" pitchFamily="34" charset="0"/>
                        </a:rPr>
                        <a:t>&amp; </a:t>
                      </a:r>
                      <a:r>
                        <a:rPr lang="en-GB" sz="1050" dirty="0">
                          <a:solidFill>
                            <a:schemeClr val="bg1">
                              <a:lumMod val="75000"/>
                            </a:schemeClr>
                          </a:solidFill>
                          <a:effectLst/>
                          <a:latin typeface="Franklin Gothic Medium Cond" panose="020B0606030402020204" pitchFamily="34" charset="0"/>
                        </a:rPr>
                        <a:t>Organization</a:t>
                      </a:r>
                      <a:endParaRPr lang="en-GB" sz="1050" dirty="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r>
                        <a:rPr lang="en-US" sz="1400" dirty="0" smtClean="0">
                          <a:solidFill>
                            <a:schemeClr val="tx1"/>
                          </a:solidFill>
                          <a:effectLst/>
                          <a:latin typeface="Franklin Gothic Medium Cond" panose="020B0606030402020204" pitchFamily="34" charset="0"/>
                          <a:ea typeface="Times New Roman" panose="02020603050405020304" pitchFamily="18" charset="0"/>
                        </a:rPr>
                        <a:t>Form</a:t>
                      </a:r>
                      <a:r>
                        <a:rPr lang="en-US" sz="1400" baseline="0" dirty="0" smtClean="0">
                          <a:solidFill>
                            <a:schemeClr val="tx1"/>
                          </a:solidFill>
                          <a:effectLst/>
                          <a:latin typeface="Franklin Gothic Medium Cond" panose="020B0606030402020204" pitchFamily="34" charset="0"/>
                          <a:ea typeface="Times New Roman" panose="02020603050405020304" pitchFamily="18" charset="0"/>
                        </a:rPr>
                        <a:t> groups &amp; read Ass 1</a:t>
                      </a: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tcPr>
                </a:tc>
              </a:tr>
              <a:tr h="28654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4</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spcBef>
                          <a:spcPts val="0"/>
                        </a:spcBef>
                        <a:spcAft>
                          <a:spcPts val="0"/>
                        </a:spcAft>
                        <a:tabLst>
                          <a:tab pos="2880360" algn="ctr"/>
                          <a:tab pos="5760720" algn="r"/>
                          <a:tab pos="457200" algn="l"/>
                        </a:tabLst>
                      </a:pPr>
                      <a:r>
                        <a:rPr lang="en-GB" sz="1400" dirty="0">
                          <a:effectLst/>
                          <a:latin typeface="Franklin Gothic Medium Cond" panose="020B0606030402020204" pitchFamily="34" charset="0"/>
                        </a:rPr>
                        <a:t>L2</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 23 JAN</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spcBef>
                          <a:spcPts val="0"/>
                        </a:spcBef>
                        <a:spcAft>
                          <a:spcPts val="0"/>
                        </a:spcAft>
                        <a:tabLst>
                          <a:tab pos="2880360" algn="ctr"/>
                          <a:tab pos="5760720" algn="r"/>
                        </a:tabLst>
                      </a:pPr>
                      <a:r>
                        <a:rPr lang="en-US" sz="1050" dirty="0">
                          <a:solidFill>
                            <a:schemeClr val="bg1">
                              <a:lumMod val="75000"/>
                            </a:schemeClr>
                          </a:solidFill>
                          <a:effectLst/>
                          <a:latin typeface="Franklin Gothic Medium Cond" panose="020B0606030402020204" pitchFamily="34" charset="0"/>
                        </a:rPr>
                        <a:t>Architecting Process &amp; </a:t>
                      </a:r>
                      <a:r>
                        <a:rPr lang="en-US" sz="1050" dirty="0" smtClean="0">
                          <a:solidFill>
                            <a:schemeClr val="bg1">
                              <a:lumMod val="75000"/>
                            </a:schemeClr>
                          </a:solidFill>
                          <a:effectLst/>
                          <a:latin typeface="Franklin Gothic Medium Cond" panose="020B0606030402020204" pitchFamily="34" charset="0"/>
                        </a:rPr>
                        <a:t>Architecture Views</a:t>
                      </a:r>
                      <a:endParaRPr lang="en-GB" sz="1050" dirty="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5</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50000"/>
                      </a:schemeClr>
                    </a:solidFill>
                  </a:tcPr>
                </a:tc>
                <a:tc>
                  <a:txBody>
                    <a:bodyPr/>
                    <a:lstStyle/>
                    <a:p>
                      <a:pPr marL="0" marR="0" algn="l">
                        <a:spcBef>
                          <a:spcPts val="0"/>
                        </a:spcBef>
                        <a:spcAft>
                          <a:spcPts val="0"/>
                        </a:spcAft>
                        <a:tabLst>
                          <a:tab pos="2880360" algn="ctr"/>
                          <a:tab pos="5760720" algn="r"/>
                          <a:tab pos="457200" algn="l"/>
                        </a:tabLst>
                      </a:pP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 28 JAN</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US" sz="1050" b="1" i="0" u="sng" dirty="0" smtClean="0">
                          <a:solidFill>
                            <a:schemeClr val="bg1">
                              <a:lumMod val="75000"/>
                            </a:schemeClr>
                          </a:solidFill>
                          <a:effectLst/>
                          <a:latin typeface="Franklin Gothic Medium Cond" panose="020B0606030402020204" pitchFamily="34" charset="0"/>
                          <a:ea typeface="Times New Roman" panose="02020603050405020304" pitchFamily="18" charset="0"/>
                        </a:rPr>
                        <a:t>Skip</a:t>
                      </a:r>
                      <a:endParaRPr lang="en-GB" sz="1050" b="1" i="0" u="sng" dirty="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tcPr>
                </a:tc>
              </a:tr>
              <a:tr h="272466">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5</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50000"/>
                      </a:schemeClr>
                    </a:solidFill>
                  </a:tcPr>
                </a:tc>
                <a:tc>
                  <a:txBody>
                    <a:bodyPr/>
                    <a:lstStyle/>
                    <a:p>
                      <a:pPr marL="0" marR="0" algn="r" defTabSz="457200" rtl="0" eaLnBrk="1" latinLnBrk="0" hangingPunct="1">
                        <a:spcBef>
                          <a:spcPts val="0"/>
                        </a:spcBef>
                        <a:spcAft>
                          <a:spcPts val="0"/>
                        </a:spcAft>
                        <a:tabLst>
                          <a:tab pos="2880360" algn="ctr"/>
                          <a:tab pos="5760720" algn="r"/>
                          <a:tab pos="457200" algn="l"/>
                        </a:tabLst>
                      </a:pPr>
                      <a:r>
                        <a:rPr lang="en-US" sz="1400" kern="1200" dirty="0" smtClean="0">
                          <a:solidFill>
                            <a:schemeClr val="dk1"/>
                          </a:solidFill>
                          <a:effectLst/>
                          <a:latin typeface="Franklin Gothic Medium Cond" panose="020B0606030402020204" pitchFamily="34" charset="0"/>
                          <a:ea typeface="+mn-ea"/>
                          <a:cs typeface="+mn-cs"/>
                        </a:rPr>
                        <a:t>S2</a:t>
                      </a:r>
                      <a:endParaRPr lang="en-GB" sz="1400" kern="1200" dirty="0">
                        <a:solidFill>
                          <a:schemeClr val="dk1"/>
                        </a:solidFill>
                        <a:effectLst/>
                        <a:latin typeface="Franklin Gothic Medium Cond" panose="020B0606030402020204" pitchFamily="34" charset="0"/>
                        <a:ea typeface="+mn-ea"/>
                        <a:cs typeface="+mn-cs"/>
                      </a:endParaRPr>
                    </a:p>
                  </a:txBody>
                  <a:tcPr marL="65294" marR="65294" marT="0" marB="0">
                    <a:solidFill>
                      <a:srgbClr val="F3F9FA"/>
                    </a:solidFill>
                  </a:tcPr>
                </a:tc>
                <a:tc>
                  <a:txBody>
                    <a:bodyPr/>
                    <a:lstStyle/>
                    <a:p>
                      <a:pPr marL="0" marR="0" algn="ctr" defTabSz="457200" rtl="0" eaLnBrk="1" latinLnBrk="0" hangingPunct="1">
                        <a:spcBef>
                          <a:spcPts val="0"/>
                        </a:spcBef>
                        <a:spcAft>
                          <a:spcPts val="0"/>
                        </a:spcAft>
                        <a:tabLst>
                          <a:tab pos="2880360" algn="ctr"/>
                          <a:tab pos="5760720" algn="r"/>
                          <a:tab pos="457200" algn="l"/>
                        </a:tabLst>
                      </a:pPr>
                      <a:r>
                        <a:rPr lang="en-US" sz="1400" kern="1200" dirty="0" smtClean="0">
                          <a:solidFill>
                            <a:schemeClr val="dk1"/>
                          </a:solidFill>
                          <a:effectLst/>
                          <a:latin typeface="Franklin Gothic Medium Cond" panose="020B0606030402020204" pitchFamily="34" charset="0"/>
                          <a:ea typeface="+mn-ea"/>
                          <a:cs typeface="+mn-cs"/>
                        </a:rPr>
                        <a:t> 29 JAN</a:t>
                      </a:r>
                      <a:endParaRPr lang="en-GB" sz="1400" kern="1200" dirty="0">
                        <a:solidFill>
                          <a:schemeClr val="dk1"/>
                        </a:solidFill>
                        <a:effectLst/>
                        <a:latin typeface="Franklin Gothic Medium Cond" panose="020B0606030402020204" pitchFamily="34" charset="0"/>
                        <a:ea typeface="+mn-ea"/>
                        <a:cs typeface="+mn-cs"/>
                      </a:endParaRPr>
                    </a:p>
                  </a:txBody>
                  <a:tcPr marL="65294" marR="65294" marT="0" marB="0">
                    <a:solidFill>
                      <a:srgbClr val="F3F9FA"/>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US" sz="1050" kern="1200" baseline="0" dirty="0" smtClean="0">
                          <a:solidFill>
                            <a:schemeClr val="bg1">
                              <a:lumMod val="75000"/>
                            </a:schemeClr>
                          </a:solidFill>
                          <a:effectLst/>
                          <a:latin typeface="Franklin Gothic Medium Cond" panose="020B0606030402020204" pitchFamily="34" charset="0"/>
                          <a:ea typeface="+mn-ea"/>
                          <a:cs typeface="+mn-cs"/>
                        </a:rPr>
                        <a:t>&lt;&lt; Supervision: Launch Assignment 1&gt;&gt;</a:t>
                      </a:r>
                      <a:endParaRPr lang="en-GB" sz="1050" kern="1200" dirty="0">
                        <a:solidFill>
                          <a:schemeClr val="bg1">
                            <a:lumMod val="75000"/>
                          </a:schemeClr>
                        </a:solidFill>
                        <a:effectLst/>
                        <a:latin typeface="Franklin Gothic Medium Cond" panose="020B0606030402020204" pitchFamily="34" charset="0"/>
                        <a:ea typeface="+mn-ea"/>
                        <a:cs typeface="+mn-cs"/>
                      </a:endParaRPr>
                    </a:p>
                  </a:txBody>
                  <a:tcPr marL="65294" marR="65294" marT="0" marB="0">
                    <a:lnR w="12700" cap="flat" cmpd="sng" algn="ctr">
                      <a:solidFill>
                        <a:srgbClr val="FFC000"/>
                      </a:solidFill>
                      <a:prstDash val="solid"/>
                      <a:round/>
                      <a:headEnd type="none" w="med" len="med"/>
                      <a:tailEnd type="none" w="med" len="med"/>
                    </a:lnR>
                    <a:solidFill>
                      <a:srgbClr val="F3F9FA"/>
                    </a:solidFill>
                  </a:tcPr>
                </a:tc>
                <a:tc>
                  <a:txBody>
                    <a:bodyPr/>
                    <a:lstStyle/>
                    <a:p>
                      <a:pPr marL="0" marR="0" algn="ctr" defTabSz="457200" rtl="0" eaLnBrk="1" latinLnBrk="0" hangingPunct="1">
                        <a:spcBef>
                          <a:spcPts val="0"/>
                        </a:spcBef>
                        <a:spcAft>
                          <a:spcPts val="0"/>
                        </a:spcAft>
                        <a:tabLst>
                          <a:tab pos="2880360" algn="ctr"/>
                          <a:tab pos="5760720" algn="r"/>
                          <a:tab pos="457200" algn="l"/>
                        </a:tabLst>
                      </a:pPr>
                      <a:r>
                        <a:rPr lang="en-US" sz="1400" kern="1200" dirty="0" smtClean="0">
                          <a:solidFill>
                            <a:schemeClr val="tx1"/>
                          </a:solidFill>
                          <a:effectLst/>
                          <a:latin typeface="Franklin Gothic Medium Cond" panose="020B0606030402020204" pitchFamily="34" charset="0"/>
                          <a:ea typeface="+mn-ea"/>
                          <a:cs typeface="+mn-cs"/>
                        </a:rPr>
                        <a:t>Work &amp; </a:t>
                      </a:r>
                      <a:r>
                        <a:rPr lang="en-US" sz="1400" kern="1200" smtClean="0">
                          <a:solidFill>
                            <a:schemeClr val="tx1"/>
                          </a:solidFill>
                          <a:effectLst/>
                          <a:latin typeface="Franklin Gothic Medium Cond" panose="020B0606030402020204" pitchFamily="34" charset="0"/>
                          <a:ea typeface="+mn-ea"/>
                          <a:cs typeface="+mn-cs"/>
                        </a:rPr>
                        <a:t>TA feedback</a:t>
                      </a:r>
                      <a:endParaRPr lang="en-GB" sz="1400" kern="1200" dirty="0">
                        <a:solidFill>
                          <a:schemeClr val="tx1"/>
                        </a:solidFill>
                        <a:effectLst/>
                        <a:latin typeface="Franklin Gothic Medium Cond" panose="020B0606030402020204" pitchFamily="34" charset="0"/>
                        <a:ea typeface="+mn-ea"/>
                        <a:cs typeface="+mn-cs"/>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solidFill>
                      <a:srgbClr val="F3F9FA"/>
                    </a:solidFill>
                  </a:tcPr>
                </a:tc>
                <a:tc>
                  <a:txBody>
                    <a:bodyPr/>
                    <a:lstStyle/>
                    <a:p>
                      <a:pPr marL="0" marR="0" algn="ctr" defTabSz="457200" rtl="0" eaLnBrk="1" latinLnBrk="0" hangingPunct="1">
                        <a:spcBef>
                          <a:spcPts val="0"/>
                        </a:spcBef>
                        <a:spcAft>
                          <a:spcPts val="0"/>
                        </a:spcAft>
                        <a:tabLst>
                          <a:tab pos="2880360" algn="ctr"/>
                          <a:tab pos="5760720" algn="r"/>
                          <a:tab pos="457200" algn="l"/>
                        </a:tabLst>
                      </a:pPr>
                      <a:endParaRPr lang="en-GB" sz="1400" kern="1200" dirty="0">
                        <a:solidFill>
                          <a:schemeClr val="tx1"/>
                        </a:solidFill>
                        <a:effectLst/>
                        <a:latin typeface="Franklin Gothic Medium Cond" panose="020B0606030402020204" pitchFamily="34" charset="0"/>
                        <a:ea typeface="+mn-ea"/>
                        <a:cs typeface="+mn-cs"/>
                      </a:endParaRPr>
                    </a:p>
                  </a:txBody>
                  <a:tcPr marL="65294" marR="65294" marT="0" marB="0">
                    <a:lnL w="12700" cap="flat" cmpd="sng" algn="ctr">
                      <a:solidFill>
                        <a:srgbClr val="FFC000"/>
                      </a:solidFill>
                      <a:prstDash val="solid"/>
                      <a:round/>
                      <a:headEnd type="none" w="med" len="med"/>
                      <a:tailEnd type="none" w="med" len="med"/>
                    </a:lnL>
                    <a:solidFill>
                      <a:srgbClr val="F3F9FA"/>
                    </a:solidFill>
                  </a:tcPr>
                </a:tc>
              </a:tr>
              <a:tr h="266746">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5</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50000"/>
                      </a:schemeClr>
                    </a:solidFill>
                  </a:tcPr>
                </a:tc>
                <a:tc>
                  <a:txBody>
                    <a:bodyPr/>
                    <a:lstStyle/>
                    <a:p>
                      <a:pPr marL="0" marR="0" algn="l">
                        <a:spcBef>
                          <a:spcPts val="0"/>
                        </a:spcBef>
                        <a:spcAft>
                          <a:spcPts val="0"/>
                        </a:spcAft>
                        <a:tabLst>
                          <a:tab pos="2880360" algn="ctr"/>
                          <a:tab pos="5760720" algn="r"/>
                          <a:tab pos="457200" algn="l"/>
                        </a:tabLst>
                      </a:pP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defTabSz="457200" rtl="0" eaLnBrk="1" latinLnBrk="0" hangingPunct="1">
                        <a:spcBef>
                          <a:spcPts val="0"/>
                        </a:spcBef>
                        <a:spcAft>
                          <a:spcPts val="0"/>
                        </a:spcAft>
                        <a:tabLst>
                          <a:tab pos="2880360" algn="ctr"/>
                          <a:tab pos="5760720" algn="r"/>
                        </a:tabLst>
                      </a:pPr>
                      <a:r>
                        <a:rPr lang="en-US" sz="1400" kern="1200" dirty="0" smtClean="0">
                          <a:solidFill>
                            <a:schemeClr val="dk1"/>
                          </a:solidFill>
                          <a:effectLst/>
                          <a:latin typeface="Franklin Gothic Medium Cond" panose="020B0606030402020204" pitchFamily="34" charset="0"/>
                          <a:ea typeface="+mn-ea"/>
                          <a:cs typeface="+mn-cs"/>
                        </a:rPr>
                        <a:t> 30</a:t>
                      </a:r>
                      <a:r>
                        <a:rPr lang="en-US" sz="1400" kern="1200" baseline="0" dirty="0" smtClean="0">
                          <a:solidFill>
                            <a:schemeClr val="dk1"/>
                          </a:solidFill>
                          <a:effectLst/>
                          <a:latin typeface="Franklin Gothic Medium Cond" panose="020B0606030402020204" pitchFamily="34" charset="0"/>
                          <a:ea typeface="+mn-ea"/>
                          <a:cs typeface="+mn-cs"/>
                        </a:rPr>
                        <a:t> JAN</a:t>
                      </a:r>
                      <a:endParaRPr lang="en-GB" sz="1400" kern="1200" dirty="0">
                        <a:solidFill>
                          <a:schemeClr val="dk1"/>
                        </a:solidFill>
                        <a:effectLst/>
                        <a:latin typeface="Franklin Gothic Medium Cond" panose="020B0606030402020204" pitchFamily="34" charset="0"/>
                        <a:ea typeface="+mn-ea"/>
                        <a:cs typeface="+mn-cs"/>
                      </a:endParaRPr>
                    </a:p>
                  </a:txBody>
                  <a:tcPr marL="65294" marR="65294" marT="0" marB="0">
                    <a:solidFill>
                      <a:srgbClr val="E7F3F4"/>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Lst>
                        <a:defRPr/>
                      </a:pPr>
                      <a:r>
                        <a:rPr lang="en-GB" sz="1050" b="1" u="sng" dirty="0" smtClean="0">
                          <a:solidFill>
                            <a:schemeClr val="bg1">
                              <a:lumMod val="75000"/>
                            </a:schemeClr>
                          </a:solidFill>
                          <a:effectLst/>
                          <a:latin typeface="Franklin Gothic Medium Cond" panose="020B0606030402020204" pitchFamily="34" charset="0"/>
                        </a:rPr>
                        <a:t>Skip</a:t>
                      </a:r>
                      <a:endParaRPr lang="en-GB" sz="1050" b="1" u="sng" dirty="0" smtClean="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solidFill>
                      <a:srgbClr val="E7F3F4"/>
                    </a:solidFill>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6</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L3</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  3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GB" sz="1050" dirty="0" smtClean="0">
                          <a:solidFill>
                            <a:schemeClr val="bg1">
                              <a:lumMod val="75000"/>
                            </a:schemeClr>
                          </a:solidFill>
                          <a:effectLst/>
                          <a:latin typeface="Franklin Gothic Medium Cond" panose="020B0606030402020204" pitchFamily="34" charset="0"/>
                        </a:rPr>
                        <a:t>Architectural Styles 1</a:t>
                      </a:r>
                      <a:endParaRPr lang="en-GB" sz="1050" dirty="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6</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lgn="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mn-ea"/>
                        </a:rPr>
                        <a:t>S3 </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  5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solidFill>
                      <a:srgbClr val="E7F3F4"/>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GB" sz="1050" dirty="0" smtClean="0">
                          <a:solidFill>
                            <a:schemeClr val="bg1">
                              <a:lumMod val="75000"/>
                            </a:schemeClr>
                          </a:solidFill>
                          <a:effectLst/>
                          <a:latin typeface="Franklin Gothic Medium Cond" panose="020B0606030402020204" pitchFamily="34" charset="0"/>
                        </a:rPr>
                        <a:t>&lt;&lt; Supervision/Assignment&gt;&gt;</a:t>
                      </a:r>
                      <a:endParaRPr lang="en-GB" sz="1050" dirty="0" smtClean="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solidFill>
                      <a:srgbClr val="E7F3F4"/>
                    </a:solidFill>
                  </a:tcPr>
                </a:tc>
                <a:tc>
                  <a:txBody>
                    <a:bodyPr/>
                    <a:lstStyle/>
                    <a:p>
                      <a:pPr marL="0" marR="0" algn="ctr">
                        <a:spcBef>
                          <a:spcPts val="0"/>
                        </a:spcBef>
                        <a:spcAft>
                          <a:spcPts val="0"/>
                        </a:spcAft>
                        <a:tabLst>
                          <a:tab pos="2880360" algn="ctr"/>
                          <a:tab pos="5760720" algn="r"/>
                          <a:tab pos="457200" algn="l"/>
                        </a:tabLst>
                      </a:pPr>
                      <a:r>
                        <a:rPr lang="en-US" sz="1400" dirty="0" smtClean="0">
                          <a:solidFill>
                            <a:schemeClr val="tx1"/>
                          </a:solidFill>
                          <a:effectLst/>
                          <a:latin typeface="Franklin Gothic Medium Cond" panose="020B0606030402020204" pitchFamily="34" charset="0"/>
                          <a:ea typeface="Times New Roman" panose="02020603050405020304" pitchFamily="18" charset="0"/>
                        </a:rPr>
                        <a:t>Hand-in draft of</a:t>
                      </a:r>
                      <a:r>
                        <a:rPr lang="en-US" sz="1400" baseline="0" dirty="0" smtClean="0">
                          <a:solidFill>
                            <a:schemeClr val="tx1"/>
                          </a:solidFill>
                          <a:effectLst/>
                          <a:latin typeface="Franklin Gothic Medium Cond" panose="020B0606030402020204" pitchFamily="34" charset="0"/>
                          <a:ea typeface="Times New Roman" panose="02020603050405020304" pitchFamily="18" charset="0"/>
                        </a:rPr>
                        <a:t> Ass 1</a:t>
                      </a: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solidFill>
                      <a:srgbClr val="E7F3F4"/>
                    </a:solidFill>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solidFill>
                      <a:srgbClr val="E7F3F4"/>
                    </a:solidFill>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6</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lgn="l">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L4</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  6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solidFill>
                      <a:srgbClr val="F3F9FA"/>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GB" sz="1050" dirty="0" smtClean="0">
                          <a:solidFill>
                            <a:schemeClr val="bg1">
                              <a:lumMod val="75000"/>
                            </a:schemeClr>
                          </a:solidFill>
                          <a:effectLst/>
                          <a:latin typeface="Franklin Gothic Medium Cond" panose="020B0606030402020204" pitchFamily="34" charset="0"/>
                        </a:rPr>
                        <a:t>Architectural Styles 2</a:t>
                      </a:r>
                      <a:endParaRPr lang="en-GB" sz="1050" dirty="0" smtClean="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solidFill>
                      <a:srgbClr val="F3F9FA"/>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US" sz="1400" dirty="0" smtClean="0">
                          <a:solidFill>
                            <a:schemeClr val="tx1"/>
                          </a:solidFill>
                          <a:effectLst/>
                          <a:latin typeface="Franklin Gothic Medium Cond" panose="020B0606030402020204" pitchFamily="34" charset="0"/>
                          <a:ea typeface="Times New Roman" panose="02020603050405020304" pitchFamily="18" charset="0"/>
                        </a:rPr>
                        <a:t>(perform peer review)</a:t>
                      </a:r>
                      <a:endParaRPr lang="en-GB" sz="1400" dirty="0" smtClean="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solidFill>
                      <a:srgbClr val="F3F9FA"/>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endParaRPr lang="en-GB" sz="1400" dirty="0" smtClean="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solidFill>
                      <a:srgbClr val="F3F9FA"/>
                    </a:solidFill>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7</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50000"/>
                      </a:schemeClr>
                    </a:solidFill>
                  </a:tcPr>
                </a:tc>
                <a:tc>
                  <a:txBody>
                    <a:bodyPr/>
                    <a:lstStyle/>
                    <a:p>
                      <a:pPr marL="0" marR="0">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L5</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10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GB" sz="1050" dirty="0" smtClean="0">
                          <a:solidFill>
                            <a:schemeClr val="bg1">
                              <a:lumMod val="75000"/>
                            </a:schemeClr>
                          </a:solidFill>
                          <a:effectLst/>
                          <a:latin typeface="Franklin Gothic Medium Cond" panose="020B0606030402020204" pitchFamily="34" charset="0"/>
                        </a:rPr>
                        <a:t>Technical Debt</a:t>
                      </a:r>
                      <a:endParaRPr lang="en-GB" sz="1050" b="0" dirty="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endParaRPr lang="en-GB" sz="1400" dirty="0" smtClean="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endParaRPr lang="en-GB" sz="1400" dirty="0" smtClean="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B w="12700" cap="flat" cmpd="sng" algn="ctr">
                      <a:solidFill>
                        <a:srgbClr val="C00000"/>
                      </a:solidFill>
                      <a:prstDash val="solid"/>
                      <a:round/>
                      <a:headEnd type="none" w="med" len="med"/>
                      <a:tailEnd type="none" w="med" len="med"/>
                    </a:lnB>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7</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50000"/>
                      </a:schemeClr>
                    </a:solidFill>
                  </a:tcPr>
                </a:tc>
                <a:tc>
                  <a:txBody>
                    <a:bodyPr/>
                    <a:lstStyle/>
                    <a:p>
                      <a:pPr marL="0" marR="0" algn="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mn-ea"/>
                        </a:rPr>
                        <a:t>S4</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12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lvl="0" indent="0" algn="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GB" sz="1050" dirty="0" smtClean="0">
                          <a:solidFill>
                            <a:schemeClr val="bg1">
                              <a:lumMod val="75000"/>
                            </a:schemeClr>
                          </a:solidFill>
                          <a:effectLst/>
                          <a:latin typeface="Franklin Gothic Medium Cond" panose="020B0606030402020204" pitchFamily="34" charset="0"/>
                        </a:rPr>
                        <a:t>&lt;&lt; Supervision/Assignment&gt;&gt;</a:t>
                      </a:r>
                      <a:endParaRPr lang="en-GB" sz="1050" dirty="0" smtClean="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US" sz="1400" dirty="0" smtClean="0">
                          <a:solidFill>
                            <a:schemeClr val="tx1"/>
                          </a:solidFill>
                          <a:effectLst/>
                          <a:latin typeface="Franklin Gothic Medium Cond" panose="020B0606030402020204" pitchFamily="34" charset="0"/>
                          <a:ea typeface="Times New Roman" panose="02020603050405020304" pitchFamily="18" charset="0"/>
                        </a:rPr>
                        <a:t>Deadlin</a:t>
                      </a:r>
                      <a:r>
                        <a:rPr lang="en-US" sz="1400" baseline="0" dirty="0" smtClean="0">
                          <a:solidFill>
                            <a:schemeClr val="tx1"/>
                          </a:solidFill>
                          <a:effectLst/>
                          <a:latin typeface="Franklin Gothic Medium Cond" panose="020B0606030402020204" pitchFamily="34" charset="0"/>
                          <a:ea typeface="Times New Roman" panose="02020603050405020304" pitchFamily="18" charset="0"/>
                        </a:rPr>
                        <a:t>e </a:t>
                      </a:r>
                      <a:r>
                        <a:rPr lang="en-US" sz="1400" dirty="0" smtClean="0">
                          <a:solidFill>
                            <a:schemeClr val="tx1"/>
                          </a:solidFill>
                          <a:effectLst/>
                          <a:latin typeface="Franklin Gothic Medium Cond" panose="020B0606030402020204" pitchFamily="34" charset="0"/>
                          <a:ea typeface="Times New Roman" panose="02020603050405020304" pitchFamily="18" charset="0"/>
                        </a:rPr>
                        <a:t>peer review</a:t>
                      </a:r>
                      <a:r>
                        <a:rPr lang="en-US" sz="1400" baseline="0" dirty="0" smtClean="0">
                          <a:solidFill>
                            <a:schemeClr val="tx1"/>
                          </a:solidFill>
                          <a:effectLst/>
                          <a:latin typeface="Franklin Gothic Medium Cond" panose="020B0606030402020204" pitchFamily="34" charset="0"/>
                          <a:ea typeface="Times New Roman" panose="02020603050405020304" pitchFamily="18" charset="0"/>
                        </a:rPr>
                        <a:t> </a:t>
                      </a:r>
                      <a:br>
                        <a:rPr lang="en-US" sz="1400" baseline="0" dirty="0" smtClean="0">
                          <a:solidFill>
                            <a:schemeClr val="tx1"/>
                          </a:solidFill>
                          <a:effectLst/>
                          <a:latin typeface="Franklin Gothic Medium Cond" panose="020B0606030402020204" pitchFamily="34" charset="0"/>
                          <a:ea typeface="Times New Roman" panose="02020603050405020304" pitchFamily="18" charset="0"/>
                        </a:rPr>
                      </a:br>
                      <a:r>
                        <a:rPr lang="en-US" sz="1400" baseline="0" dirty="0" smtClean="0">
                          <a:solidFill>
                            <a:schemeClr val="tx1"/>
                          </a:solidFill>
                          <a:effectLst/>
                          <a:latin typeface="Franklin Gothic Medium Cond" panose="020B0606030402020204" pitchFamily="34" charset="0"/>
                          <a:ea typeface="Times New Roman" panose="02020603050405020304" pitchFamily="18" charset="0"/>
                        </a:rPr>
                        <a:t>Ass 1</a:t>
                      </a:r>
                      <a:endParaRPr lang="en-GB" sz="1400" dirty="0" smtClean="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US" sz="1400" dirty="0" smtClean="0">
                          <a:solidFill>
                            <a:schemeClr val="tx1"/>
                          </a:solidFill>
                          <a:effectLst/>
                          <a:latin typeface="Franklin Gothic Medium Cond" panose="020B0606030402020204" pitchFamily="34" charset="0"/>
                          <a:ea typeface="Times New Roman" panose="02020603050405020304" pitchFamily="18" charset="0"/>
                        </a:rPr>
                        <a:t>Start Assignment 2</a:t>
                      </a:r>
                      <a:endParaRPr lang="en-GB" sz="1400" smtClean="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7</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50000"/>
                      </a:schemeClr>
                    </a:solidFill>
                  </a:tcPr>
                </a:tc>
                <a:tc>
                  <a:txBody>
                    <a:bodyPr/>
                    <a:lstStyle/>
                    <a:p>
                      <a:pPr marL="0" marR="0" algn="l">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mn-ea"/>
                        </a:rPr>
                        <a:t>L6</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13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l">
                        <a:spcBef>
                          <a:spcPts val="0"/>
                        </a:spcBef>
                        <a:spcAft>
                          <a:spcPts val="0"/>
                        </a:spcAft>
                        <a:tabLst>
                          <a:tab pos="2880360" algn="ctr"/>
                          <a:tab pos="5760720" algn="r"/>
                          <a:tab pos="457200" algn="l"/>
                        </a:tabLst>
                      </a:pPr>
                      <a:r>
                        <a:rPr lang="en-US" sz="1050" dirty="0" smtClean="0">
                          <a:solidFill>
                            <a:schemeClr val="bg1">
                              <a:lumMod val="75000"/>
                            </a:schemeClr>
                          </a:solidFill>
                          <a:effectLst/>
                          <a:latin typeface="Franklin Gothic Medium Cond" panose="020B0606030402020204" pitchFamily="34" charset="0"/>
                          <a:ea typeface="Times New Roman" panose="02020603050405020304" pitchFamily="18" charset="0"/>
                        </a:rPr>
                        <a:t>Performance – Analysis &amp; Tactics</a:t>
                      </a:r>
                      <a:endParaRPr lang="en-GB" sz="1050" dirty="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8</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r>
                        <a:rPr lang="en-US" sz="1400" dirty="0" smtClean="0">
                          <a:latin typeface="Franklin Gothic Medium Cond" panose="020B0606030402020204" pitchFamily="34" charset="0"/>
                        </a:rPr>
                        <a:t>L7</a:t>
                      </a:r>
                      <a:endParaRPr lang="en-GB" sz="1400" dirty="0">
                        <a:latin typeface="Franklin Gothic Medium Cond" panose="020B0606030402020204" pitchFamily="34" charset="0"/>
                      </a:endParaRPr>
                    </a:p>
                  </a:txBody>
                  <a:tcPr marL="65294" marR="65294"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US" sz="1400" dirty="0" smtClean="0">
                          <a:latin typeface="Franklin Gothic Medium Cond" panose="020B0606030402020204" pitchFamily="34" charset="0"/>
                        </a:rPr>
                        <a:t>17 FEB</a:t>
                      </a:r>
                      <a:endParaRPr lang="en-GB" sz="1400" dirty="0">
                        <a:latin typeface="Franklin Gothic Medium Cond" panose="020B0606030402020204" pitchFamily="34" charset="0"/>
                      </a:endParaRPr>
                    </a:p>
                  </a:txBody>
                  <a:tcPr marL="65294" marR="65294"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Lst>
                        <a:defRPr/>
                      </a:pPr>
                      <a:r>
                        <a:rPr lang="en-US" sz="1050" dirty="0" smtClean="0">
                          <a:solidFill>
                            <a:schemeClr val="bg1">
                              <a:lumMod val="75000"/>
                            </a:schemeClr>
                          </a:solidFill>
                          <a:effectLst/>
                          <a:latin typeface="Franklin Gothic Medium Cond" panose="020B0606030402020204" pitchFamily="34" charset="0"/>
                        </a:rPr>
                        <a:t>Design Principles (Maintainability, Modifiability)</a:t>
                      </a:r>
                      <a:endParaRPr lang="en-GB" sz="1050" dirty="0" smtClean="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8</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lgn="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mn-ea"/>
                        </a:rPr>
                        <a:t>S5</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19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lvl="0" indent="0" algn="r" defTabSz="457200" rtl="0" eaLnBrk="1" fontAlgn="auto" latinLnBrk="0" hangingPunct="1">
                        <a:lnSpc>
                          <a:spcPct val="100000"/>
                        </a:lnSpc>
                        <a:spcBef>
                          <a:spcPts val="0"/>
                        </a:spcBef>
                        <a:spcAft>
                          <a:spcPts val="0"/>
                        </a:spcAft>
                        <a:buClrTx/>
                        <a:buSzTx/>
                        <a:buFontTx/>
                        <a:buNone/>
                        <a:tabLst>
                          <a:tab pos="2880360" algn="ctr"/>
                          <a:tab pos="5760720" algn="r"/>
                        </a:tabLst>
                        <a:defRPr/>
                      </a:pPr>
                      <a:r>
                        <a:rPr lang="en-GB" sz="1050" dirty="0" smtClean="0">
                          <a:solidFill>
                            <a:schemeClr val="bg1">
                              <a:lumMod val="75000"/>
                            </a:schemeClr>
                          </a:solidFill>
                          <a:effectLst/>
                          <a:latin typeface="Franklin Gothic Medium Cond" panose="020B0606030402020204" pitchFamily="34" charset="0"/>
                        </a:rPr>
                        <a:t>&lt;&lt; Supervision/Assignment&gt;&gt;</a:t>
                      </a:r>
                      <a:endParaRPr lang="en-GB" sz="1050" dirty="0" smtClean="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r>
                        <a:rPr lang="en-US" sz="1400" dirty="0" smtClean="0">
                          <a:solidFill>
                            <a:schemeClr val="tx1"/>
                          </a:solidFill>
                          <a:effectLst/>
                          <a:latin typeface="Franklin Gothic Medium Cond" panose="020B0606030402020204" pitchFamily="34" charset="0"/>
                          <a:ea typeface="Times New Roman" panose="02020603050405020304" pitchFamily="18" charset="0"/>
                        </a:rPr>
                        <a:t>Work &amp; TA feedback</a:t>
                      </a: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r>
                        <a:rPr lang="en-US" sz="1400" dirty="0" smtClean="0">
                          <a:solidFill>
                            <a:schemeClr val="tx1"/>
                          </a:solidFill>
                          <a:effectLst/>
                          <a:latin typeface="Franklin Gothic Medium Cond" panose="020B0606030402020204" pitchFamily="34" charset="0"/>
                          <a:ea typeface="Times New Roman" panose="02020603050405020304" pitchFamily="18" charset="0"/>
                        </a:rPr>
                        <a:t>Work &amp; TA feedback</a:t>
                      </a: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8</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lgn="l">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mn-ea"/>
                        </a:rPr>
                        <a:t>L8</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20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l">
                        <a:spcBef>
                          <a:spcPts val="0"/>
                        </a:spcBef>
                        <a:spcAft>
                          <a:spcPts val="0"/>
                        </a:spcAft>
                        <a:tabLst>
                          <a:tab pos="2880360" algn="ctr"/>
                          <a:tab pos="5760720" algn="r"/>
                          <a:tab pos="457200" algn="l"/>
                        </a:tabLst>
                      </a:pPr>
                      <a:r>
                        <a:rPr lang="en-US" sz="1050" dirty="0" smtClean="0">
                          <a:solidFill>
                            <a:schemeClr val="bg1">
                              <a:lumMod val="75000"/>
                            </a:schemeClr>
                          </a:solidFill>
                          <a:effectLst/>
                          <a:latin typeface="Franklin Gothic Medium Cond" panose="020B0606030402020204" pitchFamily="34" charset="0"/>
                          <a:ea typeface="Times New Roman" panose="02020603050405020304" pitchFamily="18" charset="0"/>
                        </a:rPr>
                        <a:t>Reliability</a:t>
                      </a:r>
                      <a:r>
                        <a:rPr lang="en-US" sz="1050" baseline="0" dirty="0" smtClean="0">
                          <a:solidFill>
                            <a:schemeClr val="bg1">
                              <a:lumMod val="75000"/>
                            </a:schemeClr>
                          </a:solidFill>
                          <a:effectLst/>
                          <a:latin typeface="Franklin Gothic Medium Cond" panose="020B0606030402020204" pitchFamily="34" charset="0"/>
                          <a:ea typeface="Times New Roman" panose="02020603050405020304" pitchFamily="18" charset="0"/>
                        </a:rPr>
                        <a:t>, Availability, Fault Tolerance</a:t>
                      </a:r>
                      <a:endParaRPr lang="en-GB" sz="1050" dirty="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8</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lgn="l">
                        <a:spcBef>
                          <a:spcPts val="0"/>
                        </a:spcBef>
                        <a:spcAft>
                          <a:spcPts val="0"/>
                        </a:spcAft>
                        <a:tabLst>
                          <a:tab pos="2880360" algn="ctr"/>
                          <a:tab pos="5760720" algn="r"/>
                          <a:tab pos="457200" algn="l"/>
                        </a:tabLst>
                      </a:pP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21</a:t>
                      </a:r>
                      <a:r>
                        <a:rPr lang="en-US" sz="1400" baseline="0" dirty="0" smtClean="0">
                          <a:effectLst/>
                          <a:latin typeface="Franklin Gothic Medium Cond" panose="020B0606030402020204" pitchFamily="34" charset="0"/>
                          <a:ea typeface="Times New Roman" panose="02020603050405020304" pitchFamily="18" charset="0"/>
                        </a:rPr>
                        <a:t>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l">
                        <a:spcBef>
                          <a:spcPts val="0"/>
                        </a:spcBef>
                        <a:spcAft>
                          <a:spcPts val="0"/>
                        </a:spcAft>
                        <a:tabLst>
                          <a:tab pos="2880360" algn="ctr"/>
                          <a:tab pos="5760720" algn="r"/>
                          <a:tab pos="457200" algn="l"/>
                        </a:tabLst>
                      </a:pPr>
                      <a:endParaRPr lang="en-GB" sz="1050" dirty="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r>
                        <a:rPr lang="en-US" sz="1400" dirty="0" smtClean="0">
                          <a:solidFill>
                            <a:schemeClr val="tx1"/>
                          </a:solidFill>
                          <a:effectLst/>
                          <a:latin typeface="Franklin Gothic Medium Cond" panose="020B0606030402020204" pitchFamily="34" charset="0"/>
                          <a:ea typeface="Times New Roman" panose="02020603050405020304" pitchFamily="18" charset="0"/>
                        </a:rPr>
                        <a:t>Hand-in Ass</a:t>
                      </a:r>
                      <a:r>
                        <a:rPr lang="en-US" sz="1400" baseline="0" dirty="0" smtClean="0">
                          <a:solidFill>
                            <a:schemeClr val="tx1"/>
                          </a:solidFill>
                          <a:effectLst/>
                          <a:latin typeface="Franklin Gothic Medium Cond" panose="020B0606030402020204" pitchFamily="34" charset="0"/>
                          <a:ea typeface="Times New Roman" panose="02020603050405020304" pitchFamily="18" charset="0"/>
                        </a:rPr>
                        <a:t> 2</a:t>
                      </a: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9</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50000"/>
                      </a:schemeClr>
                    </a:solidFill>
                  </a:tcPr>
                </a:tc>
                <a:tc>
                  <a:txBody>
                    <a:bodyPr/>
                    <a:lstStyle/>
                    <a:p>
                      <a:pPr marL="0" marR="0">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L9</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24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r>
                        <a:rPr lang="en-US" sz="1050" dirty="0" smtClean="0">
                          <a:solidFill>
                            <a:schemeClr val="bg1">
                              <a:lumMod val="75000"/>
                            </a:schemeClr>
                          </a:solidFill>
                          <a:latin typeface="Franklin Gothic Medium Cond" panose="020B0606030402020204" pitchFamily="34" charset="0"/>
                        </a:rPr>
                        <a:t>Guest</a:t>
                      </a:r>
                      <a:r>
                        <a:rPr lang="en-US" sz="1050" baseline="0" dirty="0" smtClean="0">
                          <a:solidFill>
                            <a:schemeClr val="bg1">
                              <a:lumMod val="75000"/>
                            </a:schemeClr>
                          </a:solidFill>
                          <a:latin typeface="Franklin Gothic Medium Cond" panose="020B0606030402020204" pitchFamily="34" charset="0"/>
                        </a:rPr>
                        <a:t> Lecture 1</a:t>
                      </a:r>
                      <a:endParaRPr lang="en-GB" sz="1050" dirty="0">
                        <a:solidFill>
                          <a:schemeClr val="bg1">
                            <a:lumMod val="75000"/>
                          </a:schemeClr>
                        </a:solidFill>
                        <a:latin typeface="Franklin Gothic Medium Cond" panose="020B0606030402020204" pitchFamily="34"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algn="ctr"/>
                      <a:endParaRPr lang="en-GB" dirty="0">
                        <a:solidFill>
                          <a:schemeClr val="tx1"/>
                        </a:solidFill>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c>
                  <a:txBody>
                    <a:bodyPr/>
                    <a:lstStyle/>
                    <a:p>
                      <a:pPr algn="ctr"/>
                      <a:r>
                        <a:rPr lang="en-US" sz="1400" dirty="0" smtClean="0">
                          <a:solidFill>
                            <a:schemeClr val="tx1"/>
                          </a:solidFill>
                          <a:latin typeface="Franklin Gothic Medium Cond" panose="020B0606030402020204" pitchFamily="34" charset="0"/>
                          <a:ea typeface="Yu Gothic UI Semibold" panose="020B0700000000000000" pitchFamily="34" charset="-128"/>
                        </a:rPr>
                        <a:t>Deadline </a:t>
                      </a:r>
                      <a:br>
                        <a:rPr lang="en-US" sz="1400" dirty="0" smtClean="0">
                          <a:solidFill>
                            <a:schemeClr val="tx1"/>
                          </a:solidFill>
                          <a:latin typeface="Franklin Gothic Medium Cond" panose="020B0606030402020204" pitchFamily="34" charset="0"/>
                          <a:ea typeface="Yu Gothic UI Semibold" panose="020B0700000000000000" pitchFamily="34" charset="-128"/>
                        </a:rPr>
                      </a:br>
                      <a:r>
                        <a:rPr lang="en-US" sz="1400" dirty="0" smtClean="0">
                          <a:solidFill>
                            <a:schemeClr val="tx1"/>
                          </a:solidFill>
                          <a:latin typeface="Franklin Gothic Medium Cond" panose="020B0606030402020204" pitchFamily="34" charset="0"/>
                          <a:ea typeface="Yu Gothic UI Semibold" panose="020B0700000000000000" pitchFamily="34" charset="-128"/>
                        </a:rPr>
                        <a:t>peer</a:t>
                      </a:r>
                      <a:r>
                        <a:rPr lang="en-US" sz="1400" baseline="0" dirty="0" smtClean="0">
                          <a:solidFill>
                            <a:schemeClr val="tx1"/>
                          </a:solidFill>
                          <a:latin typeface="Franklin Gothic Medium Cond" panose="020B0606030402020204" pitchFamily="34" charset="0"/>
                          <a:ea typeface="Yu Gothic UI Semibold" panose="020B0700000000000000" pitchFamily="34" charset="-128"/>
                        </a:rPr>
                        <a:t> review Ass 2</a:t>
                      </a:r>
                      <a:endParaRPr lang="en-GB" sz="1400" dirty="0">
                        <a:solidFill>
                          <a:schemeClr val="tx1"/>
                        </a:solidFill>
                        <a:latin typeface="Franklin Gothic Medium Cond" panose="020B0606030402020204" pitchFamily="34" charset="0"/>
                        <a:ea typeface="Yu Gothic UI Semibold" panose="020B0700000000000000" pitchFamily="34" charset="-128"/>
                      </a:endParaRPr>
                    </a:p>
                  </a:txBody>
                  <a:tcPr marL="65294" marR="65294"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9</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50000"/>
                      </a:schemeClr>
                    </a:solidFill>
                  </a:tcPr>
                </a:tc>
                <a:tc>
                  <a:txBody>
                    <a:bodyPr/>
                    <a:lstStyle/>
                    <a:p>
                      <a:pPr marL="0" marR="0" algn="r">
                        <a:spcBef>
                          <a:spcPts val="0"/>
                        </a:spcBef>
                        <a:spcAft>
                          <a:spcPts val="0"/>
                        </a:spcAft>
                        <a:tabLst>
                          <a:tab pos="2880360" algn="ctr"/>
                          <a:tab pos="5760720" algn="r"/>
                          <a:tab pos="457200" algn="l"/>
                        </a:tabLst>
                      </a:pPr>
                      <a:r>
                        <a:rPr lang="en-GB" sz="1400" dirty="0">
                          <a:effectLst/>
                          <a:latin typeface="Franklin Gothic Medium Cond" panose="020B0606030402020204" pitchFamily="34" charset="0"/>
                        </a:rPr>
                        <a:t>S6</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26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r">
                        <a:spcBef>
                          <a:spcPts val="0"/>
                        </a:spcBef>
                        <a:spcAft>
                          <a:spcPts val="0"/>
                        </a:spcAft>
                        <a:tabLst>
                          <a:tab pos="2880360" algn="ctr"/>
                          <a:tab pos="5760720" algn="r"/>
                          <a:tab pos="457200" algn="l"/>
                        </a:tabLst>
                      </a:pPr>
                      <a:r>
                        <a:rPr lang="en-GB" sz="1050" dirty="0">
                          <a:solidFill>
                            <a:schemeClr val="bg1">
                              <a:lumMod val="75000"/>
                            </a:schemeClr>
                          </a:solidFill>
                          <a:effectLst/>
                          <a:latin typeface="Franklin Gothic Medium Cond" panose="020B0606030402020204" pitchFamily="34" charset="0"/>
                        </a:rPr>
                        <a:t>&lt;&lt; Supervision/Assignment&gt;&gt;</a:t>
                      </a:r>
                      <a:endParaRPr lang="en-GB" sz="1050" dirty="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r>
                        <a:rPr lang="en-US" sz="1400" dirty="0" smtClean="0">
                          <a:solidFill>
                            <a:schemeClr val="tx1"/>
                          </a:solidFill>
                          <a:effectLst/>
                          <a:latin typeface="Franklin Gothic Medium Cond" panose="020B0606030402020204" pitchFamily="34" charset="0"/>
                          <a:ea typeface="Times New Roman" panose="02020603050405020304" pitchFamily="18" charset="0"/>
                        </a:rPr>
                        <a:t>Work &amp; TA feedback</a:t>
                      </a: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r>
                        <a:rPr lang="en-US" sz="1400" dirty="0" smtClean="0">
                          <a:solidFill>
                            <a:schemeClr val="tx1"/>
                          </a:solidFill>
                          <a:effectLst/>
                          <a:latin typeface="Franklin Gothic Medium Cond" panose="020B0606030402020204" pitchFamily="34" charset="0"/>
                          <a:ea typeface="Times New Roman" panose="02020603050405020304" pitchFamily="18" charset="0"/>
                        </a:rPr>
                        <a:t>Revise Ass 2</a:t>
                      </a: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9</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50000"/>
                      </a:schemeClr>
                    </a:solidFill>
                  </a:tcPr>
                </a:tc>
                <a:tc>
                  <a:txBody>
                    <a:bodyPr/>
                    <a:lstStyle/>
                    <a:p>
                      <a:pPr marL="0" marR="0">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L10</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27 FEB</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US" sz="1050" dirty="0" smtClean="0">
                          <a:solidFill>
                            <a:schemeClr val="bg1">
                              <a:lumMod val="75000"/>
                            </a:schemeClr>
                          </a:solidFill>
                          <a:effectLst/>
                          <a:latin typeface="Franklin Gothic Medium Cond" panose="020B0606030402020204" pitchFamily="34" charset="0"/>
                        </a:rPr>
                        <a:t>Architecture Evaluation</a:t>
                      </a:r>
                      <a:endParaRPr lang="en-GB" sz="1050" dirty="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10</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spcBef>
                          <a:spcPts val="0"/>
                        </a:spcBef>
                        <a:spcAft>
                          <a:spcPts val="0"/>
                        </a:spcAft>
                        <a:tabLst>
                          <a:tab pos="2880360" algn="ctr"/>
                          <a:tab pos="5760720" algn="r"/>
                          <a:tab pos="457200" algn="l"/>
                        </a:tabLst>
                      </a:pPr>
                      <a:r>
                        <a:rPr lang="en-GB" sz="1400" dirty="0" smtClean="0">
                          <a:effectLst/>
                          <a:latin typeface="Franklin Gothic Medium Cond" panose="020B0606030402020204" pitchFamily="34" charset="0"/>
                        </a:rPr>
                        <a:t>L11</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2 MAR</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GB" sz="1050" dirty="0" smtClean="0">
                          <a:solidFill>
                            <a:schemeClr val="bg1">
                              <a:lumMod val="75000"/>
                            </a:schemeClr>
                          </a:solidFill>
                          <a:effectLst/>
                          <a:latin typeface="Franklin Gothic Medium Cond" panose="020B0606030402020204" pitchFamily="34" charset="0"/>
                        </a:rPr>
                        <a:t>Reverse Engineering &amp; Correspondence</a:t>
                      </a:r>
                      <a:endParaRPr lang="en-GB" sz="1050" dirty="0" smtClean="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C00000"/>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US" sz="1400" dirty="0" smtClean="0">
                          <a:solidFill>
                            <a:schemeClr val="tx1"/>
                          </a:solidFill>
                          <a:effectLst/>
                          <a:latin typeface="Franklin Gothic Medium Cond" panose="020B0606030402020204" pitchFamily="34" charset="0"/>
                          <a:ea typeface="Times New Roman" panose="02020603050405020304" pitchFamily="18" charset="0"/>
                        </a:rPr>
                        <a:t>Deadline Ass 2</a:t>
                      </a: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10</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pPr marL="0" marR="0" algn="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mn-ea"/>
                        </a:rPr>
                        <a:t>S7</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Times New Roman" panose="02020603050405020304" pitchFamily="18" charset="0"/>
                        </a:rPr>
                        <a:t>4 MAR</a:t>
                      </a:r>
                      <a:endParaRPr lang="en-GB" sz="1400" dirty="0">
                        <a:effectLst/>
                        <a:latin typeface="Franklin Gothic Medium Cond" panose="020B0606030402020204" pitchFamily="34" charset="0"/>
                        <a:ea typeface="Times New Roman" panose="02020603050405020304" pitchFamily="18" charset="0"/>
                      </a:endParaRPr>
                    </a:p>
                  </a:txBody>
                  <a:tcPr marL="65294" marR="65294" marT="0" marB="0"/>
                </a:tc>
                <a:tc>
                  <a:txBody>
                    <a:bodyPr/>
                    <a:lstStyle/>
                    <a:p>
                      <a:pPr marL="0" marR="0" lvl="0" indent="0" algn="r" defTabSz="457200" rtl="0" eaLnBrk="1" fontAlgn="auto" latinLnBrk="0" hangingPunct="1">
                        <a:lnSpc>
                          <a:spcPct val="100000"/>
                        </a:lnSpc>
                        <a:spcBef>
                          <a:spcPts val="0"/>
                        </a:spcBef>
                        <a:spcAft>
                          <a:spcPts val="0"/>
                        </a:spcAft>
                        <a:buClrTx/>
                        <a:buSzTx/>
                        <a:buFontTx/>
                        <a:buNone/>
                        <a:tabLst>
                          <a:tab pos="2880360" algn="ctr"/>
                          <a:tab pos="5760720" algn="r"/>
                          <a:tab pos="457200" algn="l"/>
                        </a:tabLst>
                        <a:defRPr/>
                      </a:pPr>
                      <a:r>
                        <a:rPr lang="en-GB" sz="1050" dirty="0" smtClean="0">
                          <a:solidFill>
                            <a:schemeClr val="bg1">
                              <a:lumMod val="75000"/>
                            </a:schemeClr>
                          </a:solidFill>
                          <a:effectLst/>
                          <a:latin typeface="Franklin Gothic Medium Cond" panose="020B0606030402020204" pitchFamily="34" charset="0"/>
                        </a:rPr>
                        <a:t>&lt;&lt; Supervision/Assignment&gt;&gt;</a:t>
                      </a:r>
                      <a:endParaRPr lang="en-GB" sz="1050" dirty="0" smtClean="0">
                        <a:solidFill>
                          <a:schemeClr val="bg1">
                            <a:lumMod val="75000"/>
                          </a:schemeClr>
                        </a:solidFill>
                        <a:effectLst/>
                        <a:latin typeface="Franklin Gothic Medium Cond" panose="020B0606030402020204" pitchFamily="34" charset="0"/>
                        <a:ea typeface="Times New Roman" panose="02020603050405020304" pitchFamily="18"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r>
                        <a:rPr lang="en-US" sz="1400" dirty="0" smtClean="0">
                          <a:solidFill>
                            <a:schemeClr val="tx1"/>
                          </a:solidFill>
                          <a:effectLst/>
                          <a:latin typeface="Franklin Gothic Medium Cond" panose="020B0606030402020204" pitchFamily="34" charset="0"/>
                          <a:ea typeface="Times New Roman" panose="02020603050405020304" pitchFamily="18" charset="0"/>
                        </a:rPr>
                        <a:t>Deadline Ass</a:t>
                      </a:r>
                      <a:r>
                        <a:rPr lang="en-US" sz="1400" baseline="0" dirty="0" smtClean="0">
                          <a:solidFill>
                            <a:schemeClr val="tx1"/>
                          </a:solidFill>
                          <a:effectLst/>
                          <a:latin typeface="Franklin Gothic Medium Cond" panose="020B0606030402020204" pitchFamily="34" charset="0"/>
                          <a:ea typeface="Times New Roman" panose="02020603050405020304" pitchFamily="18" charset="0"/>
                        </a:rPr>
                        <a:t> 1</a:t>
                      </a: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a:txBody>
                    <a:bodyPr/>
                    <a:lstStyle/>
                    <a:p>
                      <a:pPr marL="0" marR="0" algn="ctr">
                        <a:spcBef>
                          <a:spcPts val="0"/>
                        </a:spcBef>
                        <a:spcAft>
                          <a:spcPts val="0"/>
                        </a:spcAft>
                        <a:tabLst>
                          <a:tab pos="2880360" algn="ctr"/>
                          <a:tab pos="5760720" algn="r"/>
                          <a:tab pos="457200" algn="l"/>
                        </a:tabLst>
                      </a:pPr>
                      <a:endParaRPr lang="en-GB" sz="1400" dirty="0">
                        <a:solidFill>
                          <a:schemeClr val="tx1"/>
                        </a:solidFill>
                        <a:effectLst/>
                        <a:latin typeface="Franklin Gothic Medium Cond" panose="020B0606030402020204" pitchFamily="34" charset="0"/>
                        <a:ea typeface="Times New Roman" panose="02020603050405020304" pitchFamily="18" charset="0"/>
                      </a:endParaRPr>
                    </a:p>
                  </a:txBody>
                  <a:tcPr marL="65294" marR="65294" marT="0" marB="0">
                    <a:lnL w="12700" cap="flat" cmpd="sng" algn="ctr">
                      <a:solidFill>
                        <a:srgbClr val="FFC000"/>
                      </a:solidFill>
                      <a:prstDash val="solid"/>
                      <a:round/>
                      <a:headEnd type="none" w="med" len="med"/>
                      <a:tailEnd type="none" w="med" len="med"/>
                    </a:lnL>
                    <a:lnT w="12700" cap="flat" cmpd="sng" algn="ctr">
                      <a:solidFill>
                        <a:srgbClr val="C00000"/>
                      </a:solidFill>
                      <a:prstDash val="solid"/>
                      <a:round/>
                      <a:headEnd type="none" w="med" len="med"/>
                      <a:tailEnd type="none" w="med" len="med"/>
                    </a:lnT>
                  </a:tcPr>
                </a:tc>
              </a:tr>
              <a:tr h="223062">
                <a:tc>
                  <a:txBody>
                    <a:bodyPr/>
                    <a:lstStyle/>
                    <a:p>
                      <a:pPr marL="0" marR="0" algn="ctr">
                        <a:spcBef>
                          <a:spcPts val="0"/>
                        </a:spcBef>
                        <a:spcAft>
                          <a:spcPts val="0"/>
                        </a:spcAft>
                        <a:tabLst>
                          <a:tab pos="2880360" algn="ctr"/>
                          <a:tab pos="5760720" algn="r"/>
                          <a:tab pos="457200" algn="l"/>
                        </a:tabLst>
                      </a:pPr>
                      <a:r>
                        <a:rPr lang="en-US" sz="1400" dirty="0" smtClean="0">
                          <a:effectLst/>
                          <a:latin typeface="Franklin Gothic Medium Cond" panose="020B0606030402020204" pitchFamily="34" charset="0"/>
                          <a:ea typeface="Verdana" panose="020B0604030504040204" pitchFamily="34" charset="0"/>
                        </a:rPr>
                        <a:t>10</a:t>
                      </a:r>
                      <a:endParaRPr lang="en-GB" sz="1400" dirty="0">
                        <a:effectLst/>
                        <a:latin typeface="Franklin Gothic Medium Cond" panose="020B0606030402020204" pitchFamily="34" charset="0"/>
                        <a:ea typeface="Verdana" panose="020B0604030504040204" pitchFamily="34" charset="0"/>
                      </a:endParaRPr>
                    </a:p>
                  </a:txBody>
                  <a:tcPr marL="65294" marR="65294" marT="0" marB="0" anchor="ctr">
                    <a:solidFill>
                      <a:schemeClr val="bg1">
                        <a:lumMod val="65000"/>
                      </a:schemeClr>
                    </a:solidFill>
                  </a:tcPr>
                </a:tc>
                <a:tc>
                  <a:txBody>
                    <a:bodyPr/>
                    <a:lstStyle/>
                    <a:p>
                      <a:r>
                        <a:rPr lang="en-US" sz="1400" dirty="0" smtClean="0">
                          <a:latin typeface="Franklin Gothic Medium Cond" panose="020B0606030402020204" pitchFamily="34" charset="0"/>
                        </a:rPr>
                        <a:t>L12</a:t>
                      </a:r>
                      <a:endParaRPr lang="en-GB" sz="1400" dirty="0">
                        <a:latin typeface="Franklin Gothic Medium Cond" panose="020B0606030402020204" pitchFamily="34" charset="0"/>
                      </a:endParaRPr>
                    </a:p>
                  </a:txBody>
                  <a:tcPr marL="65294" marR="65294" marT="0" marB="0"/>
                </a:tc>
                <a:tc>
                  <a:txBody>
                    <a:bodyPr/>
                    <a:lstStyle/>
                    <a:p>
                      <a:pPr algn="ctr"/>
                      <a:r>
                        <a:rPr lang="en-US" sz="1400" dirty="0" smtClean="0">
                          <a:latin typeface="Franklin Gothic Medium Cond" panose="020B0606030402020204" pitchFamily="34" charset="0"/>
                        </a:rPr>
                        <a:t>5 MAR</a:t>
                      </a:r>
                      <a:endParaRPr lang="en-GB" sz="1400" dirty="0">
                        <a:latin typeface="Franklin Gothic Medium Cond" panose="020B0606030402020204" pitchFamily="34" charset="0"/>
                      </a:endParaRPr>
                    </a:p>
                  </a:txBody>
                  <a:tcPr marL="65294" marR="65294" marT="0" marB="0"/>
                </a:tc>
                <a:tc>
                  <a:txBody>
                    <a:bodyPr/>
                    <a:lstStyle/>
                    <a:p>
                      <a:r>
                        <a:rPr lang="en-US" sz="1050" dirty="0" smtClean="0">
                          <a:solidFill>
                            <a:schemeClr val="bg1">
                              <a:lumMod val="75000"/>
                            </a:schemeClr>
                          </a:solidFill>
                          <a:latin typeface="Franklin Gothic Medium Cond" panose="020B0606030402020204" pitchFamily="34" charset="0"/>
                        </a:rPr>
                        <a:t>Guest</a:t>
                      </a:r>
                      <a:r>
                        <a:rPr lang="en-US" sz="1050" baseline="0" dirty="0" smtClean="0">
                          <a:solidFill>
                            <a:schemeClr val="bg1">
                              <a:lumMod val="75000"/>
                            </a:schemeClr>
                          </a:solidFill>
                          <a:latin typeface="Franklin Gothic Medium Cond" panose="020B0606030402020204" pitchFamily="34" charset="0"/>
                        </a:rPr>
                        <a:t> Lecture 2</a:t>
                      </a:r>
                      <a:endParaRPr lang="en-GB" sz="1050" dirty="0">
                        <a:solidFill>
                          <a:schemeClr val="bg1">
                            <a:lumMod val="75000"/>
                          </a:schemeClr>
                        </a:solidFill>
                        <a:latin typeface="Franklin Gothic Medium Cond" panose="020B0606030402020204" pitchFamily="34" charset="0"/>
                      </a:endParaRPr>
                    </a:p>
                  </a:txBody>
                  <a:tcPr marL="65294" marR="65294" marT="0" marB="0">
                    <a:lnR w="12700" cap="flat" cmpd="sng" algn="ctr">
                      <a:solidFill>
                        <a:srgbClr val="FFC000"/>
                      </a:solidFill>
                      <a:prstDash val="solid"/>
                      <a:round/>
                      <a:headEnd type="none" w="med" len="med"/>
                      <a:tailEnd type="none" w="med" len="med"/>
                    </a:lnR>
                  </a:tcPr>
                </a:tc>
                <a:tc>
                  <a:txBody>
                    <a:bodyPr/>
                    <a:lstStyle/>
                    <a:p>
                      <a:pPr algn="ctr"/>
                      <a:endParaRPr lang="en-GB" sz="1400" dirty="0">
                        <a:solidFill>
                          <a:schemeClr val="tx1"/>
                        </a:solidFill>
                        <a:latin typeface="Franklin Gothic Medium Cond" panose="020B0606030402020204" pitchFamily="34" charset="0"/>
                      </a:endParaRPr>
                    </a:p>
                  </a:txBody>
                  <a:tcPr marL="65294" marR="65294"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B w="12700" cap="flat" cmpd="sng" algn="ctr">
                      <a:solidFill>
                        <a:srgbClr val="FFC000"/>
                      </a:solidFill>
                      <a:prstDash val="solid"/>
                      <a:round/>
                      <a:headEnd type="none" w="med" len="med"/>
                      <a:tailEnd type="none" w="med" len="med"/>
                    </a:lnB>
                  </a:tcPr>
                </a:tc>
                <a:tc>
                  <a:txBody>
                    <a:bodyPr/>
                    <a:lstStyle/>
                    <a:p>
                      <a:pPr algn="ctr"/>
                      <a:endParaRPr lang="en-GB" sz="1400" dirty="0">
                        <a:solidFill>
                          <a:schemeClr val="tx1"/>
                        </a:solidFill>
                        <a:latin typeface="Franklin Gothic Medium Cond" panose="020B0606030402020204" pitchFamily="34" charset="0"/>
                      </a:endParaRPr>
                    </a:p>
                  </a:txBody>
                  <a:tcPr marL="65294" marR="65294" marT="0" marB="0">
                    <a:lnL w="12700" cap="flat" cmpd="sng" algn="ctr">
                      <a:solidFill>
                        <a:srgbClr val="FFC000"/>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41242163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692150"/>
            <a:ext cx="7772400" cy="838200"/>
          </a:xfrm>
        </p:spPr>
        <p:txBody>
          <a:bodyPr/>
          <a:lstStyle/>
          <a:p>
            <a:pPr eaLnBrk="1" hangingPunct="1"/>
            <a:r>
              <a:rPr lang="en-US" altLang="en-US" sz="3600" smtClean="0">
                <a:solidFill>
                  <a:schemeClr val="tx1"/>
                </a:solidFill>
              </a:rPr>
              <a:t>C/S Example: </a:t>
            </a:r>
            <a:r>
              <a:rPr lang="en-US" altLang="en-US" sz="4400" u="sng" smtClean="0">
                <a:solidFill>
                  <a:schemeClr val="tx1"/>
                </a:solidFill>
                <a:latin typeface="Arial Narrow" panose="020B0606020202030204" pitchFamily="34" charset="0"/>
              </a:rPr>
              <a:t>Thin</a:t>
            </a:r>
            <a:r>
              <a:rPr lang="en-US" altLang="en-US" sz="3600" smtClean="0">
                <a:solidFill>
                  <a:schemeClr val="tx1"/>
                </a:solidFill>
              </a:rPr>
              <a:t> Client</a:t>
            </a:r>
            <a:endParaRPr lang="en-GB" altLang="en-US" sz="3600" smtClean="0">
              <a:solidFill>
                <a:schemeClr val="tx1"/>
              </a:solidFill>
            </a:endParaRPr>
          </a:p>
        </p:txBody>
      </p:sp>
      <p:sp>
        <p:nvSpPr>
          <p:cNvPr id="72707" name="Slide Number Placeholder 4"/>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0ED50415-8185-46A0-ABDB-9A24D45F2095}" type="slidenum">
              <a:rPr lang="en-GB" altLang="en-US" sz="1000" smtClean="0"/>
              <a:pPr>
                <a:spcBef>
                  <a:spcPct val="0"/>
                </a:spcBef>
                <a:buFontTx/>
                <a:buNone/>
              </a:pPr>
              <a:t>60</a:t>
            </a:fld>
            <a:endParaRPr lang="en-GB" altLang="en-US" sz="1000" smtClean="0"/>
          </a:p>
        </p:txBody>
      </p:sp>
      <p:grpSp>
        <p:nvGrpSpPr>
          <p:cNvPr id="72708" name="Group 3"/>
          <p:cNvGrpSpPr>
            <a:grpSpLocks/>
          </p:cNvGrpSpPr>
          <p:nvPr/>
        </p:nvGrpSpPr>
        <p:grpSpPr bwMode="auto">
          <a:xfrm>
            <a:off x="4818063" y="2668588"/>
            <a:ext cx="1628775" cy="2549525"/>
            <a:chOff x="1837" y="1297"/>
            <a:chExt cx="856" cy="1606"/>
          </a:xfrm>
        </p:grpSpPr>
        <p:grpSp>
          <p:nvGrpSpPr>
            <p:cNvPr id="72719" name="Group 4"/>
            <p:cNvGrpSpPr>
              <a:grpSpLocks/>
            </p:cNvGrpSpPr>
            <p:nvPr/>
          </p:nvGrpSpPr>
          <p:grpSpPr bwMode="auto">
            <a:xfrm>
              <a:off x="1846" y="1297"/>
              <a:ext cx="831" cy="440"/>
              <a:chOff x="1630" y="1234"/>
              <a:chExt cx="831" cy="440"/>
            </a:xfrm>
          </p:grpSpPr>
          <p:sp>
            <p:nvSpPr>
              <p:cNvPr id="72727" name="Rectangle 5"/>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72728" name="Text Box 6"/>
              <p:cNvSpPr txBox="1">
                <a:spLocks noChangeArrowheads="1"/>
              </p:cNvSpPr>
              <p:nvPr/>
            </p:nvSpPr>
            <p:spPr bwMode="auto">
              <a:xfrm>
                <a:off x="1630" y="1263"/>
                <a:ext cx="831"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presentation</a:t>
                </a:r>
              </a:p>
              <a:p>
                <a:pPr algn="ctr" eaLnBrk="1" hangingPunct="1">
                  <a:spcBef>
                    <a:spcPct val="0"/>
                  </a:spcBef>
                  <a:buFontTx/>
                  <a:buNone/>
                </a:pPr>
                <a:r>
                  <a:rPr lang="en-US" altLang="en-US" sz="1800"/>
                  <a:t>logic</a:t>
                </a:r>
                <a:endParaRPr lang="en-GB" altLang="en-US" sz="1800"/>
              </a:p>
            </p:txBody>
          </p:sp>
        </p:grpSp>
        <p:grpSp>
          <p:nvGrpSpPr>
            <p:cNvPr id="72720" name="Group 7"/>
            <p:cNvGrpSpPr>
              <a:grpSpLocks/>
            </p:cNvGrpSpPr>
            <p:nvPr/>
          </p:nvGrpSpPr>
          <p:grpSpPr bwMode="auto">
            <a:xfrm>
              <a:off x="1857" y="2028"/>
              <a:ext cx="807" cy="440"/>
              <a:chOff x="1641" y="1234"/>
              <a:chExt cx="807" cy="440"/>
            </a:xfrm>
          </p:grpSpPr>
          <p:sp>
            <p:nvSpPr>
              <p:cNvPr id="72725" name="Rectangle 8"/>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72726" name="Text Box 9"/>
              <p:cNvSpPr txBox="1">
                <a:spLocks noChangeArrowheads="1"/>
              </p:cNvSpPr>
              <p:nvPr/>
            </p:nvSpPr>
            <p:spPr bwMode="auto">
              <a:xfrm>
                <a:off x="1675" y="1263"/>
                <a:ext cx="74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application</a:t>
                </a:r>
              </a:p>
              <a:p>
                <a:pPr algn="ctr" eaLnBrk="1" hangingPunct="1">
                  <a:spcBef>
                    <a:spcPct val="0"/>
                  </a:spcBef>
                  <a:buFontTx/>
                  <a:buNone/>
                </a:pPr>
                <a:r>
                  <a:rPr lang="en-US" altLang="en-US" sz="1800"/>
                  <a:t>logic</a:t>
                </a:r>
                <a:endParaRPr lang="en-GB" altLang="en-US" sz="1800"/>
              </a:p>
            </p:txBody>
          </p:sp>
        </p:grpSp>
        <p:grpSp>
          <p:nvGrpSpPr>
            <p:cNvPr id="72721" name="Group 10"/>
            <p:cNvGrpSpPr>
              <a:grpSpLocks/>
            </p:cNvGrpSpPr>
            <p:nvPr/>
          </p:nvGrpSpPr>
          <p:grpSpPr bwMode="auto">
            <a:xfrm>
              <a:off x="1837" y="2463"/>
              <a:ext cx="856" cy="440"/>
              <a:chOff x="1621" y="1234"/>
              <a:chExt cx="856" cy="440"/>
            </a:xfrm>
          </p:grpSpPr>
          <p:sp>
            <p:nvSpPr>
              <p:cNvPr id="72723" name="Rectangle 11"/>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72724" name="Text Box 12"/>
              <p:cNvSpPr txBox="1">
                <a:spLocks noChangeArrowheads="1"/>
              </p:cNvSpPr>
              <p:nvPr/>
            </p:nvSpPr>
            <p:spPr bwMode="auto">
              <a:xfrm>
                <a:off x="1621" y="1263"/>
                <a:ext cx="85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data </a:t>
                </a:r>
              </a:p>
              <a:p>
                <a:pPr algn="ctr" eaLnBrk="1" hangingPunct="1">
                  <a:spcBef>
                    <a:spcPct val="0"/>
                  </a:spcBef>
                  <a:buFontTx/>
                  <a:buNone/>
                </a:pPr>
                <a:r>
                  <a:rPr lang="en-US" altLang="en-US" sz="1800"/>
                  <a:t>management</a:t>
                </a:r>
                <a:endParaRPr lang="en-GB" altLang="en-US" sz="1800"/>
              </a:p>
            </p:txBody>
          </p:sp>
        </p:grpSp>
        <p:cxnSp>
          <p:nvCxnSpPr>
            <p:cNvPr id="72722" name="AutoShape 13"/>
            <p:cNvCxnSpPr>
              <a:cxnSpLocks noChangeShapeType="1"/>
              <a:stCxn id="72728" idx="2"/>
              <a:endCxn id="72726" idx="0"/>
            </p:cNvCxnSpPr>
            <p:nvPr/>
          </p:nvCxnSpPr>
          <p:spPr bwMode="auto">
            <a:xfrm>
              <a:off x="2263" y="1738"/>
              <a:ext cx="0" cy="2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2709" name="tower"/>
          <p:cNvSpPr>
            <a:spLocks noEditPoints="1" noChangeArrowheads="1"/>
          </p:cNvSpPr>
          <p:nvPr/>
        </p:nvSpPr>
        <p:spPr bwMode="auto">
          <a:xfrm>
            <a:off x="4075113" y="4130675"/>
            <a:ext cx="304800" cy="798513"/>
          </a:xfrm>
          <a:custGeom>
            <a:avLst/>
            <a:gdLst>
              <a:gd name="T0" fmla="*/ 0 w 21600"/>
              <a:gd name="T1" fmla="*/ 2147483646 h 21600"/>
              <a:gd name="T2" fmla="*/ 2147483646 w 21600"/>
              <a:gd name="T3" fmla="*/ 0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w 21600"/>
              <a:gd name="T17" fmla="*/ 2147483646 h 21600"/>
              <a:gd name="T18" fmla="*/ 0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en-GB"/>
          </a:p>
        </p:txBody>
      </p:sp>
      <p:sp>
        <p:nvSpPr>
          <p:cNvPr id="72710" name="computr2"/>
          <p:cNvSpPr>
            <a:spLocks noEditPoints="1" noChangeArrowheads="1"/>
          </p:cNvSpPr>
          <p:nvPr/>
        </p:nvSpPr>
        <p:spPr bwMode="auto">
          <a:xfrm>
            <a:off x="3640138" y="2436813"/>
            <a:ext cx="685800" cy="687387"/>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en-GB"/>
          </a:p>
        </p:txBody>
      </p:sp>
      <p:sp>
        <p:nvSpPr>
          <p:cNvPr id="72711" name="Line 16"/>
          <p:cNvSpPr>
            <a:spLocks noChangeShapeType="1"/>
          </p:cNvSpPr>
          <p:nvPr/>
        </p:nvSpPr>
        <p:spPr bwMode="auto">
          <a:xfrm>
            <a:off x="3716338" y="3598863"/>
            <a:ext cx="50292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712" name="Text Box 17"/>
          <p:cNvSpPr txBox="1">
            <a:spLocks noChangeArrowheads="1"/>
          </p:cNvSpPr>
          <p:nvPr/>
        </p:nvSpPr>
        <p:spPr bwMode="auto">
          <a:xfrm>
            <a:off x="6877050" y="2820988"/>
            <a:ext cx="1720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WWW Browser</a:t>
            </a:r>
            <a:endParaRPr lang="en-GB" altLang="en-US" sz="1800"/>
          </a:p>
        </p:txBody>
      </p:sp>
      <p:sp>
        <p:nvSpPr>
          <p:cNvPr id="72713" name="Text Box 18"/>
          <p:cNvSpPr txBox="1">
            <a:spLocks noChangeArrowheads="1"/>
          </p:cNvSpPr>
          <p:nvPr/>
        </p:nvSpPr>
        <p:spPr bwMode="auto">
          <a:xfrm>
            <a:off x="6656388" y="4581525"/>
            <a:ext cx="21605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database storage </a:t>
            </a:r>
            <a:br>
              <a:rPr lang="en-US" altLang="en-US" sz="1800"/>
            </a:br>
            <a:r>
              <a:rPr lang="en-US" altLang="en-US" sz="1800"/>
              <a:t>and access</a:t>
            </a:r>
            <a:endParaRPr lang="en-GB" altLang="en-US" sz="1800"/>
          </a:p>
        </p:txBody>
      </p:sp>
      <p:sp>
        <p:nvSpPr>
          <p:cNvPr id="72714" name="Text Box 19"/>
          <p:cNvSpPr txBox="1">
            <a:spLocks noChangeArrowheads="1"/>
          </p:cNvSpPr>
          <p:nvPr/>
        </p:nvSpPr>
        <p:spPr bwMode="auto">
          <a:xfrm>
            <a:off x="7054850" y="3867150"/>
            <a:ext cx="13890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functional </a:t>
            </a:r>
            <a:br>
              <a:rPr lang="en-US" altLang="en-US" sz="1800"/>
            </a:br>
            <a:r>
              <a:rPr lang="en-US" altLang="en-US" sz="1800"/>
              <a:t>processing</a:t>
            </a:r>
            <a:endParaRPr lang="en-GB" altLang="en-US" sz="1800"/>
          </a:p>
        </p:txBody>
      </p:sp>
      <p:sp>
        <p:nvSpPr>
          <p:cNvPr id="72715" name="Text Box 20"/>
          <p:cNvSpPr txBox="1">
            <a:spLocks noChangeArrowheads="1"/>
          </p:cNvSpPr>
          <p:nvPr/>
        </p:nvSpPr>
        <p:spPr bwMode="auto">
          <a:xfrm>
            <a:off x="533400" y="1574800"/>
            <a:ext cx="7772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000"/>
              <a:t>Thin Client C/S:</a:t>
            </a:r>
          </a:p>
          <a:p>
            <a:pPr eaLnBrk="1" hangingPunct="1">
              <a:spcBef>
                <a:spcPct val="0"/>
              </a:spcBef>
              <a:buFontTx/>
              <a:buNone/>
            </a:pPr>
            <a:r>
              <a:rPr lang="en-US" altLang="en-US" sz="2000"/>
              <a:t>   largest part of processing at the server-side</a:t>
            </a:r>
            <a:endParaRPr lang="en-GB" altLang="en-US" sz="2000"/>
          </a:p>
        </p:txBody>
      </p:sp>
      <p:sp>
        <p:nvSpPr>
          <p:cNvPr id="72716" name="Text Box 21"/>
          <p:cNvSpPr txBox="1">
            <a:spLocks noChangeArrowheads="1"/>
          </p:cNvSpPr>
          <p:nvPr/>
        </p:nvSpPr>
        <p:spPr bwMode="auto">
          <a:xfrm>
            <a:off x="533400" y="5300663"/>
            <a:ext cx="8229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000"/>
              <a:t>Network load:	     low 		</a:t>
            </a:r>
          </a:p>
          <a:p>
            <a:pPr eaLnBrk="1" hangingPunct="1">
              <a:spcBef>
                <a:spcPct val="0"/>
              </a:spcBef>
              <a:buFontTx/>
              <a:buNone/>
            </a:pPr>
            <a:r>
              <a:rPr lang="en-US" altLang="en-US" sz="2000"/>
              <a:t>Config. Mngmnt:  simple (only server)</a:t>
            </a:r>
          </a:p>
          <a:p>
            <a:pPr eaLnBrk="1" hangingPunct="1">
              <a:spcBef>
                <a:spcPct val="0"/>
              </a:spcBef>
              <a:buFontTx/>
              <a:buNone/>
            </a:pPr>
            <a:r>
              <a:rPr lang="en-US" altLang="en-US" sz="2000"/>
              <a:t>Security:	     concentrated at server</a:t>
            </a:r>
          </a:p>
          <a:p>
            <a:pPr eaLnBrk="1" hangingPunct="1">
              <a:spcBef>
                <a:spcPct val="0"/>
              </a:spcBef>
              <a:buFontTx/>
              <a:buNone/>
            </a:pPr>
            <a:r>
              <a:rPr lang="en-US" altLang="en-US" sz="2000"/>
              <a:t>Robustness:	     stateless clients =&gt; easy fault recovery</a:t>
            </a:r>
            <a:endParaRPr lang="en-GB" altLang="en-US" sz="2000"/>
          </a:p>
        </p:txBody>
      </p:sp>
      <p:sp>
        <p:nvSpPr>
          <p:cNvPr id="72717" name="computr2"/>
          <p:cNvSpPr>
            <a:spLocks noEditPoints="1" noChangeArrowheads="1"/>
          </p:cNvSpPr>
          <p:nvPr/>
        </p:nvSpPr>
        <p:spPr bwMode="auto">
          <a:xfrm>
            <a:off x="3792538" y="2589213"/>
            <a:ext cx="685800" cy="687387"/>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en-GB"/>
          </a:p>
        </p:txBody>
      </p:sp>
      <p:sp>
        <p:nvSpPr>
          <p:cNvPr id="72718" name="computr2"/>
          <p:cNvSpPr>
            <a:spLocks noEditPoints="1" noChangeArrowheads="1"/>
          </p:cNvSpPr>
          <p:nvPr/>
        </p:nvSpPr>
        <p:spPr bwMode="auto">
          <a:xfrm>
            <a:off x="3944938" y="2741613"/>
            <a:ext cx="685800" cy="687387"/>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en-GB"/>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795338"/>
            <a:ext cx="7772400" cy="762000"/>
          </a:xfrm>
        </p:spPr>
        <p:txBody>
          <a:bodyPr/>
          <a:lstStyle/>
          <a:p>
            <a:pPr eaLnBrk="1" hangingPunct="1"/>
            <a:r>
              <a:rPr lang="en-US" altLang="en-US" sz="3600" smtClean="0">
                <a:solidFill>
                  <a:schemeClr val="tx1"/>
                </a:solidFill>
              </a:rPr>
              <a:t>C/S Example: </a:t>
            </a:r>
            <a:r>
              <a:rPr lang="en-US" altLang="en-US" b="1" u="sng" smtClean="0">
                <a:solidFill>
                  <a:schemeClr val="tx1"/>
                </a:solidFill>
              </a:rPr>
              <a:t>Thick</a:t>
            </a:r>
            <a:r>
              <a:rPr lang="en-US" altLang="en-US" sz="3600" smtClean="0">
                <a:solidFill>
                  <a:schemeClr val="tx1"/>
                </a:solidFill>
              </a:rPr>
              <a:t> Client</a:t>
            </a:r>
            <a:endParaRPr lang="en-GB" altLang="en-US" sz="3600" smtClean="0">
              <a:solidFill>
                <a:schemeClr val="tx1"/>
              </a:solidFill>
            </a:endParaRPr>
          </a:p>
        </p:txBody>
      </p:sp>
      <p:sp>
        <p:nvSpPr>
          <p:cNvPr id="74755" name="Slide Number Placeholder 4"/>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49404DEE-A5A7-4BB1-859C-13945C20FCB1}" type="slidenum">
              <a:rPr lang="en-GB" altLang="en-US" sz="1000" smtClean="0"/>
              <a:pPr>
                <a:spcBef>
                  <a:spcPct val="0"/>
                </a:spcBef>
                <a:buFontTx/>
                <a:buNone/>
              </a:pPr>
              <a:t>61</a:t>
            </a:fld>
            <a:endParaRPr lang="en-GB" altLang="en-US" sz="1000" smtClean="0"/>
          </a:p>
        </p:txBody>
      </p:sp>
      <p:sp>
        <p:nvSpPr>
          <p:cNvPr id="74756" name="Text Box 3"/>
          <p:cNvSpPr txBox="1">
            <a:spLocks noChangeArrowheads="1"/>
          </p:cNvSpPr>
          <p:nvPr/>
        </p:nvSpPr>
        <p:spPr bwMode="auto">
          <a:xfrm>
            <a:off x="381000" y="1712913"/>
            <a:ext cx="2971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000"/>
              <a:t>Thick Client: significant processing</a:t>
            </a:r>
          </a:p>
          <a:p>
            <a:pPr eaLnBrk="1" hangingPunct="1">
              <a:spcBef>
                <a:spcPct val="0"/>
              </a:spcBef>
              <a:buFontTx/>
              <a:buNone/>
            </a:pPr>
            <a:r>
              <a:rPr lang="en-US" altLang="en-US" sz="2000"/>
              <a:t>at the client-side</a:t>
            </a:r>
            <a:endParaRPr lang="en-GB" altLang="en-US" sz="2000"/>
          </a:p>
        </p:txBody>
      </p:sp>
      <p:sp>
        <p:nvSpPr>
          <p:cNvPr id="74757" name="tower"/>
          <p:cNvSpPr>
            <a:spLocks noEditPoints="1" noChangeArrowheads="1"/>
          </p:cNvSpPr>
          <p:nvPr/>
        </p:nvSpPr>
        <p:spPr bwMode="auto">
          <a:xfrm>
            <a:off x="3863975" y="4205288"/>
            <a:ext cx="304800" cy="798512"/>
          </a:xfrm>
          <a:custGeom>
            <a:avLst/>
            <a:gdLst>
              <a:gd name="T0" fmla="*/ 0 w 21600"/>
              <a:gd name="T1" fmla="*/ 2147483646 h 21600"/>
              <a:gd name="T2" fmla="*/ 2147483646 w 21600"/>
              <a:gd name="T3" fmla="*/ 0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w 21600"/>
              <a:gd name="T17" fmla="*/ 2147483646 h 21600"/>
              <a:gd name="T18" fmla="*/ 0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en-GB"/>
          </a:p>
        </p:txBody>
      </p:sp>
      <p:sp>
        <p:nvSpPr>
          <p:cNvPr id="74758" name="computr2"/>
          <p:cNvSpPr>
            <a:spLocks noEditPoints="1" noChangeArrowheads="1"/>
          </p:cNvSpPr>
          <p:nvPr/>
        </p:nvSpPr>
        <p:spPr bwMode="auto">
          <a:xfrm>
            <a:off x="3429000" y="1941513"/>
            <a:ext cx="685800" cy="687387"/>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en-GB"/>
          </a:p>
        </p:txBody>
      </p:sp>
      <p:sp>
        <p:nvSpPr>
          <p:cNvPr id="74759" name="Line 6"/>
          <p:cNvSpPr>
            <a:spLocks noChangeShapeType="1"/>
          </p:cNvSpPr>
          <p:nvPr/>
        </p:nvSpPr>
        <p:spPr bwMode="auto">
          <a:xfrm>
            <a:off x="3505200" y="3617913"/>
            <a:ext cx="50292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4760" name="Text Box 7"/>
          <p:cNvSpPr txBox="1">
            <a:spLocks noChangeArrowheads="1"/>
          </p:cNvSpPr>
          <p:nvPr/>
        </p:nvSpPr>
        <p:spPr bwMode="auto">
          <a:xfrm>
            <a:off x="6683375" y="1998663"/>
            <a:ext cx="1892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000"/>
              <a:t>WWW Browser</a:t>
            </a:r>
            <a:endParaRPr lang="en-GB" altLang="en-US" sz="2000"/>
          </a:p>
        </p:txBody>
      </p:sp>
      <p:sp>
        <p:nvSpPr>
          <p:cNvPr id="74761" name="Text Box 8"/>
          <p:cNvSpPr txBox="1">
            <a:spLocks noChangeArrowheads="1"/>
          </p:cNvSpPr>
          <p:nvPr/>
        </p:nvSpPr>
        <p:spPr bwMode="auto">
          <a:xfrm>
            <a:off x="6683375" y="4851400"/>
            <a:ext cx="12906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000"/>
              <a:t>database</a:t>
            </a:r>
            <a:endParaRPr lang="en-GB" altLang="en-US" sz="2000"/>
          </a:p>
        </p:txBody>
      </p:sp>
      <p:sp>
        <p:nvSpPr>
          <p:cNvPr id="74762" name="Text Box 9"/>
          <p:cNvSpPr txBox="1">
            <a:spLocks noChangeArrowheads="1"/>
          </p:cNvSpPr>
          <p:nvPr/>
        </p:nvSpPr>
        <p:spPr bwMode="auto">
          <a:xfrm>
            <a:off x="6683375" y="2627313"/>
            <a:ext cx="15414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000"/>
              <a:t>application</a:t>
            </a:r>
          </a:p>
          <a:p>
            <a:pPr eaLnBrk="1" hangingPunct="1">
              <a:spcBef>
                <a:spcPct val="0"/>
              </a:spcBef>
              <a:buFontTx/>
              <a:buNone/>
            </a:pPr>
            <a:r>
              <a:rPr lang="en-US" altLang="en-US" sz="2000"/>
              <a:t>(specific)</a:t>
            </a:r>
            <a:endParaRPr lang="en-GB" altLang="en-US" sz="2000"/>
          </a:p>
        </p:txBody>
      </p:sp>
      <p:grpSp>
        <p:nvGrpSpPr>
          <p:cNvPr id="74763" name="Group 10"/>
          <p:cNvGrpSpPr>
            <a:grpSpLocks/>
          </p:cNvGrpSpPr>
          <p:nvPr/>
        </p:nvGrpSpPr>
        <p:grpSpPr bwMode="auto">
          <a:xfrm>
            <a:off x="4606925" y="1866900"/>
            <a:ext cx="1628775" cy="3425825"/>
            <a:chOff x="1837" y="961"/>
            <a:chExt cx="856" cy="2158"/>
          </a:xfrm>
        </p:grpSpPr>
        <p:grpSp>
          <p:nvGrpSpPr>
            <p:cNvPr id="74768" name="Group 11"/>
            <p:cNvGrpSpPr>
              <a:grpSpLocks/>
            </p:cNvGrpSpPr>
            <p:nvPr/>
          </p:nvGrpSpPr>
          <p:grpSpPr bwMode="auto">
            <a:xfrm>
              <a:off x="1846" y="961"/>
              <a:ext cx="831" cy="440"/>
              <a:chOff x="1630" y="1234"/>
              <a:chExt cx="831" cy="440"/>
            </a:xfrm>
          </p:grpSpPr>
          <p:sp>
            <p:nvSpPr>
              <p:cNvPr id="74779" name="Rectangle 12"/>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74780" name="Text Box 13"/>
              <p:cNvSpPr txBox="1">
                <a:spLocks noChangeArrowheads="1"/>
              </p:cNvSpPr>
              <p:nvPr/>
            </p:nvSpPr>
            <p:spPr bwMode="auto">
              <a:xfrm>
                <a:off x="1630" y="1263"/>
                <a:ext cx="831"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presentation</a:t>
                </a:r>
              </a:p>
              <a:p>
                <a:pPr algn="ctr" eaLnBrk="1" hangingPunct="1">
                  <a:spcBef>
                    <a:spcPct val="0"/>
                  </a:spcBef>
                  <a:buFontTx/>
                  <a:buNone/>
                </a:pPr>
                <a:r>
                  <a:rPr lang="en-US" altLang="en-US" sz="1800"/>
                  <a:t>logic</a:t>
                </a:r>
                <a:endParaRPr lang="en-GB" altLang="en-US" sz="1800"/>
              </a:p>
            </p:txBody>
          </p:sp>
        </p:grpSp>
        <p:grpSp>
          <p:nvGrpSpPr>
            <p:cNvPr id="74769" name="Group 14"/>
            <p:cNvGrpSpPr>
              <a:grpSpLocks/>
            </p:cNvGrpSpPr>
            <p:nvPr/>
          </p:nvGrpSpPr>
          <p:grpSpPr bwMode="auto">
            <a:xfrm>
              <a:off x="1857" y="2244"/>
              <a:ext cx="807" cy="440"/>
              <a:chOff x="1641" y="1234"/>
              <a:chExt cx="807" cy="440"/>
            </a:xfrm>
          </p:grpSpPr>
          <p:sp>
            <p:nvSpPr>
              <p:cNvPr id="74777" name="Rectangle 15"/>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74778" name="Text Box 16"/>
              <p:cNvSpPr txBox="1">
                <a:spLocks noChangeArrowheads="1"/>
              </p:cNvSpPr>
              <p:nvPr/>
            </p:nvSpPr>
            <p:spPr bwMode="auto">
              <a:xfrm>
                <a:off x="1675" y="1263"/>
                <a:ext cx="74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application</a:t>
                </a:r>
              </a:p>
              <a:p>
                <a:pPr algn="ctr" eaLnBrk="1" hangingPunct="1">
                  <a:spcBef>
                    <a:spcPct val="0"/>
                  </a:spcBef>
                  <a:buFontTx/>
                  <a:buNone/>
                </a:pPr>
                <a:r>
                  <a:rPr lang="en-US" altLang="en-US" sz="1800"/>
                  <a:t>logic</a:t>
                </a:r>
                <a:endParaRPr lang="en-GB" altLang="en-US" sz="1800"/>
              </a:p>
            </p:txBody>
          </p:sp>
        </p:grpSp>
        <p:grpSp>
          <p:nvGrpSpPr>
            <p:cNvPr id="74770" name="Group 17"/>
            <p:cNvGrpSpPr>
              <a:grpSpLocks/>
            </p:cNvGrpSpPr>
            <p:nvPr/>
          </p:nvGrpSpPr>
          <p:grpSpPr bwMode="auto">
            <a:xfrm>
              <a:off x="1837" y="2679"/>
              <a:ext cx="856" cy="440"/>
              <a:chOff x="1621" y="1234"/>
              <a:chExt cx="856" cy="440"/>
            </a:xfrm>
          </p:grpSpPr>
          <p:sp>
            <p:nvSpPr>
              <p:cNvPr id="74775" name="Rectangle 18"/>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74776" name="Text Box 19"/>
              <p:cNvSpPr txBox="1">
                <a:spLocks noChangeArrowheads="1"/>
              </p:cNvSpPr>
              <p:nvPr/>
            </p:nvSpPr>
            <p:spPr bwMode="auto">
              <a:xfrm>
                <a:off x="1621" y="1263"/>
                <a:ext cx="85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data </a:t>
                </a:r>
              </a:p>
              <a:p>
                <a:pPr algn="ctr" eaLnBrk="1" hangingPunct="1">
                  <a:spcBef>
                    <a:spcPct val="0"/>
                  </a:spcBef>
                  <a:buFontTx/>
                  <a:buNone/>
                </a:pPr>
                <a:r>
                  <a:rPr lang="en-US" altLang="en-US" sz="1800"/>
                  <a:t>management</a:t>
                </a:r>
                <a:endParaRPr lang="en-GB" altLang="en-US" sz="1800"/>
              </a:p>
            </p:txBody>
          </p:sp>
        </p:grpSp>
        <p:cxnSp>
          <p:nvCxnSpPr>
            <p:cNvPr id="74771" name="AutoShape 20"/>
            <p:cNvCxnSpPr>
              <a:cxnSpLocks noChangeShapeType="1"/>
              <a:stCxn id="74774" idx="2"/>
              <a:endCxn id="74778" idx="0"/>
            </p:cNvCxnSpPr>
            <p:nvPr/>
          </p:nvCxnSpPr>
          <p:spPr bwMode="auto">
            <a:xfrm>
              <a:off x="2264" y="1846"/>
              <a:ext cx="0" cy="39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4772" name="Group 21"/>
            <p:cNvGrpSpPr>
              <a:grpSpLocks/>
            </p:cNvGrpSpPr>
            <p:nvPr/>
          </p:nvGrpSpPr>
          <p:grpSpPr bwMode="auto">
            <a:xfrm>
              <a:off x="1857" y="1405"/>
              <a:ext cx="807" cy="440"/>
              <a:chOff x="1641" y="1234"/>
              <a:chExt cx="807" cy="440"/>
            </a:xfrm>
          </p:grpSpPr>
          <p:sp>
            <p:nvSpPr>
              <p:cNvPr id="74773" name="Rectangle 22"/>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74774" name="Text Box 23"/>
              <p:cNvSpPr txBox="1">
                <a:spLocks noChangeArrowheads="1"/>
              </p:cNvSpPr>
              <p:nvPr/>
            </p:nvSpPr>
            <p:spPr bwMode="auto">
              <a:xfrm>
                <a:off x="1675" y="1263"/>
                <a:ext cx="743"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application</a:t>
                </a:r>
              </a:p>
              <a:p>
                <a:pPr algn="ctr" eaLnBrk="1" hangingPunct="1">
                  <a:spcBef>
                    <a:spcPct val="0"/>
                  </a:spcBef>
                  <a:buFontTx/>
                  <a:buNone/>
                </a:pPr>
                <a:r>
                  <a:rPr lang="en-US" altLang="en-US" sz="1800"/>
                  <a:t>logic</a:t>
                </a:r>
                <a:endParaRPr lang="en-GB" altLang="en-US" sz="1800"/>
              </a:p>
            </p:txBody>
          </p:sp>
        </p:grpSp>
      </p:grpSp>
      <p:sp>
        <p:nvSpPr>
          <p:cNvPr id="74764" name="Text Box 24"/>
          <p:cNvSpPr txBox="1">
            <a:spLocks noChangeArrowheads="1"/>
          </p:cNvSpPr>
          <p:nvPr/>
        </p:nvSpPr>
        <p:spPr bwMode="auto">
          <a:xfrm>
            <a:off x="6683375" y="3862388"/>
            <a:ext cx="15414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000"/>
              <a:t>application</a:t>
            </a:r>
          </a:p>
          <a:p>
            <a:pPr eaLnBrk="1" hangingPunct="1">
              <a:spcBef>
                <a:spcPct val="0"/>
              </a:spcBef>
              <a:buFontTx/>
              <a:buNone/>
            </a:pPr>
            <a:r>
              <a:rPr lang="en-US" altLang="en-US" sz="2000"/>
              <a:t>(generic)</a:t>
            </a:r>
            <a:endParaRPr lang="en-GB" altLang="en-US" sz="2000"/>
          </a:p>
        </p:txBody>
      </p:sp>
      <p:sp>
        <p:nvSpPr>
          <p:cNvPr id="74765" name="Text Box 25"/>
          <p:cNvSpPr txBox="1">
            <a:spLocks noChangeArrowheads="1"/>
          </p:cNvSpPr>
          <p:nvPr/>
        </p:nvSpPr>
        <p:spPr bwMode="auto">
          <a:xfrm>
            <a:off x="533400" y="5357813"/>
            <a:ext cx="8229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000"/>
              <a:t>Network load:	     high 		</a:t>
            </a:r>
          </a:p>
          <a:p>
            <a:pPr eaLnBrk="1" hangingPunct="1">
              <a:spcBef>
                <a:spcPct val="0"/>
              </a:spcBef>
              <a:buFontTx/>
              <a:buNone/>
            </a:pPr>
            <a:r>
              <a:rPr lang="en-US" altLang="en-US" sz="2000"/>
              <a:t>Config. Mngmnt:  complex (both client &amp; server)</a:t>
            </a:r>
          </a:p>
          <a:p>
            <a:pPr eaLnBrk="1" hangingPunct="1">
              <a:spcBef>
                <a:spcPct val="0"/>
              </a:spcBef>
              <a:buFontTx/>
              <a:buNone/>
            </a:pPr>
            <a:r>
              <a:rPr lang="en-US" altLang="en-US" sz="2000"/>
              <a:t>Security:	     complex (both client &amp; server)</a:t>
            </a:r>
          </a:p>
          <a:p>
            <a:pPr eaLnBrk="1" hangingPunct="1">
              <a:spcBef>
                <a:spcPct val="0"/>
              </a:spcBef>
              <a:buFontTx/>
              <a:buNone/>
            </a:pPr>
            <a:r>
              <a:rPr lang="en-US" altLang="en-US" sz="2000"/>
              <a:t>Robustness:	     clients have state =&gt; complex fault recovery</a:t>
            </a:r>
            <a:endParaRPr lang="en-GB" altLang="en-US" sz="2000"/>
          </a:p>
        </p:txBody>
      </p:sp>
      <p:sp>
        <p:nvSpPr>
          <p:cNvPr id="74766" name="computr2"/>
          <p:cNvSpPr>
            <a:spLocks noEditPoints="1" noChangeArrowheads="1"/>
          </p:cNvSpPr>
          <p:nvPr/>
        </p:nvSpPr>
        <p:spPr bwMode="auto">
          <a:xfrm>
            <a:off x="3581400" y="2093913"/>
            <a:ext cx="685800" cy="687387"/>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en-GB"/>
          </a:p>
        </p:txBody>
      </p:sp>
      <p:sp>
        <p:nvSpPr>
          <p:cNvPr id="74767" name="computr2"/>
          <p:cNvSpPr>
            <a:spLocks noEditPoints="1" noChangeArrowheads="1"/>
          </p:cNvSpPr>
          <p:nvPr/>
        </p:nvSpPr>
        <p:spPr bwMode="auto">
          <a:xfrm>
            <a:off x="3733800" y="2246313"/>
            <a:ext cx="685800" cy="687387"/>
          </a:xfrm>
          <a:custGeom>
            <a:avLst/>
            <a:gdLst>
              <a:gd name="T0" fmla="*/ 2147483646 w 21600"/>
              <a:gd name="T1" fmla="*/ 0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en-GB"/>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CD730C65-AEDE-4CC9-8B66-1142AB15F8AE}" type="slidenum">
              <a:rPr lang="en-GB" altLang="en-US" sz="1000" smtClean="0"/>
              <a:pPr>
                <a:spcBef>
                  <a:spcPct val="0"/>
                </a:spcBef>
                <a:buFontTx/>
                <a:buNone/>
              </a:pPr>
              <a:t>62</a:t>
            </a:fld>
            <a:endParaRPr lang="en-GB" altLang="en-US" sz="1000" smtClean="0"/>
          </a:p>
        </p:txBody>
      </p:sp>
      <p:sp>
        <p:nvSpPr>
          <p:cNvPr id="76803" name="Rectangle 2"/>
          <p:cNvSpPr>
            <a:spLocks noGrp="1" noChangeArrowheads="1"/>
          </p:cNvSpPr>
          <p:nvPr>
            <p:ph type="title" idx="4294967295"/>
          </p:nvPr>
        </p:nvSpPr>
        <p:spPr>
          <a:xfrm>
            <a:off x="0" y="654050"/>
            <a:ext cx="9144000" cy="1066800"/>
          </a:xfrm>
        </p:spPr>
        <p:txBody>
          <a:bodyPr/>
          <a:lstStyle/>
          <a:p>
            <a:pPr eaLnBrk="1" hangingPunct="1">
              <a:lnSpc>
                <a:spcPct val="120000"/>
              </a:lnSpc>
            </a:pPr>
            <a:r>
              <a:rPr lang="en-US" altLang="en-US" sz="3600" smtClean="0">
                <a:solidFill>
                  <a:schemeClr val="tx1"/>
                </a:solidFill>
              </a:rPr>
              <a:t>Client/Server in terms of Characteristics</a:t>
            </a:r>
            <a:endParaRPr lang="en-GB" altLang="en-US" sz="3600" smtClean="0">
              <a:solidFill>
                <a:schemeClr val="tx1"/>
              </a:solidFill>
            </a:endParaRPr>
          </a:p>
        </p:txBody>
      </p:sp>
      <p:sp>
        <p:nvSpPr>
          <p:cNvPr id="76804" name="Text Box 3"/>
          <p:cNvSpPr txBox="1">
            <a:spLocks noChangeArrowheads="1"/>
          </p:cNvSpPr>
          <p:nvPr/>
        </p:nvSpPr>
        <p:spPr bwMode="auto">
          <a:xfrm>
            <a:off x="560388" y="1787525"/>
            <a:ext cx="8115300" cy="491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lnSpc>
                <a:spcPct val="140000"/>
              </a:lnSpc>
              <a:spcBef>
                <a:spcPct val="0"/>
              </a:spcBef>
              <a:buFontTx/>
              <a:buNone/>
            </a:pPr>
            <a:r>
              <a:rPr lang="en-US" altLang="en-US" sz="2000" i="1"/>
              <a:t>Dependencies:	 </a:t>
            </a:r>
            <a:r>
              <a:rPr lang="en-US" altLang="en-US" sz="2000"/>
              <a:t>client depends on the server</a:t>
            </a:r>
          </a:p>
          <a:p>
            <a:pPr eaLnBrk="1" hangingPunct="1">
              <a:lnSpc>
                <a:spcPct val="140000"/>
              </a:lnSpc>
              <a:spcBef>
                <a:spcPct val="0"/>
              </a:spcBef>
              <a:buFontTx/>
              <a:buNone/>
            </a:pPr>
            <a:r>
              <a:rPr lang="en-US" altLang="en-US" sz="2000" i="1"/>
              <a:t>Topology</a:t>
            </a:r>
            <a:r>
              <a:rPr lang="en-US" altLang="en-US" sz="2000"/>
              <a:t>:	one or more clients may be connected to a</a:t>
            </a:r>
          </a:p>
          <a:p>
            <a:pPr eaLnBrk="1" hangingPunct="1">
              <a:spcBef>
                <a:spcPct val="0"/>
              </a:spcBef>
              <a:buFontTx/>
              <a:buNone/>
            </a:pPr>
            <a:r>
              <a:rPr lang="en-US" altLang="en-US" sz="2000" b="1"/>
              <a:t>		</a:t>
            </a:r>
            <a:r>
              <a:rPr lang="en-US" altLang="en-US" sz="2000"/>
              <a:t>server there are no connections between clients</a:t>
            </a:r>
          </a:p>
          <a:p>
            <a:pPr eaLnBrk="1" hangingPunct="1">
              <a:lnSpc>
                <a:spcPct val="140000"/>
              </a:lnSpc>
              <a:spcBef>
                <a:spcPct val="0"/>
              </a:spcBef>
              <a:buFontTx/>
              <a:buNone/>
            </a:pPr>
            <a:r>
              <a:rPr lang="en-US" altLang="en-US" sz="2000" i="1"/>
              <a:t>Multiplicity</a:t>
            </a:r>
            <a:r>
              <a:rPr lang="en-US" altLang="en-US" sz="2000"/>
              <a:t>:	1-to-1, directed</a:t>
            </a:r>
          </a:p>
          <a:p>
            <a:pPr eaLnBrk="1" hangingPunct="1">
              <a:lnSpc>
                <a:spcPct val="140000"/>
              </a:lnSpc>
              <a:spcBef>
                <a:spcPct val="0"/>
              </a:spcBef>
              <a:buFontTx/>
              <a:buNone/>
            </a:pPr>
            <a:r>
              <a:rPr lang="en-US" altLang="en-US" sz="2000" i="1"/>
              <a:t>Synchronicity:  </a:t>
            </a:r>
            <a:r>
              <a:rPr lang="en-US" altLang="en-US" sz="2000"/>
              <a:t>synchronous or asynchronous</a:t>
            </a:r>
            <a:endParaRPr lang="en-US" altLang="en-US" sz="2000" i="1"/>
          </a:p>
          <a:p>
            <a:pPr>
              <a:lnSpc>
                <a:spcPct val="140000"/>
              </a:lnSpc>
              <a:spcBef>
                <a:spcPct val="30000"/>
              </a:spcBef>
              <a:buFontTx/>
              <a:buNone/>
            </a:pPr>
            <a:r>
              <a:rPr lang="en-US" altLang="en-US" sz="2000" i="1"/>
              <a:t>Mobility:	</a:t>
            </a:r>
            <a:r>
              <a:rPr lang="en-US" altLang="en-US" sz="2000"/>
              <a:t>easily supports client mobiliy</a:t>
            </a:r>
          </a:p>
          <a:p>
            <a:pPr>
              <a:lnSpc>
                <a:spcPct val="140000"/>
              </a:lnSpc>
              <a:spcBef>
                <a:spcPct val="30000"/>
              </a:spcBef>
              <a:buFontTx/>
              <a:buNone/>
            </a:pPr>
            <a:r>
              <a:rPr lang="en-US" altLang="en-US" sz="2000" i="1"/>
              <a:t>Binding</a:t>
            </a:r>
            <a:r>
              <a:rPr lang="en-US" altLang="en-US" sz="2000"/>
              <a:t>:	from compile to invocation time</a:t>
            </a:r>
          </a:p>
          <a:p>
            <a:pPr eaLnBrk="1" hangingPunct="1">
              <a:lnSpc>
                <a:spcPct val="140000"/>
              </a:lnSpc>
              <a:spcBef>
                <a:spcPct val="0"/>
              </a:spcBef>
              <a:buFontTx/>
              <a:buNone/>
            </a:pPr>
            <a:r>
              <a:rPr lang="en-US" altLang="en-US" sz="2000" i="1"/>
              <a:t>Initiative</a:t>
            </a:r>
            <a:r>
              <a:rPr lang="en-US" altLang="en-US" sz="2000"/>
              <a:t>:	request (by client) / response (by server)</a:t>
            </a:r>
          </a:p>
          <a:p>
            <a:pPr>
              <a:lnSpc>
                <a:spcPct val="140000"/>
              </a:lnSpc>
              <a:spcBef>
                <a:spcPct val="30000"/>
              </a:spcBef>
              <a:buFontTx/>
              <a:buNone/>
            </a:pPr>
            <a:r>
              <a:rPr lang="en-US" altLang="en-US" sz="2000" i="1"/>
              <a:t>Periodicity</a:t>
            </a:r>
            <a:r>
              <a:rPr lang="en-US" altLang="en-US" sz="2000"/>
              <a:t>:	typically a-periodic (periodic possible)</a:t>
            </a:r>
          </a:p>
          <a:p>
            <a:pPr>
              <a:lnSpc>
                <a:spcPct val="120000"/>
              </a:lnSpc>
              <a:spcBef>
                <a:spcPct val="30000"/>
              </a:spcBef>
              <a:buFontTx/>
              <a:buNone/>
            </a:pPr>
            <a:r>
              <a:rPr lang="en-US" altLang="en-US" sz="2000" i="1"/>
              <a:t>Security:</a:t>
            </a:r>
            <a:r>
              <a:rPr lang="en-US" altLang="en-US" sz="2000"/>
              <a:t>	typically controlled at server,	</a:t>
            </a:r>
            <a:br>
              <a:rPr lang="en-US" altLang="en-US" sz="2000"/>
            </a:br>
            <a:r>
              <a:rPr lang="en-US" altLang="en-US" sz="2000"/>
              <a:t>		also possible at application/business layer</a:t>
            </a:r>
            <a:endParaRPr lang="en-US" altLang="en-US" sz="2000" i="1"/>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rot="16200000" flipH="1">
            <a:off x="-1828006" y="3175794"/>
            <a:ext cx="5284788" cy="838200"/>
          </a:xfrm>
        </p:spPr>
        <p:txBody>
          <a:bodyPr/>
          <a:lstStyle/>
          <a:p>
            <a:pPr algn="r" eaLnBrk="1" hangingPunct="1"/>
            <a:r>
              <a:rPr lang="en-US" altLang="en-US" smtClean="0"/>
              <a:t>Example 3-tier System</a:t>
            </a:r>
            <a:endParaRPr lang="nl-NL" altLang="en-US" smtClean="0"/>
          </a:p>
        </p:txBody>
      </p:sp>
      <p:sp>
        <p:nvSpPr>
          <p:cNvPr id="78851" name="Slide Number Placeholder 5"/>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05E42236-789C-4D93-9C54-7147FB8F5EC0}" type="slidenum">
              <a:rPr lang="en-GB" altLang="en-US" sz="1000" smtClean="0"/>
              <a:pPr>
                <a:spcBef>
                  <a:spcPct val="0"/>
                </a:spcBef>
                <a:buFontTx/>
                <a:buNone/>
              </a:pPr>
              <a:t>63</a:t>
            </a:fld>
            <a:endParaRPr lang="en-GB" altLang="en-US" sz="1000" smtClean="0"/>
          </a:p>
        </p:txBody>
      </p:sp>
      <p:pic>
        <p:nvPicPr>
          <p:cNvPr id="78852" name="Picture 5" descr="Image:Overview of a three-tier application.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6350"/>
            <a:ext cx="7561263" cy="679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Text Box 6"/>
          <p:cNvSpPr txBox="1">
            <a:spLocks noChangeArrowheads="1"/>
          </p:cNvSpPr>
          <p:nvPr/>
        </p:nvSpPr>
        <p:spPr bwMode="auto">
          <a:xfrm>
            <a:off x="239713" y="6345238"/>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000"/>
              <a:t>Diagram from</a:t>
            </a:r>
            <a:br>
              <a:rPr lang="en-US" altLang="en-US" sz="1000"/>
            </a:br>
            <a:r>
              <a:rPr lang="en-US" altLang="en-US" sz="1000"/>
              <a:t> Wikipedia, 2007</a:t>
            </a:r>
            <a:endParaRPr lang="nl-NL" altLang="en-US" sz="1000"/>
          </a:p>
        </p:txBody>
      </p:sp>
      <p:sp>
        <p:nvSpPr>
          <p:cNvPr id="78854" name="TextBox 1"/>
          <p:cNvSpPr txBox="1">
            <a:spLocks noChangeArrowheads="1"/>
          </p:cNvSpPr>
          <p:nvPr/>
        </p:nvSpPr>
        <p:spPr bwMode="auto">
          <a:xfrm>
            <a:off x="2771775" y="2266950"/>
            <a:ext cx="157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1800" b="1"/>
              <a:t>(application)</a:t>
            </a:r>
            <a:endParaRPr lang="sv-SE" altLang="en-US" sz="2400" b="1"/>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Grp="1" noChangeArrowheads="1"/>
          </p:cNvSpPr>
          <p:nvPr>
            <p:ph type="title"/>
          </p:nvPr>
        </p:nvSpPr>
        <p:spPr/>
        <p:txBody>
          <a:bodyPr/>
          <a:lstStyle/>
          <a:p>
            <a:pPr eaLnBrk="1" hangingPunct="1"/>
            <a:r>
              <a:rPr lang="en-US" altLang="en-US" sz="2800" smtClean="0"/>
              <a:t>Deployment: Many physical clients and servers</a:t>
            </a:r>
            <a:endParaRPr lang="nl-NL" altLang="en-US" sz="2800" smtClean="0"/>
          </a:p>
        </p:txBody>
      </p:sp>
      <p:sp>
        <p:nvSpPr>
          <p:cNvPr id="80899" name="Slide Number Placeholder 4"/>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A512A29C-088F-4DC3-A984-F2ECBEF90FD3}" type="slidenum">
              <a:rPr lang="en-GB" altLang="en-US" sz="1000" smtClean="0"/>
              <a:pPr>
                <a:spcBef>
                  <a:spcPct val="0"/>
                </a:spcBef>
                <a:buFontTx/>
                <a:buNone/>
              </a:pPr>
              <a:t>64</a:t>
            </a:fld>
            <a:endParaRPr lang="en-GB" altLang="en-US" sz="1000" smtClean="0"/>
          </a:p>
        </p:txBody>
      </p:sp>
      <p:pic>
        <p:nvPicPr>
          <p:cNvPr id="80900" name="Picture 6" descr="image009"/>
          <p:cNvPicPr>
            <a:picLocks noChangeAspect="1" noChangeArrowheads="1"/>
          </p:cNvPicPr>
          <p:nvPr/>
        </p:nvPicPr>
        <p:blipFill>
          <a:blip r:embed="rId3">
            <a:extLst>
              <a:ext uri="{28A0092B-C50C-407E-A947-70E740481C1C}">
                <a14:useLocalDpi xmlns:a14="http://schemas.microsoft.com/office/drawing/2010/main" val="0"/>
              </a:ext>
            </a:extLst>
          </a:blip>
          <a:srcRect b="17447"/>
          <a:stretch>
            <a:fillRect/>
          </a:stretch>
        </p:blipFill>
        <p:spPr bwMode="auto">
          <a:xfrm>
            <a:off x="1331913" y="1773238"/>
            <a:ext cx="5040312"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09600" y="798513"/>
            <a:ext cx="7772400" cy="685800"/>
          </a:xfrm>
        </p:spPr>
        <p:txBody>
          <a:bodyPr/>
          <a:lstStyle/>
          <a:p>
            <a:pPr eaLnBrk="1" hangingPunct="1"/>
            <a:r>
              <a:rPr lang="en-US" altLang="en-US" sz="3600" smtClean="0">
                <a:solidFill>
                  <a:schemeClr val="tx1"/>
                </a:solidFill>
              </a:rPr>
              <a:t>Business Logic Layer</a:t>
            </a:r>
            <a:endParaRPr lang="en-GB" altLang="en-US" sz="3600" smtClean="0">
              <a:solidFill>
                <a:schemeClr val="tx1"/>
              </a:solidFill>
            </a:endParaRPr>
          </a:p>
        </p:txBody>
      </p:sp>
      <p:sp>
        <p:nvSpPr>
          <p:cNvPr id="82947" name="Slide Number Placeholder 4"/>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A1C62BED-BB4B-4BD1-B122-AD48FDA7FCBF}" type="slidenum">
              <a:rPr lang="en-GB" altLang="en-US" sz="1000" smtClean="0"/>
              <a:pPr>
                <a:spcBef>
                  <a:spcPct val="0"/>
                </a:spcBef>
                <a:buFontTx/>
                <a:buNone/>
              </a:pPr>
              <a:t>65</a:t>
            </a:fld>
            <a:endParaRPr lang="en-GB" altLang="en-US" sz="1000" smtClean="0"/>
          </a:p>
        </p:txBody>
      </p:sp>
      <p:sp>
        <p:nvSpPr>
          <p:cNvPr id="82948" name="Text Box 3"/>
          <p:cNvSpPr txBox="1">
            <a:spLocks noChangeArrowheads="1"/>
          </p:cNvSpPr>
          <p:nvPr/>
        </p:nvSpPr>
        <p:spPr bwMode="auto">
          <a:xfrm>
            <a:off x="1870075" y="5424488"/>
            <a:ext cx="6342063"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lnSpc>
                <a:spcPct val="110000"/>
              </a:lnSpc>
              <a:spcBef>
                <a:spcPct val="0"/>
              </a:spcBef>
              <a:buFontTx/>
              <a:buNone/>
            </a:pPr>
            <a:r>
              <a:rPr lang="en-US" altLang="en-US" sz="2000"/>
              <a:t>Advantage of business logic-tier:</a:t>
            </a:r>
          </a:p>
          <a:p>
            <a:pPr eaLnBrk="1" hangingPunct="1">
              <a:lnSpc>
                <a:spcPct val="110000"/>
              </a:lnSpc>
              <a:spcBef>
                <a:spcPct val="0"/>
              </a:spcBef>
              <a:buFontTx/>
              <a:buNone/>
            </a:pPr>
            <a:r>
              <a:rPr lang="en-US" altLang="en-US" sz="2000"/>
              <a:t>  changes to business are localized</a:t>
            </a:r>
          </a:p>
          <a:p>
            <a:pPr eaLnBrk="1" hangingPunct="1">
              <a:lnSpc>
                <a:spcPct val="110000"/>
              </a:lnSpc>
              <a:spcBef>
                <a:spcPct val="0"/>
              </a:spcBef>
              <a:buFontTx/>
              <a:buNone/>
            </a:pPr>
            <a:r>
              <a:rPr lang="en-US" altLang="en-US" sz="2000"/>
              <a:t>  (compared to intertwining with application logic)</a:t>
            </a:r>
            <a:endParaRPr lang="en-GB" altLang="en-US" sz="2000"/>
          </a:p>
        </p:txBody>
      </p:sp>
      <p:sp>
        <p:nvSpPr>
          <p:cNvPr id="82949" name="Text Box 4"/>
          <p:cNvSpPr txBox="1">
            <a:spLocks noChangeArrowheads="1"/>
          </p:cNvSpPr>
          <p:nvPr/>
        </p:nvSpPr>
        <p:spPr bwMode="auto">
          <a:xfrm>
            <a:off x="1870075" y="2932113"/>
            <a:ext cx="70104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lnSpc>
                <a:spcPct val="120000"/>
              </a:lnSpc>
              <a:spcBef>
                <a:spcPct val="0"/>
              </a:spcBef>
              <a:buFontTx/>
              <a:buNone/>
            </a:pPr>
            <a:r>
              <a:rPr lang="en-US" altLang="en-US" sz="2000"/>
              <a:t>The complexity of the middle tier ranges from </a:t>
            </a:r>
          </a:p>
          <a:p>
            <a:pPr eaLnBrk="1" hangingPunct="1">
              <a:lnSpc>
                <a:spcPct val="120000"/>
              </a:lnSpc>
              <a:spcBef>
                <a:spcPct val="0"/>
              </a:spcBef>
              <a:buFontTx/>
              <a:buNone/>
            </a:pPr>
            <a:r>
              <a:rPr lang="en-US" altLang="en-US" sz="2000"/>
              <a:t>reactive with little intelligence  </a:t>
            </a:r>
          </a:p>
          <a:p>
            <a:pPr eaLnBrk="1" hangingPunct="1">
              <a:lnSpc>
                <a:spcPct val="120000"/>
              </a:lnSpc>
              <a:spcBef>
                <a:spcPct val="0"/>
              </a:spcBef>
              <a:buFontTx/>
              <a:buNone/>
            </a:pPr>
            <a:r>
              <a:rPr lang="en-US" altLang="en-US" sz="1600"/>
              <a:t>    (e.g. resource management and interconnection services)</a:t>
            </a:r>
          </a:p>
          <a:p>
            <a:pPr eaLnBrk="1" hangingPunct="1">
              <a:lnSpc>
                <a:spcPct val="120000"/>
              </a:lnSpc>
              <a:spcBef>
                <a:spcPct val="0"/>
              </a:spcBef>
              <a:buFontTx/>
              <a:buNone/>
            </a:pPr>
            <a:r>
              <a:rPr lang="en-US" altLang="en-US" sz="2000"/>
              <a:t>to active with much intelligence</a:t>
            </a:r>
          </a:p>
          <a:p>
            <a:pPr eaLnBrk="1" hangingPunct="1">
              <a:lnSpc>
                <a:spcPct val="120000"/>
              </a:lnSpc>
              <a:spcBef>
                <a:spcPct val="0"/>
              </a:spcBef>
              <a:buFontTx/>
              <a:buNone/>
            </a:pPr>
            <a:r>
              <a:rPr lang="en-US" altLang="en-US" sz="2000"/>
              <a:t>   </a:t>
            </a:r>
            <a:r>
              <a:rPr lang="en-US" altLang="en-US" sz="1600"/>
              <a:t>(active enforcement of global constraints and coordination of   </a:t>
            </a:r>
          </a:p>
          <a:p>
            <a:pPr eaLnBrk="1" hangingPunct="1">
              <a:lnSpc>
                <a:spcPct val="120000"/>
              </a:lnSpc>
              <a:spcBef>
                <a:spcPct val="0"/>
              </a:spcBef>
              <a:buFontTx/>
              <a:buNone/>
            </a:pPr>
            <a:r>
              <a:rPr lang="en-US" altLang="en-US" sz="1600"/>
              <a:t>    activities across applications  e.g. workflow)</a:t>
            </a:r>
            <a:endParaRPr lang="en-GB" altLang="en-US" sz="1600"/>
          </a:p>
        </p:txBody>
      </p:sp>
      <p:grpSp>
        <p:nvGrpSpPr>
          <p:cNvPr id="82950" name="Group 5"/>
          <p:cNvGrpSpPr>
            <a:grpSpLocks/>
          </p:cNvGrpSpPr>
          <p:nvPr/>
        </p:nvGrpSpPr>
        <p:grpSpPr bwMode="auto">
          <a:xfrm>
            <a:off x="125413" y="1719263"/>
            <a:ext cx="1628775" cy="2801937"/>
            <a:chOff x="322" y="865"/>
            <a:chExt cx="841" cy="1765"/>
          </a:xfrm>
        </p:grpSpPr>
        <p:grpSp>
          <p:nvGrpSpPr>
            <p:cNvPr id="82953" name="Group 6"/>
            <p:cNvGrpSpPr>
              <a:grpSpLocks/>
            </p:cNvGrpSpPr>
            <p:nvPr/>
          </p:nvGrpSpPr>
          <p:grpSpPr bwMode="auto">
            <a:xfrm>
              <a:off x="331" y="865"/>
              <a:ext cx="816" cy="440"/>
              <a:chOff x="1636" y="1234"/>
              <a:chExt cx="816" cy="440"/>
            </a:xfrm>
          </p:grpSpPr>
          <p:sp>
            <p:nvSpPr>
              <p:cNvPr id="82963" name="Rectangle 7"/>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82964" name="Text Box 8"/>
              <p:cNvSpPr txBox="1">
                <a:spLocks noChangeArrowheads="1"/>
              </p:cNvSpPr>
              <p:nvPr/>
            </p:nvSpPr>
            <p:spPr bwMode="auto">
              <a:xfrm>
                <a:off x="1636" y="1263"/>
                <a:ext cx="81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presentation</a:t>
                </a:r>
              </a:p>
              <a:p>
                <a:pPr algn="ctr" eaLnBrk="1" hangingPunct="1">
                  <a:spcBef>
                    <a:spcPct val="0"/>
                  </a:spcBef>
                  <a:buFontTx/>
                  <a:buNone/>
                </a:pPr>
                <a:r>
                  <a:rPr lang="en-US" altLang="en-US" sz="1800"/>
                  <a:t>logic</a:t>
                </a:r>
                <a:endParaRPr lang="en-GB" altLang="en-US" sz="1800"/>
              </a:p>
            </p:txBody>
          </p:sp>
        </p:grpSp>
        <p:grpSp>
          <p:nvGrpSpPr>
            <p:cNvPr id="82954" name="Group 9"/>
            <p:cNvGrpSpPr>
              <a:grpSpLocks/>
            </p:cNvGrpSpPr>
            <p:nvPr/>
          </p:nvGrpSpPr>
          <p:grpSpPr bwMode="auto">
            <a:xfrm>
              <a:off x="336" y="1304"/>
              <a:ext cx="807" cy="440"/>
              <a:chOff x="1641" y="1234"/>
              <a:chExt cx="807" cy="440"/>
            </a:xfrm>
          </p:grpSpPr>
          <p:sp>
            <p:nvSpPr>
              <p:cNvPr id="82961" name="Rectangle 10"/>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82962" name="Text Box 11"/>
              <p:cNvSpPr txBox="1">
                <a:spLocks noChangeArrowheads="1"/>
              </p:cNvSpPr>
              <p:nvPr/>
            </p:nvSpPr>
            <p:spPr bwMode="auto">
              <a:xfrm>
                <a:off x="1683" y="1263"/>
                <a:ext cx="729"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application</a:t>
                </a:r>
              </a:p>
              <a:p>
                <a:pPr algn="ctr" eaLnBrk="1" hangingPunct="1">
                  <a:spcBef>
                    <a:spcPct val="0"/>
                  </a:spcBef>
                  <a:buFontTx/>
                  <a:buNone/>
                </a:pPr>
                <a:r>
                  <a:rPr lang="en-US" altLang="en-US" sz="1800"/>
                  <a:t>logic</a:t>
                </a:r>
                <a:endParaRPr lang="en-GB" altLang="en-US" sz="1800"/>
              </a:p>
            </p:txBody>
          </p:sp>
        </p:grpSp>
        <p:grpSp>
          <p:nvGrpSpPr>
            <p:cNvPr id="82955" name="Group 12"/>
            <p:cNvGrpSpPr>
              <a:grpSpLocks/>
            </p:cNvGrpSpPr>
            <p:nvPr/>
          </p:nvGrpSpPr>
          <p:grpSpPr bwMode="auto">
            <a:xfrm>
              <a:off x="322" y="2190"/>
              <a:ext cx="841" cy="440"/>
              <a:chOff x="1627" y="1234"/>
              <a:chExt cx="841" cy="440"/>
            </a:xfrm>
          </p:grpSpPr>
          <p:sp>
            <p:nvSpPr>
              <p:cNvPr id="82959" name="Rectangle 13"/>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82960" name="Text Box 14"/>
              <p:cNvSpPr txBox="1">
                <a:spLocks noChangeArrowheads="1"/>
              </p:cNvSpPr>
              <p:nvPr/>
            </p:nvSpPr>
            <p:spPr bwMode="auto">
              <a:xfrm>
                <a:off x="1627" y="1263"/>
                <a:ext cx="841"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1800"/>
                  <a:t>data </a:t>
                </a:r>
              </a:p>
              <a:p>
                <a:pPr algn="ctr" eaLnBrk="1" hangingPunct="1">
                  <a:spcBef>
                    <a:spcPct val="0"/>
                  </a:spcBef>
                  <a:buFontTx/>
                  <a:buNone/>
                </a:pPr>
                <a:r>
                  <a:rPr lang="en-US" altLang="en-US" sz="1800"/>
                  <a:t>management</a:t>
                </a:r>
                <a:endParaRPr lang="en-GB" altLang="en-US" sz="1800"/>
              </a:p>
            </p:txBody>
          </p:sp>
        </p:grpSp>
        <p:grpSp>
          <p:nvGrpSpPr>
            <p:cNvPr id="82956" name="Group 15"/>
            <p:cNvGrpSpPr>
              <a:grpSpLocks/>
            </p:cNvGrpSpPr>
            <p:nvPr/>
          </p:nvGrpSpPr>
          <p:grpSpPr bwMode="auto">
            <a:xfrm>
              <a:off x="336" y="1747"/>
              <a:ext cx="807" cy="440"/>
              <a:chOff x="1641" y="1234"/>
              <a:chExt cx="807" cy="440"/>
            </a:xfrm>
          </p:grpSpPr>
          <p:sp>
            <p:nvSpPr>
              <p:cNvPr id="82957" name="Rectangle 16"/>
              <p:cNvSpPr>
                <a:spLocks noChangeArrowheads="1"/>
              </p:cNvSpPr>
              <p:nvPr/>
            </p:nvSpPr>
            <p:spPr bwMode="auto">
              <a:xfrm>
                <a:off x="1641" y="1234"/>
                <a:ext cx="807"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479249" name="Text Box 17"/>
              <p:cNvSpPr txBox="1">
                <a:spLocks noChangeArrowheads="1"/>
              </p:cNvSpPr>
              <p:nvPr/>
            </p:nvSpPr>
            <p:spPr bwMode="auto">
              <a:xfrm>
                <a:off x="1750" y="1263"/>
                <a:ext cx="59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defRPr/>
                </a:pPr>
                <a:r>
                  <a:rPr lang="en-US" sz="1800">
                    <a:effectLst>
                      <a:outerShdw blurRad="38100" dist="38100" dir="2700000" algn="tl">
                        <a:srgbClr val="C0C0C0"/>
                      </a:outerShdw>
                    </a:effectLst>
                  </a:rPr>
                  <a:t>business</a:t>
                </a:r>
              </a:p>
              <a:p>
                <a:pPr algn="ctr" eaLnBrk="1" hangingPunct="1">
                  <a:defRPr/>
                </a:pPr>
                <a:r>
                  <a:rPr lang="en-US" sz="1800">
                    <a:effectLst>
                      <a:outerShdw blurRad="38100" dist="38100" dir="2700000" algn="tl">
                        <a:srgbClr val="C0C0C0"/>
                      </a:outerShdw>
                    </a:effectLst>
                  </a:rPr>
                  <a:t>logic</a:t>
                </a:r>
                <a:endParaRPr lang="en-GB" sz="1800">
                  <a:effectLst>
                    <a:outerShdw blurRad="38100" dist="38100" dir="2700000" algn="tl">
                      <a:srgbClr val="C0C0C0"/>
                    </a:outerShdw>
                  </a:effectLst>
                </a:endParaRPr>
              </a:p>
            </p:txBody>
          </p:sp>
        </p:grpSp>
      </p:grpSp>
      <p:sp>
        <p:nvSpPr>
          <p:cNvPr id="82951" name="Text Box 18"/>
          <p:cNvSpPr txBox="1">
            <a:spLocks noChangeArrowheads="1"/>
          </p:cNvSpPr>
          <p:nvPr/>
        </p:nvSpPr>
        <p:spPr bwMode="auto">
          <a:xfrm>
            <a:off x="1870075" y="1754188"/>
            <a:ext cx="723900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lnSpc>
                <a:spcPct val="110000"/>
              </a:lnSpc>
              <a:spcBef>
                <a:spcPct val="0"/>
              </a:spcBef>
              <a:buFontTx/>
              <a:buNone/>
            </a:pPr>
            <a:r>
              <a:rPr lang="en-US" altLang="en-US" sz="2000"/>
              <a:t>An even broader organizational scope of sharing and exchanging data requires </a:t>
            </a:r>
          </a:p>
          <a:p>
            <a:pPr eaLnBrk="1" hangingPunct="1">
              <a:lnSpc>
                <a:spcPct val="110000"/>
              </a:lnSpc>
              <a:spcBef>
                <a:spcPct val="0"/>
              </a:spcBef>
              <a:buFontTx/>
              <a:buNone/>
            </a:pPr>
            <a:r>
              <a:rPr lang="en-US" altLang="en-US" sz="2000"/>
              <a:t>coordination across </a:t>
            </a:r>
            <a:r>
              <a:rPr lang="en-US" altLang="en-US" sz="2000" i="1"/>
              <a:t>multiple applications </a:t>
            </a:r>
            <a:r>
              <a:rPr lang="en-US" altLang="en-US" sz="2000"/>
              <a:t>and</a:t>
            </a:r>
            <a:r>
              <a:rPr lang="en-US" altLang="en-US" sz="2000" i="1"/>
              <a:t> databases</a:t>
            </a:r>
          </a:p>
        </p:txBody>
      </p:sp>
      <p:sp>
        <p:nvSpPr>
          <p:cNvPr id="82952" name="Rectangle 19"/>
          <p:cNvSpPr>
            <a:spLocks noChangeArrowheads="1"/>
          </p:cNvSpPr>
          <p:nvPr/>
        </p:nvSpPr>
        <p:spPr bwMode="auto">
          <a:xfrm>
            <a:off x="179388" y="3100388"/>
            <a:ext cx="1512887" cy="7207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23850" y="695325"/>
            <a:ext cx="8496300" cy="646113"/>
          </a:xfrm>
        </p:spPr>
        <p:txBody>
          <a:bodyPr/>
          <a:lstStyle/>
          <a:p>
            <a:pPr eaLnBrk="1" hangingPunct="1"/>
            <a:r>
              <a:rPr lang="en-GB" altLang="en-US" sz="3600" smtClean="0"/>
              <a:t>Types of business logic</a:t>
            </a:r>
          </a:p>
        </p:txBody>
      </p:sp>
      <p:sp>
        <p:nvSpPr>
          <p:cNvPr id="84995" name="Rectangle 3"/>
          <p:cNvSpPr>
            <a:spLocks noGrp="1" noChangeArrowheads="1"/>
          </p:cNvSpPr>
          <p:nvPr>
            <p:ph idx="1"/>
          </p:nvPr>
        </p:nvSpPr>
        <p:spPr>
          <a:xfrm>
            <a:off x="323850" y="1341438"/>
            <a:ext cx="8496300" cy="3544887"/>
          </a:xfrm>
        </p:spPr>
        <p:txBody>
          <a:bodyPr/>
          <a:lstStyle/>
          <a:p>
            <a:pPr eaLnBrk="1" hangingPunct="1"/>
            <a:r>
              <a:rPr lang="en-GB" altLang="en-US" smtClean="0"/>
              <a:t>Transaction Processing Manager/Monitor</a:t>
            </a:r>
          </a:p>
          <a:p>
            <a:pPr lvl="1" eaLnBrk="1" hangingPunct="1"/>
            <a:r>
              <a:rPr lang="en-GB" altLang="en-US" smtClean="0"/>
              <a:t>Handling of transactions</a:t>
            </a:r>
          </a:p>
          <a:p>
            <a:pPr lvl="2" eaLnBrk="1" hangingPunct="1"/>
            <a:r>
              <a:rPr lang="en-GB" altLang="en-US" smtClean="0"/>
              <a:t>queuing, coordination across multiple DB’s</a:t>
            </a:r>
          </a:p>
          <a:p>
            <a:pPr lvl="1" eaLnBrk="1" hangingPunct="1"/>
            <a:r>
              <a:rPr lang="en-US" altLang="en-US" smtClean="0"/>
              <a:t>TP Monitor decouples client-thread from server-thread</a:t>
            </a:r>
          </a:p>
          <a:p>
            <a:pPr eaLnBrk="1" hangingPunct="1">
              <a:spcBef>
                <a:spcPct val="0"/>
              </a:spcBef>
              <a:buFontTx/>
              <a:buNone/>
            </a:pPr>
            <a:r>
              <a:rPr lang="en-US" altLang="en-US" sz="2000" smtClean="0"/>
              <a:t>	=&gt; Increases scalability</a:t>
            </a:r>
            <a:endParaRPr lang="en-GB" altLang="en-US" sz="2000" smtClean="0"/>
          </a:p>
          <a:p>
            <a:pPr lvl="1" eaLnBrk="1" hangingPunct="1">
              <a:lnSpc>
                <a:spcPct val="40000"/>
              </a:lnSpc>
            </a:pPr>
            <a:endParaRPr lang="en-GB" altLang="en-US" smtClean="0"/>
          </a:p>
          <a:p>
            <a:pPr eaLnBrk="1" hangingPunct="1"/>
            <a:r>
              <a:rPr lang="en-GB" altLang="en-US" smtClean="0"/>
              <a:t>Coordination of workflow</a:t>
            </a:r>
          </a:p>
          <a:p>
            <a:pPr eaLnBrk="1" hangingPunct="1">
              <a:lnSpc>
                <a:spcPct val="50000"/>
              </a:lnSpc>
            </a:pPr>
            <a:endParaRPr lang="en-GB" altLang="en-US" smtClean="0"/>
          </a:p>
          <a:p>
            <a:pPr eaLnBrk="1" hangingPunct="1"/>
            <a:r>
              <a:rPr lang="en-GB" altLang="en-US" smtClean="0"/>
              <a:t>Message Queues</a:t>
            </a:r>
          </a:p>
        </p:txBody>
      </p:sp>
      <p:sp>
        <p:nvSpPr>
          <p:cNvPr id="84996" name="Slide Number Placeholder 5"/>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9C35117C-48D0-4AA5-9461-585B46C105CC}" type="slidenum">
              <a:rPr lang="en-GB" altLang="en-US" sz="1000" smtClean="0"/>
              <a:pPr>
                <a:spcBef>
                  <a:spcPct val="0"/>
                </a:spcBef>
                <a:buFontTx/>
                <a:buNone/>
              </a:pPr>
              <a:t>66</a:t>
            </a:fld>
            <a:endParaRPr lang="en-GB" altLang="en-US" sz="1000" smtClean="0"/>
          </a:p>
        </p:txBody>
      </p:sp>
      <p:sp>
        <p:nvSpPr>
          <p:cNvPr id="84997" name="Rectangle 5"/>
          <p:cNvSpPr>
            <a:spLocks noChangeArrowheads="1"/>
          </p:cNvSpPr>
          <p:nvPr/>
        </p:nvSpPr>
        <p:spPr bwMode="auto">
          <a:xfrm>
            <a:off x="611188" y="5170488"/>
            <a:ext cx="7273925" cy="14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lnSpc>
                <a:spcPct val="110000"/>
              </a:lnSpc>
              <a:spcBef>
                <a:spcPct val="0"/>
              </a:spcBef>
              <a:buFontTx/>
              <a:buNone/>
            </a:pPr>
            <a:r>
              <a:rPr lang="en-US" altLang="en-US" sz="2400"/>
              <a:t>Advantages of Business Logic Layer</a:t>
            </a:r>
          </a:p>
          <a:p>
            <a:pPr eaLnBrk="1" hangingPunct="1">
              <a:lnSpc>
                <a:spcPct val="110000"/>
              </a:lnSpc>
              <a:spcBef>
                <a:spcPct val="0"/>
              </a:spcBef>
              <a:buFontTx/>
              <a:buChar char="-"/>
            </a:pPr>
            <a:r>
              <a:rPr lang="en-US" altLang="en-US" sz="2000"/>
              <a:t> better scalability of application</a:t>
            </a:r>
          </a:p>
          <a:p>
            <a:pPr eaLnBrk="1" hangingPunct="1">
              <a:lnSpc>
                <a:spcPct val="110000"/>
              </a:lnSpc>
              <a:spcBef>
                <a:spcPct val="0"/>
              </a:spcBef>
              <a:buFontTx/>
              <a:buChar char="-"/>
            </a:pPr>
            <a:r>
              <a:rPr lang="en-US" altLang="en-US" sz="2000"/>
              <a:t> security measures can be centrally allocated </a:t>
            </a:r>
          </a:p>
          <a:p>
            <a:pPr eaLnBrk="1" hangingPunct="1">
              <a:lnSpc>
                <a:spcPct val="110000"/>
              </a:lnSpc>
              <a:spcBef>
                <a:spcPct val="0"/>
              </a:spcBef>
              <a:buFontTx/>
              <a:buChar char="-"/>
            </a:pPr>
            <a:r>
              <a:rPr lang="en-US" altLang="en-US" sz="2000"/>
              <a:t> separate maintenance of application and business logic</a:t>
            </a:r>
            <a:endParaRPr lang="en-GB" altLang="en-US" sz="2000"/>
          </a:p>
        </p:txBody>
      </p:sp>
    </p:spTree>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46075" y="814388"/>
            <a:ext cx="7772400" cy="762000"/>
          </a:xfrm>
        </p:spPr>
        <p:txBody>
          <a:bodyPr/>
          <a:lstStyle/>
          <a:p>
            <a:pPr eaLnBrk="1" hangingPunct="1"/>
            <a:r>
              <a:rPr lang="en-US" altLang="en-US" smtClean="0">
                <a:solidFill>
                  <a:schemeClr val="tx1"/>
                </a:solidFill>
              </a:rPr>
              <a:t>Client / Server Summary</a:t>
            </a:r>
            <a:endParaRPr lang="en-GB" altLang="en-US" smtClean="0">
              <a:solidFill>
                <a:schemeClr val="tx1"/>
              </a:solidFill>
            </a:endParaRPr>
          </a:p>
        </p:txBody>
      </p:sp>
      <p:sp>
        <p:nvSpPr>
          <p:cNvPr id="87043" name="Rectangle 3"/>
          <p:cNvSpPr>
            <a:spLocks noGrp="1" noChangeArrowheads="1"/>
          </p:cNvSpPr>
          <p:nvPr>
            <p:ph idx="1"/>
          </p:nvPr>
        </p:nvSpPr>
        <p:spPr>
          <a:xfrm>
            <a:off x="346075" y="1589088"/>
            <a:ext cx="8763000" cy="4648200"/>
          </a:xfrm>
        </p:spPr>
        <p:txBody>
          <a:bodyPr/>
          <a:lstStyle/>
          <a:p>
            <a:pPr eaLnBrk="1" hangingPunct="1">
              <a:buFontTx/>
              <a:buNone/>
            </a:pPr>
            <a:r>
              <a:rPr lang="en-US" altLang="en-US" sz="2400" smtClean="0"/>
              <a:t>T</a:t>
            </a:r>
            <a:r>
              <a:rPr lang="en-GB" altLang="en-US" sz="2400" smtClean="0"/>
              <a:t>ask </a:t>
            </a:r>
            <a:r>
              <a:rPr lang="en-US" altLang="en-US" sz="2400" smtClean="0"/>
              <a:t>are mapped </a:t>
            </a:r>
            <a:r>
              <a:rPr lang="en-GB" altLang="en-US" sz="2400" smtClean="0"/>
              <a:t>on platform where </a:t>
            </a:r>
            <a:r>
              <a:rPr lang="en-US" altLang="en-US" sz="2400" smtClean="0"/>
              <a:t>they are </a:t>
            </a:r>
            <a:r>
              <a:rPr lang="en-GB" altLang="en-US" sz="2400" smtClean="0"/>
              <a:t>most </a:t>
            </a:r>
          </a:p>
          <a:p>
            <a:pPr eaLnBrk="1" hangingPunct="1">
              <a:buFontTx/>
              <a:buNone/>
            </a:pPr>
            <a:r>
              <a:rPr lang="en-GB" altLang="en-US" sz="2400" smtClean="0"/>
              <a:t>efficiently handled</a:t>
            </a:r>
            <a:endParaRPr lang="en-US" altLang="en-US" sz="2400" smtClean="0"/>
          </a:p>
          <a:p>
            <a:pPr lvl="1" eaLnBrk="1" hangingPunct="1"/>
            <a:r>
              <a:rPr lang="en-GB" altLang="en-US" sz="2000" smtClean="0"/>
              <a:t>presentation</a:t>
            </a:r>
            <a:r>
              <a:rPr lang="en-US" altLang="en-US" sz="2000" smtClean="0"/>
              <a:t> layer</a:t>
            </a:r>
            <a:r>
              <a:rPr lang="en-GB" altLang="en-US" sz="2000" smtClean="0"/>
              <a:t> on </a:t>
            </a:r>
            <a:r>
              <a:rPr lang="en-US" altLang="en-US" sz="2000" smtClean="0"/>
              <a:t>client</a:t>
            </a:r>
            <a:endParaRPr lang="en-GB" altLang="en-US" sz="2000" smtClean="0"/>
          </a:p>
          <a:p>
            <a:pPr lvl="1" eaLnBrk="1" hangingPunct="1"/>
            <a:r>
              <a:rPr lang="en-GB" altLang="en-US" sz="2000" smtClean="0"/>
              <a:t>data management and storage on a server </a:t>
            </a:r>
            <a:endParaRPr lang="en-US" altLang="en-US" sz="2000" smtClean="0"/>
          </a:p>
          <a:p>
            <a:pPr lvl="1" eaLnBrk="1" hangingPunct="1"/>
            <a:r>
              <a:rPr lang="en-US" altLang="en-US" sz="2000" smtClean="0"/>
              <a:t>possible intermediate platforms for transaction multiplexing and global coordination</a:t>
            </a:r>
          </a:p>
          <a:p>
            <a:pPr eaLnBrk="1" hangingPunct="1"/>
            <a:endParaRPr lang="en-US" altLang="en-US" sz="2400" smtClean="0"/>
          </a:p>
          <a:p>
            <a:pPr eaLnBrk="1" hangingPunct="1">
              <a:buFontTx/>
              <a:buNone/>
            </a:pPr>
            <a:r>
              <a:rPr lang="en-US" altLang="en-US" sz="2400" smtClean="0"/>
              <a:t>With the aim of obtaining </a:t>
            </a:r>
          </a:p>
          <a:p>
            <a:pPr lvl="1" eaLnBrk="1" hangingPunct="1"/>
            <a:r>
              <a:rPr lang="en-US" altLang="en-US" sz="2000" smtClean="0"/>
              <a:t>scalability: changing number of clients</a:t>
            </a:r>
          </a:p>
          <a:p>
            <a:pPr lvl="1" eaLnBrk="1" hangingPunct="1"/>
            <a:r>
              <a:rPr lang="en-US" altLang="en-US" sz="2000" smtClean="0"/>
              <a:t>interoperability: client may use data from multiple sources</a:t>
            </a:r>
          </a:p>
        </p:txBody>
      </p:sp>
      <p:sp>
        <p:nvSpPr>
          <p:cNvPr id="87044" name="Slide Number Placeholder 5"/>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F05C77F8-E192-49D7-9724-8E44341DF6C4}" type="slidenum">
              <a:rPr lang="en-GB" altLang="en-US" sz="1000" smtClean="0"/>
              <a:pPr>
                <a:spcBef>
                  <a:spcPct val="0"/>
                </a:spcBef>
                <a:buFontTx/>
                <a:buNone/>
              </a:pPr>
              <a:t>67</a:t>
            </a:fld>
            <a:endParaRPr lang="en-GB" altLang="en-US" sz="100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09600" y="942975"/>
            <a:ext cx="7772400" cy="685800"/>
          </a:xfrm>
        </p:spPr>
        <p:txBody>
          <a:bodyPr/>
          <a:lstStyle/>
          <a:p>
            <a:pPr eaLnBrk="1" hangingPunct="1"/>
            <a:r>
              <a:rPr lang="en-US" altLang="en-US" smtClean="0">
                <a:solidFill>
                  <a:schemeClr val="tx1"/>
                </a:solidFill>
              </a:rPr>
              <a:t>Emergent Interface Technologies</a:t>
            </a:r>
            <a:endParaRPr lang="en-GB" altLang="en-US" smtClean="0">
              <a:solidFill>
                <a:schemeClr val="tx1"/>
              </a:solidFill>
            </a:endParaRPr>
          </a:p>
        </p:txBody>
      </p:sp>
      <p:sp>
        <p:nvSpPr>
          <p:cNvPr id="89091" name="Slide Number Placeholder 4"/>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99627507-6AAD-488A-8431-E1124B940D00}" type="slidenum">
              <a:rPr lang="en-GB" altLang="en-US" sz="1000" smtClean="0"/>
              <a:pPr>
                <a:spcBef>
                  <a:spcPct val="0"/>
                </a:spcBef>
                <a:buFontTx/>
                <a:buNone/>
              </a:pPr>
              <a:t>68</a:t>
            </a:fld>
            <a:endParaRPr lang="en-GB" altLang="en-US" sz="1000" smtClean="0"/>
          </a:p>
        </p:txBody>
      </p:sp>
      <p:cxnSp>
        <p:nvCxnSpPr>
          <p:cNvPr id="89092" name="AutoShape 3"/>
          <p:cNvCxnSpPr>
            <a:cxnSpLocks noChangeShapeType="1"/>
            <a:stCxn id="89120" idx="2"/>
            <a:endCxn id="89122" idx="0"/>
          </p:cNvCxnSpPr>
          <p:nvPr/>
        </p:nvCxnSpPr>
        <p:spPr bwMode="auto">
          <a:xfrm>
            <a:off x="4892675" y="4491038"/>
            <a:ext cx="0" cy="2127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9093" name="Group 4"/>
          <p:cNvGrpSpPr>
            <a:grpSpLocks/>
          </p:cNvGrpSpPr>
          <p:nvPr/>
        </p:nvGrpSpPr>
        <p:grpSpPr bwMode="auto">
          <a:xfrm>
            <a:off x="3998913" y="1944688"/>
            <a:ext cx="1787525" cy="3460750"/>
            <a:chOff x="2519" y="961"/>
            <a:chExt cx="1126" cy="2180"/>
          </a:xfrm>
        </p:grpSpPr>
        <p:sp>
          <p:nvSpPr>
            <p:cNvPr id="89117" name="Rectangle 5"/>
            <p:cNvSpPr>
              <a:spLocks noChangeArrowheads="1"/>
            </p:cNvSpPr>
            <p:nvPr/>
          </p:nvSpPr>
          <p:spPr bwMode="auto">
            <a:xfrm>
              <a:off x="2604" y="961"/>
              <a:ext cx="955"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89118" name="Text Box 6"/>
            <p:cNvSpPr txBox="1">
              <a:spLocks noChangeArrowheads="1"/>
            </p:cNvSpPr>
            <p:nvPr/>
          </p:nvSpPr>
          <p:spPr bwMode="auto">
            <a:xfrm>
              <a:off x="2536" y="977"/>
              <a:ext cx="109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2000"/>
                <a:t>presentation</a:t>
              </a:r>
            </a:p>
            <a:p>
              <a:pPr algn="ctr" eaLnBrk="1" hangingPunct="1">
                <a:spcBef>
                  <a:spcPct val="0"/>
                </a:spcBef>
                <a:buFontTx/>
                <a:buNone/>
              </a:pPr>
              <a:r>
                <a:rPr lang="en-US" altLang="en-US" sz="2000"/>
                <a:t>logic</a:t>
              </a:r>
              <a:endParaRPr lang="en-GB" altLang="en-US" sz="2000"/>
            </a:p>
          </p:txBody>
        </p:sp>
        <p:sp>
          <p:nvSpPr>
            <p:cNvPr id="89119" name="Rectangle 7"/>
            <p:cNvSpPr>
              <a:spLocks noChangeArrowheads="1"/>
            </p:cNvSpPr>
            <p:nvPr/>
          </p:nvSpPr>
          <p:spPr bwMode="auto">
            <a:xfrm>
              <a:off x="2604" y="2107"/>
              <a:ext cx="955"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89120" name="Text Box 8"/>
            <p:cNvSpPr txBox="1">
              <a:spLocks noChangeArrowheads="1"/>
            </p:cNvSpPr>
            <p:nvPr/>
          </p:nvSpPr>
          <p:spPr bwMode="auto">
            <a:xfrm>
              <a:off x="2684" y="2123"/>
              <a:ext cx="79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2000"/>
                <a:t>business</a:t>
              </a:r>
            </a:p>
            <a:p>
              <a:pPr algn="ctr" eaLnBrk="1" hangingPunct="1">
                <a:spcBef>
                  <a:spcPct val="0"/>
                </a:spcBef>
                <a:buFontTx/>
                <a:buNone/>
              </a:pPr>
              <a:r>
                <a:rPr lang="en-US" altLang="en-US" sz="2000"/>
                <a:t>logic</a:t>
              </a:r>
              <a:endParaRPr lang="en-GB" altLang="en-US" sz="2000"/>
            </a:p>
          </p:txBody>
        </p:sp>
        <p:sp>
          <p:nvSpPr>
            <p:cNvPr id="89121" name="Rectangle 9"/>
            <p:cNvSpPr>
              <a:spLocks noChangeArrowheads="1"/>
            </p:cNvSpPr>
            <p:nvPr/>
          </p:nvSpPr>
          <p:spPr bwMode="auto">
            <a:xfrm>
              <a:off x="2604" y="2683"/>
              <a:ext cx="955"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89122" name="Text Box 10"/>
            <p:cNvSpPr txBox="1">
              <a:spLocks noChangeArrowheads="1"/>
            </p:cNvSpPr>
            <p:nvPr/>
          </p:nvSpPr>
          <p:spPr bwMode="auto">
            <a:xfrm>
              <a:off x="2519" y="2699"/>
              <a:ext cx="112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2000"/>
                <a:t>data </a:t>
              </a:r>
            </a:p>
            <a:p>
              <a:pPr algn="ctr" eaLnBrk="1" hangingPunct="1">
                <a:spcBef>
                  <a:spcPct val="0"/>
                </a:spcBef>
                <a:buFontTx/>
                <a:buNone/>
              </a:pPr>
              <a:r>
                <a:rPr lang="en-US" altLang="en-US" sz="2000"/>
                <a:t>management</a:t>
              </a:r>
              <a:endParaRPr lang="en-GB" altLang="en-US" sz="2000"/>
            </a:p>
          </p:txBody>
        </p:sp>
        <p:sp>
          <p:nvSpPr>
            <p:cNvPr id="89123" name="Rectangle 11"/>
            <p:cNvSpPr>
              <a:spLocks noChangeArrowheads="1"/>
            </p:cNvSpPr>
            <p:nvPr/>
          </p:nvSpPr>
          <p:spPr bwMode="auto">
            <a:xfrm>
              <a:off x="2604" y="1537"/>
              <a:ext cx="955"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89124" name="Text Box 12"/>
            <p:cNvSpPr txBox="1">
              <a:spLocks noChangeArrowheads="1"/>
            </p:cNvSpPr>
            <p:nvPr/>
          </p:nvSpPr>
          <p:spPr bwMode="auto">
            <a:xfrm>
              <a:off x="2596" y="1553"/>
              <a:ext cx="97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2000"/>
                <a:t>application</a:t>
              </a:r>
            </a:p>
            <a:p>
              <a:pPr algn="ctr" eaLnBrk="1" hangingPunct="1">
                <a:spcBef>
                  <a:spcPct val="0"/>
                </a:spcBef>
                <a:buFontTx/>
                <a:buNone/>
              </a:pPr>
              <a:r>
                <a:rPr lang="en-US" altLang="en-US" sz="2000"/>
                <a:t>logic</a:t>
              </a:r>
              <a:endParaRPr lang="en-GB" altLang="en-US" sz="2000"/>
            </a:p>
          </p:txBody>
        </p:sp>
      </p:grpSp>
      <p:cxnSp>
        <p:nvCxnSpPr>
          <p:cNvPr id="89094" name="AutoShape 13"/>
          <p:cNvCxnSpPr>
            <a:cxnSpLocks noChangeShapeType="1"/>
            <a:stCxn id="89124" idx="2"/>
            <a:endCxn id="89120" idx="0"/>
          </p:cNvCxnSpPr>
          <p:nvPr/>
        </p:nvCxnSpPr>
        <p:spPr bwMode="auto">
          <a:xfrm>
            <a:off x="4892675" y="3586163"/>
            <a:ext cx="0" cy="2032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095" name="AutoShape 14"/>
          <p:cNvCxnSpPr>
            <a:cxnSpLocks noChangeShapeType="1"/>
            <a:stCxn id="89118" idx="2"/>
            <a:endCxn id="89124" idx="0"/>
          </p:cNvCxnSpPr>
          <p:nvPr/>
        </p:nvCxnSpPr>
        <p:spPr bwMode="auto">
          <a:xfrm>
            <a:off x="4892675" y="2671763"/>
            <a:ext cx="0" cy="2127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9096" name="Line 15"/>
          <p:cNvSpPr>
            <a:spLocks noChangeShapeType="1"/>
          </p:cNvSpPr>
          <p:nvPr/>
        </p:nvSpPr>
        <p:spPr bwMode="auto">
          <a:xfrm flipH="1">
            <a:off x="5715000" y="2749550"/>
            <a:ext cx="914400" cy="0"/>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9097" name="Text Box 16"/>
          <p:cNvSpPr txBox="1">
            <a:spLocks noChangeArrowheads="1"/>
          </p:cNvSpPr>
          <p:nvPr/>
        </p:nvSpPr>
        <p:spPr bwMode="auto">
          <a:xfrm>
            <a:off x="6842125" y="2552700"/>
            <a:ext cx="1831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400"/>
              <a:t>HTML, XML</a:t>
            </a:r>
            <a:endParaRPr lang="en-GB" altLang="en-US" sz="2400"/>
          </a:p>
        </p:txBody>
      </p:sp>
      <p:sp>
        <p:nvSpPr>
          <p:cNvPr id="89098" name="Line 17"/>
          <p:cNvSpPr>
            <a:spLocks noChangeShapeType="1"/>
          </p:cNvSpPr>
          <p:nvPr/>
        </p:nvSpPr>
        <p:spPr bwMode="auto">
          <a:xfrm rot="1279345" flipH="1" flipV="1">
            <a:off x="3484563" y="4159250"/>
            <a:ext cx="506412" cy="1289050"/>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9099" name="Text Box 18"/>
          <p:cNvSpPr txBox="1">
            <a:spLocks noChangeArrowheads="1"/>
          </p:cNvSpPr>
          <p:nvPr/>
        </p:nvSpPr>
        <p:spPr bwMode="auto">
          <a:xfrm>
            <a:off x="2406650" y="5559425"/>
            <a:ext cx="25479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2400"/>
              <a:t>.Net, Corba, EJB</a:t>
            </a:r>
          </a:p>
          <a:p>
            <a:pPr algn="ctr" eaLnBrk="1" hangingPunct="1">
              <a:spcBef>
                <a:spcPct val="0"/>
              </a:spcBef>
              <a:buFontTx/>
              <a:buNone/>
            </a:pPr>
            <a:r>
              <a:rPr lang="en-US" altLang="en-US" sz="2400"/>
              <a:t>XML, </a:t>
            </a:r>
            <a:r>
              <a:rPr lang="en-US" altLang="en-US" sz="2400">
                <a:hlinkClick r:id="rId3"/>
              </a:rPr>
              <a:t>SOAP</a:t>
            </a:r>
            <a:r>
              <a:rPr lang="en-US" altLang="en-US" sz="2400"/>
              <a:t>, RDF</a:t>
            </a:r>
            <a:endParaRPr lang="en-GB" altLang="en-US" sz="2400"/>
          </a:p>
        </p:txBody>
      </p:sp>
      <p:sp>
        <p:nvSpPr>
          <p:cNvPr id="89100" name="Line 19"/>
          <p:cNvSpPr>
            <a:spLocks noChangeShapeType="1"/>
          </p:cNvSpPr>
          <p:nvPr/>
        </p:nvSpPr>
        <p:spPr bwMode="auto">
          <a:xfrm flipH="1">
            <a:off x="5673725" y="4559300"/>
            <a:ext cx="914400" cy="0"/>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9101" name="Text Box 20"/>
          <p:cNvSpPr txBox="1">
            <a:spLocks noChangeArrowheads="1"/>
          </p:cNvSpPr>
          <p:nvPr/>
        </p:nvSpPr>
        <p:spPr bwMode="auto">
          <a:xfrm>
            <a:off x="6800850" y="4362450"/>
            <a:ext cx="1035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r>
              <a:rPr lang="en-US" altLang="en-US" sz="2400"/>
              <a:t>ODBC</a:t>
            </a:r>
            <a:endParaRPr lang="en-GB" altLang="en-US" sz="2400"/>
          </a:p>
        </p:txBody>
      </p:sp>
      <p:cxnSp>
        <p:nvCxnSpPr>
          <p:cNvPr id="89102" name="AutoShape 21"/>
          <p:cNvCxnSpPr>
            <a:cxnSpLocks noChangeShapeType="1"/>
            <a:stCxn id="89112" idx="2"/>
            <a:endCxn id="89114" idx="0"/>
          </p:cNvCxnSpPr>
          <p:nvPr/>
        </p:nvCxnSpPr>
        <p:spPr bwMode="auto">
          <a:xfrm>
            <a:off x="2206625" y="4491038"/>
            <a:ext cx="0" cy="2127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9103" name="Group 22"/>
          <p:cNvGrpSpPr>
            <a:grpSpLocks/>
          </p:cNvGrpSpPr>
          <p:nvPr/>
        </p:nvGrpSpPr>
        <p:grpSpPr bwMode="auto">
          <a:xfrm>
            <a:off x="1312863" y="1944688"/>
            <a:ext cx="1787525" cy="3460750"/>
            <a:chOff x="827" y="961"/>
            <a:chExt cx="1126" cy="2180"/>
          </a:xfrm>
        </p:grpSpPr>
        <p:sp>
          <p:nvSpPr>
            <p:cNvPr id="89109" name="Rectangle 23"/>
            <p:cNvSpPr>
              <a:spLocks noChangeArrowheads="1"/>
            </p:cNvSpPr>
            <p:nvPr/>
          </p:nvSpPr>
          <p:spPr bwMode="auto">
            <a:xfrm>
              <a:off x="912" y="961"/>
              <a:ext cx="955"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89110" name="Text Box 24"/>
            <p:cNvSpPr txBox="1">
              <a:spLocks noChangeArrowheads="1"/>
            </p:cNvSpPr>
            <p:nvPr/>
          </p:nvSpPr>
          <p:spPr bwMode="auto">
            <a:xfrm>
              <a:off x="844" y="977"/>
              <a:ext cx="109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2000"/>
                <a:t>presentation</a:t>
              </a:r>
            </a:p>
            <a:p>
              <a:pPr algn="ctr" eaLnBrk="1" hangingPunct="1">
                <a:spcBef>
                  <a:spcPct val="0"/>
                </a:spcBef>
                <a:buFontTx/>
                <a:buNone/>
              </a:pPr>
              <a:r>
                <a:rPr lang="en-US" altLang="en-US" sz="2000"/>
                <a:t>logic</a:t>
              </a:r>
              <a:endParaRPr lang="en-GB" altLang="en-US" sz="2000"/>
            </a:p>
          </p:txBody>
        </p:sp>
        <p:sp>
          <p:nvSpPr>
            <p:cNvPr id="89111" name="Rectangle 25"/>
            <p:cNvSpPr>
              <a:spLocks noChangeArrowheads="1"/>
            </p:cNvSpPr>
            <p:nvPr/>
          </p:nvSpPr>
          <p:spPr bwMode="auto">
            <a:xfrm>
              <a:off x="912" y="2107"/>
              <a:ext cx="955"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89112" name="Text Box 26"/>
            <p:cNvSpPr txBox="1">
              <a:spLocks noChangeArrowheads="1"/>
            </p:cNvSpPr>
            <p:nvPr/>
          </p:nvSpPr>
          <p:spPr bwMode="auto">
            <a:xfrm>
              <a:off x="992" y="2123"/>
              <a:ext cx="79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2000"/>
                <a:t>business</a:t>
              </a:r>
            </a:p>
            <a:p>
              <a:pPr algn="ctr" eaLnBrk="1" hangingPunct="1">
                <a:spcBef>
                  <a:spcPct val="0"/>
                </a:spcBef>
                <a:buFontTx/>
                <a:buNone/>
              </a:pPr>
              <a:r>
                <a:rPr lang="en-US" altLang="en-US" sz="2000"/>
                <a:t>logic</a:t>
              </a:r>
              <a:endParaRPr lang="en-GB" altLang="en-US" sz="2000"/>
            </a:p>
          </p:txBody>
        </p:sp>
        <p:sp>
          <p:nvSpPr>
            <p:cNvPr id="89113" name="Rectangle 27"/>
            <p:cNvSpPr>
              <a:spLocks noChangeArrowheads="1"/>
            </p:cNvSpPr>
            <p:nvPr/>
          </p:nvSpPr>
          <p:spPr bwMode="auto">
            <a:xfrm>
              <a:off x="912" y="2683"/>
              <a:ext cx="955"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89114" name="Text Box 28"/>
            <p:cNvSpPr txBox="1">
              <a:spLocks noChangeArrowheads="1"/>
            </p:cNvSpPr>
            <p:nvPr/>
          </p:nvSpPr>
          <p:spPr bwMode="auto">
            <a:xfrm>
              <a:off x="827" y="2699"/>
              <a:ext cx="112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2000"/>
                <a:t>data </a:t>
              </a:r>
            </a:p>
            <a:p>
              <a:pPr algn="ctr" eaLnBrk="1" hangingPunct="1">
                <a:spcBef>
                  <a:spcPct val="0"/>
                </a:spcBef>
                <a:buFontTx/>
                <a:buNone/>
              </a:pPr>
              <a:r>
                <a:rPr lang="en-US" altLang="en-US" sz="2000"/>
                <a:t>management</a:t>
              </a:r>
              <a:endParaRPr lang="en-GB" altLang="en-US" sz="2000"/>
            </a:p>
          </p:txBody>
        </p:sp>
        <p:sp>
          <p:nvSpPr>
            <p:cNvPr id="89115" name="Rectangle 29"/>
            <p:cNvSpPr>
              <a:spLocks noChangeArrowheads="1"/>
            </p:cNvSpPr>
            <p:nvPr/>
          </p:nvSpPr>
          <p:spPr bwMode="auto">
            <a:xfrm>
              <a:off x="912" y="1537"/>
              <a:ext cx="955" cy="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89116" name="Text Box 30"/>
            <p:cNvSpPr txBox="1">
              <a:spLocks noChangeArrowheads="1"/>
            </p:cNvSpPr>
            <p:nvPr/>
          </p:nvSpPr>
          <p:spPr bwMode="auto">
            <a:xfrm>
              <a:off x="904" y="1553"/>
              <a:ext cx="97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ctr" eaLnBrk="1" hangingPunct="1">
                <a:spcBef>
                  <a:spcPct val="0"/>
                </a:spcBef>
                <a:buFontTx/>
                <a:buNone/>
              </a:pPr>
              <a:r>
                <a:rPr lang="en-US" altLang="en-US" sz="2000"/>
                <a:t>application</a:t>
              </a:r>
            </a:p>
            <a:p>
              <a:pPr algn="ctr" eaLnBrk="1" hangingPunct="1">
                <a:spcBef>
                  <a:spcPct val="0"/>
                </a:spcBef>
                <a:buFontTx/>
                <a:buNone/>
              </a:pPr>
              <a:r>
                <a:rPr lang="en-US" altLang="en-US" sz="2000"/>
                <a:t>logic</a:t>
              </a:r>
              <a:endParaRPr lang="en-GB" altLang="en-US" sz="2000"/>
            </a:p>
          </p:txBody>
        </p:sp>
      </p:grpSp>
      <p:cxnSp>
        <p:nvCxnSpPr>
          <p:cNvPr id="89104" name="AutoShape 31"/>
          <p:cNvCxnSpPr>
            <a:cxnSpLocks noChangeShapeType="1"/>
          </p:cNvCxnSpPr>
          <p:nvPr/>
        </p:nvCxnSpPr>
        <p:spPr bwMode="auto">
          <a:xfrm>
            <a:off x="2205038" y="3543300"/>
            <a:ext cx="3175" cy="2127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105" name="AutoShape 32"/>
          <p:cNvCxnSpPr>
            <a:cxnSpLocks noChangeShapeType="1"/>
          </p:cNvCxnSpPr>
          <p:nvPr/>
        </p:nvCxnSpPr>
        <p:spPr bwMode="auto">
          <a:xfrm>
            <a:off x="2203450" y="2643188"/>
            <a:ext cx="3175" cy="2127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106" name="AutoShape 33"/>
          <p:cNvCxnSpPr>
            <a:cxnSpLocks noChangeShapeType="1"/>
            <a:stCxn id="89115" idx="3"/>
            <a:endCxn id="89123" idx="1"/>
          </p:cNvCxnSpPr>
          <p:nvPr/>
        </p:nvCxnSpPr>
        <p:spPr bwMode="auto">
          <a:xfrm>
            <a:off x="2963863" y="3208338"/>
            <a:ext cx="1169987"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107" name="AutoShape 34"/>
          <p:cNvCxnSpPr>
            <a:cxnSpLocks noChangeShapeType="1"/>
            <a:stCxn id="89111" idx="3"/>
            <a:endCxn id="89119" idx="1"/>
          </p:cNvCxnSpPr>
          <p:nvPr/>
        </p:nvCxnSpPr>
        <p:spPr bwMode="auto">
          <a:xfrm>
            <a:off x="2963863" y="4113213"/>
            <a:ext cx="1169987"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9108" name="Line 35"/>
          <p:cNvSpPr>
            <a:spLocks noChangeShapeType="1"/>
          </p:cNvSpPr>
          <p:nvPr/>
        </p:nvSpPr>
        <p:spPr bwMode="auto">
          <a:xfrm rot="1279345" flipH="1" flipV="1">
            <a:off x="3001963" y="3284538"/>
            <a:ext cx="852487" cy="2168525"/>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sv-SE" altLang="en-US" smtClean="0"/>
              <a:t>Client-Server</a:t>
            </a:r>
          </a:p>
        </p:txBody>
      </p:sp>
      <p:sp>
        <p:nvSpPr>
          <p:cNvPr id="3" name="Content Placeholder 2"/>
          <p:cNvSpPr>
            <a:spLocks noGrp="1"/>
          </p:cNvSpPr>
          <p:nvPr>
            <p:ph idx="1"/>
          </p:nvPr>
        </p:nvSpPr>
        <p:spPr/>
        <p:txBody>
          <a:bodyPr/>
          <a:lstStyle/>
          <a:p>
            <a:pPr marL="0" indent="0">
              <a:buFontTx/>
              <a:buNone/>
              <a:defRPr/>
            </a:pPr>
            <a:r>
              <a:rPr lang="en-US" altLang="sv-SE" b="1" dirty="0" smtClean="0">
                <a:solidFill>
                  <a:srgbClr val="990000"/>
                </a:solidFill>
              </a:rPr>
              <a:t>Advantages</a:t>
            </a:r>
            <a:r>
              <a:rPr lang="en-US" altLang="sv-SE" dirty="0" smtClean="0"/>
              <a:t>:</a:t>
            </a:r>
          </a:p>
          <a:p>
            <a:pPr>
              <a:defRPr/>
            </a:pPr>
            <a:r>
              <a:rPr lang="en-US" altLang="sv-SE" dirty="0" smtClean="0"/>
              <a:t>c</a:t>
            </a:r>
            <a:r>
              <a:rPr lang="en-US" dirty="0" smtClean="0"/>
              <a:t>entralized </a:t>
            </a:r>
            <a:r>
              <a:rPr lang="en-US" dirty="0"/>
              <a:t>data </a:t>
            </a:r>
            <a:r>
              <a:rPr lang="en-US" dirty="0" smtClean="0"/>
              <a:t>access</a:t>
            </a:r>
            <a:endParaRPr lang="en-US" altLang="sv-SE" dirty="0" smtClean="0"/>
          </a:p>
          <a:p>
            <a:pPr lvl="1">
              <a:defRPr/>
            </a:pPr>
            <a:r>
              <a:rPr lang="en-US" altLang="sv-SE" dirty="0" smtClean="0"/>
              <a:t>h</a:t>
            </a:r>
            <a:r>
              <a:rPr lang="en-US" dirty="0" smtClean="0"/>
              <a:t>igher security</a:t>
            </a:r>
            <a:endParaRPr lang="en-US" altLang="sv-SE" dirty="0" smtClean="0"/>
          </a:p>
          <a:p>
            <a:pPr>
              <a:defRPr/>
            </a:pPr>
            <a:r>
              <a:rPr lang="en-US" altLang="sv-SE" dirty="0" smtClean="0"/>
              <a:t>e</a:t>
            </a:r>
            <a:r>
              <a:rPr lang="en-US" dirty="0" smtClean="0"/>
              <a:t>ase </a:t>
            </a:r>
            <a:r>
              <a:rPr lang="en-US" dirty="0"/>
              <a:t>of </a:t>
            </a:r>
            <a:r>
              <a:rPr lang="en-US" dirty="0" smtClean="0"/>
              <a:t>maintenance</a:t>
            </a:r>
          </a:p>
          <a:p>
            <a:pPr>
              <a:defRPr/>
            </a:pPr>
            <a:r>
              <a:rPr lang="en-US" dirty="0" smtClean="0"/>
              <a:t>scalability (in clients)</a:t>
            </a:r>
          </a:p>
          <a:p>
            <a:pPr>
              <a:defRPr/>
            </a:pPr>
            <a:r>
              <a:rPr lang="en-US" altLang="sv-SE" dirty="0" smtClean="0"/>
              <a:t>interoperability (use of multiple sources)</a:t>
            </a:r>
            <a:endParaRPr lang="en-US" dirty="0"/>
          </a:p>
          <a:p>
            <a:pPr marL="0" indent="0">
              <a:buFontTx/>
              <a:buNone/>
              <a:defRPr/>
            </a:pPr>
            <a:r>
              <a:rPr lang="en-US" altLang="sv-SE" b="1" dirty="0" smtClean="0">
                <a:solidFill>
                  <a:srgbClr val="990000"/>
                </a:solidFill>
              </a:rPr>
              <a:t>Limitations</a:t>
            </a:r>
            <a:r>
              <a:rPr lang="en-US" altLang="sv-SE" dirty="0"/>
              <a:t>: </a:t>
            </a:r>
            <a:endParaRPr lang="en-US" altLang="sv-SE" dirty="0" smtClean="0"/>
          </a:p>
          <a:p>
            <a:pPr>
              <a:defRPr/>
            </a:pPr>
            <a:r>
              <a:rPr lang="en-US" altLang="sv-SE" dirty="0" smtClean="0"/>
              <a:t>single point of failure</a:t>
            </a:r>
            <a:endParaRPr lang="en-US" altLang="sv-SE" dirty="0"/>
          </a:p>
          <a:p>
            <a:pPr>
              <a:defRPr/>
            </a:pPr>
            <a:endParaRPr lang="en-US" altLang="sv-SE" dirty="0"/>
          </a:p>
          <a:p>
            <a:pPr lvl="1">
              <a:defRPr/>
            </a:pPr>
            <a:endParaRPr lang="en-US" dirty="0"/>
          </a:p>
          <a:p>
            <a:pPr>
              <a:defRPr/>
            </a:pPr>
            <a:endParaRPr lang="sv-SE" dirty="0"/>
          </a:p>
          <a:p>
            <a:pPr>
              <a:defRPr/>
            </a:pPr>
            <a:endParaRPr lang="sv-SE" dirty="0"/>
          </a:p>
        </p:txBody>
      </p:sp>
      <p:pic>
        <p:nvPicPr>
          <p:cNvPr id="91140" name="Picture 4" descr="https://www.clear.rice.edu/comp310/f12/lectures/lec26/client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935038"/>
            <a:ext cx="15843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US" dirty="0" smtClean="0"/>
              <a:t>To Do: </a:t>
            </a:r>
          </a:p>
          <a:p>
            <a:r>
              <a:rPr lang="en-US" dirty="0" smtClean="0"/>
              <a:t>Add slides on risk (management)</a:t>
            </a:r>
            <a:endParaRPr lang="en-GB" dirty="0"/>
          </a:p>
        </p:txBody>
      </p:sp>
    </p:spTree>
    <p:extLst>
      <p:ext uri="{BB962C8B-B14F-4D97-AF65-F5344CB8AC3E}">
        <p14:creationId xmlns:p14="http://schemas.microsoft.com/office/powerpoint/2010/main" val="36177214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altLang="en-US" smtClean="0">
                <a:solidFill>
                  <a:schemeClr val="tx1"/>
                </a:solidFill>
              </a:rPr>
              <a:t>WWW Sources for C/S</a:t>
            </a:r>
            <a:endParaRPr lang="en-GB" altLang="en-US" smtClean="0">
              <a:solidFill>
                <a:schemeClr val="tx1"/>
              </a:solidFill>
            </a:endParaRPr>
          </a:p>
        </p:txBody>
      </p:sp>
      <p:sp>
        <p:nvSpPr>
          <p:cNvPr id="92163" name="Rectangle 3"/>
          <p:cNvSpPr>
            <a:spLocks noGrp="1" noChangeArrowheads="1"/>
          </p:cNvSpPr>
          <p:nvPr>
            <p:ph idx="1"/>
          </p:nvPr>
        </p:nvSpPr>
        <p:spPr>
          <a:xfrm>
            <a:off x="304800" y="1981200"/>
            <a:ext cx="8382000" cy="4114800"/>
          </a:xfrm>
        </p:spPr>
        <p:txBody>
          <a:bodyPr/>
          <a:lstStyle/>
          <a:p>
            <a:pPr eaLnBrk="1" hangingPunct="1">
              <a:buFontTx/>
              <a:buNone/>
            </a:pPr>
            <a:r>
              <a:rPr lang="en-US" altLang="en-US" sz="1600" smtClean="0"/>
              <a:t>C/S-FAQ:</a:t>
            </a:r>
          </a:p>
          <a:p>
            <a:pPr eaLnBrk="1" hangingPunct="1">
              <a:buFontTx/>
              <a:buNone/>
            </a:pPr>
            <a:r>
              <a:rPr lang="en-US" altLang="en-US" sz="1600" smtClean="0"/>
              <a:t>	</a:t>
            </a:r>
            <a:r>
              <a:rPr lang="en-US" altLang="en-US" sz="1600" smtClean="0">
                <a:hlinkClick r:id="rId3"/>
              </a:rPr>
              <a:t>http://www.faqs.org/faqs/client-server-faq/</a:t>
            </a:r>
            <a:endParaRPr lang="en-US" altLang="en-US" sz="1600" smtClean="0"/>
          </a:p>
          <a:p>
            <a:pPr eaLnBrk="1" hangingPunct="1">
              <a:buFontTx/>
              <a:buNone/>
            </a:pPr>
            <a:endParaRPr lang="en-US" altLang="en-US" sz="1600" smtClean="0"/>
          </a:p>
          <a:p>
            <a:pPr eaLnBrk="1" hangingPunct="1">
              <a:buFontTx/>
              <a:buNone/>
            </a:pPr>
            <a:r>
              <a:rPr lang="en-US" altLang="en-US" sz="1600" smtClean="0"/>
              <a:t>C/S info @ Software engineering institute Carnegie Mellon Univ.</a:t>
            </a:r>
          </a:p>
          <a:p>
            <a:pPr eaLnBrk="1" hangingPunct="1">
              <a:buFontTx/>
              <a:buNone/>
            </a:pPr>
            <a:r>
              <a:rPr lang="en-US" altLang="en-US" sz="1600" smtClean="0"/>
              <a:t>	</a:t>
            </a:r>
            <a:r>
              <a:rPr lang="en-US" altLang="en-US" sz="1600" smtClean="0">
                <a:hlinkClick r:id="rId4"/>
              </a:rPr>
              <a:t>http://www.sei.cmu.edu/str/descriptions/clientserver_body.html</a:t>
            </a:r>
            <a:endParaRPr lang="en-US" altLang="en-US" sz="1600" smtClean="0"/>
          </a:p>
          <a:p>
            <a:pPr eaLnBrk="1" hangingPunct="1">
              <a:buFontTx/>
              <a:buNone/>
            </a:pPr>
            <a:endParaRPr lang="en-US" altLang="en-US" sz="1600" smtClean="0"/>
          </a:p>
          <a:p>
            <a:pPr eaLnBrk="1" hangingPunct="1">
              <a:buFontTx/>
              <a:buNone/>
            </a:pPr>
            <a:r>
              <a:rPr lang="en-US" altLang="en-US" sz="1600" smtClean="0"/>
              <a:t>Sectie over C/S bij een cursus @ TU Delft</a:t>
            </a:r>
          </a:p>
          <a:p>
            <a:pPr eaLnBrk="1" hangingPunct="1">
              <a:buFontTx/>
              <a:buNone/>
            </a:pPr>
            <a:r>
              <a:rPr lang="en-US" altLang="en-US" sz="1600" smtClean="0"/>
              <a:t>	</a:t>
            </a:r>
            <a:r>
              <a:rPr lang="en-US" altLang="en-US" sz="1600" smtClean="0">
                <a:hlinkClick r:id="rId5"/>
              </a:rPr>
              <a:t>http://www.sepa.tudelft.nl/modulemateriaal/tb141/Comms/inhoud.htm</a:t>
            </a:r>
            <a:endParaRPr lang="en-US" altLang="en-US" sz="1600" smtClean="0"/>
          </a:p>
          <a:p>
            <a:pPr eaLnBrk="1" hangingPunct="1">
              <a:buFontTx/>
              <a:buNone/>
            </a:pPr>
            <a:endParaRPr lang="en-US" altLang="en-US" sz="1600" smtClean="0"/>
          </a:p>
          <a:p>
            <a:pPr eaLnBrk="1" hangingPunct="1">
              <a:buFontTx/>
              <a:buNone/>
            </a:pPr>
            <a:r>
              <a:rPr lang="en-US" altLang="en-US" sz="1600" smtClean="0"/>
              <a:t>Middleware (TP, MO-Mw, DB-Mw, Message-brokers and OBJ-brokers) </a:t>
            </a:r>
            <a:r>
              <a:rPr lang="en-US" altLang="en-US" sz="1600" smtClean="0">
                <a:hlinkClick r:id="rId6"/>
              </a:rPr>
              <a:t>http://www.sdmagazine.com/breakrm/features/s994f2.shtml</a:t>
            </a:r>
            <a:endParaRPr lang="en-US" altLang="en-US" sz="1600" smtClean="0"/>
          </a:p>
          <a:p>
            <a:pPr eaLnBrk="1" hangingPunct="1">
              <a:buFontTx/>
              <a:buNone/>
            </a:pPr>
            <a:endParaRPr lang="en-GB" altLang="en-US" sz="1600" smtClean="0"/>
          </a:p>
        </p:txBody>
      </p:sp>
      <p:sp>
        <p:nvSpPr>
          <p:cNvPr id="92164" name="Slide Number Placeholder 5"/>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3C5A924C-D281-436E-B9C1-C080CF60318B}" type="slidenum">
              <a:rPr lang="en-GB" altLang="en-US" sz="1000" smtClean="0"/>
              <a:pPr>
                <a:spcBef>
                  <a:spcPct val="0"/>
                </a:spcBef>
                <a:buFontTx/>
                <a:buNone/>
              </a:pPr>
              <a:t>70</a:t>
            </a:fld>
            <a:endParaRPr lang="en-GB" altLang="en-US" sz="100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title"/>
          </p:nvPr>
        </p:nvSpPr>
        <p:spPr/>
        <p:txBody>
          <a:bodyPr/>
          <a:lstStyle/>
          <a:p>
            <a:endParaRPr lang="en-US" altLang="en-US" smtClean="0"/>
          </a:p>
        </p:txBody>
      </p:sp>
      <p:pic>
        <p:nvPicPr>
          <p:cNvPr id="38915"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93850" y="2036763"/>
            <a:ext cx="5956300" cy="4441825"/>
          </a:xfrm>
        </p:spPr>
      </p:pic>
      <p:sp>
        <p:nvSpPr>
          <p:cNvPr id="38916" name="Slide Number Placeholder 2"/>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7F092AC4-1B2F-47E4-BFE5-FA6A202DCFD4}" type="slidenum">
              <a:rPr lang="en-GB" altLang="en-US" sz="1400" smtClean="0">
                <a:solidFill>
                  <a:srgbClr val="000000"/>
                </a:solidFill>
              </a:rPr>
              <a:pPr>
                <a:spcBef>
                  <a:spcPct val="0"/>
                </a:spcBef>
                <a:buFontTx/>
                <a:buNone/>
              </a:pPr>
              <a:t>71</a:t>
            </a:fld>
            <a:endParaRPr lang="en-GB" altLang="en-US" sz="1400" smtClean="0">
              <a:solidFill>
                <a:srgbClr val="000000"/>
              </a:solidFill>
            </a:endParaRPr>
          </a:p>
        </p:txBody>
      </p:sp>
    </p:spTree>
    <p:extLst>
      <p:ext uri="{BB962C8B-B14F-4D97-AF65-F5344CB8AC3E}">
        <p14:creationId xmlns:p14="http://schemas.microsoft.com/office/powerpoint/2010/main" val="280388683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ctrTitle"/>
          </p:nvPr>
        </p:nvSpPr>
        <p:spPr>
          <a:xfrm>
            <a:off x="471488" y="838200"/>
            <a:ext cx="7772400" cy="1143000"/>
          </a:xfrm>
        </p:spPr>
        <p:txBody>
          <a:bodyPr/>
          <a:lstStyle/>
          <a:p>
            <a:pPr eaLnBrk="1" hangingPunct="1"/>
            <a:r>
              <a:rPr lang="en-GB" altLang="en-US" sz="3600" smtClean="0"/>
              <a:t>Summary Architectural Styles</a:t>
            </a:r>
          </a:p>
        </p:txBody>
      </p:sp>
      <p:sp>
        <p:nvSpPr>
          <p:cNvPr id="153603" name="Slide Number Placeholder 5"/>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6A125AD5-C074-4F08-989E-22AC5C1E0FE4}" type="slidenum">
              <a:rPr lang="en-GB" altLang="en-US" sz="1000" smtClean="0"/>
              <a:pPr>
                <a:spcBef>
                  <a:spcPct val="0"/>
                </a:spcBef>
                <a:buFontTx/>
                <a:buNone/>
              </a:pPr>
              <a:t>72</a:t>
            </a:fld>
            <a:endParaRPr lang="en-GB" altLang="en-US" sz="1000" smtClean="0"/>
          </a:p>
        </p:txBody>
      </p:sp>
      <p:sp>
        <p:nvSpPr>
          <p:cNvPr id="153604" name="Text Box 3"/>
          <p:cNvSpPr txBox="1">
            <a:spLocks noChangeArrowheads="1"/>
          </p:cNvSpPr>
          <p:nvPr/>
        </p:nvSpPr>
        <p:spPr bwMode="auto">
          <a:xfrm>
            <a:off x="381000" y="1768475"/>
            <a:ext cx="84201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Lucida Sans Unicode" panose="020B0602030504020204" pitchFamily="34" charset="0"/>
              </a:defRPr>
            </a:lvl1pPr>
            <a:lvl2pPr>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r>
              <a:rPr lang="en-GB" altLang="en-US" sz="2400"/>
              <a:t>Every Architect should have a standard set of</a:t>
            </a:r>
            <a:endParaRPr lang="en-US" altLang="en-US" sz="2400"/>
          </a:p>
          <a:p>
            <a:pPr>
              <a:spcBef>
                <a:spcPct val="0"/>
              </a:spcBef>
              <a:buFontTx/>
              <a:buNone/>
            </a:pPr>
            <a:r>
              <a:rPr lang="en-GB" altLang="en-US" sz="2400"/>
              <a:t>architectural styles</a:t>
            </a:r>
            <a:r>
              <a:rPr lang="en-US" altLang="en-US" sz="2400"/>
              <a:t> </a:t>
            </a:r>
            <a:r>
              <a:rPr lang="en-GB" altLang="en-US" sz="2400"/>
              <a:t>in his/her repertoire</a:t>
            </a:r>
          </a:p>
          <a:p>
            <a:pPr>
              <a:spcBef>
                <a:spcPct val="0"/>
              </a:spcBef>
            </a:pPr>
            <a:r>
              <a:rPr lang="en-GB" altLang="en-US" sz="2400"/>
              <a:t> it is important to understand the essential properties </a:t>
            </a:r>
            <a:endParaRPr lang="en-US" altLang="en-US" sz="2400"/>
          </a:p>
          <a:p>
            <a:pPr>
              <a:spcBef>
                <a:spcPct val="0"/>
              </a:spcBef>
              <a:buFontTx/>
              <a:buNone/>
            </a:pPr>
            <a:r>
              <a:rPr lang="en-US" altLang="en-US" sz="2400"/>
              <a:t>  </a:t>
            </a:r>
            <a:r>
              <a:rPr lang="en-GB" altLang="en-US" sz="2400"/>
              <a:t>of each style: when </a:t>
            </a:r>
            <a:r>
              <a:rPr lang="en-US" altLang="en-US" sz="2400"/>
              <a:t>to (</a:t>
            </a:r>
            <a:r>
              <a:rPr lang="en-GB" altLang="en-US" sz="2400"/>
              <a:t>not</a:t>
            </a:r>
            <a:r>
              <a:rPr lang="en-US" altLang="en-US" sz="2400"/>
              <a:t>)</a:t>
            </a:r>
            <a:r>
              <a:rPr lang="en-GB" altLang="en-US" sz="2400"/>
              <a:t> use them</a:t>
            </a:r>
          </a:p>
          <a:p>
            <a:pPr>
              <a:spcBef>
                <a:spcPct val="0"/>
              </a:spcBef>
            </a:pPr>
            <a:r>
              <a:rPr lang="en-GB" altLang="en-US" sz="2400"/>
              <a:t> examples: </a:t>
            </a:r>
            <a:endParaRPr lang="en-US" altLang="en-US" sz="2400"/>
          </a:p>
          <a:p>
            <a:pPr lvl="1">
              <a:spcBef>
                <a:spcPct val="0"/>
              </a:spcBef>
              <a:buFontTx/>
              <a:buChar char="•"/>
            </a:pPr>
            <a:r>
              <a:rPr lang="en-US" altLang="en-US"/>
              <a:t> C/S, </a:t>
            </a:r>
            <a:r>
              <a:rPr lang="en-GB" altLang="en-US"/>
              <a:t>pipe and filters, blackboard, pub/sub</a:t>
            </a:r>
            <a:r>
              <a:rPr lang="en-US" altLang="en-US"/>
              <a:t>, P2P</a:t>
            </a:r>
            <a:endParaRPr lang="en-GB" altLang="en-US"/>
          </a:p>
          <a:p>
            <a:pPr>
              <a:spcBef>
                <a:spcPct val="0"/>
              </a:spcBef>
            </a:pPr>
            <a:endParaRPr lang="en-GB" altLang="en-US" sz="2400"/>
          </a:p>
          <a:p>
            <a:pPr>
              <a:spcBef>
                <a:spcPct val="0"/>
              </a:spcBef>
              <a:buFontTx/>
              <a:buNone/>
            </a:pPr>
            <a:r>
              <a:rPr lang="en-US" altLang="en-US" sz="2400"/>
              <a:t>The c</a:t>
            </a:r>
            <a:r>
              <a:rPr lang="en-GB" altLang="en-US" sz="2400"/>
              <a:t>hoice f</a:t>
            </a:r>
            <a:r>
              <a:rPr lang="en-US" altLang="en-US" sz="2400"/>
              <a:t>or</a:t>
            </a:r>
            <a:r>
              <a:rPr lang="en-GB" altLang="en-US" sz="2400"/>
              <a:t> a style can make a big difference in </a:t>
            </a:r>
            <a:endParaRPr lang="en-US" altLang="en-US" sz="2400"/>
          </a:p>
          <a:p>
            <a:pPr>
              <a:spcBef>
                <a:spcPct val="0"/>
              </a:spcBef>
              <a:buFontTx/>
              <a:buNone/>
            </a:pPr>
            <a:r>
              <a:rPr lang="en-GB" altLang="en-US" sz="2400"/>
              <a:t>the </a:t>
            </a:r>
            <a:r>
              <a:rPr lang="en-US" altLang="en-US" sz="2400"/>
              <a:t>quality </a:t>
            </a:r>
            <a:r>
              <a:rPr lang="en-GB" altLang="en-US" sz="2400"/>
              <a:t>properties of a</a:t>
            </a:r>
            <a:r>
              <a:rPr lang="en-US" altLang="en-US" sz="2400"/>
              <a:t> </a:t>
            </a:r>
            <a:r>
              <a:rPr lang="en-GB" altLang="en-US" sz="2400"/>
              <a:t>system</a:t>
            </a:r>
          </a:p>
          <a:p>
            <a:pPr>
              <a:spcBef>
                <a:spcPct val="0"/>
              </a:spcBef>
            </a:pPr>
            <a:r>
              <a:rPr lang="en-GB" altLang="en-US" sz="2400"/>
              <a:t> analysis of the differences can provide rational for </a:t>
            </a:r>
            <a:endParaRPr lang="en-US" altLang="en-US" sz="2400"/>
          </a:p>
          <a:p>
            <a:pPr>
              <a:spcBef>
                <a:spcPct val="0"/>
              </a:spcBef>
              <a:buFontTx/>
              <a:buNone/>
            </a:pPr>
            <a:r>
              <a:rPr lang="en-US" altLang="en-US" sz="2400"/>
              <a:t>   </a:t>
            </a:r>
            <a:r>
              <a:rPr lang="en-GB" altLang="en-US" sz="2400"/>
              <a:t>choosing a style</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3"/>
          <p:cNvSpPr>
            <a:spLocks noGrp="1"/>
          </p:cNvSpPr>
          <p:nvPr>
            <p:ph type="sldNum" sz="quarter" idx="10"/>
          </p:nvPr>
        </p:nvSpPr>
        <p:spPr>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4E6BD0A3-700B-4309-B3A2-F12CC8461F32}" type="slidenum">
              <a:rPr lang="en-GB" altLang="en-US" sz="1000" smtClean="0"/>
              <a:pPr>
                <a:spcBef>
                  <a:spcPct val="0"/>
                </a:spcBef>
                <a:buFontTx/>
                <a:buNone/>
              </a:pPr>
              <a:t>73</a:t>
            </a:fld>
            <a:endParaRPr lang="en-GB" altLang="en-US" sz="1000" smtClean="0"/>
          </a:p>
        </p:txBody>
      </p:sp>
      <p:sp>
        <p:nvSpPr>
          <p:cNvPr id="94211" name="Rectangle 4"/>
          <p:cNvSpPr>
            <a:spLocks noGrp="1" noChangeArrowheads="1"/>
          </p:cNvSpPr>
          <p:nvPr>
            <p:ph type="title" idx="4294967295"/>
          </p:nvPr>
        </p:nvSpPr>
        <p:spPr>
          <a:xfrm>
            <a:off x="0" y="549275"/>
            <a:ext cx="7772400" cy="1143000"/>
          </a:xfrm>
        </p:spPr>
        <p:txBody>
          <a:bodyPr/>
          <a:lstStyle/>
          <a:p>
            <a:pPr eaLnBrk="1" hangingPunct="1"/>
            <a:r>
              <a:rPr lang="en-US" altLang="en-US" b="1" smtClean="0">
                <a:solidFill>
                  <a:schemeClr val="tx1"/>
                </a:solidFill>
              </a:rPr>
              <a:t>CONTENTS</a:t>
            </a:r>
            <a:endParaRPr lang="en-GB" altLang="en-US" smtClean="0"/>
          </a:p>
        </p:txBody>
      </p:sp>
      <p:sp>
        <p:nvSpPr>
          <p:cNvPr id="94212" name="AutoShape 2"/>
          <p:cNvSpPr>
            <a:spLocks noChangeArrowheads="1"/>
          </p:cNvSpPr>
          <p:nvPr/>
        </p:nvSpPr>
        <p:spPr bwMode="auto">
          <a:xfrm>
            <a:off x="611188" y="3365500"/>
            <a:ext cx="7161212" cy="479425"/>
          </a:xfrm>
          <a:prstGeom prst="roundRect">
            <a:avLst>
              <a:gd name="adj" fmla="val 16667"/>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eaLnBrk="1" hangingPunct="1">
              <a:spcBef>
                <a:spcPct val="0"/>
              </a:spcBef>
              <a:buFontTx/>
              <a:buNone/>
            </a:pPr>
            <a:endParaRPr lang="sv-SE" altLang="en-US" sz="2400"/>
          </a:p>
        </p:txBody>
      </p:sp>
      <p:sp>
        <p:nvSpPr>
          <p:cNvPr id="94213" name="Text Box 3"/>
          <p:cNvSpPr txBox="1">
            <a:spLocks noChangeArrowheads="1"/>
          </p:cNvSpPr>
          <p:nvPr/>
        </p:nvSpPr>
        <p:spPr bwMode="auto">
          <a:xfrm>
            <a:off x="1022350" y="2025650"/>
            <a:ext cx="7099300" cy="4405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473075" indent="-473075">
              <a:spcBef>
                <a:spcPct val="20000"/>
              </a:spcBef>
              <a:buChar char="•"/>
              <a:tabLst>
                <a:tab pos="1143000" algn="l"/>
              </a:tabLst>
              <a:defRPr sz="2800">
                <a:solidFill>
                  <a:schemeClr val="tx1"/>
                </a:solidFill>
                <a:latin typeface="Lucida Sans Unicode" panose="020B0602030504020204" pitchFamily="34" charset="0"/>
              </a:defRPr>
            </a:lvl1pPr>
            <a:lvl2pPr marL="742950" indent="-285750">
              <a:spcBef>
                <a:spcPct val="20000"/>
              </a:spcBef>
              <a:buChar char="–"/>
              <a:tabLst>
                <a:tab pos="1143000" algn="l"/>
              </a:tabLst>
              <a:defRPr sz="2400">
                <a:solidFill>
                  <a:schemeClr val="tx1"/>
                </a:solidFill>
                <a:latin typeface="Lucida Sans Unicode" panose="020B0602030504020204" pitchFamily="34" charset="0"/>
              </a:defRPr>
            </a:lvl2pPr>
            <a:lvl3pPr marL="1143000" indent="-228600">
              <a:spcBef>
                <a:spcPct val="20000"/>
              </a:spcBef>
              <a:buChar char="•"/>
              <a:tabLst>
                <a:tab pos="1143000" algn="l"/>
              </a:tabLst>
              <a:defRPr sz="2000">
                <a:solidFill>
                  <a:schemeClr val="tx1"/>
                </a:solidFill>
                <a:latin typeface="Lucida Sans Unicode" panose="020B0602030504020204" pitchFamily="34" charset="0"/>
              </a:defRPr>
            </a:lvl3pPr>
            <a:lvl4pPr marL="1600200" indent="-228600">
              <a:spcBef>
                <a:spcPct val="20000"/>
              </a:spcBef>
              <a:buChar char="–"/>
              <a:tabLst>
                <a:tab pos="1143000" algn="l"/>
              </a:tabLst>
              <a:defRPr>
                <a:solidFill>
                  <a:schemeClr val="tx1"/>
                </a:solidFill>
                <a:latin typeface="Lucida Sans Unicode" panose="020B0602030504020204" pitchFamily="34" charset="0"/>
              </a:defRPr>
            </a:lvl4pPr>
            <a:lvl5pPr marL="2057400" indent="-228600">
              <a:spcBef>
                <a:spcPct val="20000"/>
              </a:spcBef>
              <a:buChar char="»"/>
              <a:tabLst>
                <a:tab pos="1143000" algn="l"/>
              </a:tabLst>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tabLst>
                <a:tab pos="1143000" algn="l"/>
              </a:tabLst>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tabLst>
                <a:tab pos="1143000" algn="l"/>
              </a:tabLst>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tabLst>
                <a:tab pos="1143000" algn="l"/>
              </a:tabLst>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tabLst>
                <a:tab pos="1143000" algn="l"/>
              </a:tabLst>
              <a:defRPr>
                <a:solidFill>
                  <a:schemeClr val="tx1"/>
                </a:solidFill>
                <a:latin typeface="Lucida Sans Unicode" panose="020B0602030504020204" pitchFamily="34" charset="0"/>
              </a:defRPr>
            </a:lvl9pPr>
          </a:lstStyle>
          <a:p>
            <a:pPr>
              <a:lnSpc>
                <a:spcPct val="80000"/>
              </a:lnSpc>
              <a:spcBef>
                <a:spcPct val="50000"/>
              </a:spcBef>
              <a:buFontTx/>
              <a:buAutoNum type="arabicPeriod"/>
            </a:pPr>
            <a:r>
              <a:rPr lang="en-US" altLang="en-US" b="1"/>
              <a:t>Introduction</a:t>
            </a:r>
          </a:p>
          <a:p>
            <a:pPr>
              <a:lnSpc>
                <a:spcPct val="80000"/>
              </a:lnSpc>
              <a:spcBef>
                <a:spcPct val="50000"/>
              </a:spcBef>
              <a:buFontTx/>
              <a:buAutoNum type="arabicPeriod"/>
            </a:pPr>
            <a:r>
              <a:rPr lang="en-US" altLang="en-US"/>
              <a:t>Architectural styles</a:t>
            </a:r>
          </a:p>
          <a:p>
            <a:pPr>
              <a:lnSpc>
                <a:spcPct val="80000"/>
              </a:lnSpc>
              <a:buFontTx/>
              <a:buNone/>
            </a:pPr>
            <a:r>
              <a:rPr lang="en-US" altLang="en-US"/>
              <a:t>	2.1	Client/Server</a:t>
            </a:r>
          </a:p>
          <a:p>
            <a:pPr>
              <a:lnSpc>
                <a:spcPct val="80000"/>
              </a:lnSpc>
              <a:buFontTx/>
              <a:buNone/>
            </a:pPr>
            <a:r>
              <a:rPr lang="en-US" altLang="en-US"/>
              <a:t>	2.2 Pipe and Filter style</a:t>
            </a:r>
          </a:p>
          <a:p>
            <a:pPr>
              <a:lnSpc>
                <a:spcPct val="80000"/>
              </a:lnSpc>
              <a:buFontTx/>
              <a:buNone/>
            </a:pPr>
            <a:r>
              <a:rPr lang="en-US" altLang="en-US"/>
              <a:t>	2.3	Blackboard style</a:t>
            </a:r>
          </a:p>
          <a:p>
            <a:pPr>
              <a:lnSpc>
                <a:spcPct val="80000"/>
              </a:lnSpc>
              <a:buFontTx/>
              <a:buNone/>
            </a:pPr>
            <a:r>
              <a:rPr lang="en-US" altLang="en-US"/>
              <a:t>	2.4 Publish Subscribe</a:t>
            </a:r>
          </a:p>
          <a:p>
            <a:pPr>
              <a:lnSpc>
                <a:spcPct val="80000"/>
              </a:lnSpc>
              <a:buFontTx/>
              <a:buNone/>
            </a:pPr>
            <a:r>
              <a:rPr lang="en-US" altLang="en-US"/>
              <a:t>	2.5	Peer-to-Peer</a:t>
            </a:r>
          </a:p>
          <a:p>
            <a:pPr>
              <a:lnSpc>
                <a:spcPct val="80000"/>
              </a:lnSpc>
              <a:buFontTx/>
              <a:buNone/>
            </a:pPr>
            <a:r>
              <a:rPr lang="en-US" altLang="en-US"/>
              <a:t>	2.6 Layered style</a:t>
            </a:r>
          </a:p>
          <a:p>
            <a:pPr>
              <a:lnSpc>
                <a:spcPct val="80000"/>
              </a:lnSpc>
              <a:buFontTx/>
              <a:buNone/>
            </a:pPr>
            <a:r>
              <a:rPr lang="en-US" altLang="en-US"/>
              <a:t>3.  Interaction style</a:t>
            </a:r>
          </a:p>
          <a:p>
            <a:pPr>
              <a:lnSpc>
                <a:spcPct val="80000"/>
              </a:lnSpc>
              <a:buFontTx/>
              <a:buNone/>
            </a:pPr>
            <a:r>
              <a:rPr lang="en-US" altLang="en-US"/>
              <a:t>4.	Conclusions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95536" y="692696"/>
            <a:ext cx="8278688" cy="936625"/>
          </a:xfrm>
        </p:spPr>
        <p:txBody>
          <a:bodyPr/>
          <a:lstStyle/>
          <a:p>
            <a:pPr eaLnBrk="1" hangingPunct="1"/>
            <a:r>
              <a:rPr lang="en-US" altLang="en-US" sz="3600" b="1" dirty="0" smtClean="0"/>
              <a:t> Learning Objectives of this lecture</a:t>
            </a:r>
          </a:p>
        </p:txBody>
      </p:sp>
      <p:sp>
        <p:nvSpPr>
          <p:cNvPr id="26627" name="Slide Number Placeholder 4"/>
          <p:cNvSpPr>
            <a:spLocks noGrp="1"/>
          </p:cNvSpPr>
          <p:nvPr>
            <p:ph type="sldNum" sz="quarter" idx="10"/>
          </p:nvPr>
        </p:nvSpPr>
        <p:spPr>
          <a:xfrm>
            <a:off x="6553200" y="6427788"/>
            <a:ext cx="1905000" cy="457200"/>
          </a:xfrm>
          <a:noFill/>
        </p:spPr>
        <p:txBody>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spcBef>
                <a:spcPct val="0"/>
              </a:spcBef>
              <a:buFontTx/>
              <a:buNone/>
            </a:pPr>
            <a:fld id="{E1500501-5E66-4D2E-AC51-43057ABFF776}" type="slidenum">
              <a:rPr lang="en-GB" altLang="en-US" sz="1000" smtClean="0"/>
              <a:pPr>
                <a:spcBef>
                  <a:spcPct val="0"/>
                </a:spcBef>
                <a:buFontTx/>
                <a:buNone/>
              </a:pPr>
              <a:t>8</a:t>
            </a:fld>
            <a:endParaRPr lang="en-GB" altLang="en-US" sz="1000" smtClean="0"/>
          </a:p>
        </p:txBody>
      </p:sp>
      <p:sp>
        <p:nvSpPr>
          <p:cNvPr id="26628" name="Text Box 3"/>
          <p:cNvSpPr txBox="1">
            <a:spLocks noChangeArrowheads="1"/>
          </p:cNvSpPr>
          <p:nvPr/>
        </p:nvSpPr>
        <p:spPr bwMode="auto">
          <a:xfrm>
            <a:off x="395288" y="2888127"/>
            <a:ext cx="8641208" cy="3453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800">
                <a:solidFill>
                  <a:schemeClr val="tx1"/>
                </a:solidFill>
                <a:latin typeface="Lucida Sans Unicode" panose="020B0602030504020204" pitchFamily="34" charset="0"/>
              </a:defRPr>
            </a:lvl1pPr>
            <a:lvl2pPr>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nSpc>
                <a:spcPct val="120000"/>
              </a:lnSpc>
              <a:spcBef>
                <a:spcPct val="0"/>
              </a:spcBef>
            </a:pPr>
            <a:r>
              <a:rPr lang="en-US" altLang="en-US" sz="2600" dirty="0" smtClean="0">
                <a:latin typeface="Calibri" panose="020F0502020204030204" pitchFamily="34" charset="0"/>
                <a:cs typeface="Calibri" panose="020F0502020204030204" pitchFamily="34" charset="0"/>
              </a:rPr>
              <a:t> Understand functional decomposition as design approach</a:t>
            </a:r>
          </a:p>
          <a:p>
            <a:pPr>
              <a:lnSpc>
                <a:spcPct val="120000"/>
              </a:lnSpc>
              <a:spcBef>
                <a:spcPct val="0"/>
              </a:spcBef>
            </a:pPr>
            <a:r>
              <a:rPr lang="en-US" altLang="en-US" sz="2600" dirty="0" smtClean="0">
                <a:latin typeface="Calibri" panose="020F0502020204030204" pitchFamily="34" charset="0"/>
                <a:cs typeface="Calibri" panose="020F0502020204030204" pitchFamily="34" charset="0"/>
              </a:rPr>
              <a:t> </a:t>
            </a:r>
            <a:r>
              <a:rPr lang="en-US" altLang="en-US" sz="2600" dirty="0">
                <a:latin typeface="Calibri" panose="020F0502020204030204" pitchFamily="34" charset="0"/>
                <a:cs typeface="Calibri" panose="020F0502020204030204" pitchFamily="34" charset="0"/>
              </a:rPr>
              <a:t>Build vocabulary of architectural styles</a:t>
            </a:r>
          </a:p>
          <a:p>
            <a:pPr lvl="1">
              <a:lnSpc>
                <a:spcPct val="120000"/>
              </a:lnSpc>
              <a:spcBef>
                <a:spcPct val="0"/>
              </a:spcBef>
              <a:buFontTx/>
              <a:buChar char="•"/>
            </a:pPr>
            <a:r>
              <a:rPr lang="en-US" altLang="en-US" sz="2600" dirty="0">
                <a:latin typeface="Calibri" panose="020F0502020204030204" pitchFamily="34" charset="0"/>
                <a:cs typeface="Calibri" panose="020F0502020204030204" pitchFamily="34" charset="0"/>
              </a:rPr>
              <a:t> a set of ‘archetypes’ that are often used</a:t>
            </a:r>
          </a:p>
          <a:p>
            <a:pPr lvl="1">
              <a:lnSpc>
                <a:spcPct val="120000"/>
              </a:lnSpc>
              <a:spcBef>
                <a:spcPct val="0"/>
              </a:spcBef>
              <a:buFontTx/>
              <a:buChar char="•"/>
            </a:pPr>
            <a:r>
              <a:rPr lang="en-US" altLang="en-US" sz="2600" dirty="0">
                <a:latin typeface="Calibri" panose="020F0502020204030204" pitchFamily="34" charset="0"/>
                <a:cs typeface="Calibri" panose="020F0502020204030204" pitchFamily="34" charset="0"/>
              </a:rPr>
              <a:t> know their relative strengths and weaknesses</a:t>
            </a:r>
          </a:p>
          <a:p>
            <a:pPr>
              <a:lnSpc>
                <a:spcPct val="120000"/>
              </a:lnSpc>
              <a:spcBef>
                <a:spcPct val="0"/>
              </a:spcBef>
            </a:pPr>
            <a:r>
              <a:rPr lang="en-US" altLang="en-US" sz="2600" dirty="0" smtClean="0">
                <a:latin typeface="Calibri" panose="020F0502020204030204" pitchFamily="34" charset="0"/>
                <a:cs typeface="Calibri" panose="020F0502020204030204" pitchFamily="34" charset="0"/>
              </a:rPr>
              <a:t> Today: (at least) Client-Server</a:t>
            </a:r>
          </a:p>
          <a:p>
            <a:pPr>
              <a:lnSpc>
                <a:spcPct val="120000"/>
              </a:lnSpc>
              <a:spcBef>
                <a:spcPct val="0"/>
              </a:spcBef>
            </a:pPr>
            <a:r>
              <a:rPr lang="en-US" altLang="en-US" sz="2600" dirty="0" smtClean="0">
                <a:latin typeface="Calibri" panose="020F0502020204030204" pitchFamily="34" charset="0"/>
                <a:cs typeface="Calibri" panose="020F0502020204030204" pitchFamily="34" charset="0"/>
              </a:rPr>
              <a:t> </a:t>
            </a:r>
            <a:r>
              <a:rPr lang="en-US" altLang="en-US" sz="2600" dirty="0">
                <a:latin typeface="Calibri" panose="020F0502020204030204" pitchFamily="34" charset="0"/>
                <a:cs typeface="Calibri" panose="020F0502020204030204" pitchFamily="34" charset="0"/>
              </a:rPr>
              <a:t>Know when to apply or </a:t>
            </a:r>
            <a:r>
              <a:rPr lang="en-US" altLang="en-US" sz="2600" i="1" dirty="0">
                <a:latin typeface="Calibri" panose="020F0502020204030204" pitchFamily="34" charset="0"/>
                <a:cs typeface="Calibri" panose="020F0502020204030204" pitchFamily="34" charset="0"/>
              </a:rPr>
              <a:t>not</a:t>
            </a:r>
            <a:r>
              <a:rPr lang="en-US" altLang="en-US" sz="2600" dirty="0">
                <a:latin typeface="Calibri" panose="020F0502020204030204" pitchFamily="34" charset="0"/>
                <a:cs typeface="Calibri" panose="020F0502020204030204" pitchFamily="34" charset="0"/>
              </a:rPr>
              <a:t> to apply a particular style</a:t>
            </a:r>
          </a:p>
          <a:p>
            <a:pPr>
              <a:lnSpc>
                <a:spcPct val="120000"/>
              </a:lnSpc>
              <a:spcBef>
                <a:spcPct val="0"/>
              </a:spcBef>
            </a:pPr>
            <a:endParaRPr lang="en-US" altLang="en-US" sz="2600" dirty="0">
              <a:latin typeface="Calibri" panose="020F0502020204030204" pitchFamily="34" charset="0"/>
              <a:cs typeface="Calibri" panose="020F0502020204030204" pitchFamily="34" charset="0"/>
            </a:endParaRPr>
          </a:p>
        </p:txBody>
      </p:sp>
      <p:sp>
        <p:nvSpPr>
          <p:cNvPr id="26629" name="Rectangle 5"/>
          <p:cNvSpPr>
            <a:spLocks noChangeArrowheads="1"/>
          </p:cNvSpPr>
          <p:nvPr/>
        </p:nvSpPr>
        <p:spPr bwMode="auto">
          <a:xfrm>
            <a:off x="1691680" y="1625109"/>
            <a:ext cx="72009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Lucida Sans Unicode" panose="020B0602030504020204" pitchFamily="34" charset="0"/>
              </a:defRPr>
            </a:lvl1pPr>
            <a:lvl2pPr marL="742950" indent="-285750">
              <a:spcBef>
                <a:spcPct val="20000"/>
              </a:spcBef>
              <a:buChar char="–"/>
              <a:defRPr sz="2400">
                <a:solidFill>
                  <a:schemeClr val="tx1"/>
                </a:solidFill>
                <a:latin typeface="Lucida Sans Unicode" panose="020B0602030504020204" pitchFamily="34" charset="0"/>
              </a:defRPr>
            </a:lvl2pPr>
            <a:lvl3pPr marL="1143000" indent="-228600">
              <a:spcBef>
                <a:spcPct val="20000"/>
              </a:spcBef>
              <a:buChar char="•"/>
              <a:defRPr sz="2000">
                <a:solidFill>
                  <a:schemeClr val="tx1"/>
                </a:solidFill>
                <a:latin typeface="Lucida Sans Unicode" panose="020B0602030504020204" pitchFamily="34" charset="0"/>
              </a:defRPr>
            </a:lvl3pPr>
            <a:lvl4pPr marL="1600200" indent="-228600">
              <a:spcBef>
                <a:spcPct val="20000"/>
              </a:spcBef>
              <a:buChar char="–"/>
              <a:defRPr>
                <a:solidFill>
                  <a:schemeClr val="tx1"/>
                </a:solidFill>
                <a:latin typeface="Lucida Sans Unicode" panose="020B0602030504020204" pitchFamily="34" charset="0"/>
              </a:defRPr>
            </a:lvl4pPr>
            <a:lvl5pPr marL="2057400" indent="-228600">
              <a:spcBef>
                <a:spcPct val="20000"/>
              </a:spcBef>
              <a:buChar char="»"/>
              <a:defRPr>
                <a:solidFill>
                  <a:schemeClr val="tx1"/>
                </a:solidFill>
                <a:latin typeface="Lucida Sans Unicode" panose="020B0602030504020204" pitchFamily="34" charset="0"/>
              </a:defRPr>
            </a:lvl5pPr>
            <a:lvl6pPr marL="2514600" indent="-228600" eaLnBrk="0" fontAlgn="base" hangingPunct="0">
              <a:spcBef>
                <a:spcPct val="20000"/>
              </a:spcBef>
              <a:spcAft>
                <a:spcPct val="0"/>
              </a:spcAft>
              <a:buChar char="»"/>
              <a:defRPr>
                <a:solidFill>
                  <a:schemeClr val="tx1"/>
                </a:solidFill>
                <a:latin typeface="Lucida Sans Unicode" panose="020B0602030504020204" pitchFamily="34" charset="0"/>
              </a:defRPr>
            </a:lvl6pPr>
            <a:lvl7pPr marL="2971800" indent="-228600" eaLnBrk="0" fontAlgn="base" hangingPunct="0">
              <a:spcBef>
                <a:spcPct val="20000"/>
              </a:spcBef>
              <a:spcAft>
                <a:spcPct val="0"/>
              </a:spcAft>
              <a:buChar char="»"/>
              <a:defRPr>
                <a:solidFill>
                  <a:schemeClr val="tx1"/>
                </a:solidFill>
                <a:latin typeface="Lucida Sans Unicode" panose="020B0602030504020204" pitchFamily="34" charset="0"/>
              </a:defRPr>
            </a:lvl7pPr>
            <a:lvl8pPr marL="3429000" indent="-228600" eaLnBrk="0" fontAlgn="base" hangingPunct="0">
              <a:spcBef>
                <a:spcPct val="20000"/>
              </a:spcBef>
              <a:spcAft>
                <a:spcPct val="0"/>
              </a:spcAft>
              <a:buChar char="»"/>
              <a:defRPr>
                <a:solidFill>
                  <a:schemeClr val="tx1"/>
                </a:solidFill>
                <a:latin typeface="Lucida Sans Unicode" panose="020B0602030504020204" pitchFamily="34" charset="0"/>
              </a:defRPr>
            </a:lvl8pPr>
            <a:lvl9pPr marL="3886200" indent="-228600" eaLnBrk="0" fontAlgn="base" hangingPunct="0">
              <a:spcBef>
                <a:spcPct val="20000"/>
              </a:spcBef>
              <a:spcAft>
                <a:spcPct val="0"/>
              </a:spcAft>
              <a:buChar char="»"/>
              <a:defRPr>
                <a:solidFill>
                  <a:schemeClr val="tx1"/>
                </a:solidFill>
                <a:latin typeface="Lucida Sans Unicode" panose="020B0602030504020204" pitchFamily="34" charset="0"/>
              </a:defRPr>
            </a:lvl9pPr>
          </a:lstStyle>
          <a:p>
            <a:pPr algn="r">
              <a:spcBef>
                <a:spcPct val="0"/>
              </a:spcBef>
              <a:buFontTx/>
              <a:buNone/>
            </a:pPr>
            <a:r>
              <a:rPr lang="en-US" altLang="en-US" sz="2400" i="1" dirty="0">
                <a:latin typeface="Calibri" panose="020F0502020204030204" pitchFamily="34" charset="0"/>
                <a:cs typeface="Calibri" panose="020F0502020204030204" pitchFamily="34" charset="0"/>
              </a:rPr>
              <a:t>The task of the architect is to come up </a:t>
            </a:r>
          </a:p>
          <a:p>
            <a:pPr algn="r">
              <a:spcBef>
                <a:spcPct val="0"/>
              </a:spcBef>
              <a:buFontTx/>
              <a:buNone/>
            </a:pPr>
            <a:r>
              <a:rPr lang="en-US" altLang="en-US" sz="2400" i="1" dirty="0">
                <a:latin typeface="Calibri" panose="020F0502020204030204" pitchFamily="34" charset="0"/>
                <a:cs typeface="Calibri" panose="020F0502020204030204" pitchFamily="34" charset="0"/>
              </a:rPr>
              <a:t>with a good metaphor for the system</a:t>
            </a:r>
          </a:p>
          <a:p>
            <a:pPr algn="r">
              <a:spcBef>
                <a:spcPct val="0"/>
              </a:spcBef>
              <a:buFontTx/>
              <a:buNone/>
            </a:pPr>
            <a:r>
              <a:rPr lang="en-US" altLang="en-US" sz="2400" dirty="0">
                <a:latin typeface="Calibri" panose="020F0502020204030204" pitchFamily="34" charset="0"/>
                <a:cs typeface="Calibri" panose="020F0502020204030204" pitchFamily="34" charset="0"/>
              </a:rPr>
              <a:t>Alexander Ran (Nokia)</a:t>
            </a:r>
            <a:endParaRPr lang="en-GB" altLang="en-US" sz="24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GB" dirty="0"/>
          </a:p>
        </p:txBody>
      </p:sp>
      <p:sp>
        <p:nvSpPr>
          <p:cNvPr id="3" name="Content Placeholder 2"/>
          <p:cNvSpPr>
            <a:spLocks noGrp="1"/>
          </p:cNvSpPr>
          <p:nvPr>
            <p:ph idx="1"/>
          </p:nvPr>
        </p:nvSpPr>
        <p:spPr>
          <a:xfrm>
            <a:off x="396652" y="1844824"/>
            <a:ext cx="8567836" cy="4968875"/>
          </a:xfrm>
        </p:spPr>
        <p:txBody>
          <a:bodyPr/>
          <a:lstStyle/>
          <a:p>
            <a:r>
              <a:rPr lang="en-US" sz="2600" dirty="0" smtClean="0"/>
              <a:t>Forces </a:t>
            </a:r>
            <a:r>
              <a:rPr lang="en-US" sz="2600" dirty="0" smtClean="0"/>
              <a:t>influence the design of the architecture</a:t>
            </a:r>
          </a:p>
          <a:p>
            <a:r>
              <a:rPr lang="en-US" sz="2600" dirty="0" smtClean="0"/>
              <a:t>Architectural drivers are the forces that dominate the architecture design </a:t>
            </a:r>
            <a:r>
              <a:rPr lang="en-US" sz="2600" dirty="0" smtClean="0"/>
              <a:t>decisions</a:t>
            </a:r>
          </a:p>
          <a:p>
            <a:r>
              <a:rPr lang="en-US" sz="2600" dirty="0" smtClean="0"/>
              <a:t>Design Principles (</a:t>
            </a:r>
            <a:r>
              <a:rPr lang="en-US" sz="2600" dirty="0" smtClean="0"/>
              <a:t>KISS, </a:t>
            </a:r>
            <a:r>
              <a:rPr lang="en-US" sz="2600" dirty="0" err="1" smtClean="0"/>
              <a:t>SoC</a:t>
            </a:r>
            <a:r>
              <a:rPr lang="en-US" sz="2600" dirty="0" smtClean="0"/>
              <a:t>, IH, C&amp;C, Modularity)</a:t>
            </a:r>
            <a:endParaRPr lang="en-US" sz="2600" dirty="0" smtClean="0"/>
          </a:p>
          <a:p>
            <a:pPr marL="0" indent="0">
              <a:buNone/>
            </a:pPr>
            <a:endParaRPr lang="en-GB" sz="2600" dirty="0"/>
          </a:p>
        </p:txBody>
      </p:sp>
      <p:sp>
        <p:nvSpPr>
          <p:cNvPr id="4" name="Slide Number Placeholder 3"/>
          <p:cNvSpPr>
            <a:spLocks noGrp="1"/>
          </p:cNvSpPr>
          <p:nvPr>
            <p:ph type="sldNum" sz="quarter" idx="10"/>
          </p:nvPr>
        </p:nvSpPr>
        <p:spPr/>
        <p:txBody>
          <a:bodyPr/>
          <a:lstStyle/>
          <a:p>
            <a:pPr>
              <a:defRPr/>
            </a:pPr>
            <a:fld id="{864D2FA7-8BFA-4249-AA6C-222771949FE8}" type="slidenum">
              <a:rPr lang="en-GB" altLang="en-US" smtClean="0"/>
              <a:pPr>
                <a:defRPr/>
              </a:pPr>
              <a:t>9</a:t>
            </a:fld>
            <a:endParaRPr lang="en-GB" altLang="en-US"/>
          </a:p>
        </p:txBody>
      </p:sp>
    </p:spTree>
    <p:extLst>
      <p:ext uri="{BB962C8B-B14F-4D97-AF65-F5344CB8AC3E}">
        <p14:creationId xmlns:p14="http://schemas.microsoft.com/office/powerpoint/2010/main" val="297348950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0099"/>
      </a:folHlink>
    </a:clrScheme>
    <a:fontScheme name="Default Design">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HALMERS-GU_ppt-mall_eng_okt2010">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Times" pitchFamily="6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Times" pitchFamily="6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HALMERS-GU_ppt-mall_eng_okt2010">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Times" pitchFamily="6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Times" pitchFamily="6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ixel">
  <a:themeElements>
    <a:clrScheme name="Pixel 13">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FF9900"/>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FF9900"/>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HALMERS-GU_ppt-mall_eng_okt2010">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Times" pitchFamily="6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Times" pitchFamily="6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Pixel">
  <a:themeElements>
    <a:clrScheme name="Pixel 13">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FF9900"/>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FF9900"/>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13672</TotalTime>
  <Words>3198</Words>
  <Application>Microsoft Office PowerPoint</Application>
  <PresentationFormat>On-screen Show (4:3)</PresentationFormat>
  <Paragraphs>1076</Paragraphs>
  <Slides>73</Slides>
  <Notes>45</Notes>
  <HiddenSlides>7</HiddenSlides>
  <MMClips>0</MMClips>
  <ScaleCrop>false</ScaleCrop>
  <HeadingPairs>
    <vt:vector size="6" baseType="variant">
      <vt:variant>
        <vt:lpstr>Fonts Used</vt:lpstr>
      </vt:variant>
      <vt:variant>
        <vt:i4>21</vt:i4>
      </vt:variant>
      <vt:variant>
        <vt:lpstr>Theme</vt:lpstr>
      </vt:variant>
      <vt:variant>
        <vt:i4>6</vt:i4>
      </vt:variant>
      <vt:variant>
        <vt:lpstr>Slide Titles</vt:lpstr>
      </vt:variant>
      <vt:variant>
        <vt:i4>73</vt:i4>
      </vt:variant>
    </vt:vector>
  </HeadingPairs>
  <TitlesOfParts>
    <vt:vector size="100" baseType="lpstr">
      <vt:lpstr>MS PGothic</vt:lpstr>
      <vt:lpstr>MS PGothic</vt:lpstr>
      <vt:lpstr>Yu Gothic UI Semibold</vt:lpstr>
      <vt:lpstr>Akzidenz for Chalmers Regular</vt:lpstr>
      <vt:lpstr>Akzidenz-Bd for Chalmers</vt:lpstr>
      <vt:lpstr>Arial</vt:lpstr>
      <vt:lpstr>Arial Black</vt:lpstr>
      <vt:lpstr>Arial Narrow</vt:lpstr>
      <vt:lpstr>Calibri</vt:lpstr>
      <vt:lpstr>Corbel</vt:lpstr>
      <vt:lpstr>Franklin Gothic Medium Cond</vt:lpstr>
      <vt:lpstr>Garamond</vt:lpstr>
      <vt:lpstr>Lucida Sans</vt:lpstr>
      <vt:lpstr>Lucida Sans Unicode</vt:lpstr>
      <vt:lpstr>Symbol</vt:lpstr>
      <vt:lpstr>Times</vt:lpstr>
      <vt:lpstr>Times New Roman</vt:lpstr>
      <vt:lpstr>Tw Cen MT Condensed</vt:lpstr>
      <vt:lpstr>Ubuntu</vt:lpstr>
      <vt:lpstr>Verdana</vt:lpstr>
      <vt:lpstr>Wingdings</vt:lpstr>
      <vt:lpstr>1_Default Design</vt:lpstr>
      <vt:lpstr>1_CHALMERS-GU_ppt-mall_eng_okt2010</vt:lpstr>
      <vt:lpstr>2_CHALMERS-GU_ppt-mall_eng_okt2010</vt:lpstr>
      <vt:lpstr>Pixel</vt:lpstr>
      <vt:lpstr>3_CHALMERS-GU_ppt-mall_eng_okt2010</vt:lpstr>
      <vt:lpstr>1_Pixel</vt:lpstr>
      <vt:lpstr>Architectural Styles</vt:lpstr>
      <vt:lpstr>Architectural Styles</vt:lpstr>
      <vt:lpstr>PowerPoint Presentation</vt:lpstr>
      <vt:lpstr>Which ‘Rules’ Define this style?</vt:lpstr>
      <vt:lpstr>Schedule</vt:lpstr>
      <vt:lpstr>Assignment Schedule</vt:lpstr>
      <vt:lpstr>PowerPoint Presentation</vt:lpstr>
      <vt:lpstr> Learning Objectives of this lecture</vt:lpstr>
      <vt:lpstr>Recap</vt:lpstr>
      <vt:lpstr>Decomposition of Functionality</vt:lpstr>
      <vt:lpstr>Subsystems vs Layering</vt:lpstr>
      <vt:lpstr>Subsystems vs Layering</vt:lpstr>
      <vt:lpstr>Radio-Alarm Clock</vt:lpstr>
      <vt:lpstr>PowerPoint Presentation</vt:lpstr>
      <vt:lpstr>Radio Alarm Clock (initial)</vt:lpstr>
      <vt:lpstr>Radio Alarm Clock</vt:lpstr>
      <vt:lpstr>Radio Alarm Clock</vt:lpstr>
      <vt:lpstr>Radio Alarm Clock</vt:lpstr>
      <vt:lpstr>Radio Alarm Clock</vt:lpstr>
      <vt:lpstr>Which Design and Why?</vt:lpstr>
      <vt:lpstr>Factor out what is common</vt:lpstr>
      <vt:lpstr>PowerPoint Presentation</vt:lpstr>
      <vt:lpstr>Autonomous Grass Mower  Subsystem decomposition</vt:lpstr>
      <vt:lpstr>PowerPoint Presentation</vt:lpstr>
      <vt:lpstr>Autonomous Grass Mower  Sub-subsystem decomposition</vt:lpstr>
      <vt:lpstr>Subsystems vs Layering</vt:lpstr>
      <vt:lpstr>Example Design Case:  Web Shop</vt:lpstr>
      <vt:lpstr>Example Design Case: Web Shop</vt:lpstr>
      <vt:lpstr>Structure/Group Functionality</vt:lpstr>
      <vt:lpstr>Web Shop: Functional Areas (V0.1)</vt:lpstr>
      <vt:lpstr>Check Use Cases Against Functional Areas</vt:lpstr>
      <vt:lpstr>Web Shop: Functional Areas (V0.2)</vt:lpstr>
      <vt:lpstr>Web Shop: Responsabilities</vt:lpstr>
      <vt:lpstr>Another Example:  Automated Plagiarism Checking System</vt:lpstr>
      <vt:lpstr>Decomposition into Subsystems</vt:lpstr>
      <vt:lpstr>Where do these sub-subsystems go?</vt:lpstr>
      <vt:lpstr>PowerPoint Presentation</vt:lpstr>
      <vt:lpstr>Subsystems vs Layering</vt:lpstr>
      <vt:lpstr>PowerPoint Presentation</vt:lpstr>
      <vt:lpstr>Conceptual integrity counter example!</vt:lpstr>
      <vt:lpstr>Cordoba, Spain</vt:lpstr>
      <vt:lpstr>Conceptual Integrity in Software</vt:lpstr>
      <vt:lpstr>PowerPoint Presentation</vt:lpstr>
      <vt:lpstr>PowerPoint Presentation</vt:lpstr>
      <vt:lpstr>CONTENTS</vt:lpstr>
      <vt:lpstr>What is an Architectural Style?</vt:lpstr>
      <vt:lpstr>Architectural style 1/2</vt:lpstr>
      <vt:lpstr>Architectural style</vt:lpstr>
      <vt:lpstr>Architectural style 2/2</vt:lpstr>
      <vt:lpstr>What is a Style?</vt:lpstr>
      <vt:lpstr>Maturing Discipline</vt:lpstr>
      <vt:lpstr>On Codification of Engineering Knowledge</vt:lpstr>
      <vt:lpstr>CONTENTS</vt:lpstr>
      <vt:lpstr>Client-Server Architectures</vt:lpstr>
      <vt:lpstr>What is Client / Server?</vt:lpstr>
      <vt:lpstr>Why Client / Server?</vt:lpstr>
      <vt:lpstr>3-tier Reference Model</vt:lpstr>
      <vt:lpstr>Client / Server Style</vt:lpstr>
      <vt:lpstr>Deployment of C/S Model</vt:lpstr>
      <vt:lpstr>C/S Example: Thin Client</vt:lpstr>
      <vt:lpstr>C/S Example: Thick Client</vt:lpstr>
      <vt:lpstr>Client/Server in terms of Characteristics</vt:lpstr>
      <vt:lpstr>Example 3-tier System</vt:lpstr>
      <vt:lpstr>Deployment: Many physical clients and servers</vt:lpstr>
      <vt:lpstr>Business Logic Layer</vt:lpstr>
      <vt:lpstr>Types of business logic</vt:lpstr>
      <vt:lpstr>Client / Server Summary</vt:lpstr>
      <vt:lpstr>Emergent Interface Technologies</vt:lpstr>
      <vt:lpstr>Client-Server</vt:lpstr>
      <vt:lpstr>WWW Sources for C/S</vt:lpstr>
      <vt:lpstr>PowerPoint Presentation</vt:lpstr>
      <vt:lpstr>Summary Architectural Styles</vt:lpstr>
      <vt:lpstr>CONTENTS</vt:lpstr>
    </vt:vector>
  </TitlesOfParts>
  <Company>Facilitair Bedrijf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 ppt versie 0.3</dc:title>
  <dc:creator>MRV Chaudron</dc:creator>
  <dc:description>TUE Logos font embedded</dc:description>
  <cp:lastModifiedBy>Michel Chaudron</cp:lastModifiedBy>
  <cp:revision>260</cp:revision>
  <cp:lastPrinted>2003-06-19T20:16:15Z</cp:lastPrinted>
  <dcterms:created xsi:type="dcterms:W3CDTF">1999-09-23T09:59:52Z</dcterms:created>
  <dcterms:modified xsi:type="dcterms:W3CDTF">2020-02-06T10:09:00Z</dcterms:modified>
</cp:coreProperties>
</file>