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xml" ContentType="application/vnd.openxmlformats-officedocument.presentationml.tags+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1066" r:id="rId2"/>
    <p:sldId id="1173" r:id="rId3"/>
    <p:sldId id="1116" r:id="rId4"/>
    <p:sldId id="1153" r:id="rId5"/>
    <p:sldId id="1185" r:id="rId6"/>
    <p:sldId id="1155" r:id="rId7"/>
    <p:sldId id="1150" r:id="rId8"/>
    <p:sldId id="1195" r:id="rId9"/>
    <p:sldId id="1194" r:id="rId10"/>
    <p:sldId id="1157" r:id="rId11"/>
    <p:sldId id="1152" r:id="rId12"/>
    <p:sldId id="1156" r:id="rId13"/>
    <p:sldId id="1162" r:id="rId14"/>
    <p:sldId id="1170" r:id="rId15"/>
    <p:sldId id="1119" r:id="rId16"/>
    <p:sldId id="1097" r:id="rId17"/>
    <p:sldId id="1100" r:id="rId18"/>
    <p:sldId id="1120" r:id="rId19"/>
    <p:sldId id="1117" r:id="rId20"/>
    <p:sldId id="1178" r:id="rId21"/>
    <p:sldId id="1101" r:id="rId22"/>
    <p:sldId id="1102" r:id="rId23"/>
    <p:sldId id="1103" r:id="rId24"/>
    <p:sldId id="1122" r:id="rId25"/>
    <p:sldId id="1110" r:id="rId26"/>
    <p:sldId id="1115" r:id="rId27"/>
    <p:sldId id="1095" r:id="rId28"/>
    <p:sldId id="1193" r:id="rId29"/>
    <p:sldId id="1192" r:id="rId30"/>
    <p:sldId id="1098" r:id="rId31"/>
    <p:sldId id="1099" r:id="rId32"/>
    <p:sldId id="1107" r:id="rId33"/>
    <p:sldId id="1171" r:id="rId34"/>
    <p:sldId id="1174" r:id="rId35"/>
    <p:sldId id="1175" r:id="rId36"/>
    <p:sldId id="1114" r:id="rId37"/>
    <p:sldId id="1176" r:id="rId38"/>
    <p:sldId id="1179" r:id="rId39"/>
    <p:sldId id="1123" r:id="rId40"/>
    <p:sldId id="1180" r:id="rId41"/>
    <p:sldId id="1181" r:id="rId42"/>
    <p:sldId id="1188" r:id="rId43"/>
    <p:sldId id="1184" r:id="rId44"/>
    <p:sldId id="1125" r:id="rId45"/>
    <p:sldId id="1113" r:id="rId46"/>
    <p:sldId id="1186" r:id="rId47"/>
    <p:sldId id="1190" r:id="rId48"/>
    <p:sldId id="1191" r:id="rId49"/>
    <p:sldId id="1094" r:id="rId50"/>
    <p:sldId id="1124" r:id="rId51"/>
    <p:sldId id="1187" r:id="rId52"/>
    <p:sldId id="1118" r:id="rId53"/>
    <p:sldId id="1080" r:id="rId54"/>
    <p:sldId id="1076" r:id="rId55"/>
    <p:sldId id="1145" r:id="rId56"/>
    <p:sldId id="1146" r:id="rId57"/>
    <p:sldId id="1147" r:id="rId58"/>
    <p:sldId id="1144" r:id="rId59"/>
    <p:sldId id="1126" r:id="rId60"/>
    <p:sldId id="1148" r:id="rId61"/>
    <p:sldId id="1149" r:id="rId62"/>
    <p:sldId id="349" r:id="rId63"/>
    <p:sldId id="1143" r:id="rId64"/>
    <p:sldId id="1127" r:id="rId65"/>
    <p:sldId id="1128" r:id="rId66"/>
    <p:sldId id="1151" r:id="rId67"/>
    <p:sldId id="1138" r:id="rId68"/>
    <p:sldId id="1142"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5DD"/>
    <a:srgbClr val="D1E1E9"/>
    <a:srgbClr val="D1DAE1"/>
    <a:srgbClr val="D9DDE5"/>
    <a:srgbClr val="E5F3F9"/>
    <a:srgbClr val="D1D3DB"/>
    <a:srgbClr val="D2DBE2"/>
    <a:srgbClr val="DEF7FE"/>
    <a:srgbClr val="94E6FD"/>
    <a:srgbClr val="9EE4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autoAdjust="0"/>
    <p:restoredTop sz="86373" autoAdjust="0"/>
  </p:normalViewPr>
  <p:slideViewPr>
    <p:cSldViewPr snapToGrid="0" snapToObjects="1">
      <p:cViewPr varScale="1">
        <p:scale>
          <a:sx n="58" d="100"/>
          <a:sy n="58" d="100"/>
        </p:scale>
        <p:origin x="1104" y="4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ata9.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C94B7C-A5AE-474E-BF7A-A05BDFDFFCFB}"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3D94E006-08BA-4922-BC5A-2CC64E4655BA}">
      <dgm:prSet/>
      <dgm:spPr/>
      <dgm:t>
        <a:bodyPr/>
        <a:lstStyle/>
        <a:p>
          <a:r>
            <a:rPr lang="en-US" dirty="0"/>
            <a:t>Customer value </a:t>
          </a:r>
        </a:p>
      </dgm:t>
    </dgm:pt>
    <dgm:pt modelId="{E3CA9CE9-2665-4A60-A815-AA1853B64F58}" type="parTrans" cxnId="{EEA9D6AE-ED34-429E-AD12-DAA13EC7E9F3}">
      <dgm:prSet/>
      <dgm:spPr/>
      <dgm:t>
        <a:bodyPr/>
        <a:lstStyle/>
        <a:p>
          <a:endParaRPr lang="en-US"/>
        </a:p>
      </dgm:t>
    </dgm:pt>
    <dgm:pt modelId="{CD79A282-9C6C-4846-BDEA-F2838804D977}" type="sibTrans" cxnId="{EEA9D6AE-ED34-429E-AD12-DAA13EC7E9F3}">
      <dgm:prSet/>
      <dgm:spPr/>
      <dgm:t>
        <a:bodyPr/>
        <a:lstStyle/>
        <a:p>
          <a:endParaRPr lang="en-US"/>
        </a:p>
      </dgm:t>
    </dgm:pt>
    <dgm:pt modelId="{6FAD1DE5-04E4-4504-B598-18C086F2CEA0}">
      <dgm:prSet custT="1"/>
      <dgm:spPr/>
      <dgm:t>
        <a:bodyPr/>
        <a:lstStyle/>
        <a:p>
          <a:r>
            <a:rPr lang="en-US" sz="1800" dirty="0"/>
            <a:t>Software companies need to deliver customer value continuously, both from a </a:t>
          </a:r>
          <a:r>
            <a:rPr lang="en-US" sz="1800" i="1" dirty="0"/>
            <a:t>short- and long-term perspective</a:t>
          </a:r>
        </a:p>
      </dgm:t>
    </dgm:pt>
    <dgm:pt modelId="{AB07F410-E9D5-4B2A-B0F0-C84E3736F1B4}" type="parTrans" cxnId="{9028E18F-ED5F-4468-8841-5C11592497BD}">
      <dgm:prSet/>
      <dgm:spPr/>
      <dgm:t>
        <a:bodyPr/>
        <a:lstStyle/>
        <a:p>
          <a:endParaRPr lang="en-US"/>
        </a:p>
      </dgm:t>
    </dgm:pt>
    <dgm:pt modelId="{A8F03D09-C6CE-4F19-985A-FF48A05F67A9}" type="sibTrans" cxnId="{9028E18F-ED5F-4468-8841-5C11592497BD}">
      <dgm:prSet/>
      <dgm:spPr/>
      <dgm:t>
        <a:bodyPr/>
        <a:lstStyle/>
        <a:p>
          <a:endParaRPr lang="en-US"/>
        </a:p>
      </dgm:t>
    </dgm:pt>
    <dgm:pt modelId="{BF48F5B7-D09D-443C-96F4-B7E5608BF459}">
      <dgm:prSet/>
      <dgm:spPr/>
      <dgm:t>
        <a:bodyPr/>
        <a:lstStyle/>
        <a:p>
          <a:r>
            <a:rPr lang="en-US" dirty="0"/>
            <a:t>Tradeoffs</a:t>
          </a:r>
        </a:p>
      </dgm:t>
    </dgm:pt>
    <dgm:pt modelId="{9B083EA0-1695-4705-B056-D9430A51CD04}" type="parTrans" cxnId="{21E31171-208C-41FC-8A61-9B0CEA3834F0}">
      <dgm:prSet/>
      <dgm:spPr/>
      <dgm:t>
        <a:bodyPr/>
        <a:lstStyle/>
        <a:p>
          <a:endParaRPr lang="en-US"/>
        </a:p>
      </dgm:t>
    </dgm:pt>
    <dgm:pt modelId="{06B1D09E-86E3-48CE-9318-E7C6B542EAF4}" type="sibTrans" cxnId="{21E31171-208C-41FC-8A61-9B0CEA3834F0}">
      <dgm:prSet/>
      <dgm:spPr/>
      <dgm:t>
        <a:bodyPr/>
        <a:lstStyle/>
        <a:p>
          <a:endParaRPr lang="en-US"/>
        </a:p>
      </dgm:t>
    </dgm:pt>
    <dgm:pt modelId="{1637A080-73DD-4B60-B06E-A8F0B5359093}">
      <dgm:prSet custT="1"/>
      <dgm:spPr/>
      <dgm:t>
        <a:bodyPr/>
        <a:lstStyle/>
        <a:p>
          <a:r>
            <a:rPr lang="en-US" sz="1800" dirty="0"/>
            <a:t>Software companies need to consider the tradeoffs between the </a:t>
          </a:r>
          <a:r>
            <a:rPr lang="en-US" sz="1800" i="1" dirty="0"/>
            <a:t>overall quality </a:t>
          </a:r>
          <a:r>
            <a:rPr lang="en-US" sz="1800" dirty="0"/>
            <a:t>of the software, and the costs of the software development process in terms of the required </a:t>
          </a:r>
          <a:r>
            <a:rPr lang="en-US" sz="1800" i="1" dirty="0"/>
            <a:t>time and resources</a:t>
          </a:r>
        </a:p>
      </dgm:t>
    </dgm:pt>
    <dgm:pt modelId="{E755D49B-3487-4ADD-A607-A8CD4CF1F433}" type="parTrans" cxnId="{073E2EAF-3C22-453D-B28D-CF65D5185405}">
      <dgm:prSet/>
      <dgm:spPr/>
      <dgm:t>
        <a:bodyPr/>
        <a:lstStyle/>
        <a:p>
          <a:endParaRPr lang="en-US"/>
        </a:p>
      </dgm:t>
    </dgm:pt>
    <dgm:pt modelId="{371CC2E1-4F2C-4AF0-8AF1-FA41894665AF}" type="sibTrans" cxnId="{073E2EAF-3C22-453D-B28D-CF65D5185405}">
      <dgm:prSet/>
      <dgm:spPr/>
      <dgm:t>
        <a:bodyPr/>
        <a:lstStyle/>
        <a:p>
          <a:endParaRPr lang="en-US"/>
        </a:p>
      </dgm:t>
    </dgm:pt>
    <dgm:pt modelId="{95433A07-0CCF-4A87-AD99-CEFEC1B0B154}">
      <dgm:prSet/>
      <dgm:spPr/>
      <dgm:t>
        <a:bodyPr/>
        <a:lstStyle/>
        <a:p>
          <a:r>
            <a:rPr lang="en-US" dirty="0"/>
            <a:t>Efficiency</a:t>
          </a:r>
        </a:p>
      </dgm:t>
    </dgm:pt>
    <dgm:pt modelId="{2161A24B-9634-4B3A-8FA1-6FE3ECBF5AC1}" type="parTrans" cxnId="{583C8C70-3967-4C94-950E-DD241B0D1AD1}">
      <dgm:prSet/>
      <dgm:spPr/>
      <dgm:t>
        <a:bodyPr/>
        <a:lstStyle/>
        <a:p>
          <a:endParaRPr lang="en-US"/>
        </a:p>
      </dgm:t>
    </dgm:pt>
    <dgm:pt modelId="{1953E758-75DD-471A-9538-AFED99F6ABA3}" type="sibTrans" cxnId="{583C8C70-3967-4C94-950E-DD241B0D1AD1}">
      <dgm:prSet/>
      <dgm:spPr/>
      <dgm:t>
        <a:bodyPr/>
        <a:lstStyle/>
        <a:p>
          <a:endParaRPr lang="en-US"/>
        </a:p>
      </dgm:t>
    </dgm:pt>
    <dgm:pt modelId="{EE56C037-DEC6-4355-AC65-721ACDA2B55E}">
      <dgm:prSet custT="1"/>
      <dgm:spPr/>
      <dgm:t>
        <a:bodyPr/>
        <a:lstStyle/>
        <a:p>
          <a:r>
            <a:rPr lang="en-US" sz="1800" dirty="0"/>
            <a:t>Software companies need to balance the quality of the software with the ambition of </a:t>
          </a:r>
          <a:r>
            <a:rPr lang="en-US" sz="1800" i="1" dirty="0"/>
            <a:t>increasing the efficiency </a:t>
          </a:r>
          <a:r>
            <a:rPr lang="en-US" sz="1800" dirty="0"/>
            <a:t>and </a:t>
          </a:r>
          <a:r>
            <a:rPr lang="en-US" sz="1800" i="1" dirty="0"/>
            <a:t>decreasing the costs</a:t>
          </a:r>
          <a:r>
            <a:rPr lang="en-US" sz="1800" dirty="0"/>
            <a:t> in each lifecycle phase</a:t>
          </a:r>
        </a:p>
      </dgm:t>
    </dgm:pt>
    <dgm:pt modelId="{D25F4BC5-09EE-449D-95E9-EDB97ACF59A3}" type="parTrans" cxnId="{93C8141F-1F86-4684-A46E-DD55C2E4309C}">
      <dgm:prSet/>
      <dgm:spPr/>
      <dgm:t>
        <a:bodyPr/>
        <a:lstStyle/>
        <a:p>
          <a:endParaRPr lang="en-US"/>
        </a:p>
      </dgm:t>
    </dgm:pt>
    <dgm:pt modelId="{001BCD31-E234-42DF-BD64-55635FCD989E}" type="sibTrans" cxnId="{93C8141F-1F86-4684-A46E-DD55C2E4309C}">
      <dgm:prSet/>
      <dgm:spPr/>
      <dgm:t>
        <a:bodyPr/>
        <a:lstStyle/>
        <a:p>
          <a:endParaRPr lang="en-US"/>
        </a:p>
      </dgm:t>
    </dgm:pt>
    <dgm:pt modelId="{59C8E2C9-13A6-43AE-893A-C7A1BC10A2CD}" type="pres">
      <dgm:prSet presAssocID="{53C94B7C-A5AE-474E-BF7A-A05BDFDFFCFB}" presName="Name0" presStyleCnt="0">
        <dgm:presLayoutVars>
          <dgm:dir/>
          <dgm:animLvl val="lvl"/>
          <dgm:resizeHandles val="exact"/>
        </dgm:presLayoutVars>
      </dgm:prSet>
      <dgm:spPr/>
    </dgm:pt>
    <dgm:pt modelId="{52A41528-89BC-475C-A933-F1BADDAB2B1B}" type="pres">
      <dgm:prSet presAssocID="{3D94E006-08BA-4922-BC5A-2CC64E4655BA}" presName="linNode" presStyleCnt="0"/>
      <dgm:spPr/>
    </dgm:pt>
    <dgm:pt modelId="{EF790E31-0496-4A62-8A76-781971C841FD}" type="pres">
      <dgm:prSet presAssocID="{3D94E006-08BA-4922-BC5A-2CC64E4655BA}" presName="parentText" presStyleLbl="alignNode1" presStyleIdx="0" presStyleCnt="3">
        <dgm:presLayoutVars>
          <dgm:chMax val="1"/>
          <dgm:bulletEnabled/>
        </dgm:presLayoutVars>
      </dgm:prSet>
      <dgm:spPr/>
    </dgm:pt>
    <dgm:pt modelId="{308821FA-19E7-4D68-9355-D61D7CDAED04}" type="pres">
      <dgm:prSet presAssocID="{3D94E006-08BA-4922-BC5A-2CC64E4655BA}" presName="descendantText" presStyleLbl="alignAccFollowNode1" presStyleIdx="0" presStyleCnt="3">
        <dgm:presLayoutVars>
          <dgm:bulletEnabled/>
        </dgm:presLayoutVars>
      </dgm:prSet>
      <dgm:spPr/>
    </dgm:pt>
    <dgm:pt modelId="{FD460C58-AFC5-4049-82B9-8D06DEC299B3}" type="pres">
      <dgm:prSet presAssocID="{CD79A282-9C6C-4846-BDEA-F2838804D977}" presName="sp" presStyleCnt="0"/>
      <dgm:spPr/>
    </dgm:pt>
    <dgm:pt modelId="{47974CE3-B392-4C12-9906-2625B7683289}" type="pres">
      <dgm:prSet presAssocID="{BF48F5B7-D09D-443C-96F4-B7E5608BF459}" presName="linNode" presStyleCnt="0"/>
      <dgm:spPr/>
    </dgm:pt>
    <dgm:pt modelId="{B0350969-0359-4D51-83C1-61D84505FB7A}" type="pres">
      <dgm:prSet presAssocID="{BF48F5B7-D09D-443C-96F4-B7E5608BF459}" presName="parentText" presStyleLbl="alignNode1" presStyleIdx="1" presStyleCnt="3">
        <dgm:presLayoutVars>
          <dgm:chMax val="1"/>
          <dgm:bulletEnabled/>
        </dgm:presLayoutVars>
      </dgm:prSet>
      <dgm:spPr/>
    </dgm:pt>
    <dgm:pt modelId="{6335727C-A679-4E7B-B47A-216DBA67AF69}" type="pres">
      <dgm:prSet presAssocID="{BF48F5B7-D09D-443C-96F4-B7E5608BF459}" presName="descendantText" presStyleLbl="alignAccFollowNode1" presStyleIdx="1" presStyleCnt="3">
        <dgm:presLayoutVars>
          <dgm:bulletEnabled/>
        </dgm:presLayoutVars>
      </dgm:prSet>
      <dgm:spPr/>
    </dgm:pt>
    <dgm:pt modelId="{7574411F-288D-40AD-B17B-6779889144C4}" type="pres">
      <dgm:prSet presAssocID="{06B1D09E-86E3-48CE-9318-E7C6B542EAF4}" presName="sp" presStyleCnt="0"/>
      <dgm:spPr/>
    </dgm:pt>
    <dgm:pt modelId="{13472E5F-6DD8-4648-926C-C1E141BA7C1A}" type="pres">
      <dgm:prSet presAssocID="{95433A07-0CCF-4A87-AD99-CEFEC1B0B154}" presName="linNode" presStyleCnt="0"/>
      <dgm:spPr/>
    </dgm:pt>
    <dgm:pt modelId="{307D3A48-DE46-44E6-84C6-DB9E352F9C39}" type="pres">
      <dgm:prSet presAssocID="{95433A07-0CCF-4A87-AD99-CEFEC1B0B154}" presName="parentText" presStyleLbl="alignNode1" presStyleIdx="2" presStyleCnt="3">
        <dgm:presLayoutVars>
          <dgm:chMax val="1"/>
          <dgm:bulletEnabled/>
        </dgm:presLayoutVars>
      </dgm:prSet>
      <dgm:spPr/>
    </dgm:pt>
    <dgm:pt modelId="{49D9A323-6B62-4DFA-B09A-7E305578C6D3}" type="pres">
      <dgm:prSet presAssocID="{95433A07-0CCF-4A87-AD99-CEFEC1B0B154}" presName="descendantText" presStyleLbl="alignAccFollowNode1" presStyleIdx="2" presStyleCnt="3">
        <dgm:presLayoutVars>
          <dgm:bulletEnabled/>
        </dgm:presLayoutVars>
      </dgm:prSet>
      <dgm:spPr/>
    </dgm:pt>
  </dgm:ptLst>
  <dgm:cxnLst>
    <dgm:cxn modelId="{93C8141F-1F86-4684-A46E-DD55C2E4309C}" srcId="{95433A07-0CCF-4A87-AD99-CEFEC1B0B154}" destId="{EE56C037-DEC6-4355-AC65-721ACDA2B55E}" srcOrd="0" destOrd="0" parTransId="{D25F4BC5-09EE-449D-95E9-EDB97ACF59A3}" sibTransId="{001BCD31-E234-42DF-BD64-55635FCD989E}"/>
    <dgm:cxn modelId="{49F5D536-56F9-4C5D-AE77-9B040E7CE46C}" type="presOf" srcId="{6FAD1DE5-04E4-4504-B598-18C086F2CEA0}" destId="{308821FA-19E7-4D68-9355-D61D7CDAED04}" srcOrd="0" destOrd="0" presId="urn:microsoft.com/office/officeart/2016/7/layout/VerticalSolidActionList"/>
    <dgm:cxn modelId="{583C8C70-3967-4C94-950E-DD241B0D1AD1}" srcId="{53C94B7C-A5AE-474E-BF7A-A05BDFDFFCFB}" destId="{95433A07-0CCF-4A87-AD99-CEFEC1B0B154}" srcOrd="2" destOrd="0" parTransId="{2161A24B-9634-4B3A-8FA1-6FE3ECBF5AC1}" sibTransId="{1953E758-75DD-471A-9538-AFED99F6ABA3}"/>
    <dgm:cxn modelId="{21E31171-208C-41FC-8A61-9B0CEA3834F0}" srcId="{53C94B7C-A5AE-474E-BF7A-A05BDFDFFCFB}" destId="{BF48F5B7-D09D-443C-96F4-B7E5608BF459}" srcOrd="1" destOrd="0" parTransId="{9B083EA0-1695-4705-B056-D9430A51CD04}" sibTransId="{06B1D09E-86E3-48CE-9318-E7C6B542EAF4}"/>
    <dgm:cxn modelId="{0E657B73-DA77-47E7-BD4E-E68A7951A6AF}" type="presOf" srcId="{95433A07-0CCF-4A87-AD99-CEFEC1B0B154}" destId="{307D3A48-DE46-44E6-84C6-DB9E352F9C39}" srcOrd="0" destOrd="0" presId="urn:microsoft.com/office/officeart/2016/7/layout/VerticalSolidActionList"/>
    <dgm:cxn modelId="{8F2CE876-D0F4-45A2-ABF7-DFC4521B787A}" type="presOf" srcId="{3D94E006-08BA-4922-BC5A-2CC64E4655BA}" destId="{EF790E31-0496-4A62-8A76-781971C841FD}" srcOrd="0" destOrd="0" presId="urn:microsoft.com/office/officeart/2016/7/layout/VerticalSolidActionList"/>
    <dgm:cxn modelId="{7CE1438D-62B9-4E21-9F87-91472AD64F19}" type="presOf" srcId="{1637A080-73DD-4B60-B06E-A8F0B5359093}" destId="{6335727C-A679-4E7B-B47A-216DBA67AF69}" srcOrd="0" destOrd="0" presId="urn:microsoft.com/office/officeart/2016/7/layout/VerticalSolidActionList"/>
    <dgm:cxn modelId="{9028E18F-ED5F-4468-8841-5C11592497BD}" srcId="{3D94E006-08BA-4922-BC5A-2CC64E4655BA}" destId="{6FAD1DE5-04E4-4504-B598-18C086F2CEA0}" srcOrd="0" destOrd="0" parTransId="{AB07F410-E9D5-4B2A-B0F0-C84E3736F1B4}" sibTransId="{A8F03D09-C6CE-4F19-985A-FF48A05F67A9}"/>
    <dgm:cxn modelId="{DAF8B9A9-5D3C-4BF6-AD78-83E1D56B0406}" type="presOf" srcId="{53C94B7C-A5AE-474E-BF7A-A05BDFDFFCFB}" destId="{59C8E2C9-13A6-43AE-893A-C7A1BC10A2CD}" srcOrd="0" destOrd="0" presId="urn:microsoft.com/office/officeart/2016/7/layout/VerticalSolidActionList"/>
    <dgm:cxn modelId="{EEA9D6AE-ED34-429E-AD12-DAA13EC7E9F3}" srcId="{53C94B7C-A5AE-474E-BF7A-A05BDFDFFCFB}" destId="{3D94E006-08BA-4922-BC5A-2CC64E4655BA}" srcOrd="0" destOrd="0" parTransId="{E3CA9CE9-2665-4A60-A815-AA1853B64F58}" sibTransId="{CD79A282-9C6C-4846-BDEA-F2838804D977}"/>
    <dgm:cxn modelId="{073E2EAF-3C22-453D-B28D-CF65D5185405}" srcId="{BF48F5B7-D09D-443C-96F4-B7E5608BF459}" destId="{1637A080-73DD-4B60-B06E-A8F0B5359093}" srcOrd="0" destOrd="0" parTransId="{E755D49B-3487-4ADD-A607-A8CD4CF1F433}" sibTransId="{371CC2E1-4F2C-4AF0-8AF1-FA41894665AF}"/>
    <dgm:cxn modelId="{CCCADEBC-6586-4498-9A31-AFAFC729B63A}" type="presOf" srcId="{EE56C037-DEC6-4355-AC65-721ACDA2B55E}" destId="{49D9A323-6B62-4DFA-B09A-7E305578C6D3}" srcOrd="0" destOrd="0" presId="urn:microsoft.com/office/officeart/2016/7/layout/VerticalSolidActionList"/>
    <dgm:cxn modelId="{5D4F70E3-44F6-47EE-A237-24F0AA12D108}" type="presOf" srcId="{BF48F5B7-D09D-443C-96F4-B7E5608BF459}" destId="{B0350969-0359-4D51-83C1-61D84505FB7A}" srcOrd="0" destOrd="0" presId="urn:microsoft.com/office/officeart/2016/7/layout/VerticalSolidActionList"/>
    <dgm:cxn modelId="{8C87E18C-E3DF-4CA9-83BF-EDE8102DCED7}" type="presParOf" srcId="{59C8E2C9-13A6-43AE-893A-C7A1BC10A2CD}" destId="{52A41528-89BC-475C-A933-F1BADDAB2B1B}" srcOrd="0" destOrd="0" presId="urn:microsoft.com/office/officeart/2016/7/layout/VerticalSolidActionList"/>
    <dgm:cxn modelId="{822EDCF5-1CF1-4480-9C56-FDD31BFA4544}" type="presParOf" srcId="{52A41528-89BC-475C-A933-F1BADDAB2B1B}" destId="{EF790E31-0496-4A62-8A76-781971C841FD}" srcOrd="0" destOrd="0" presId="urn:microsoft.com/office/officeart/2016/7/layout/VerticalSolidActionList"/>
    <dgm:cxn modelId="{43CDD004-6476-4A05-AC0B-9F95E8D0D4DF}" type="presParOf" srcId="{52A41528-89BC-475C-A933-F1BADDAB2B1B}" destId="{308821FA-19E7-4D68-9355-D61D7CDAED04}" srcOrd="1" destOrd="0" presId="urn:microsoft.com/office/officeart/2016/7/layout/VerticalSolidActionList"/>
    <dgm:cxn modelId="{714FA9BA-8AAC-447A-8CB9-DAF209F12B1C}" type="presParOf" srcId="{59C8E2C9-13A6-43AE-893A-C7A1BC10A2CD}" destId="{FD460C58-AFC5-4049-82B9-8D06DEC299B3}" srcOrd="1" destOrd="0" presId="urn:microsoft.com/office/officeart/2016/7/layout/VerticalSolidActionList"/>
    <dgm:cxn modelId="{42189FB2-849A-4103-A593-5BE08792F54B}" type="presParOf" srcId="{59C8E2C9-13A6-43AE-893A-C7A1BC10A2CD}" destId="{47974CE3-B392-4C12-9906-2625B7683289}" srcOrd="2" destOrd="0" presId="urn:microsoft.com/office/officeart/2016/7/layout/VerticalSolidActionList"/>
    <dgm:cxn modelId="{222B8928-E6DE-4883-9106-1A8D1AB3207C}" type="presParOf" srcId="{47974CE3-B392-4C12-9906-2625B7683289}" destId="{B0350969-0359-4D51-83C1-61D84505FB7A}" srcOrd="0" destOrd="0" presId="urn:microsoft.com/office/officeart/2016/7/layout/VerticalSolidActionList"/>
    <dgm:cxn modelId="{C52BEEB3-A294-4C90-A917-BB85C0896DEB}" type="presParOf" srcId="{47974CE3-B392-4C12-9906-2625B7683289}" destId="{6335727C-A679-4E7B-B47A-216DBA67AF69}" srcOrd="1" destOrd="0" presId="urn:microsoft.com/office/officeart/2016/7/layout/VerticalSolidActionList"/>
    <dgm:cxn modelId="{637E1B92-80FF-428B-BB91-5A63CF420378}" type="presParOf" srcId="{59C8E2C9-13A6-43AE-893A-C7A1BC10A2CD}" destId="{7574411F-288D-40AD-B17B-6779889144C4}" srcOrd="3" destOrd="0" presId="urn:microsoft.com/office/officeart/2016/7/layout/VerticalSolidActionList"/>
    <dgm:cxn modelId="{68E505B6-0E4E-4E92-B4BF-F69764662BD3}" type="presParOf" srcId="{59C8E2C9-13A6-43AE-893A-C7A1BC10A2CD}" destId="{13472E5F-6DD8-4648-926C-C1E141BA7C1A}" srcOrd="4" destOrd="0" presId="urn:microsoft.com/office/officeart/2016/7/layout/VerticalSolidActionList"/>
    <dgm:cxn modelId="{7D882B9A-CF9B-4155-9284-BFBDB8AB9DBE}" type="presParOf" srcId="{13472E5F-6DD8-4648-926C-C1E141BA7C1A}" destId="{307D3A48-DE46-44E6-84C6-DB9E352F9C39}" srcOrd="0" destOrd="0" presId="urn:microsoft.com/office/officeart/2016/7/layout/VerticalSolidActionList"/>
    <dgm:cxn modelId="{988DBB5F-DBD5-43D4-8514-F7B91814C670}" type="presParOf" srcId="{13472E5F-6DD8-4648-926C-C1E141BA7C1A}" destId="{49D9A323-6B62-4DFA-B09A-7E305578C6D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C94B7C-A5AE-474E-BF7A-A05BDFDFFCFB}"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3D94E006-08BA-4922-BC5A-2CC64E4655BA}">
      <dgm:prSet/>
      <dgm:spPr/>
      <dgm:t>
        <a:bodyPr/>
        <a:lstStyle/>
        <a:p>
          <a:r>
            <a:rPr lang="en-US" dirty="0"/>
            <a:t>Implement sub-optimal solutions</a:t>
          </a:r>
        </a:p>
        <a:p>
          <a:r>
            <a:rPr lang="en-US" i="1" dirty="0"/>
            <a:t>Deliberately</a:t>
          </a:r>
          <a:endParaRPr lang="en-US" dirty="0"/>
        </a:p>
      </dgm:t>
    </dgm:pt>
    <dgm:pt modelId="{E3CA9CE9-2665-4A60-A815-AA1853B64F58}" type="parTrans" cxnId="{EEA9D6AE-ED34-429E-AD12-DAA13EC7E9F3}">
      <dgm:prSet/>
      <dgm:spPr/>
      <dgm:t>
        <a:bodyPr/>
        <a:lstStyle/>
        <a:p>
          <a:endParaRPr lang="en-US"/>
        </a:p>
      </dgm:t>
    </dgm:pt>
    <dgm:pt modelId="{CD79A282-9C6C-4846-BDEA-F2838804D977}" type="sibTrans" cxnId="{EEA9D6AE-ED34-429E-AD12-DAA13EC7E9F3}">
      <dgm:prSet/>
      <dgm:spPr/>
      <dgm:t>
        <a:bodyPr/>
        <a:lstStyle/>
        <a:p>
          <a:endParaRPr lang="en-US"/>
        </a:p>
      </dgm:t>
    </dgm:pt>
    <dgm:pt modelId="{6FAD1DE5-04E4-4504-B598-18C086F2CEA0}">
      <dgm:prSet custT="1"/>
      <dgm:spPr/>
      <dgm:t>
        <a:bodyPr/>
        <a:lstStyle/>
        <a:p>
          <a:r>
            <a:rPr lang="en-US" sz="1800" i="1" dirty="0"/>
            <a:t>Deliberately</a:t>
          </a:r>
          <a:r>
            <a:rPr lang="en-US" sz="1800" dirty="0"/>
            <a:t> implement sub-optimal solutions in order to shorten the time-to-market or when resources are limited in practice, by implementing “quick fixes” or “cutting corners” during the software development process</a:t>
          </a:r>
          <a:endParaRPr lang="en-US" sz="1800" i="1" dirty="0"/>
        </a:p>
      </dgm:t>
    </dgm:pt>
    <dgm:pt modelId="{AB07F410-E9D5-4B2A-B0F0-C84E3736F1B4}" type="parTrans" cxnId="{9028E18F-ED5F-4468-8841-5C11592497BD}">
      <dgm:prSet/>
      <dgm:spPr/>
      <dgm:t>
        <a:bodyPr/>
        <a:lstStyle/>
        <a:p>
          <a:endParaRPr lang="en-US"/>
        </a:p>
      </dgm:t>
    </dgm:pt>
    <dgm:pt modelId="{A8F03D09-C6CE-4F19-985A-FF48A05F67A9}" type="sibTrans" cxnId="{9028E18F-ED5F-4468-8841-5C11592497BD}">
      <dgm:prSet/>
      <dgm:spPr/>
      <dgm:t>
        <a:bodyPr/>
        <a:lstStyle/>
        <a:p>
          <a:endParaRPr lang="en-US"/>
        </a:p>
      </dgm:t>
    </dgm:pt>
    <dgm:pt modelId="{BF48F5B7-D09D-443C-96F4-B7E5608BF459}">
      <dgm:prSet/>
      <dgm:spPr/>
      <dgm:t>
        <a:bodyPr/>
        <a:lstStyle/>
        <a:p>
          <a:r>
            <a:rPr lang="en-US" dirty="0"/>
            <a:t>Postponed refactoring tasks</a:t>
          </a:r>
        </a:p>
      </dgm:t>
    </dgm:pt>
    <dgm:pt modelId="{9B083EA0-1695-4705-B056-D9430A51CD04}" type="parTrans" cxnId="{21E31171-208C-41FC-8A61-9B0CEA3834F0}">
      <dgm:prSet/>
      <dgm:spPr/>
      <dgm:t>
        <a:bodyPr/>
        <a:lstStyle/>
        <a:p>
          <a:endParaRPr lang="en-US"/>
        </a:p>
      </dgm:t>
    </dgm:pt>
    <dgm:pt modelId="{06B1D09E-86E3-48CE-9318-E7C6B542EAF4}" type="sibTrans" cxnId="{21E31171-208C-41FC-8A61-9B0CEA3834F0}">
      <dgm:prSet/>
      <dgm:spPr/>
      <dgm:t>
        <a:bodyPr/>
        <a:lstStyle/>
        <a:p>
          <a:endParaRPr lang="en-US"/>
        </a:p>
      </dgm:t>
    </dgm:pt>
    <dgm:pt modelId="{1637A080-73DD-4B60-B06E-A8F0B5359093}">
      <dgm:prSet custT="1"/>
      <dgm:spPr/>
      <dgm:t>
        <a:bodyPr/>
        <a:lstStyle/>
        <a:p>
          <a:r>
            <a:rPr lang="en-US" sz="1800" dirty="0"/>
            <a:t>Even if the best intention is to go back and refactor the sub-optimal solution immediately afterward, there is a tendency that these refactoring tasks will be postponed since, commonly, there are </a:t>
          </a:r>
          <a:r>
            <a:rPr lang="en-US" sz="1800" i="1" dirty="0"/>
            <a:t>other important deadlines in the near future</a:t>
          </a:r>
          <a:r>
            <a:rPr lang="en-US" sz="1800" dirty="0"/>
            <a:t>, where these refactoring tasks are often down-prioritized</a:t>
          </a:r>
          <a:endParaRPr lang="en-US" sz="1800" i="1" dirty="0"/>
        </a:p>
      </dgm:t>
    </dgm:pt>
    <dgm:pt modelId="{E755D49B-3487-4ADD-A607-A8CD4CF1F433}" type="parTrans" cxnId="{073E2EAF-3C22-453D-B28D-CF65D5185405}">
      <dgm:prSet/>
      <dgm:spPr/>
      <dgm:t>
        <a:bodyPr/>
        <a:lstStyle/>
        <a:p>
          <a:endParaRPr lang="en-US"/>
        </a:p>
      </dgm:t>
    </dgm:pt>
    <dgm:pt modelId="{371CC2E1-4F2C-4AF0-8AF1-FA41894665AF}" type="sibTrans" cxnId="{073E2EAF-3C22-453D-B28D-CF65D5185405}">
      <dgm:prSet/>
      <dgm:spPr/>
      <dgm:t>
        <a:bodyPr/>
        <a:lstStyle/>
        <a:p>
          <a:endParaRPr lang="en-US"/>
        </a:p>
      </dgm:t>
    </dgm:pt>
    <dgm:pt modelId="{95433A07-0CCF-4A87-AD99-CEFEC1B0B154}">
      <dgm:prSet/>
      <dgm:spPr>
        <a:solidFill>
          <a:schemeClr val="tx2">
            <a:lumMod val="40000"/>
            <a:lumOff val="60000"/>
          </a:schemeClr>
        </a:solidFill>
      </dgm:spPr>
      <dgm:t>
        <a:bodyPr/>
        <a:lstStyle/>
        <a:p>
          <a:r>
            <a:rPr lang="en-US" dirty="0"/>
            <a:t>Implement sub-optimal solutions</a:t>
          </a:r>
        </a:p>
        <a:p>
          <a:r>
            <a:rPr lang="en-US" i="1" dirty="0"/>
            <a:t>Unintentionally</a:t>
          </a:r>
          <a:endParaRPr lang="en-US" dirty="0"/>
        </a:p>
      </dgm:t>
    </dgm:pt>
    <dgm:pt modelId="{2161A24B-9634-4B3A-8FA1-6FE3ECBF5AC1}" type="parTrans" cxnId="{583C8C70-3967-4C94-950E-DD241B0D1AD1}">
      <dgm:prSet/>
      <dgm:spPr/>
      <dgm:t>
        <a:bodyPr/>
        <a:lstStyle/>
        <a:p>
          <a:endParaRPr lang="en-US"/>
        </a:p>
      </dgm:t>
    </dgm:pt>
    <dgm:pt modelId="{1953E758-75DD-471A-9538-AFED99F6ABA3}" type="sibTrans" cxnId="{583C8C70-3967-4C94-950E-DD241B0D1AD1}">
      <dgm:prSet/>
      <dgm:spPr/>
      <dgm:t>
        <a:bodyPr/>
        <a:lstStyle/>
        <a:p>
          <a:endParaRPr lang="en-US"/>
        </a:p>
      </dgm:t>
    </dgm:pt>
    <dgm:pt modelId="{EE56C037-DEC6-4355-AC65-721ACDA2B55E}">
      <dgm:prSet custT="1"/>
      <dgm:spPr>
        <a:solidFill>
          <a:schemeClr val="accent1">
            <a:lumMod val="20000"/>
            <a:lumOff val="80000"/>
            <a:alpha val="90000"/>
          </a:schemeClr>
        </a:solidFill>
      </dgm:spPr>
      <dgm:t>
        <a:bodyPr/>
        <a:lstStyle/>
        <a:p>
          <a:r>
            <a:rPr lang="en-US" sz="1800" dirty="0"/>
            <a:t>There is also the scenario where sub-optimal solutions are implemented </a:t>
          </a:r>
          <a:r>
            <a:rPr lang="en-US" sz="1800" i="1" dirty="0"/>
            <a:t>unintentionally</a:t>
          </a:r>
          <a:r>
            <a:rPr lang="en-US" sz="1800" dirty="0"/>
            <a:t>, due to a lack of knowledge, guidelines or best practices. </a:t>
          </a:r>
        </a:p>
      </dgm:t>
    </dgm:pt>
    <dgm:pt modelId="{D25F4BC5-09EE-449D-95E9-EDB97ACF59A3}" type="parTrans" cxnId="{93C8141F-1F86-4684-A46E-DD55C2E4309C}">
      <dgm:prSet/>
      <dgm:spPr/>
      <dgm:t>
        <a:bodyPr/>
        <a:lstStyle/>
        <a:p>
          <a:endParaRPr lang="en-US"/>
        </a:p>
      </dgm:t>
    </dgm:pt>
    <dgm:pt modelId="{001BCD31-E234-42DF-BD64-55635FCD989E}" type="sibTrans" cxnId="{93C8141F-1F86-4684-A46E-DD55C2E4309C}">
      <dgm:prSet/>
      <dgm:spPr/>
      <dgm:t>
        <a:bodyPr/>
        <a:lstStyle/>
        <a:p>
          <a:endParaRPr lang="en-US"/>
        </a:p>
      </dgm:t>
    </dgm:pt>
    <dgm:pt modelId="{59C8E2C9-13A6-43AE-893A-C7A1BC10A2CD}" type="pres">
      <dgm:prSet presAssocID="{53C94B7C-A5AE-474E-BF7A-A05BDFDFFCFB}" presName="Name0" presStyleCnt="0">
        <dgm:presLayoutVars>
          <dgm:dir/>
          <dgm:animLvl val="lvl"/>
          <dgm:resizeHandles val="exact"/>
        </dgm:presLayoutVars>
      </dgm:prSet>
      <dgm:spPr/>
    </dgm:pt>
    <dgm:pt modelId="{52A41528-89BC-475C-A933-F1BADDAB2B1B}" type="pres">
      <dgm:prSet presAssocID="{3D94E006-08BA-4922-BC5A-2CC64E4655BA}" presName="linNode" presStyleCnt="0"/>
      <dgm:spPr/>
    </dgm:pt>
    <dgm:pt modelId="{EF790E31-0496-4A62-8A76-781971C841FD}" type="pres">
      <dgm:prSet presAssocID="{3D94E006-08BA-4922-BC5A-2CC64E4655BA}" presName="parentText" presStyleLbl="alignNode1" presStyleIdx="0" presStyleCnt="3">
        <dgm:presLayoutVars>
          <dgm:chMax val="1"/>
          <dgm:bulletEnabled/>
        </dgm:presLayoutVars>
      </dgm:prSet>
      <dgm:spPr/>
    </dgm:pt>
    <dgm:pt modelId="{308821FA-19E7-4D68-9355-D61D7CDAED04}" type="pres">
      <dgm:prSet presAssocID="{3D94E006-08BA-4922-BC5A-2CC64E4655BA}" presName="descendantText" presStyleLbl="alignAccFollowNode1" presStyleIdx="0" presStyleCnt="3">
        <dgm:presLayoutVars>
          <dgm:bulletEnabled/>
        </dgm:presLayoutVars>
      </dgm:prSet>
      <dgm:spPr/>
    </dgm:pt>
    <dgm:pt modelId="{FD460C58-AFC5-4049-82B9-8D06DEC299B3}" type="pres">
      <dgm:prSet presAssocID="{CD79A282-9C6C-4846-BDEA-F2838804D977}" presName="sp" presStyleCnt="0"/>
      <dgm:spPr/>
    </dgm:pt>
    <dgm:pt modelId="{47974CE3-B392-4C12-9906-2625B7683289}" type="pres">
      <dgm:prSet presAssocID="{BF48F5B7-D09D-443C-96F4-B7E5608BF459}" presName="linNode" presStyleCnt="0"/>
      <dgm:spPr/>
    </dgm:pt>
    <dgm:pt modelId="{B0350969-0359-4D51-83C1-61D84505FB7A}" type="pres">
      <dgm:prSet presAssocID="{BF48F5B7-D09D-443C-96F4-B7E5608BF459}" presName="parentText" presStyleLbl="alignNode1" presStyleIdx="1" presStyleCnt="3">
        <dgm:presLayoutVars>
          <dgm:chMax val="1"/>
          <dgm:bulletEnabled/>
        </dgm:presLayoutVars>
      </dgm:prSet>
      <dgm:spPr/>
    </dgm:pt>
    <dgm:pt modelId="{6335727C-A679-4E7B-B47A-216DBA67AF69}" type="pres">
      <dgm:prSet presAssocID="{BF48F5B7-D09D-443C-96F4-B7E5608BF459}" presName="descendantText" presStyleLbl="alignAccFollowNode1" presStyleIdx="1" presStyleCnt="3">
        <dgm:presLayoutVars>
          <dgm:bulletEnabled/>
        </dgm:presLayoutVars>
      </dgm:prSet>
      <dgm:spPr/>
    </dgm:pt>
    <dgm:pt modelId="{7574411F-288D-40AD-B17B-6779889144C4}" type="pres">
      <dgm:prSet presAssocID="{06B1D09E-86E3-48CE-9318-E7C6B542EAF4}" presName="sp" presStyleCnt="0"/>
      <dgm:spPr/>
    </dgm:pt>
    <dgm:pt modelId="{13472E5F-6DD8-4648-926C-C1E141BA7C1A}" type="pres">
      <dgm:prSet presAssocID="{95433A07-0CCF-4A87-AD99-CEFEC1B0B154}" presName="linNode" presStyleCnt="0"/>
      <dgm:spPr/>
    </dgm:pt>
    <dgm:pt modelId="{307D3A48-DE46-44E6-84C6-DB9E352F9C39}" type="pres">
      <dgm:prSet presAssocID="{95433A07-0CCF-4A87-AD99-CEFEC1B0B154}" presName="parentText" presStyleLbl="alignNode1" presStyleIdx="2" presStyleCnt="3">
        <dgm:presLayoutVars>
          <dgm:chMax val="1"/>
          <dgm:bulletEnabled/>
        </dgm:presLayoutVars>
      </dgm:prSet>
      <dgm:spPr/>
    </dgm:pt>
    <dgm:pt modelId="{49D9A323-6B62-4DFA-B09A-7E305578C6D3}" type="pres">
      <dgm:prSet presAssocID="{95433A07-0CCF-4A87-AD99-CEFEC1B0B154}" presName="descendantText" presStyleLbl="alignAccFollowNode1" presStyleIdx="2" presStyleCnt="3">
        <dgm:presLayoutVars>
          <dgm:bulletEnabled/>
        </dgm:presLayoutVars>
      </dgm:prSet>
      <dgm:spPr/>
    </dgm:pt>
  </dgm:ptLst>
  <dgm:cxnLst>
    <dgm:cxn modelId="{93C8141F-1F86-4684-A46E-DD55C2E4309C}" srcId="{95433A07-0CCF-4A87-AD99-CEFEC1B0B154}" destId="{EE56C037-DEC6-4355-AC65-721ACDA2B55E}" srcOrd="0" destOrd="0" parTransId="{D25F4BC5-09EE-449D-95E9-EDB97ACF59A3}" sibTransId="{001BCD31-E234-42DF-BD64-55635FCD989E}"/>
    <dgm:cxn modelId="{49F5D536-56F9-4C5D-AE77-9B040E7CE46C}" type="presOf" srcId="{6FAD1DE5-04E4-4504-B598-18C086F2CEA0}" destId="{308821FA-19E7-4D68-9355-D61D7CDAED04}" srcOrd="0" destOrd="0" presId="urn:microsoft.com/office/officeart/2016/7/layout/VerticalSolidActionList"/>
    <dgm:cxn modelId="{583C8C70-3967-4C94-950E-DD241B0D1AD1}" srcId="{53C94B7C-A5AE-474E-BF7A-A05BDFDFFCFB}" destId="{95433A07-0CCF-4A87-AD99-CEFEC1B0B154}" srcOrd="2" destOrd="0" parTransId="{2161A24B-9634-4B3A-8FA1-6FE3ECBF5AC1}" sibTransId="{1953E758-75DD-471A-9538-AFED99F6ABA3}"/>
    <dgm:cxn modelId="{21E31171-208C-41FC-8A61-9B0CEA3834F0}" srcId="{53C94B7C-A5AE-474E-BF7A-A05BDFDFFCFB}" destId="{BF48F5B7-D09D-443C-96F4-B7E5608BF459}" srcOrd="1" destOrd="0" parTransId="{9B083EA0-1695-4705-B056-D9430A51CD04}" sibTransId="{06B1D09E-86E3-48CE-9318-E7C6B542EAF4}"/>
    <dgm:cxn modelId="{0E657B73-DA77-47E7-BD4E-E68A7951A6AF}" type="presOf" srcId="{95433A07-0CCF-4A87-AD99-CEFEC1B0B154}" destId="{307D3A48-DE46-44E6-84C6-DB9E352F9C39}" srcOrd="0" destOrd="0" presId="urn:microsoft.com/office/officeart/2016/7/layout/VerticalSolidActionList"/>
    <dgm:cxn modelId="{8F2CE876-D0F4-45A2-ABF7-DFC4521B787A}" type="presOf" srcId="{3D94E006-08BA-4922-BC5A-2CC64E4655BA}" destId="{EF790E31-0496-4A62-8A76-781971C841FD}" srcOrd="0" destOrd="0" presId="urn:microsoft.com/office/officeart/2016/7/layout/VerticalSolidActionList"/>
    <dgm:cxn modelId="{7CE1438D-62B9-4E21-9F87-91472AD64F19}" type="presOf" srcId="{1637A080-73DD-4B60-B06E-A8F0B5359093}" destId="{6335727C-A679-4E7B-B47A-216DBA67AF69}" srcOrd="0" destOrd="0" presId="urn:microsoft.com/office/officeart/2016/7/layout/VerticalSolidActionList"/>
    <dgm:cxn modelId="{9028E18F-ED5F-4468-8841-5C11592497BD}" srcId="{3D94E006-08BA-4922-BC5A-2CC64E4655BA}" destId="{6FAD1DE5-04E4-4504-B598-18C086F2CEA0}" srcOrd="0" destOrd="0" parTransId="{AB07F410-E9D5-4B2A-B0F0-C84E3736F1B4}" sibTransId="{A8F03D09-C6CE-4F19-985A-FF48A05F67A9}"/>
    <dgm:cxn modelId="{DAF8B9A9-5D3C-4BF6-AD78-83E1D56B0406}" type="presOf" srcId="{53C94B7C-A5AE-474E-BF7A-A05BDFDFFCFB}" destId="{59C8E2C9-13A6-43AE-893A-C7A1BC10A2CD}" srcOrd="0" destOrd="0" presId="urn:microsoft.com/office/officeart/2016/7/layout/VerticalSolidActionList"/>
    <dgm:cxn modelId="{EEA9D6AE-ED34-429E-AD12-DAA13EC7E9F3}" srcId="{53C94B7C-A5AE-474E-BF7A-A05BDFDFFCFB}" destId="{3D94E006-08BA-4922-BC5A-2CC64E4655BA}" srcOrd="0" destOrd="0" parTransId="{E3CA9CE9-2665-4A60-A815-AA1853B64F58}" sibTransId="{CD79A282-9C6C-4846-BDEA-F2838804D977}"/>
    <dgm:cxn modelId="{073E2EAF-3C22-453D-B28D-CF65D5185405}" srcId="{BF48F5B7-D09D-443C-96F4-B7E5608BF459}" destId="{1637A080-73DD-4B60-B06E-A8F0B5359093}" srcOrd="0" destOrd="0" parTransId="{E755D49B-3487-4ADD-A607-A8CD4CF1F433}" sibTransId="{371CC2E1-4F2C-4AF0-8AF1-FA41894665AF}"/>
    <dgm:cxn modelId="{CCCADEBC-6586-4498-9A31-AFAFC729B63A}" type="presOf" srcId="{EE56C037-DEC6-4355-AC65-721ACDA2B55E}" destId="{49D9A323-6B62-4DFA-B09A-7E305578C6D3}" srcOrd="0" destOrd="0" presId="urn:microsoft.com/office/officeart/2016/7/layout/VerticalSolidActionList"/>
    <dgm:cxn modelId="{5D4F70E3-44F6-47EE-A237-24F0AA12D108}" type="presOf" srcId="{BF48F5B7-D09D-443C-96F4-B7E5608BF459}" destId="{B0350969-0359-4D51-83C1-61D84505FB7A}" srcOrd="0" destOrd="0" presId="urn:microsoft.com/office/officeart/2016/7/layout/VerticalSolidActionList"/>
    <dgm:cxn modelId="{8C87E18C-E3DF-4CA9-83BF-EDE8102DCED7}" type="presParOf" srcId="{59C8E2C9-13A6-43AE-893A-C7A1BC10A2CD}" destId="{52A41528-89BC-475C-A933-F1BADDAB2B1B}" srcOrd="0" destOrd="0" presId="urn:microsoft.com/office/officeart/2016/7/layout/VerticalSolidActionList"/>
    <dgm:cxn modelId="{822EDCF5-1CF1-4480-9C56-FDD31BFA4544}" type="presParOf" srcId="{52A41528-89BC-475C-A933-F1BADDAB2B1B}" destId="{EF790E31-0496-4A62-8A76-781971C841FD}" srcOrd="0" destOrd="0" presId="urn:microsoft.com/office/officeart/2016/7/layout/VerticalSolidActionList"/>
    <dgm:cxn modelId="{43CDD004-6476-4A05-AC0B-9F95E8D0D4DF}" type="presParOf" srcId="{52A41528-89BC-475C-A933-F1BADDAB2B1B}" destId="{308821FA-19E7-4D68-9355-D61D7CDAED04}" srcOrd="1" destOrd="0" presId="urn:microsoft.com/office/officeart/2016/7/layout/VerticalSolidActionList"/>
    <dgm:cxn modelId="{714FA9BA-8AAC-447A-8CB9-DAF209F12B1C}" type="presParOf" srcId="{59C8E2C9-13A6-43AE-893A-C7A1BC10A2CD}" destId="{FD460C58-AFC5-4049-82B9-8D06DEC299B3}" srcOrd="1" destOrd="0" presId="urn:microsoft.com/office/officeart/2016/7/layout/VerticalSolidActionList"/>
    <dgm:cxn modelId="{42189FB2-849A-4103-A593-5BE08792F54B}" type="presParOf" srcId="{59C8E2C9-13A6-43AE-893A-C7A1BC10A2CD}" destId="{47974CE3-B392-4C12-9906-2625B7683289}" srcOrd="2" destOrd="0" presId="urn:microsoft.com/office/officeart/2016/7/layout/VerticalSolidActionList"/>
    <dgm:cxn modelId="{222B8928-E6DE-4883-9106-1A8D1AB3207C}" type="presParOf" srcId="{47974CE3-B392-4C12-9906-2625B7683289}" destId="{B0350969-0359-4D51-83C1-61D84505FB7A}" srcOrd="0" destOrd="0" presId="urn:microsoft.com/office/officeart/2016/7/layout/VerticalSolidActionList"/>
    <dgm:cxn modelId="{C52BEEB3-A294-4C90-A917-BB85C0896DEB}" type="presParOf" srcId="{47974CE3-B392-4C12-9906-2625B7683289}" destId="{6335727C-A679-4E7B-B47A-216DBA67AF69}" srcOrd="1" destOrd="0" presId="urn:microsoft.com/office/officeart/2016/7/layout/VerticalSolidActionList"/>
    <dgm:cxn modelId="{637E1B92-80FF-428B-BB91-5A63CF420378}" type="presParOf" srcId="{59C8E2C9-13A6-43AE-893A-C7A1BC10A2CD}" destId="{7574411F-288D-40AD-B17B-6779889144C4}" srcOrd="3" destOrd="0" presId="urn:microsoft.com/office/officeart/2016/7/layout/VerticalSolidActionList"/>
    <dgm:cxn modelId="{68E505B6-0E4E-4E92-B4BF-F69764662BD3}" type="presParOf" srcId="{59C8E2C9-13A6-43AE-893A-C7A1BC10A2CD}" destId="{13472E5F-6DD8-4648-926C-C1E141BA7C1A}" srcOrd="4" destOrd="0" presId="urn:microsoft.com/office/officeart/2016/7/layout/VerticalSolidActionList"/>
    <dgm:cxn modelId="{7D882B9A-CF9B-4155-9284-BFBDB8AB9DBE}" type="presParOf" srcId="{13472E5F-6DD8-4648-926C-C1E141BA7C1A}" destId="{307D3A48-DE46-44E6-84C6-DB9E352F9C39}" srcOrd="0" destOrd="0" presId="urn:microsoft.com/office/officeart/2016/7/layout/VerticalSolidActionList"/>
    <dgm:cxn modelId="{988DBB5F-DBD5-43D4-8514-F7B91814C670}" type="presParOf" srcId="{13472E5F-6DD8-4648-926C-C1E141BA7C1A}" destId="{49D9A323-6B62-4DFA-B09A-7E305578C6D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0F60EB-EB64-4E59-B185-1C2DB627EC5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D8C60A8-DAA7-47F7-A11B-FE0F6BD2E9AF}">
      <dgm:prSet custT="1"/>
      <dgm:spPr/>
      <dgm:t>
        <a:bodyPr/>
        <a:lstStyle/>
        <a:p>
          <a:r>
            <a:rPr lang="en-US" sz="2000" b="1" dirty="0"/>
            <a:t>Helps business staff to understand and make technical decisions</a:t>
          </a:r>
          <a:endParaRPr lang="en-US" sz="2000" dirty="0"/>
        </a:p>
      </dgm:t>
    </dgm:pt>
    <dgm:pt modelId="{27554360-479C-4329-B96D-8E2828B78647}" type="parTrans" cxnId="{4A83C912-F990-4B4A-A280-AABA06250E44}">
      <dgm:prSet/>
      <dgm:spPr/>
      <dgm:t>
        <a:bodyPr/>
        <a:lstStyle/>
        <a:p>
          <a:endParaRPr lang="en-US"/>
        </a:p>
      </dgm:t>
    </dgm:pt>
    <dgm:pt modelId="{74F8EA04-DFFE-4D7B-8FCE-4BC1F962904A}" type="sibTrans" cxnId="{4A83C912-F990-4B4A-A280-AABA06250E44}">
      <dgm:prSet/>
      <dgm:spPr/>
      <dgm:t>
        <a:bodyPr/>
        <a:lstStyle/>
        <a:p>
          <a:endParaRPr lang="en-US"/>
        </a:p>
      </dgm:t>
    </dgm:pt>
    <dgm:pt modelId="{321AB5DB-73C9-4168-BA42-9674BA11D80F}">
      <dgm:prSet custT="1"/>
      <dgm:spPr/>
      <dgm:t>
        <a:bodyPr/>
        <a:lstStyle/>
        <a:p>
          <a:r>
            <a:rPr lang="en-US" sz="2000" b="1" dirty="0"/>
            <a:t>Helps technical staff to understand financial consequences of technical decisions, and argue for e.g. the need for refactoring</a:t>
          </a:r>
          <a:endParaRPr lang="en-US" sz="2000" dirty="0"/>
        </a:p>
      </dgm:t>
    </dgm:pt>
    <dgm:pt modelId="{2F5B99EB-77F6-498A-8D9E-55F0DC47C040}" type="parTrans" cxnId="{1D33C630-831D-4518-B5BA-59C10C86D0C1}">
      <dgm:prSet/>
      <dgm:spPr/>
      <dgm:t>
        <a:bodyPr/>
        <a:lstStyle/>
        <a:p>
          <a:endParaRPr lang="en-US"/>
        </a:p>
      </dgm:t>
    </dgm:pt>
    <dgm:pt modelId="{17B10446-0281-4D50-BF8D-C537CE1CE121}" type="sibTrans" cxnId="{1D33C630-831D-4518-B5BA-59C10C86D0C1}">
      <dgm:prSet/>
      <dgm:spPr/>
      <dgm:t>
        <a:bodyPr/>
        <a:lstStyle/>
        <a:p>
          <a:endParaRPr lang="en-US"/>
        </a:p>
      </dgm:t>
    </dgm:pt>
    <dgm:pt modelId="{68A07B61-A594-401A-B514-12327318E6D5}" type="pres">
      <dgm:prSet presAssocID="{E20F60EB-EB64-4E59-B185-1C2DB627EC5B}" presName="root" presStyleCnt="0">
        <dgm:presLayoutVars>
          <dgm:dir/>
          <dgm:resizeHandles val="exact"/>
        </dgm:presLayoutVars>
      </dgm:prSet>
      <dgm:spPr/>
    </dgm:pt>
    <dgm:pt modelId="{CBC9EE9B-B548-4965-9833-211A3B50EB5B}" type="pres">
      <dgm:prSet presAssocID="{CD8C60A8-DAA7-47F7-A11B-FE0F6BD2E9AF}" presName="compNode" presStyleCnt="0"/>
      <dgm:spPr/>
    </dgm:pt>
    <dgm:pt modelId="{EC9C8164-9058-48A2-A0EE-A28004DA4CD1}" type="pres">
      <dgm:prSet presAssocID="{CD8C60A8-DAA7-47F7-A11B-FE0F6BD2E9A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D803C813-6EF4-48D8-B106-B7026825F0A3}" type="pres">
      <dgm:prSet presAssocID="{CD8C60A8-DAA7-47F7-A11B-FE0F6BD2E9AF}" presName="spaceRect" presStyleCnt="0"/>
      <dgm:spPr/>
    </dgm:pt>
    <dgm:pt modelId="{458F47A9-6368-41C5-ADC9-B8B9586426AF}" type="pres">
      <dgm:prSet presAssocID="{CD8C60A8-DAA7-47F7-A11B-FE0F6BD2E9AF}" presName="textRect" presStyleLbl="revTx" presStyleIdx="0" presStyleCnt="2">
        <dgm:presLayoutVars>
          <dgm:chMax val="1"/>
          <dgm:chPref val="1"/>
        </dgm:presLayoutVars>
      </dgm:prSet>
      <dgm:spPr/>
    </dgm:pt>
    <dgm:pt modelId="{D8DB174C-3FDB-431C-887A-99337AD3F627}" type="pres">
      <dgm:prSet presAssocID="{74F8EA04-DFFE-4D7B-8FCE-4BC1F962904A}" presName="sibTrans" presStyleCnt="0"/>
      <dgm:spPr/>
    </dgm:pt>
    <dgm:pt modelId="{4399D598-419B-4FB7-B30F-C975D6A3890E}" type="pres">
      <dgm:prSet presAssocID="{321AB5DB-73C9-4168-BA42-9674BA11D80F}" presName="compNode" presStyleCnt="0"/>
      <dgm:spPr/>
    </dgm:pt>
    <dgm:pt modelId="{ED9789A2-107F-44DC-95AE-11B0BFB2F888}" type="pres">
      <dgm:prSet presAssocID="{321AB5DB-73C9-4168-BA42-9674BA11D80F}" presName="iconRect" presStyleLbl="node1" presStyleIdx="1" presStyleCnt="2" custScaleX="150429" custScaleY="131293" custLinFactNeighborX="11224" custLinFactNeighborY="-2125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FB4C3341-7255-47A4-AB00-43729D24BDED}" type="pres">
      <dgm:prSet presAssocID="{321AB5DB-73C9-4168-BA42-9674BA11D80F}" presName="spaceRect" presStyleCnt="0"/>
      <dgm:spPr/>
    </dgm:pt>
    <dgm:pt modelId="{9EB3F57B-DBF1-43CB-B145-7F872A9098ED}" type="pres">
      <dgm:prSet presAssocID="{321AB5DB-73C9-4168-BA42-9674BA11D80F}" presName="textRect" presStyleLbl="revTx" presStyleIdx="1" presStyleCnt="2">
        <dgm:presLayoutVars>
          <dgm:chMax val="1"/>
          <dgm:chPref val="1"/>
        </dgm:presLayoutVars>
      </dgm:prSet>
      <dgm:spPr/>
    </dgm:pt>
  </dgm:ptLst>
  <dgm:cxnLst>
    <dgm:cxn modelId="{4A83C912-F990-4B4A-A280-AABA06250E44}" srcId="{E20F60EB-EB64-4E59-B185-1C2DB627EC5B}" destId="{CD8C60A8-DAA7-47F7-A11B-FE0F6BD2E9AF}" srcOrd="0" destOrd="0" parTransId="{27554360-479C-4329-B96D-8E2828B78647}" sibTransId="{74F8EA04-DFFE-4D7B-8FCE-4BC1F962904A}"/>
    <dgm:cxn modelId="{3C518330-1A2C-454A-A155-D4C026BF8A4E}" type="presOf" srcId="{321AB5DB-73C9-4168-BA42-9674BA11D80F}" destId="{9EB3F57B-DBF1-43CB-B145-7F872A9098ED}" srcOrd="0" destOrd="0" presId="urn:microsoft.com/office/officeart/2018/2/layout/IconLabelList"/>
    <dgm:cxn modelId="{1D33C630-831D-4518-B5BA-59C10C86D0C1}" srcId="{E20F60EB-EB64-4E59-B185-1C2DB627EC5B}" destId="{321AB5DB-73C9-4168-BA42-9674BA11D80F}" srcOrd="1" destOrd="0" parTransId="{2F5B99EB-77F6-498A-8D9E-55F0DC47C040}" sibTransId="{17B10446-0281-4D50-BF8D-C537CE1CE121}"/>
    <dgm:cxn modelId="{0240B46F-16B7-4059-B53E-2EDC435B4BED}" type="presOf" srcId="{CD8C60A8-DAA7-47F7-A11B-FE0F6BD2E9AF}" destId="{458F47A9-6368-41C5-ADC9-B8B9586426AF}" srcOrd="0" destOrd="0" presId="urn:microsoft.com/office/officeart/2018/2/layout/IconLabelList"/>
    <dgm:cxn modelId="{2184D0EA-0AA7-4161-B4C4-C74ED1F35A74}" type="presOf" srcId="{E20F60EB-EB64-4E59-B185-1C2DB627EC5B}" destId="{68A07B61-A594-401A-B514-12327318E6D5}" srcOrd="0" destOrd="0" presId="urn:microsoft.com/office/officeart/2018/2/layout/IconLabelList"/>
    <dgm:cxn modelId="{AB94BA90-CB1D-4A61-A332-F74F9903EB59}" type="presParOf" srcId="{68A07B61-A594-401A-B514-12327318E6D5}" destId="{CBC9EE9B-B548-4965-9833-211A3B50EB5B}" srcOrd="0" destOrd="0" presId="urn:microsoft.com/office/officeart/2018/2/layout/IconLabelList"/>
    <dgm:cxn modelId="{9BC558E5-C7E1-4874-B599-A7C14A9D226F}" type="presParOf" srcId="{CBC9EE9B-B548-4965-9833-211A3B50EB5B}" destId="{EC9C8164-9058-48A2-A0EE-A28004DA4CD1}" srcOrd="0" destOrd="0" presId="urn:microsoft.com/office/officeart/2018/2/layout/IconLabelList"/>
    <dgm:cxn modelId="{0C79E361-CD15-478D-90E7-151961766283}" type="presParOf" srcId="{CBC9EE9B-B548-4965-9833-211A3B50EB5B}" destId="{D803C813-6EF4-48D8-B106-B7026825F0A3}" srcOrd="1" destOrd="0" presId="urn:microsoft.com/office/officeart/2018/2/layout/IconLabelList"/>
    <dgm:cxn modelId="{1B2680F3-BDF6-4F3D-A4BE-B9E377EF281E}" type="presParOf" srcId="{CBC9EE9B-B548-4965-9833-211A3B50EB5B}" destId="{458F47A9-6368-41C5-ADC9-B8B9586426AF}" srcOrd="2" destOrd="0" presId="urn:microsoft.com/office/officeart/2018/2/layout/IconLabelList"/>
    <dgm:cxn modelId="{64A8D771-A579-43A9-8252-280F09DE5EBB}" type="presParOf" srcId="{68A07B61-A594-401A-B514-12327318E6D5}" destId="{D8DB174C-3FDB-431C-887A-99337AD3F627}" srcOrd="1" destOrd="0" presId="urn:microsoft.com/office/officeart/2018/2/layout/IconLabelList"/>
    <dgm:cxn modelId="{80E36240-C40F-4058-94AE-124B28B65A03}" type="presParOf" srcId="{68A07B61-A594-401A-B514-12327318E6D5}" destId="{4399D598-419B-4FB7-B30F-C975D6A3890E}" srcOrd="2" destOrd="0" presId="urn:microsoft.com/office/officeart/2018/2/layout/IconLabelList"/>
    <dgm:cxn modelId="{147AB47A-5E2F-4AB8-AC04-B8C7A373701A}" type="presParOf" srcId="{4399D598-419B-4FB7-B30F-C975D6A3890E}" destId="{ED9789A2-107F-44DC-95AE-11B0BFB2F888}" srcOrd="0" destOrd="0" presId="urn:microsoft.com/office/officeart/2018/2/layout/IconLabelList"/>
    <dgm:cxn modelId="{1690EB38-4D57-4583-AC2C-0003095DD441}" type="presParOf" srcId="{4399D598-419B-4FB7-B30F-C975D6A3890E}" destId="{FB4C3341-7255-47A4-AB00-43729D24BDED}" srcOrd="1" destOrd="0" presId="urn:microsoft.com/office/officeart/2018/2/layout/IconLabelList"/>
    <dgm:cxn modelId="{EFD104B4-2A8A-4E29-A3FF-F1A5EB43D4C4}" type="presParOf" srcId="{4399D598-419B-4FB7-B30F-C975D6A3890E}" destId="{9EB3F57B-DBF1-43CB-B145-7F872A9098E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8FEEE2-2717-4B64-BEA7-29066E8D69D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C23194C-E275-4959-BB63-FA2AC23CF423}">
      <dgm:prSet phldrT="[Text]" custT="1"/>
      <dgm:spPr>
        <a:gradFill rotWithShape="0">
          <a:gsLst>
            <a:gs pos="52000">
              <a:schemeClr val="accent5">
                <a:lumMod val="75000"/>
              </a:schemeClr>
            </a:gs>
            <a:gs pos="100000">
              <a:schemeClr val="accent1">
                <a:tint val="50000"/>
                <a:shade val="100000"/>
                <a:satMod val="350000"/>
              </a:schemeClr>
            </a:gs>
          </a:gsLst>
          <a:lin ang="16200000" scaled="0"/>
        </a:gradFill>
      </dgm:spPr>
      <dgm:t>
        <a:bodyPr/>
        <a:lstStyle/>
        <a:p>
          <a:r>
            <a:rPr lang="en-US" sz="1600" dirty="0"/>
            <a:t>Lower the software </a:t>
          </a:r>
          <a:r>
            <a:rPr lang="en-US" sz="1400" dirty="0"/>
            <a:t>developer</a:t>
          </a:r>
          <a:r>
            <a:rPr lang="en-US" sz="2400" dirty="0"/>
            <a:t> </a:t>
          </a:r>
          <a:r>
            <a:rPr lang="en-US" sz="1600" dirty="0"/>
            <a:t>productivity</a:t>
          </a:r>
        </a:p>
      </dgm:t>
    </dgm:pt>
    <dgm:pt modelId="{9240BE49-1EBD-4A3D-8670-321E96EFA740}" type="parTrans" cxnId="{59B42822-A845-4991-832A-38DA5CD158F2}">
      <dgm:prSet/>
      <dgm:spPr/>
      <dgm:t>
        <a:bodyPr/>
        <a:lstStyle/>
        <a:p>
          <a:endParaRPr lang="en-US" sz="700"/>
        </a:p>
      </dgm:t>
    </dgm:pt>
    <dgm:pt modelId="{94D1F738-8975-4120-A520-AA86F2EE69E3}" type="sibTrans" cxnId="{59B42822-A845-4991-832A-38DA5CD158F2}">
      <dgm:prSet/>
      <dgm:spPr/>
      <dgm:t>
        <a:bodyPr/>
        <a:lstStyle/>
        <a:p>
          <a:endParaRPr lang="en-US" sz="700"/>
        </a:p>
      </dgm:t>
    </dgm:pt>
    <dgm:pt modelId="{BA4F541F-1CC4-4277-ACDC-F9BD4EDF0B37}">
      <dgm:prSet phldrT="[Text]" custT="1"/>
      <dgm:spPr>
        <a:gradFill rotWithShape="0">
          <a:gsLst>
            <a:gs pos="52000">
              <a:schemeClr val="accent5">
                <a:lumMod val="75000"/>
              </a:schemeClr>
            </a:gs>
            <a:gs pos="100000">
              <a:schemeClr val="accent1">
                <a:tint val="50000"/>
                <a:shade val="100000"/>
                <a:satMod val="350000"/>
              </a:schemeClr>
            </a:gs>
          </a:gsLst>
          <a:lin ang="16200000" scaled="0"/>
        </a:gradFill>
      </dgm:spPr>
      <dgm:t>
        <a:bodyPr/>
        <a:lstStyle/>
        <a:p>
          <a:r>
            <a:rPr lang="en-US" sz="1600" dirty="0"/>
            <a:t>Less time for implementing new features and do refactorings</a:t>
          </a:r>
        </a:p>
      </dgm:t>
    </dgm:pt>
    <dgm:pt modelId="{880BBA76-0A20-4261-B192-DF4B7D7EE717}" type="parTrans" cxnId="{7EABC5BD-EEB5-456D-AE15-7DE14901C7CA}">
      <dgm:prSet/>
      <dgm:spPr/>
      <dgm:t>
        <a:bodyPr/>
        <a:lstStyle/>
        <a:p>
          <a:endParaRPr lang="en-US" sz="700"/>
        </a:p>
      </dgm:t>
    </dgm:pt>
    <dgm:pt modelId="{30E54E8F-E65A-4D8E-8F31-60B6BF58CAAD}" type="sibTrans" cxnId="{7EABC5BD-EEB5-456D-AE15-7DE14901C7CA}">
      <dgm:prSet/>
      <dgm:spPr/>
      <dgm:t>
        <a:bodyPr/>
        <a:lstStyle/>
        <a:p>
          <a:endParaRPr lang="en-US" sz="700"/>
        </a:p>
      </dgm:t>
    </dgm:pt>
    <dgm:pt modelId="{40AFEABE-6002-401A-86BF-4F1E0BD78042}">
      <dgm:prSet custT="1"/>
      <dgm:spPr>
        <a:gradFill rotWithShape="0">
          <a:gsLst>
            <a:gs pos="52000">
              <a:schemeClr val="accent5">
                <a:lumMod val="75000"/>
              </a:schemeClr>
            </a:gs>
            <a:gs pos="100000">
              <a:schemeClr val="accent1">
                <a:tint val="50000"/>
                <a:shade val="100000"/>
                <a:satMod val="350000"/>
              </a:schemeClr>
            </a:gs>
          </a:gsLst>
          <a:lin ang="16200000" scaled="0"/>
        </a:gradFill>
      </dgm:spPr>
      <dgm:t>
        <a:bodyPr/>
        <a:lstStyle/>
        <a:p>
          <a:r>
            <a:rPr lang="en-US" sz="1600" dirty="0"/>
            <a:t>Running late and behind schedule </a:t>
          </a:r>
        </a:p>
      </dgm:t>
    </dgm:pt>
    <dgm:pt modelId="{69A16B7D-5EFE-4A52-85E9-231C5E0806A5}" type="parTrans" cxnId="{F2ABA3C5-91C6-4C58-9AF1-CD1E68E85ABC}">
      <dgm:prSet/>
      <dgm:spPr/>
      <dgm:t>
        <a:bodyPr/>
        <a:lstStyle/>
        <a:p>
          <a:endParaRPr lang="en-US" sz="700"/>
        </a:p>
      </dgm:t>
    </dgm:pt>
    <dgm:pt modelId="{ADAC4816-D472-41F7-8838-1AC18179932C}" type="sibTrans" cxnId="{F2ABA3C5-91C6-4C58-9AF1-CD1E68E85ABC}">
      <dgm:prSet/>
      <dgm:spPr>
        <a:solidFill>
          <a:schemeClr val="accent5">
            <a:lumMod val="50000"/>
          </a:schemeClr>
        </a:solidFill>
      </dgm:spPr>
      <dgm:t>
        <a:bodyPr/>
        <a:lstStyle/>
        <a:p>
          <a:endParaRPr lang="en-US" sz="700"/>
        </a:p>
      </dgm:t>
    </dgm:pt>
    <dgm:pt modelId="{20653DD8-A7FD-4192-8C77-8DAE04053E30}">
      <dgm:prSet custT="1"/>
      <dgm:spPr>
        <a:gradFill rotWithShape="0">
          <a:gsLst>
            <a:gs pos="52000">
              <a:schemeClr val="accent5">
                <a:lumMod val="75000"/>
              </a:schemeClr>
            </a:gs>
            <a:gs pos="100000">
              <a:schemeClr val="accent1">
                <a:tint val="50000"/>
                <a:shade val="100000"/>
                <a:satMod val="350000"/>
              </a:schemeClr>
            </a:gs>
          </a:gsLst>
          <a:lin ang="16200000" scaled="0"/>
        </a:gradFill>
      </dgm:spPr>
      <dgm:t>
        <a:bodyPr/>
        <a:lstStyle/>
        <a:p>
          <a:r>
            <a:rPr lang="en-US" sz="1600" dirty="0"/>
            <a:t>Take on Technical Debt, both deliberate or undeliberate</a:t>
          </a:r>
        </a:p>
      </dgm:t>
    </dgm:pt>
    <dgm:pt modelId="{71234DD1-DDF8-4C39-B37D-EE2A92B9B5D6}" type="parTrans" cxnId="{4BEFEAD1-6179-41CA-98F3-5CAD6541BF51}">
      <dgm:prSet/>
      <dgm:spPr/>
      <dgm:t>
        <a:bodyPr/>
        <a:lstStyle/>
        <a:p>
          <a:endParaRPr lang="en-US" sz="700"/>
        </a:p>
      </dgm:t>
    </dgm:pt>
    <dgm:pt modelId="{7E0FC975-0975-4082-9BE6-2E900C17C257}" type="sibTrans" cxnId="{4BEFEAD1-6179-41CA-98F3-5CAD6541BF51}">
      <dgm:prSet/>
      <dgm:spPr/>
      <dgm:t>
        <a:bodyPr/>
        <a:lstStyle/>
        <a:p>
          <a:endParaRPr lang="en-US" sz="700"/>
        </a:p>
      </dgm:t>
    </dgm:pt>
    <dgm:pt modelId="{6970D395-20E6-458B-BD98-C7213BBED539}">
      <dgm:prSet phldrT="[Text]" custT="1"/>
      <dgm:spPr>
        <a:gradFill rotWithShape="0">
          <a:gsLst>
            <a:gs pos="52000">
              <a:schemeClr val="accent5">
                <a:lumMod val="75000"/>
              </a:schemeClr>
            </a:gs>
            <a:gs pos="100000">
              <a:schemeClr val="accent1">
                <a:tint val="50000"/>
                <a:shade val="100000"/>
                <a:satMod val="350000"/>
              </a:schemeClr>
            </a:gs>
          </a:gsLst>
          <a:lin ang="16200000" scaled="0"/>
        </a:gradFill>
      </dgm:spPr>
      <dgm:t>
        <a:bodyPr/>
        <a:lstStyle/>
        <a:p>
          <a:r>
            <a:rPr lang="en-US" sz="1600" dirty="0"/>
            <a:t>Postpone refactoring = still having Technical Debt in the software </a:t>
          </a:r>
        </a:p>
      </dgm:t>
    </dgm:pt>
    <dgm:pt modelId="{8B58F184-3A5C-4A3D-9AE6-6E0C046C407A}" type="parTrans" cxnId="{B556239F-6A98-41E2-9088-05511CD4A117}">
      <dgm:prSet/>
      <dgm:spPr/>
      <dgm:t>
        <a:bodyPr/>
        <a:lstStyle/>
        <a:p>
          <a:endParaRPr lang="en-US"/>
        </a:p>
      </dgm:t>
    </dgm:pt>
    <dgm:pt modelId="{349DD259-E18A-4037-A729-BF72541021D6}" type="sibTrans" cxnId="{B556239F-6A98-41E2-9088-05511CD4A117}">
      <dgm:prSet/>
      <dgm:spPr/>
      <dgm:t>
        <a:bodyPr/>
        <a:lstStyle/>
        <a:p>
          <a:endParaRPr lang="en-US"/>
        </a:p>
      </dgm:t>
    </dgm:pt>
    <dgm:pt modelId="{B2F83AC0-B620-437D-81A2-96EC36C73DF5}" type="pres">
      <dgm:prSet presAssocID="{A38FEEE2-2717-4B64-BEA7-29066E8D69D7}" presName="Name0" presStyleCnt="0">
        <dgm:presLayoutVars>
          <dgm:dir/>
          <dgm:resizeHandles val="exact"/>
        </dgm:presLayoutVars>
      </dgm:prSet>
      <dgm:spPr/>
    </dgm:pt>
    <dgm:pt modelId="{08C3CA56-D07A-448A-B099-6F5393E0E3A9}" type="pres">
      <dgm:prSet presAssocID="{A38FEEE2-2717-4B64-BEA7-29066E8D69D7}" presName="cycle" presStyleCnt="0"/>
      <dgm:spPr/>
    </dgm:pt>
    <dgm:pt modelId="{8E89F16B-F179-42EA-8A4B-0567A203DC3E}" type="pres">
      <dgm:prSet presAssocID="{40AFEABE-6002-401A-86BF-4F1E0BD78042}" presName="nodeFirstNode" presStyleLbl="node1" presStyleIdx="0" presStyleCnt="5" custScaleX="63068" custScaleY="52310" custRadScaleRad="100028" custRadScaleInc="1575">
        <dgm:presLayoutVars>
          <dgm:bulletEnabled val="1"/>
        </dgm:presLayoutVars>
      </dgm:prSet>
      <dgm:spPr/>
    </dgm:pt>
    <dgm:pt modelId="{4AA8C640-A3C6-4A51-BCFD-CFA294D87357}" type="pres">
      <dgm:prSet presAssocID="{ADAC4816-D472-41F7-8838-1AC18179932C}" presName="sibTransFirstNode" presStyleLbl="bgShp" presStyleIdx="0" presStyleCnt="1"/>
      <dgm:spPr/>
    </dgm:pt>
    <dgm:pt modelId="{6A7D529D-5108-455A-A645-F1423D7303DE}" type="pres">
      <dgm:prSet presAssocID="{20653DD8-A7FD-4192-8C77-8DAE04053E30}" presName="nodeFollowingNodes" presStyleLbl="node1" presStyleIdx="1" presStyleCnt="5" custScaleX="78612" custScaleY="98961" custRadScaleRad="105559" custRadScaleInc="-4745">
        <dgm:presLayoutVars>
          <dgm:bulletEnabled val="1"/>
        </dgm:presLayoutVars>
      </dgm:prSet>
      <dgm:spPr/>
    </dgm:pt>
    <dgm:pt modelId="{CE8961C7-B672-4168-8A61-95E6A9ADED18}" type="pres">
      <dgm:prSet presAssocID="{9C23194C-E275-4959-BB63-FA2AC23CF423}" presName="nodeFollowingNodes" presStyleLbl="node1" presStyleIdx="2" presStyleCnt="5" custScaleX="89372" custScaleY="66384" custRadScaleRad="112254" custRadScaleInc="-19001">
        <dgm:presLayoutVars>
          <dgm:bulletEnabled val="1"/>
        </dgm:presLayoutVars>
      </dgm:prSet>
      <dgm:spPr/>
    </dgm:pt>
    <dgm:pt modelId="{C0F3109D-7DFE-4833-BAB7-20839A6B9EF2}" type="pres">
      <dgm:prSet presAssocID="{BA4F541F-1CC4-4277-ACDC-F9BD4EDF0B37}" presName="nodeFollowingNodes" presStyleLbl="node1" presStyleIdx="3" presStyleCnt="5" custScaleX="69951" custScaleY="72313">
        <dgm:presLayoutVars>
          <dgm:bulletEnabled val="1"/>
        </dgm:presLayoutVars>
      </dgm:prSet>
      <dgm:spPr/>
    </dgm:pt>
    <dgm:pt modelId="{CEDA06AC-FA85-494B-B563-A2C3C9F9231A}" type="pres">
      <dgm:prSet presAssocID="{6970D395-20E6-458B-BD98-C7213BBED539}" presName="nodeFollowingNodes" presStyleLbl="node1" presStyleIdx="4" presStyleCnt="5" custScaleX="69951" custScaleY="114209">
        <dgm:presLayoutVars>
          <dgm:bulletEnabled val="1"/>
        </dgm:presLayoutVars>
      </dgm:prSet>
      <dgm:spPr/>
    </dgm:pt>
  </dgm:ptLst>
  <dgm:cxnLst>
    <dgm:cxn modelId="{C887890D-C0A2-4E41-B75F-EC3F23F49099}" type="presOf" srcId="{BA4F541F-1CC4-4277-ACDC-F9BD4EDF0B37}" destId="{C0F3109D-7DFE-4833-BAB7-20839A6B9EF2}" srcOrd="0" destOrd="0" presId="urn:microsoft.com/office/officeart/2005/8/layout/cycle3"/>
    <dgm:cxn modelId="{2FD96118-D3C7-4EF9-A207-039A3E48ADB7}" type="presOf" srcId="{6970D395-20E6-458B-BD98-C7213BBED539}" destId="{CEDA06AC-FA85-494B-B563-A2C3C9F9231A}" srcOrd="0" destOrd="0" presId="urn:microsoft.com/office/officeart/2005/8/layout/cycle3"/>
    <dgm:cxn modelId="{59B42822-A845-4991-832A-38DA5CD158F2}" srcId="{A38FEEE2-2717-4B64-BEA7-29066E8D69D7}" destId="{9C23194C-E275-4959-BB63-FA2AC23CF423}" srcOrd="2" destOrd="0" parTransId="{9240BE49-1EBD-4A3D-8670-321E96EFA740}" sibTransId="{94D1F738-8975-4120-A520-AA86F2EE69E3}"/>
    <dgm:cxn modelId="{088ABE3D-E86B-432E-99AD-8E441076B875}" type="presOf" srcId="{ADAC4816-D472-41F7-8838-1AC18179932C}" destId="{4AA8C640-A3C6-4A51-BCFD-CFA294D87357}" srcOrd="0" destOrd="0" presId="urn:microsoft.com/office/officeart/2005/8/layout/cycle3"/>
    <dgm:cxn modelId="{8C22223E-0FC5-4F3D-B71E-CDFD15B6AB6C}" type="presOf" srcId="{20653DD8-A7FD-4192-8C77-8DAE04053E30}" destId="{6A7D529D-5108-455A-A645-F1423D7303DE}" srcOrd="0" destOrd="0" presId="urn:microsoft.com/office/officeart/2005/8/layout/cycle3"/>
    <dgm:cxn modelId="{20F1967D-D9CD-4B6F-857D-AFD0A90F1D2C}" type="presOf" srcId="{9C23194C-E275-4959-BB63-FA2AC23CF423}" destId="{CE8961C7-B672-4168-8A61-95E6A9ADED18}" srcOrd="0" destOrd="0" presId="urn:microsoft.com/office/officeart/2005/8/layout/cycle3"/>
    <dgm:cxn modelId="{768CD481-C4C6-4A02-A079-6726E7C48297}" type="presOf" srcId="{40AFEABE-6002-401A-86BF-4F1E0BD78042}" destId="{8E89F16B-F179-42EA-8A4B-0567A203DC3E}" srcOrd="0" destOrd="0" presId="urn:microsoft.com/office/officeart/2005/8/layout/cycle3"/>
    <dgm:cxn modelId="{B556239F-6A98-41E2-9088-05511CD4A117}" srcId="{A38FEEE2-2717-4B64-BEA7-29066E8D69D7}" destId="{6970D395-20E6-458B-BD98-C7213BBED539}" srcOrd="4" destOrd="0" parTransId="{8B58F184-3A5C-4A3D-9AE6-6E0C046C407A}" sibTransId="{349DD259-E18A-4037-A729-BF72541021D6}"/>
    <dgm:cxn modelId="{7EABC5BD-EEB5-456D-AE15-7DE14901C7CA}" srcId="{A38FEEE2-2717-4B64-BEA7-29066E8D69D7}" destId="{BA4F541F-1CC4-4277-ACDC-F9BD4EDF0B37}" srcOrd="3" destOrd="0" parTransId="{880BBA76-0A20-4261-B192-DF4B7D7EE717}" sibTransId="{30E54E8F-E65A-4D8E-8F31-60B6BF58CAAD}"/>
    <dgm:cxn modelId="{F2ABA3C5-91C6-4C58-9AF1-CD1E68E85ABC}" srcId="{A38FEEE2-2717-4B64-BEA7-29066E8D69D7}" destId="{40AFEABE-6002-401A-86BF-4F1E0BD78042}" srcOrd="0" destOrd="0" parTransId="{69A16B7D-5EFE-4A52-85E9-231C5E0806A5}" sibTransId="{ADAC4816-D472-41F7-8838-1AC18179932C}"/>
    <dgm:cxn modelId="{4BEFEAD1-6179-41CA-98F3-5CAD6541BF51}" srcId="{A38FEEE2-2717-4B64-BEA7-29066E8D69D7}" destId="{20653DD8-A7FD-4192-8C77-8DAE04053E30}" srcOrd="1" destOrd="0" parTransId="{71234DD1-DDF8-4C39-B37D-EE2A92B9B5D6}" sibTransId="{7E0FC975-0975-4082-9BE6-2E900C17C257}"/>
    <dgm:cxn modelId="{989067F1-21E0-46EB-BAD1-C66D22E4834B}" type="presOf" srcId="{A38FEEE2-2717-4B64-BEA7-29066E8D69D7}" destId="{B2F83AC0-B620-437D-81A2-96EC36C73DF5}" srcOrd="0" destOrd="0" presId="urn:microsoft.com/office/officeart/2005/8/layout/cycle3"/>
    <dgm:cxn modelId="{794E3864-5FF6-4E14-9B00-804E9BD3037F}" type="presParOf" srcId="{B2F83AC0-B620-437D-81A2-96EC36C73DF5}" destId="{08C3CA56-D07A-448A-B099-6F5393E0E3A9}" srcOrd="0" destOrd="0" presId="urn:microsoft.com/office/officeart/2005/8/layout/cycle3"/>
    <dgm:cxn modelId="{E1CB9A2A-8A04-4EEF-AD4A-D9C04A2B8C32}" type="presParOf" srcId="{08C3CA56-D07A-448A-B099-6F5393E0E3A9}" destId="{8E89F16B-F179-42EA-8A4B-0567A203DC3E}" srcOrd="0" destOrd="0" presId="urn:microsoft.com/office/officeart/2005/8/layout/cycle3"/>
    <dgm:cxn modelId="{A90ED0CC-B733-4DFD-8765-C930DE031323}" type="presParOf" srcId="{08C3CA56-D07A-448A-B099-6F5393E0E3A9}" destId="{4AA8C640-A3C6-4A51-BCFD-CFA294D87357}" srcOrd="1" destOrd="0" presId="urn:microsoft.com/office/officeart/2005/8/layout/cycle3"/>
    <dgm:cxn modelId="{0D077825-0F22-48FE-A35C-758028E8A094}" type="presParOf" srcId="{08C3CA56-D07A-448A-B099-6F5393E0E3A9}" destId="{6A7D529D-5108-455A-A645-F1423D7303DE}" srcOrd="2" destOrd="0" presId="urn:microsoft.com/office/officeart/2005/8/layout/cycle3"/>
    <dgm:cxn modelId="{15166817-3430-43C4-9D54-7093E9CF21AE}" type="presParOf" srcId="{08C3CA56-D07A-448A-B099-6F5393E0E3A9}" destId="{CE8961C7-B672-4168-8A61-95E6A9ADED18}" srcOrd="3" destOrd="0" presId="urn:microsoft.com/office/officeart/2005/8/layout/cycle3"/>
    <dgm:cxn modelId="{EBEFA452-1544-43FE-BF01-6631E9ACF165}" type="presParOf" srcId="{08C3CA56-D07A-448A-B099-6F5393E0E3A9}" destId="{C0F3109D-7DFE-4833-BAB7-20839A6B9EF2}" srcOrd="4" destOrd="0" presId="urn:microsoft.com/office/officeart/2005/8/layout/cycle3"/>
    <dgm:cxn modelId="{EC03E57D-EF92-4F02-AE94-687E857F804D}" type="presParOf" srcId="{08C3CA56-D07A-448A-B099-6F5393E0E3A9}" destId="{CEDA06AC-FA85-494B-B563-A2C3C9F9231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F6438C-4DBF-4C78-8967-8A11164A5292}"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4A1979-CB1D-4D36-B1ED-C7B5DA3F17DA}">
      <dgm:prSet custT="1"/>
      <dgm:spPr/>
      <dgm:t>
        <a:bodyPr/>
        <a:lstStyle/>
        <a:p>
          <a:pPr>
            <a:defRPr b="1"/>
          </a:pPr>
          <a:r>
            <a:rPr lang="en-US" sz="1600" b="1" dirty="0"/>
            <a:t>Identify what need to be improved</a:t>
          </a:r>
          <a:endParaRPr lang="en-US" sz="1600" dirty="0"/>
        </a:p>
      </dgm:t>
    </dgm:pt>
    <dgm:pt modelId="{6B090296-3146-4670-B6D1-1C068722C4FE}" type="parTrans" cxnId="{E969DAE1-F05F-45C7-ACD0-E92B67B614E3}">
      <dgm:prSet/>
      <dgm:spPr/>
      <dgm:t>
        <a:bodyPr/>
        <a:lstStyle/>
        <a:p>
          <a:endParaRPr lang="en-US"/>
        </a:p>
      </dgm:t>
    </dgm:pt>
    <dgm:pt modelId="{B6286E29-6252-44DE-99ED-397C3CE18509}" type="sibTrans" cxnId="{E969DAE1-F05F-45C7-ACD0-E92B67B614E3}">
      <dgm:prSet/>
      <dgm:spPr/>
      <dgm:t>
        <a:bodyPr/>
        <a:lstStyle/>
        <a:p>
          <a:endParaRPr lang="en-US"/>
        </a:p>
      </dgm:t>
    </dgm:pt>
    <dgm:pt modelId="{3B18B062-E531-4943-8597-E6B684882630}">
      <dgm:prSet/>
      <dgm:spPr/>
      <dgm:t>
        <a:bodyPr/>
        <a:lstStyle/>
        <a:p>
          <a:r>
            <a:rPr lang="en-US"/>
            <a:t>coding standards </a:t>
          </a:r>
        </a:p>
      </dgm:t>
    </dgm:pt>
    <dgm:pt modelId="{7857B9FE-0D8E-4BDB-80EB-E42E9D806641}" type="parTrans" cxnId="{5E93A0A5-DD00-4496-B59F-11D53715B922}">
      <dgm:prSet/>
      <dgm:spPr/>
      <dgm:t>
        <a:bodyPr/>
        <a:lstStyle/>
        <a:p>
          <a:endParaRPr lang="en-US"/>
        </a:p>
      </dgm:t>
    </dgm:pt>
    <dgm:pt modelId="{F6A7A980-A7AF-496E-B39D-AE9D4E5BADB3}" type="sibTrans" cxnId="{5E93A0A5-DD00-4496-B59F-11D53715B922}">
      <dgm:prSet/>
      <dgm:spPr/>
      <dgm:t>
        <a:bodyPr/>
        <a:lstStyle/>
        <a:p>
          <a:endParaRPr lang="en-US"/>
        </a:p>
      </dgm:t>
    </dgm:pt>
    <dgm:pt modelId="{6B904DA9-8AB5-4C49-9AD0-B2504F79F475}">
      <dgm:prSet/>
      <dgm:spPr/>
      <dgm:t>
        <a:bodyPr/>
        <a:lstStyle/>
        <a:p>
          <a:r>
            <a:rPr lang="en-US" dirty="0"/>
            <a:t>code reviews</a:t>
          </a:r>
        </a:p>
      </dgm:t>
    </dgm:pt>
    <dgm:pt modelId="{C081CCCE-F245-4E7B-B762-51520A206A1C}" type="parTrans" cxnId="{6F84F26B-1D67-4A24-8D58-1F248418FCAF}">
      <dgm:prSet/>
      <dgm:spPr/>
      <dgm:t>
        <a:bodyPr/>
        <a:lstStyle/>
        <a:p>
          <a:endParaRPr lang="en-US"/>
        </a:p>
      </dgm:t>
    </dgm:pt>
    <dgm:pt modelId="{4CBAADA9-B269-4906-B8CD-2C2E9142821C}" type="sibTrans" cxnId="{6F84F26B-1D67-4A24-8D58-1F248418FCAF}">
      <dgm:prSet/>
      <dgm:spPr/>
      <dgm:t>
        <a:bodyPr/>
        <a:lstStyle/>
        <a:p>
          <a:endParaRPr lang="en-US"/>
        </a:p>
      </dgm:t>
    </dgm:pt>
    <dgm:pt modelId="{47D64D51-ADAC-4EE0-BB7D-142FF040EEAF}">
      <dgm:prSet/>
      <dgm:spPr/>
      <dgm:t>
        <a:bodyPr/>
        <a:lstStyle/>
        <a:p>
          <a:r>
            <a:rPr lang="en-US"/>
            <a:t>definition of done</a:t>
          </a:r>
        </a:p>
      </dgm:t>
    </dgm:pt>
    <dgm:pt modelId="{5E3D90FE-517A-41B7-9B9A-D18645029C45}" type="parTrans" cxnId="{C65E3991-F8B5-4307-9453-256708B0A5D5}">
      <dgm:prSet/>
      <dgm:spPr/>
      <dgm:t>
        <a:bodyPr/>
        <a:lstStyle/>
        <a:p>
          <a:endParaRPr lang="en-US"/>
        </a:p>
      </dgm:t>
    </dgm:pt>
    <dgm:pt modelId="{5B670935-D7CC-4AC1-8BB4-C7A015FA15DB}" type="sibTrans" cxnId="{C65E3991-F8B5-4307-9453-256708B0A5D5}">
      <dgm:prSet/>
      <dgm:spPr/>
      <dgm:t>
        <a:bodyPr/>
        <a:lstStyle/>
        <a:p>
          <a:endParaRPr lang="en-US"/>
        </a:p>
      </dgm:t>
    </dgm:pt>
    <dgm:pt modelId="{859A484C-91A4-4D48-A242-15DF235FB653}">
      <dgm:prSet/>
      <dgm:spPr/>
      <dgm:t>
        <a:bodyPr/>
        <a:lstStyle/>
        <a:p>
          <a:r>
            <a:rPr lang="en-US"/>
            <a:t>architectural structure (e.g. Monolithic or Micro Services)</a:t>
          </a:r>
        </a:p>
      </dgm:t>
    </dgm:pt>
    <dgm:pt modelId="{060640CC-B719-4277-9D54-75871EAF0C85}" type="parTrans" cxnId="{AFF33BC8-6B99-4D96-B651-4BB10D5E3E48}">
      <dgm:prSet/>
      <dgm:spPr/>
      <dgm:t>
        <a:bodyPr/>
        <a:lstStyle/>
        <a:p>
          <a:endParaRPr lang="en-US"/>
        </a:p>
      </dgm:t>
    </dgm:pt>
    <dgm:pt modelId="{7AF3479B-2988-45C9-AEA4-50AD11A3EE28}" type="sibTrans" cxnId="{AFF33BC8-6B99-4D96-B651-4BB10D5E3E48}">
      <dgm:prSet/>
      <dgm:spPr/>
      <dgm:t>
        <a:bodyPr/>
        <a:lstStyle/>
        <a:p>
          <a:endParaRPr lang="en-US"/>
        </a:p>
      </dgm:t>
    </dgm:pt>
    <dgm:pt modelId="{06A70F3C-AAD8-4C53-A6C1-123C7CE038BD}">
      <dgm:prSet custT="1"/>
      <dgm:spPr/>
      <dgm:t>
        <a:bodyPr/>
        <a:lstStyle/>
        <a:p>
          <a:pPr>
            <a:defRPr b="1"/>
          </a:pPr>
          <a:r>
            <a:rPr lang="en-US" sz="1600" b="1" dirty="0"/>
            <a:t>Explain the cost and nature of debt to developers architect, PO, PM etc. </a:t>
          </a:r>
          <a:endParaRPr lang="en-US" sz="1600" dirty="0"/>
        </a:p>
      </dgm:t>
    </dgm:pt>
    <dgm:pt modelId="{EB61F680-38CF-4EC6-A247-96F525AF8DD5}" type="parTrans" cxnId="{B5B8A93D-ABED-4F02-B5BA-65F5289F975F}">
      <dgm:prSet/>
      <dgm:spPr/>
      <dgm:t>
        <a:bodyPr/>
        <a:lstStyle/>
        <a:p>
          <a:endParaRPr lang="en-US"/>
        </a:p>
      </dgm:t>
    </dgm:pt>
    <dgm:pt modelId="{3131CD25-0FD4-459D-8282-1417A199A15F}" type="sibTrans" cxnId="{B5B8A93D-ABED-4F02-B5BA-65F5289F975F}">
      <dgm:prSet/>
      <dgm:spPr/>
      <dgm:t>
        <a:bodyPr/>
        <a:lstStyle/>
        <a:p>
          <a:endParaRPr lang="en-US"/>
        </a:p>
      </dgm:t>
    </dgm:pt>
    <dgm:pt modelId="{ED3A4A16-98EE-4B69-99F9-3C143555B2FC}">
      <dgm:prSet/>
      <dgm:spPr/>
      <dgm:t>
        <a:bodyPr/>
        <a:lstStyle/>
        <a:p>
          <a:r>
            <a:rPr lang="en-US" b="1" dirty="0"/>
            <a:t>Debt awareness </a:t>
          </a:r>
          <a:r>
            <a:rPr lang="en-US" dirty="0"/>
            <a:t>is best among the methods of debt prevention</a:t>
          </a:r>
        </a:p>
      </dgm:t>
    </dgm:pt>
    <dgm:pt modelId="{FFA5AC61-24DD-4B0D-9AEA-967471B4C22B}" type="parTrans" cxnId="{8083A9FE-8DF1-4A99-B723-BA5B594A5191}">
      <dgm:prSet/>
      <dgm:spPr/>
      <dgm:t>
        <a:bodyPr/>
        <a:lstStyle/>
        <a:p>
          <a:endParaRPr lang="en-US"/>
        </a:p>
      </dgm:t>
    </dgm:pt>
    <dgm:pt modelId="{6F01DD87-61F7-483F-A658-569888D99001}" type="sibTrans" cxnId="{8083A9FE-8DF1-4A99-B723-BA5B594A5191}">
      <dgm:prSet/>
      <dgm:spPr/>
      <dgm:t>
        <a:bodyPr/>
        <a:lstStyle/>
        <a:p>
          <a:endParaRPr lang="en-US"/>
        </a:p>
      </dgm:t>
    </dgm:pt>
    <dgm:pt modelId="{B970DAEA-1270-4374-A918-BD6825D4942D}">
      <dgm:prSet/>
      <dgm:spPr/>
      <dgm:t>
        <a:bodyPr/>
        <a:lstStyle/>
        <a:p>
          <a:r>
            <a:rPr lang="en-US" b="1"/>
            <a:t>Harmfulness today and in future </a:t>
          </a:r>
          <a:r>
            <a:rPr lang="en-US"/>
            <a:t>(predicting growth of interest costs)</a:t>
          </a:r>
        </a:p>
      </dgm:t>
    </dgm:pt>
    <dgm:pt modelId="{6B6238C5-A846-4C3D-A9C8-07F49D436C4F}" type="parTrans" cxnId="{9DABF418-D0C0-4FC5-947F-28C80CF90204}">
      <dgm:prSet/>
      <dgm:spPr/>
      <dgm:t>
        <a:bodyPr/>
        <a:lstStyle/>
        <a:p>
          <a:endParaRPr lang="en-US"/>
        </a:p>
      </dgm:t>
    </dgm:pt>
    <dgm:pt modelId="{09FBF237-8360-4923-BDE8-814BBA51E5EE}" type="sibTrans" cxnId="{9DABF418-D0C0-4FC5-947F-28C80CF90204}">
      <dgm:prSet/>
      <dgm:spPr/>
      <dgm:t>
        <a:bodyPr/>
        <a:lstStyle/>
        <a:p>
          <a:endParaRPr lang="en-US"/>
        </a:p>
      </dgm:t>
    </dgm:pt>
    <dgm:pt modelId="{E6DB57A3-E763-41EE-861A-15B5C5D8CADD}">
      <dgm:prSet/>
      <dgm:spPr/>
      <dgm:t>
        <a:bodyPr/>
        <a:lstStyle/>
        <a:p>
          <a:r>
            <a:rPr lang="en-US" b="1"/>
            <a:t>Productivity increase</a:t>
          </a:r>
          <a:endParaRPr lang="en-US"/>
        </a:p>
      </dgm:t>
    </dgm:pt>
    <dgm:pt modelId="{EFA54009-EAA1-4E10-920D-C5C015366393}" type="parTrans" cxnId="{BDE1964B-0B78-4C98-A2E4-F9C805A2876A}">
      <dgm:prSet/>
      <dgm:spPr/>
      <dgm:t>
        <a:bodyPr/>
        <a:lstStyle/>
        <a:p>
          <a:endParaRPr lang="en-US"/>
        </a:p>
      </dgm:t>
    </dgm:pt>
    <dgm:pt modelId="{A5C23427-73CF-4D53-934F-C8B9F7621ED6}" type="sibTrans" cxnId="{BDE1964B-0B78-4C98-A2E4-F9C805A2876A}">
      <dgm:prSet/>
      <dgm:spPr/>
      <dgm:t>
        <a:bodyPr/>
        <a:lstStyle/>
        <a:p>
          <a:endParaRPr lang="en-US"/>
        </a:p>
      </dgm:t>
    </dgm:pt>
    <dgm:pt modelId="{0AF276DC-C941-433C-A5A6-20B880475ADF}">
      <dgm:prSet/>
      <dgm:spPr/>
      <dgm:t>
        <a:bodyPr/>
        <a:lstStyle/>
        <a:p>
          <a:r>
            <a:rPr lang="en-US" b="1"/>
            <a:t>Feel more confident (developers pride) and attract the “best” developers</a:t>
          </a:r>
          <a:endParaRPr lang="en-US"/>
        </a:p>
      </dgm:t>
    </dgm:pt>
    <dgm:pt modelId="{053058E6-F9E5-4714-95BB-8573B6E9D963}" type="parTrans" cxnId="{83722D48-2EC8-4A56-BFFD-3674F5A7F52C}">
      <dgm:prSet/>
      <dgm:spPr/>
      <dgm:t>
        <a:bodyPr/>
        <a:lstStyle/>
        <a:p>
          <a:endParaRPr lang="en-US"/>
        </a:p>
      </dgm:t>
    </dgm:pt>
    <dgm:pt modelId="{D6A26AA1-2E62-406D-9FAD-E521E4B3B648}" type="sibTrans" cxnId="{83722D48-2EC8-4A56-BFFD-3674F5A7F52C}">
      <dgm:prSet/>
      <dgm:spPr/>
      <dgm:t>
        <a:bodyPr/>
        <a:lstStyle/>
        <a:p>
          <a:endParaRPr lang="en-US"/>
        </a:p>
      </dgm:t>
    </dgm:pt>
    <dgm:pt modelId="{3DA21969-919F-4F4B-8EA5-2F5073B955E3}">
      <dgm:prSet custT="1"/>
      <dgm:spPr/>
      <dgm:t>
        <a:bodyPr/>
        <a:lstStyle/>
        <a:p>
          <a:pPr>
            <a:defRPr b="1"/>
          </a:pPr>
          <a:r>
            <a:rPr lang="en-US" sz="1800" b="1" dirty="0"/>
            <a:t>Set the Targets </a:t>
          </a:r>
          <a:r>
            <a:rPr lang="en-US" sz="1800" dirty="0"/>
            <a:t>(clear steps with measurable targets e.g. wasted time)</a:t>
          </a:r>
        </a:p>
      </dgm:t>
    </dgm:pt>
    <dgm:pt modelId="{EDAC6C7F-ED6E-4CA3-BC8B-9C7997AC1B04}" type="parTrans" cxnId="{52C8B613-E7E0-4705-8FEA-B2C2FBDB5FF5}">
      <dgm:prSet/>
      <dgm:spPr/>
      <dgm:t>
        <a:bodyPr/>
        <a:lstStyle/>
        <a:p>
          <a:endParaRPr lang="en-US"/>
        </a:p>
      </dgm:t>
    </dgm:pt>
    <dgm:pt modelId="{D85EB3EB-5BD0-4E95-881B-0E084773D647}" type="sibTrans" cxnId="{52C8B613-E7E0-4705-8FEA-B2C2FBDB5FF5}">
      <dgm:prSet/>
      <dgm:spPr/>
      <dgm:t>
        <a:bodyPr/>
        <a:lstStyle/>
        <a:p>
          <a:endParaRPr lang="en-US"/>
        </a:p>
      </dgm:t>
    </dgm:pt>
    <dgm:pt modelId="{2BF9BCC8-3C4F-4443-9F43-3657F5B50858}">
      <dgm:prSet/>
      <dgm:spPr/>
      <dgm:t>
        <a:bodyPr/>
        <a:lstStyle/>
        <a:p>
          <a:pPr>
            <a:defRPr b="1"/>
          </a:pPr>
          <a:r>
            <a:rPr lang="en-US" b="1" dirty="0"/>
            <a:t>Provide Resources  </a:t>
          </a:r>
          <a:r>
            <a:rPr lang="en-US" dirty="0"/>
            <a:t>(tools such as </a:t>
          </a:r>
          <a:r>
            <a:rPr lang="en-US" dirty="0" err="1"/>
            <a:t>AnaConDebt</a:t>
          </a:r>
          <a:r>
            <a:rPr lang="en-US" dirty="0"/>
            <a:t>, SonarQube, </a:t>
          </a:r>
          <a:r>
            <a:rPr lang="en-US" dirty="0" err="1"/>
            <a:t>Arcan</a:t>
          </a:r>
          <a:r>
            <a:rPr lang="en-US" dirty="0"/>
            <a:t>, education etc. )</a:t>
          </a:r>
        </a:p>
      </dgm:t>
    </dgm:pt>
    <dgm:pt modelId="{D2331326-BC25-44B9-A735-151FFC00A1D2}" type="parTrans" cxnId="{15699146-70DA-4BE5-981E-5DAC9095E81C}">
      <dgm:prSet/>
      <dgm:spPr/>
      <dgm:t>
        <a:bodyPr/>
        <a:lstStyle/>
        <a:p>
          <a:endParaRPr lang="en-US"/>
        </a:p>
      </dgm:t>
    </dgm:pt>
    <dgm:pt modelId="{557E35A6-E9A0-4CEF-85B1-D62104867661}" type="sibTrans" cxnId="{15699146-70DA-4BE5-981E-5DAC9095E81C}">
      <dgm:prSet/>
      <dgm:spPr/>
      <dgm:t>
        <a:bodyPr/>
        <a:lstStyle/>
        <a:p>
          <a:endParaRPr lang="en-US"/>
        </a:p>
      </dgm:t>
    </dgm:pt>
    <dgm:pt modelId="{BE88B9E7-FF0C-473B-AF12-AC8529874043}" type="pres">
      <dgm:prSet presAssocID="{09F6438C-4DBF-4C78-8967-8A11164A5292}" presName="root" presStyleCnt="0">
        <dgm:presLayoutVars>
          <dgm:dir/>
          <dgm:resizeHandles val="exact"/>
        </dgm:presLayoutVars>
      </dgm:prSet>
      <dgm:spPr/>
    </dgm:pt>
    <dgm:pt modelId="{ACE824D4-FC91-47AB-960F-C17E7E87BAE1}" type="pres">
      <dgm:prSet presAssocID="{EE4A1979-CB1D-4D36-B1ED-C7B5DA3F17DA}" presName="compNode" presStyleCnt="0"/>
      <dgm:spPr/>
    </dgm:pt>
    <dgm:pt modelId="{E0B58B7C-6776-42D6-8908-F46A36BA9953}" type="pres">
      <dgm:prSet presAssocID="{EE4A1979-CB1D-4D36-B1ED-C7B5DA3F17DA}" presName="iconRect" presStyleLbl="node1" presStyleIdx="0" presStyleCnt="4" custScaleX="217062" custScaleY="217062" custLinFactNeighborX="-493" custLinFactNeighborY="-5285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686128F1-A5B5-4252-BDC8-6A2D8D67E44C}" type="pres">
      <dgm:prSet presAssocID="{EE4A1979-CB1D-4D36-B1ED-C7B5DA3F17DA}" presName="iconSpace" presStyleCnt="0"/>
      <dgm:spPr/>
    </dgm:pt>
    <dgm:pt modelId="{317A0AE4-B9FA-4501-AE3E-D434D2CE45BD}" type="pres">
      <dgm:prSet presAssocID="{EE4A1979-CB1D-4D36-B1ED-C7B5DA3F17DA}" presName="parTx" presStyleLbl="revTx" presStyleIdx="0" presStyleCnt="8">
        <dgm:presLayoutVars>
          <dgm:chMax val="0"/>
          <dgm:chPref val="0"/>
        </dgm:presLayoutVars>
      </dgm:prSet>
      <dgm:spPr/>
    </dgm:pt>
    <dgm:pt modelId="{32818CC0-51BC-490D-86AD-9CE8F6173C18}" type="pres">
      <dgm:prSet presAssocID="{EE4A1979-CB1D-4D36-B1ED-C7B5DA3F17DA}" presName="txSpace" presStyleCnt="0"/>
      <dgm:spPr/>
    </dgm:pt>
    <dgm:pt modelId="{2DDE4D62-F77C-45DA-8614-9DA643A89353}" type="pres">
      <dgm:prSet presAssocID="{EE4A1979-CB1D-4D36-B1ED-C7B5DA3F17DA}" presName="desTx" presStyleLbl="revTx" presStyleIdx="1" presStyleCnt="8">
        <dgm:presLayoutVars/>
      </dgm:prSet>
      <dgm:spPr/>
    </dgm:pt>
    <dgm:pt modelId="{FED06AE2-7D32-4E29-9D71-090F801E31C4}" type="pres">
      <dgm:prSet presAssocID="{B6286E29-6252-44DE-99ED-397C3CE18509}" presName="sibTrans" presStyleCnt="0"/>
      <dgm:spPr/>
    </dgm:pt>
    <dgm:pt modelId="{70148446-168C-4120-B25F-51AD9E3341ED}" type="pres">
      <dgm:prSet presAssocID="{06A70F3C-AAD8-4C53-A6C1-123C7CE038BD}" presName="compNode" presStyleCnt="0"/>
      <dgm:spPr/>
    </dgm:pt>
    <dgm:pt modelId="{FFB0EB32-336F-4D39-8F83-6209D45767FC}" type="pres">
      <dgm:prSet presAssocID="{06A70F3C-AAD8-4C53-A6C1-123C7CE038BD}" presName="iconRect" presStyleLbl="node1" presStyleIdx="1" presStyleCnt="4" custLinFactNeighborX="6551" custLinFactNeighborY="-2309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2A74801A-2366-4902-9A90-4F6B58AA9BDD}" type="pres">
      <dgm:prSet presAssocID="{06A70F3C-AAD8-4C53-A6C1-123C7CE038BD}" presName="iconSpace" presStyleCnt="0"/>
      <dgm:spPr/>
    </dgm:pt>
    <dgm:pt modelId="{00CBCE7C-0104-4F94-8F94-931E288CF886}" type="pres">
      <dgm:prSet presAssocID="{06A70F3C-AAD8-4C53-A6C1-123C7CE038BD}" presName="parTx" presStyleLbl="revTx" presStyleIdx="2" presStyleCnt="8">
        <dgm:presLayoutVars>
          <dgm:chMax val="0"/>
          <dgm:chPref val="0"/>
        </dgm:presLayoutVars>
      </dgm:prSet>
      <dgm:spPr/>
    </dgm:pt>
    <dgm:pt modelId="{E866EC8F-3592-4FD6-A761-BD72EF3925F1}" type="pres">
      <dgm:prSet presAssocID="{06A70F3C-AAD8-4C53-A6C1-123C7CE038BD}" presName="txSpace" presStyleCnt="0"/>
      <dgm:spPr/>
    </dgm:pt>
    <dgm:pt modelId="{443F2E60-9062-422C-B475-E9665A074FFE}" type="pres">
      <dgm:prSet presAssocID="{06A70F3C-AAD8-4C53-A6C1-123C7CE038BD}" presName="desTx" presStyleLbl="revTx" presStyleIdx="3" presStyleCnt="8">
        <dgm:presLayoutVars/>
      </dgm:prSet>
      <dgm:spPr/>
    </dgm:pt>
    <dgm:pt modelId="{DB724296-B4EE-4235-82FB-FDFFB94FB76F}" type="pres">
      <dgm:prSet presAssocID="{3131CD25-0FD4-459D-8282-1417A199A15F}" presName="sibTrans" presStyleCnt="0"/>
      <dgm:spPr/>
    </dgm:pt>
    <dgm:pt modelId="{35E3EFAC-3C9E-4967-8367-0DA653431754}" type="pres">
      <dgm:prSet presAssocID="{3DA21969-919F-4F4B-8EA5-2F5073B955E3}" presName="compNode" presStyleCnt="0"/>
      <dgm:spPr/>
    </dgm:pt>
    <dgm:pt modelId="{6E698012-493E-486D-86E0-1F603574FD7F}" type="pres">
      <dgm:prSet presAssocID="{3DA21969-919F-4F4B-8EA5-2F5073B955E3}" presName="iconRect" presStyleLbl="node1" presStyleIdx="2" presStyleCnt="4" custLinFactNeighborX="-3276" custLinFactNeighborY="-2309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9342A67F-E668-4183-A486-845FF8BB651C}" type="pres">
      <dgm:prSet presAssocID="{3DA21969-919F-4F4B-8EA5-2F5073B955E3}" presName="iconSpace" presStyleCnt="0"/>
      <dgm:spPr/>
    </dgm:pt>
    <dgm:pt modelId="{840871BD-7D73-4F75-B952-BEC04DA0D246}" type="pres">
      <dgm:prSet presAssocID="{3DA21969-919F-4F4B-8EA5-2F5073B955E3}" presName="parTx" presStyleLbl="revTx" presStyleIdx="4" presStyleCnt="8">
        <dgm:presLayoutVars>
          <dgm:chMax val="0"/>
          <dgm:chPref val="0"/>
        </dgm:presLayoutVars>
      </dgm:prSet>
      <dgm:spPr/>
    </dgm:pt>
    <dgm:pt modelId="{8880BE14-A1F3-4F54-8975-E473530D6C0E}" type="pres">
      <dgm:prSet presAssocID="{3DA21969-919F-4F4B-8EA5-2F5073B955E3}" presName="txSpace" presStyleCnt="0"/>
      <dgm:spPr/>
    </dgm:pt>
    <dgm:pt modelId="{AE5247D5-A0D7-4820-9AFB-74F4C80A6F51}" type="pres">
      <dgm:prSet presAssocID="{3DA21969-919F-4F4B-8EA5-2F5073B955E3}" presName="desTx" presStyleLbl="revTx" presStyleIdx="5" presStyleCnt="8">
        <dgm:presLayoutVars/>
      </dgm:prSet>
      <dgm:spPr/>
    </dgm:pt>
    <dgm:pt modelId="{11A8BE92-1B85-4C98-9DC6-4DE2160FF1FF}" type="pres">
      <dgm:prSet presAssocID="{D85EB3EB-5BD0-4E95-881B-0E084773D647}" presName="sibTrans" presStyleCnt="0"/>
      <dgm:spPr/>
    </dgm:pt>
    <dgm:pt modelId="{53DF9619-C35A-4858-AEA0-22C4DB68DE1C}" type="pres">
      <dgm:prSet presAssocID="{2BF9BCC8-3C4F-4443-9F43-3657F5B50858}" presName="compNode" presStyleCnt="0"/>
      <dgm:spPr/>
    </dgm:pt>
    <dgm:pt modelId="{9A69C8B0-B65B-4ADA-B012-641ADF87700D}" type="pres">
      <dgm:prSet presAssocID="{2BF9BCC8-3C4F-4443-9F43-3657F5B50858}" presName="iconRect" presStyleLbl="node1" presStyleIdx="3" presStyleCnt="4" custScaleX="177001" custScaleY="177001" custLinFactNeighborX="1638" custLinFactNeighborY="-153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eleton"/>
        </a:ext>
      </dgm:extLst>
    </dgm:pt>
    <dgm:pt modelId="{D4DC8BF7-A21C-4C01-90FD-9CB11E5D4521}" type="pres">
      <dgm:prSet presAssocID="{2BF9BCC8-3C4F-4443-9F43-3657F5B50858}" presName="iconSpace" presStyleCnt="0"/>
      <dgm:spPr/>
    </dgm:pt>
    <dgm:pt modelId="{3DACE9BB-03F2-42A5-99CA-0D11778548DB}" type="pres">
      <dgm:prSet presAssocID="{2BF9BCC8-3C4F-4443-9F43-3657F5B50858}" presName="parTx" presStyleLbl="revTx" presStyleIdx="6" presStyleCnt="8">
        <dgm:presLayoutVars>
          <dgm:chMax val="0"/>
          <dgm:chPref val="0"/>
        </dgm:presLayoutVars>
      </dgm:prSet>
      <dgm:spPr/>
    </dgm:pt>
    <dgm:pt modelId="{4456E695-9C65-4B71-BF34-31F2EA1B746E}" type="pres">
      <dgm:prSet presAssocID="{2BF9BCC8-3C4F-4443-9F43-3657F5B50858}" presName="txSpace" presStyleCnt="0"/>
      <dgm:spPr/>
    </dgm:pt>
    <dgm:pt modelId="{33E4B122-A9FC-48B0-9E71-0BE035DF998F}" type="pres">
      <dgm:prSet presAssocID="{2BF9BCC8-3C4F-4443-9F43-3657F5B50858}" presName="desTx" presStyleLbl="revTx" presStyleIdx="7" presStyleCnt="8">
        <dgm:presLayoutVars/>
      </dgm:prSet>
      <dgm:spPr/>
    </dgm:pt>
  </dgm:ptLst>
  <dgm:cxnLst>
    <dgm:cxn modelId="{52C8B613-E7E0-4705-8FEA-B2C2FBDB5FF5}" srcId="{09F6438C-4DBF-4C78-8967-8A11164A5292}" destId="{3DA21969-919F-4F4B-8EA5-2F5073B955E3}" srcOrd="2" destOrd="0" parTransId="{EDAC6C7F-ED6E-4CA3-BC8B-9C7997AC1B04}" sibTransId="{D85EB3EB-5BD0-4E95-881B-0E084773D647}"/>
    <dgm:cxn modelId="{9DABF418-D0C0-4FC5-947F-28C80CF90204}" srcId="{06A70F3C-AAD8-4C53-A6C1-123C7CE038BD}" destId="{B970DAEA-1270-4374-A918-BD6825D4942D}" srcOrd="1" destOrd="0" parTransId="{6B6238C5-A846-4C3D-A9C8-07F49D436C4F}" sibTransId="{09FBF237-8360-4923-BDE8-814BBA51E5EE}"/>
    <dgm:cxn modelId="{04C9BA1E-D212-41AE-B1FA-1A3DD670A5B8}" type="presOf" srcId="{E6DB57A3-E763-41EE-861A-15B5C5D8CADD}" destId="{443F2E60-9062-422C-B475-E9665A074FFE}" srcOrd="0" destOrd="2" presId="urn:microsoft.com/office/officeart/2018/5/layout/CenteredIconLabelDescriptionList"/>
    <dgm:cxn modelId="{FA148133-3301-45FE-8B78-8070DA41867F}" type="presOf" srcId="{3B18B062-E531-4943-8597-E6B684882630}" destId="{2DDE4D62-F77C-45DA-8614-9DA643A89353}" srcOrd="0" destOrd="0" presId="urn:microsoft.com/office/officeart/2018/5/layout/CenteredIconLabelDescriptionList"/>
    <dgm:cxn modelId="{B5B8A93D-ABED-4F02-B5BA-65F5289F975F}" srcId="{09F6438C-4DBF-4C78-8967-8A11164A5292}" destId="{06A70F3C-AAD8-4C53-A6C1-123C7CE038BD}" srcOrd="1" destOrd="0" parTransId="{EB61F680-38CF-4EC6-A247-96F525AF8DD5}" sibTransId="{3131CD25-0FD4-459D-8282-1417A199A15F}"/>
    <dgm:cxn modelId="{9E880B62-EB0C-4A72-9E07-CA94B28151F2}" type="presOf" srcId="{EE4A1979-CB1D-4D36-B1ED-C7B5DA3F17DA}" destId="{317A0AE4-B9FA-4501-AE3E-D434D2CE45BD}" srcOrd="0" destOrd="0" presId="urn:microsoft.com/office/officeart/2018/5/layout/CenteredIconLabelDescriptionList"/>
    <dgm:cxn modelId="{15699146-70DA-4BE5-981E-5DAC9095E81C}" srcId="{09F6438C-4DBF-4C78-8967-8A11164A5292}" destId="{2BF9BCC8-3C4F-4443-9F43-3657F5B50858}" srcOrd="3" destOrd="0" parTransId="{D2331326-BC25-44B9-A735-151FFC00A1D2}" sibTransId="{557E35A6-E9A0-4CEF-85B1-D62104867661}"/>
    <dgm:cxn modelId="{83722D48-2EC8-4A56-BFFD-3674F5A7F52C}" srcId="{06A70F3C-AAD8-4C53-A6C1-123C7CE038BD}" destId="{0AF276DC-C941-433C-A5A6-20B880475ADF}" srcOrd="3" destOrd="0" parTransId="{053058E6-F9E5-4714-95BB-8573B6E9D963}" sibTransId="{D6A26AA1-2E62-406D-9FAD-E521E4B3B648}"/>
    <dgm:cxn modelId="{BDE1964B-0B78-4C98-A2E4-F9C805A2876A}" srcId="{06A70F3C-AAD8-4C53-A6C1-123C7CE038BD}" destId="{E6DB57A3-E763-41EE-861A-15B5C5D8CADD}" srcOrd="2" destOrd="0" parTransId="{EFA54009-EAA1-4E10-920D-C5C015366393}" sibTransId="{A5C23427-73CF-4D53-934F-C8B9F7621ED6}"/>
    <dgm:cxn modelId="{6F84F26B-1D67-4A24-8D58-1F248418FCAF}" srcId="{EE4A1979-CB1D-4D36-B1ED-C7B5DA3F17DA}" destId="{6B904DA9-8AB5-4C49-9AD0-B2504F79F475}" srcOrd="1" destOrd="0" parTransId="{C081CCCE-F245-4E7B-B762-51520A206A1C}" sibTransId="{4CBAADA9-B269-4906-B8CD-2C2E9142821C}"/>
    <dgm:cxn modelId="{94BBFC78-5394-4834-962D-3A905AAB934E}" type="presOf" srcId="{3DA21969-919F-4F4B-8EA5-2F5073B955E3}" destId="{840871BD-7D73-4F75-B952-BEC04DA0D246}" srcOrd="0" destOrd="0" presId="urn:microsoft.com/office/officeart/2018/5/layout/CenteredIconLabelDescriptionList"/>
    <dgm:cxn modelId="{C65E3991-F8B5-4307-9453-256708B0A5D5}" srcId="{EE4A1979-CB1D-4D36-B1ED-C7B5DA3F17DA}" destId="{47D64D51-ADAC-4EE0-BB7D-142FF040EEAF}" srcOrd="2" destOrd="0" parTransId="{5E3D90FE-517A-41B7-9B9A-D18645029C45}" sibTransId="{5B670935-D7CC-4AC1-8BB4-C7A015FA15DB}"/>
    <dgm:cxn modelId="{5E93A0A5-DD00-4496-B59F-11D53715B922}" srcId="{EE4A1979-CB1D-4D36-B1ED-C7B5DA3F17DA}" destId="{3B18B062-E531-4943-8597-E6B684882630}" srcOrd="0" destOrd="0" parTransId="{7857B9FE-0D8E-4BDB-80EB-E42E9D806641}" sibTransId="{F6A7A980-A7AF-496E-B39D-AE9D4E5BADB3}"/>
    <dgm:cxn modelId="{2FA1A7AA-94B1-4A17-A73D-28C0B6E4E970}" type="presOf" srcId="{06A70F3C-AAD8-4C53-A6C1-123C7CE038BD}" destId="{00CBCE7C-0104-4F94-8F94-931E288CF886}" srcOrd="0" destOrd="0" presId="urn:microsoft.com/office/officeart/2018/5/layout/CenteredIconLabelDescriptionList"/>
    <dgm:cxn modelId="{0505ACC7-849F-4EF2-8B32-C891D16575F3}" type="presOf" srcId="{B970DAEA-1270-4374-A918-BD6825D4942D}" destId="{443F2E60-9062-422C-B475-E9665A074FFE}" srcOrd="0" destOrd="1" presId="urn:microsoft.com/office/officeart/2018/5/layout/CenteredIconLabelDescriptionList"/>
    <dgm:cxn modelId="{AFF33BC8-6B99-4D96-B651-4BB10D5E3E48}" srcId="{EE4A1979-CB1D-4D36-B1ED-C7B5DA3F17DA}" destId="{859A484C-91A4-4D48-A242-15DF235FB653}" srcOrd="3" destOrd="0" parTransId="{060640CC-B719-4277-9D54-75871EAF0C85}" sibTransId="{7AF3479B-2988-45C9-AEA4-50AD11A3EE28}"/>
    <dgm:cxn modelId="{0A3CEDC9-5FE1-4088-964A-4CF7BFD863F7}" type="presOf" srcId="{859A484C-91A4-4D48-A242-15DF235FB653}" destId="{2DDE4D62-F77C-45DA-8614-9DA643A89353}" srcOrd="0" destOrd="3" presId="urn:microsoft.com/office/officeart/2018/5/layout/CenteredIconLabelDescriptionList"/>
    <dgm:cxn modelId="{7BD63CCB-C7F5-4360-A416-9C440BF9BF89}" type="presOf" srcId="{0AF276DC-C941-433C-A5A6-20B880475ADF}" destId="{443F2E60-9062-422C-B475-E9665A074FFE}" srcOrd="0" destOrd="3" presId="urn:microsoft.com/office/officeart/2018/5/layout/CenteredIconLabelDescriptionList"/>
    <dgm:cxn modelId="{E99198DA-4E44-48B5-B77B-4551394A41C4}" type="presOf" srcId="{47D64D51-ADAC-4EE0-BB7D-142FF040EEAF}" destId="{2DDE4D62-F77C-45DA-8614-9DA643A89353}" srcOrd="0" destOrd="2" presId="urn:microsoft.com/office/officeart/2018/5/layout/CenteredIconLabelDescriptionList"/>
    <dgm:cxn modelId="{E969DAE1-F05F-45C7-ACD0-E92B67B614E3}" srcId="{09F6438C-4DBF-4C78-8967-8A11164A5292}" destId="{EE4A1979-CB1D-4D36-B1ED-C7B5DA3F17DA}" srcOrd="0" destOrd="0" parTransId="{6B090296-3146-4670-B6D1-1C068722C4FE}" sibTransId="{B6286E29-6252-44DE-99ED-397C3CE18509}"/>
    <dgm:cxn modelId="{D0CA34E9-F0E0-42BE-8E4F-24A39014ED26}" type="presOf" srcId="{09F6438C-4DBF-4C78-8967-8A11164A5292}" destId="{BE88B9E7-FF0C-473B-AF12-AC8529874043}" srcOrd="0" destOrd="0" presId="urn:microsoft.com/office/officeart/2018/5/layout/CenteredIconLabelDescriptionList"/>
    <dgm:cxn modelId="{A75CCEEB-B5AD-4AC8-863D-4F5A456691FB}" type="presOf" srcId="{ED3A4A16-98EE-4B69-99F9-3C143555B2FC}" destId="{443F2E60-9062-422C-B475-E9665A074FFE}" srcOrd="0" destOrd="0" presId="urn:microsoft.com/office/officeart/2018/5/layout/CenteredIconLabelDescriptionList"/>
    <dgm:cxn modelId="{8490F2F4-D9BD-4947-A62F-13BB5799A494}" type="presOf" srcId="{2BF9BCC8-3C4F-4443-9F43-3657F5B50858}" destId="{3DACE9BB-03F2-42A5-99CA-0D11778548DB}" srcOrd="0" destOrd="0" presId="urn:microsoft.com/office/officeart/2018/5/layout/CenteredIconLabelDescriptionList"/>
    <dgm:cxn modelId="{F01C8FFB-0779-40BE-9869-0A0C70DFF742}" type="presOf" srcId="{6B904DA9-8AB5-4C49-9AD0-B2504F79F475}" destId="{2DDE4D62-F77C-45DA-8614-9DA643A89353}" srcOrd="0" destOrd="1" presId="urn:microsoft.com/office/officeart/2018/5/layout/CenteredIconLabelDescriptionList"/>
    <dgm:cxn modelId="{8083A9FE-8DF1-4A99-B723-BA5B594A5191}" srcId="{06A70F3C-AAD8-4C53-A6C1-123C7CE038BD}" destId="{ED3A4A16-98EE-4B69-99F9-3C143555B2FC}" srcOrd="0" destOrd="0" parTransId="{FFA5AC61-24DD-4B0D-9AEA-967471B4C22B}" sibTransId="{6F01DD87-61F7-483F-A658-569888D99001}"/>
    <dgm:cxn modelId="{1CF8D163-C5F3-4632-B88C-654E3BBD0FE1}" type="presParOf" srcId="{BE88B9E7-FF0C-473B-AF12-AC8529874043}" destId="{ACE824D4-FC91-47AB-960F-C17E7E87BAE1}" srcOrd="0" destOrd="0" presId="urn:microsoft.com/office/officeart/2018/5/layout/CenteredIconLabelDescriptionList"/>
    <dgm:cxn modelId="{CC642849-6D82-467B-BFDE-D83262B30427}" type="presParOf" srcId="{ACE824D4-FC91-47AB-960F-C17E7E87BAE1}" destId="{E0B58B7C-6776-42D6-8908-F46A36BA9953}" srcOrd="0" destOrd="0" presId="urn:microsoft.com/office/officeart/2018/5/layout/CenteredIconLabelDescriptionList"/>
    <dgm:cxn modelId="{E1ED00DC-816D-403D-AE42-1837CA09FAD4}" type="presParOf" srcId="{ACE824D4-FC91-47AB-960F-C17E7E87BAE1}" destId="{686128F1-A5B5-4252-BDC8-6A2D8D67E44C}" srcOrd="1" destOrd="0" presId="urn:microsoft.com/office/officeart/2018/5/layout/CenteredIconLabelDescriptionList"/>
    <dgm:cxn modelId="{AC51A971-515D-4BF9-AAC9-F6F8AA117E13}" type="presParOf" srcId="{ACE824D4-FC91-47AB-960F-C17E7E87BAE1}" destId="{317A0AE4-B9FA-4501-AE3E-D434D2CE45BD}" srcOrd="2" destOrd="0" presId="urn:microsoft.com/office/officeart/2018/5/layout/CenteredIconLabelDescriptionList"/>
    <dgm:cxn modelId="{E299EC9A-7458-4E23-8493-A1F8831C6901}" type="presParOf" srcId="{ACE824D4-FC91-47AB-960F-C17E7E87BAE1}" destId="{32818CC0-51BC-490D-86AD-9CE8F6173C18}" srcOrd="3" destOrd="0" presId="urn:microsoft.com/office/officeart/2018/5/layout/CenteredIconLabelDescriptionList"/>
    <dgm:cxn modelId="{DC5E3D34-770D-48DD-95CE-E96AD1A413AA}" type="presParOf" srcId="{ACE824D4-FC91-47AB-960F-C17E7E87BAE1}" destId="{2DDE4D62-F77C-45DA-8614-9DA643A89353}" srcOrd="4" destOrd="0" presId="urn:microsoft.com/office/officeart/2018/5/layout/CenteredIconLabelDescriptionList"/>
    <dgm:cxn modelId="{9AD89B0F-0BBA-46F8-B58D-AC5EDEA7E2C6}" type="presParOf" srcId="{BE88B9E7-FF0C-473B-AF12-AC8529874043}" destId="{FED06AE2-7D32-4E29-9D71-090F801E31C4}" srcOrd="1" destOrd="0" presId="urn:microsoft.com/office/officeart/2018/5/layout/CenteredIconLabelDescriptionList"/>
    <dgm:cxn modelId="{198FF302-22F8-49ED-93CB-877BB93FB6C3}" type="presParOf" srcId="{BE88B9E7-FF0C-473B-AF12-AC8529874043}" destId="{70148446-168C-4120-B25F-51AD9E3341ED}" srcOrd="2" destOrd="0" presId="urn:microsoft.com/office/officeart/2018/5/layout/CenteredIconLabelDescriptionList"/>
    <dgm:cxn modelId="{7D10A31E-2224-4F40-B96B-1D7DB6B8C257}" type="presParOf" srcId="{70148446-168C-4120-B25F-51AD9E3341ED}" destId="{FFB0EB32-336F-4D39-8F83-6209D45767FC}" srcOrd="0" destOrd="0" presId="urn:microsoft.com/office/officeart/2018/5/layout/CenteredIconLabelDescriptionList"/>
    <dgm:cxn modelId="{D08CD7FE-149D-4F8B-8AE5-2DF392FD55C6}" type="presParOf" srcId="{70148446-168C-4120-B25F-51AD9E3341ED}" destId="{2A74801A-2366-4902-9A90-4F6B58AA9BDD}" srcOrd="1" destOrd="0" presId="urn:microsoft.com/office/officeart/2018/5/layout/CenteredIconLabelDescriptionList"/>
    <dgm:cxn modelId="{028A0228-D639-4FEA-91B4-43804E5E603A}" type="presParOf" srcId="{70148446-168C-4120-B25F-51AD9E3341ED}" destId="{00CBCE7C-0104-4F94-8F94-931E288CF886}" srcOrd="2" destOrd="0" presId="urn:microsoft.com/office/officeart/2018/5/layout/CenteredIconLabelDescriptionList"/>
    <dgm:cxn modelId="{18E2654C-8BDE-4F09-913B-6CE1CD89BBF9}" type="presParOf" srcId="{70148446-168C-4120-B25F-51AD9E3341ED}" destId="{E866EC8F-3592-4FD6-A761-BD72EF3925F1}" srcOrd="3" destOrd="0" presId="urn:microsoft.com/office/officeart/2018/5/layout/CenteredIconLabelDescriptionList"/>
    <dgm:cxn modelId="{80A858D4-CB38-4BC7-BD6C-65145B0D2EB5}" type="presParOf" srcId="{70148446-168C-4120-B25F-51AD9E3341ED}" destId="{443F2E60-9062-422C-B475-E9665A074FFE}" srcOrd="4" destOrd="0" presId="urn:microsoft.com/office/officeart/2018/5/layout/CenteredIconLabelDescriptionList"/>
    <dgm:cxn modelId="{6C646084-FEFD-49E0-822C-D6A61C378F02}" type="presParOf" srcId="{BE88B9E7-FF0C-473B-AF12-AC8529874043}" destId="{DB724296-B4EE-4235-82FB-FDFFB94FB76F}" srcOrd="3" destOrd="0" presId="urn:microsoft.com/office/officeart/2018/5/layout/CenteredIconLabelDescriptionList"/>
    <dgm:cxn modelId="{515FC1C3-8125-4742-BBBD-70C6B6242728}" type="presParOf" srcId="{BE88B9E7-FF0C-473B-AF12-AC8529874043}" destId="{35E3EFAC-3C9E-4967-8367-0DA653431754}" srcOrd="4" destOrd="0" presId="urn:microsoft.com/office/officeart/2018/5/layout/CenteredIconLabelDescriptionList"/>
    <dgm:cxn modelId="{3134E311-E45A-4DDD-86F8-06A697513236}" type="presParOf" srcId="{35E3EFAC-3C9E-4967-8367-0DA653431754}" destId="{6E698012-493E-486D-86E0-1F603574FD7F}" srcOrd="0" destOrd="0" presId="urn:microsoft.com/office/officeart/2018/5/layout/CenteredIconLabelDescriptionList"/>
    <dgm:cxn modelId="{D458E932-79B0-4B3D-8D1E-136AD5C67301}" type="presParOf" srcId="{35E3EFAC-3C9E-4967-8367-0DA653431754}" destId="{9342A67F-E668-4183-A486-845FF8BB651C}" srcOrd="1" destOrd="0" presId="urn:microsoft.com/office/officeart/2018/5/layout/CenteredIconLabelDescriptionList"/>
    <dgm:cxn modelId="{3E6C52F5-7DC8-49E2-829E-4CC142AF7DFE}" type="presParOf" srcId="{35E3EFAC-3C9E-4967-8367-0DA653431754}" destId="{840871BD-7D73-4F75-B952-BEC04DA0D246}" srcOrd="2" destOrd="0" presId="urn:microsoft.com/office/officeart/2018/5/layout/CenteredIconLabelDescriptionList"/>
    <dgm:cxn modelId="{41EBD531-D1E6-4158-8CE1-5CDCD2224860}" type="presParOf" srcId="{35E3EFAC-3C9E-4967-8367-0DA653431754}" destId="{8880BE14-A1F3-4F54-8975-E473530D6C0E}" srcOrd="3" destOrd="0" presId="urn:microsoft.com/office/officeart/2018/5/layout/CenteredIconLabelDescriptionList"/>
    <dgm:cxn modelId="{D08F57D1-6202-4A2F-BD23-51FDC1241C63}" type="presParOf" srcId="{35E3EFAC-3C9E-4967-8367-0DA653431754}" destId="{AE5247D5-A0D7-4820-9AFB-74F4C80A6F51}" srcOrd="4" destOrd="0" presId="urn:microsoft.com/office/officeart/2018/5/layout/CenteredIconLabelDescriptionList"/>
    <dgm:cxn modelId="{103CAE9A-48F5-4352-AF91-F4560875B8EE}" type="presParOf" srcId="{BE88B9E7-FF0C-473B-AF12-AC8529874043}" destId="{11A8BE92-1B85-4C98-9DC6-4DE2160FF1FF}" srcOrd="5" destOrd="0" presId="urn:microsoft.com/office/officeart/2018/5/layout/CenteredIconLabelDescriptionList"/>
    <dgm:cxn modelId="{F446FA31-8567-4449-A0E0-3129B7CB7BDF}" type="presParOf" srcId="{BE88B9E7-FF0C-473B-AF12-AC8529874043}" destId="{53DF9619-C35A-4858-AEA0-22C4DB68DE1C}" srcOrd="6" destOrd="0" presId="urn:microsoft.com/office/officeart/2018/5/layout/CenteredIconLabelDescriptionList"/>
    <dgm:cxn modelId="{868038E7-AEDA-4C89-9E12-501B02AC0268}" type="presParOf" srcId="{53DF9619-C35A-4858-AEA0-22C4DB68DE1C}" destId="{9A69C8B0-B65B-4ADA-B012-641ADF87700D}" srcOrd="0" destOrd="0" presId="urn:microsoft.com/office/officeart/2018/5/layout/CenteredIconLabelDescriptionList"/>
    <dgm:cxn modelId="{A9455A38-5B8B-4606-8E05-1C26BC286C70}" type="presParOf" srcId="{53DF9619-C35A-4858-AEA0-22C4DB68DE1C}" destId="{D4DC8BF7-A21C-4C01-90FD-9CB11E5D4521}" srcOrd="1" destOrd="0" presId="urn:microsoft.com/office/officeart/2018/5/layout/CenteredIconLabelDescriptionList"/>
    <dgm:cxn modelId="{91E5F27E-00BD-4A53-B3F1-A28EF790FE08}" type="presParOf" srcId="{53DF9619-C35A-4858-AEA0-22C4DB68DE1C}" destId="{3DACE9BB-03F2-42A5-99CA-0D11778548DB}" srcOrd="2" destOrd="0" presId="urn:microsoft.com/office/officeart/2018/5/layout/CenteredIconLabelDescriptionList"/>
    <dgm:cxn modelId="{A2E48E5E-0D5D-43FD-B162-C1D0B828871D}" type="presParOf" srcId="{53DF9619-C35A-4858-AEA0-22C4DB68DE1C}" destId="{4456E695-9C65-4B71-BF34-31F2EA1B746E}" srcOrd="3" destOrd="0" presId="urn:microsoft.com/office/officeart/2018/5/layout/CenteredIconLabelDescriptionList"/>
    <dgm:cxn modelId="{1A21414B-2422-4EBC-B492-025153BDA632}" type="presParOf" srcId="{53DF9619-C35A-4858-AEA0-22C4DB68DE1C}" destId="{33E4B122-A9FC-48B0-9E71-0BE035DF998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2193E6-079E-4EC1-8FE2-245F5C8E03AF}"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C8874F-F24F-4F69-AE67-78D13A04A01A}">
      <dgm:prSet custT="1"/>
      <dgm:spPr/>
      <dgm:t>
        <a:bodyPr/>
        <a:lstStyle/>
        <a:p>
          <a:pPr>
            <a:defRPr b="1"/>
          </a:pPr>
          <a:r>
            <a:rPr lang="en-US" sz="1800" b="1" dirty="0"/>
            <a:t>Communication</a:t>
          </a:r>
          <a:endParaRPr lang="en-US" sz="1400" dirty="0"/>
        </a:p>
      </dgm:t>
    </dgm:pt>
    <dgm:pt modelId="{E60A4BD9-359B-4DB5-8F5D-7DC6404DACD4}" type="parTrans" cxnId="{E00CB1B5-3FE6-4E05-B929-31C03264B613}">
      <dgm:prSet/>
      <dgm:spPr/>
      <dgm:t>
        <a:bodyPr/>
        <a:lstStyle/>
        <a:p>
          <a:endParaRPr lang="en-US"/>
        </a:p>
      </dgm:t>
    </dgm:pt>
    <dgm:pt modelId="{66C6671D-0D09-40E1-A258-D6E652C6F37D}" type="sibTrans" cxnId="{E00CB1B5-3FE6-4E05-B929-31C03264B613}">
      <dgm:prSet/>
      <dgm:spPr/>
      <dgm:t>
        <a:bodyPr/>
        <a:lstStyle/>
        <a:p>
          <a:endParaRPr lang="en-US"/>
        </a:p>
      </dgm:t>
    </dgm:pt>
    <dgm:pt modelId="{C8A16DC7-26DC-464C-A894-12BC3AC0089C}">
      <dgm:prSet custT="1"/>
      <dgm:spPr/>
      <dgm:t>
        <a:bodyPr/>
        <a:lstStyle/>
        <a:p>
          <a:pPr>
            <a:defRPr b="1"/>
          </a:pPr>
          <a:r>
            <a:rPr lang="en-US" sz="1800" b="1" dirty="0"/>
            <a:t>Change in mindset </a:t>
          </a:r>
          <a:endParaRPr lang="en-US" sz="1800" dirty="0"/>
        </a:p>
      </dgm:t>
    </dgm:pt>
    <dgm:pt modelId="{0325AA61-EB27-4840-A44C-1260EBBBE335}" type="parTrans" cxnId="{04619D79-56E8-4A63-96F6-9703EC046E2D}">
      <dgm:prSet/>
      <dgm:spPr/>
      <dgm:t>
        <a:bodyPr/>
        <a:lstStyle/>
        <a:p>
          <a:endParaRPr lang="en-US"/>
        </a:p>
      </dgm:t>
    </dgm:pt>
    <dgm:pt modelId="{BC568830-439A-4723-82F8-402B53A00995}" type="sibTrans" cxnId="{04619D79-56E8-4A63-96F6-9703EC046E2D}">
      <dgm:prSet/>
      <dgm:spPr/>
      <dgm:t>
        <a:bodyPr/>
        <a:lstStyle/>
        <a:p>
          <a:endParaRPr lang="en-US"/>
        </a:p>
      </dgm:t>
    </dgm:pt>
    <dgm:pt modelId="{69C6A1C7-AB98-438D-961C-6B841661981B}">
      <dgm:prSet/>
      <dgm:spPr/>
      <dgm:t>
        <a:bodyPr/>
        <a:lstStyle/>
        <a:p>
          <a:r>
            <a:rPr lang="en-US" dirty="0"/>
            <a:t>Manage resistance and cultivate a culture</a:t>
          </a:r>
        </a:p>
      </dgm:t>
    </dgm:pt>
    <dgm:pt modelId="{FD666DB2-7A7E-47E4-B150-D0D576A57BBB}" type="parTrans" cxnId="{EAD3B2BA-69B5-4AD6-859A-19ACFC13B9B8}">
      <dgm:prSet/>
      <dgm:spPr/>
      <dgm:t>
        <a:bodyPr/>
        <a:lstStyle/>
        <a:p>
          <a:endParaRPr lang="en-US"/>
        </a:p>
      </dgm:t>
    </dgm:pt>
    <dgm:pt modelId="{07FCC95F-ECC2-4BF3-858D-40611D74F769}" type="sibTrans" cxnId="{EAD3B2BA-69B5-4AD6-859A-19ACFC13B9B8}">
      <dgm:prSet/>
      <dgm:spPr/>
      <dgm:t>
        <a:bodyPr/>
        <a:lstStyle/>
        <a:p>
          <a:endParaRPr lang="en-US"/>
        </a:p>
      </dgm:t>
    </dgm:pt>
    <dgm:pt modelId="{F840084B-7170-44C9-AFD8-D60B59640C27}">
      <dgm:prSet custT="1"/>
      <dgm:spPr/>
      <dgm:t>
        <a:bodyPr/>
        <a:lstStyle/>
        <a:p>
          <a:pPr>
            <a:defRPr b="1"/>
          </a:pPr>
          <a:r>
            <a:rPr lang="en-US" sz="1800" b="1" dirty="0"/>
            <a:t>Celebrate Success </a:t>
          </a:r>
          <a:endParaRPr lang="en-US" sz="1800" dirty="0"/>
        </a:p>
      </dgm:t>
    </dgm:pt>
    <dgm:pt modelId="{22BC7803-168C-4AC5-A306-7AA4E3D4992D}" type="parTrans" cxnId="{8A7B15AF-FD4C-4C57-A795-4E58BE3736BF}">
      <dgm:prSet/>
      <dgm:spPr/>
      <dgm:t>
        <a:bodyPr/>
        <a:lstStyle/>
        <a:p>
          <a:endParaRPr lang="en-US"/>
        </a:p>
      </dgm:t>
    </dgm:pt>
    <dgm:pt modelId="{A5AAD458-1205-4DA9-BC82-76DDDF919E28}" type="sibTrans" cxnId="{8A7B15AF-FD4C-4C57-A795-4E58BE3736BF}">
      <dgm:prSet/>
      <dgm:spPr/>
      <dgm:t>
        <a:bodyPr/>
        <a:lstStyle/>
        <a:p>
          <a:endParaRPr lang="en-US"/>
        </a:p>
      </dgm:t>
    </dgm:pt>
    <dgm:pt modelId="{BDA16C1B-C684-4375-AE42-3C1C1986F6BA}">
      <dgm:prSet/>
      <dgm:spPr/>
      <dgm:t>
        <a:bodyPr/>
        <a:lstStyle/>
        <a:p>
          <a:r>
            <a:rPr lang="en-US" dirty="0"/>
            <a:t>Recognizing milestone achievements</a:t>
          </a:r>
        </a:p>
      </dgm:t>
    </dgm:pt>
    <dgm:pt modelId="{FBE29DD6-B93C-466A-BB42-5D90615919ED}" type="parTrans" cxnId="{77AC95B8-C512-4E24-88B8-90EA5D02E576}">
      <dgm:prSet/>
      <dgm:spPr/>
      <dgm:t>
        <a:bodyPr/>
        <a:lstStyle/>
        <a:p>
          <a:endParaRPr lang="en-US"/>
        </a:p>
      </dgm:t>
    </dgm:pt>
    <dgm:pt modelId="{F557CB72-FF2D-4FE0-AF62-6C0D544D0CB1}" type="sibTrans" cxnId="{77AC95B8-C512-4E24-88B8-90EA5D02E576}">
      <dgm:prSet/>
      <dgm:spPr/>
      <dgm:t>
        <a:bodyPr/>
        <a:lstStyle/>
        <a:p>
          <a:endParaRPr lang="en-US"/>
        </a:p>
      </dgm:t>
    </dgm:pt>
    <dgm:pt modelId="{B0F235B2-F3E2-4D30-BFC1-7681E25D405D}">
      <dgm:prSet/>
      <dgm:spPr/>
      <dgm:t>
        <a:bodyPr/>
        <a:lstStyle/>
        <a:p>
          <a:r>
            <a:rPr lang="en-US" dirty="0"/>
            <a:t>Encouragement</a:t>
          </a:r>
        </a:p>
      </dgm:t>
    </dgm:pt>
    <dgm:pt modelId="{579270A1-2969-46F5-BD4D-F0AC03B98B3B}" type="parTrans" cxnId="{1886DD11-6C03-4EF9-8578-3FF5995C21D2}">
      <dgm:prSet/>
      <dgm:spPr/>
      <dgm:t>
        <a:bodyPr/>
        <a:lstStyle/>
        <a:p>
          <a:endParaRPr lang="en-US"/>
        </a:p>
      </dgm:t>
    </dgm:pt>
    <dgm:pt modelId="{CFB3A435-BDC3-49AA-810F-D4FA4620650A}" type="sibTrans" cxnId="{1886DD11-6C03-4EF9-8578-3FF5995C21D2}">
      <dgm:prSet/>
      <dgm:spPr/>
      <dgm:t>
        <a:bodyPr/>
        <a:lstStyle/>
        <a:p>
          <a:endParaRPr lang="en-US"/>
        </a:p>
      </dgm:t>
    </dgm:pt>
    <dgm:pt modelId="{83AEC116-655A-4BD0-8895-36077C49F0FF}">
      <dgm:prSet custT="1"/>
      <dgm:spPr/>
      <dgm:t>
        <a:bodyPr/>
        <a:lstStyle/>
        <a:p>
          <a:pPr>
            <a:defRPr b="1"/>
          </a:pPr>
          <a:r>
            <a:rPr lang="en-US" sz="1800" b="1" dirty="0"/>
            <a:t>Review, Revise and Continuously Improve</a:t>
          </a:r>
          <a:endParaRPr lang="en-US" sz="1800" dirty="0"/>
        </a:p>
      </dgm:t>
    </dgm:pt>
    <dgm:pt modelId="{401755C9-4411-4D64-8136-586C2FB1C625}" type="parTrans" cxnId="{643A191C-017A-4C6E-910A-65AC71E2544B}">
      <dgm:prSet/>
      <dgm:spPr/>
      <dgm:t>
        <a:bodyPr/>
        <a:lstStyle/>
        <a:p>
          <a:endParaRPr lang="en-US"/>
        </a:p>
      </dgm:t>
    </dgm:pt>
    <dgm:pt modelId="{0B74E92B-4521-463F-A621-EF47EBBB2B1B}" type="sibTrans" cxnId="{643A191C-017A-4C6E-910A-65AC71E2544B}">
      <dgm:prSet/>
      <dgm:spPr/>
      <dgm:t>
        <a:bodyPr/>
        <a:lstStyle/>
        <a:p>
          <a:endParaRPr lang="en-US"/>
        </a:p>
      </dgm:t>
    </dgm:pt>
    <dgm:pt modelId="{235257E6-81CA-4537-9D2B-B719294718E9}" type="pres">
      <dgm:prSet presAssocID="{E22193E6-079E-4EC1-8FE2-245F5C8E03AF}" presName="root" presStyleCnt="0">
        <dgm:presLayoutVars>
          <dgm:dir/>
          <dgm:resizeHandles val="exact"/>
        </dgm:presLayoutVars>
      </dgm:prSet>
      <dgm:spPr/>
    </dgm:pt>
    <dgm:pt modelId="{66B68002-1290-476D-AA41-B5C5CEE61B95}" type="pres">
      <dgm:prSet presAssocID="{E8C8874F-F24F-4F69-AE67-78D13A04A01A}" presName="compNode" presStyleCnt="0"/>
      <dgm:spPr/>
    </dgm:pt>
    <dgm:pt modelId="{D482B429-9C84-4240-AE7B-5074A9237F92}" type="pres">
      <dgm:prSet presAssocID="{E8C8874F-F24F-4F69-AE67-78D13A04A01A}" presName="iconRect" presStyleLbl="node1" presStyleIdx="0" presStyleCnt="4" custScaleX="242840" custScaleY="242840" custLinFactNeighborX="75917" custLinFactNeighborY="-5482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112A9957-9AF7-473C-AC28-86B7CBCB4627}" type="pres">
      <dgm:prSet presAssocID="{E8C8874F-F24F-4F69-AE67-78D13A04A01A}" presName="iconSpace" presStyleCnt="0"/>
      <dgm:spPr/>
    </dgm:pt>
    <dgm:pt modelId="{F94581E9-0EEC-4871-B916-49E9CF157481}" type="pres">
      <dgm:prSet presAssocID="{E8C8874F-F24F-4F69-AE67-78D13A04A01A}" presName="parTx" presStyleLbl="revTx" presStyleIdx="0" presStyleCnt="8" custScaleX="122434">
        <dgm:presLayoutVars>
          <dgm:chMax val="0"/>
          <dgm:chPref val="0"/>
        </dgm:presLayoutVars>
      </dgm:prSet>
      <dgm:spPr/>
    </dgm:pt>
    <dgm:pt modelId="{E25821D2-EA2F-45B9-94D1-4D2AEDED8F2F}" type="pres">
      <dgm:prSet presAssocID="{E8C8874F-F24F-4F69-AE67-78D13A04A01A}" presName="txSpace" presStyleCnt="0"/>
      <dgm:spPr/>
    </dgm:pt>
    <dgm:pt modelId="{950711DD-E49C-4D65-9222-2D6DE24824D8}" type="pres">
      <dgm:prSet presAssocID="{E8C8874F-F24F-4F69-AE67-78D13A04A01A}" presName="desTx" presStyleLbl="revTx" presStyleIdx="1" presStyleCnt="8">
        <dgm:presLayoutVars/>
      </dgm:prSet>
      <dgm:spPr/>
    </dgm:pt>
    <dgm:pt modelId="{8BCCB4CC-3E02-48CB-98C5-6B5B75690253}" type="pres">
      <dgm:prSet presAssocID="{66C6671D-0D09-40E1-A258-D6E652C6F37D}" presName="sibTrans" presStyleCnt="0"/>
      <dgm:spPr/>
    </dgm:pt>
    <dgm:pt modelId="{6ED68C8C-B45C-4297-9086-3A10F4C58B16}" type="pres">
      <dgm:prSet presAssocID="{C8A16DC7-26DC-464C-A894-12BC3AC0089C}" presName="compNode" presStyleCnt="0"/>
      <dgm:spPr/>
    </dgm:pt>
    <dgm:pt modelId="{61B93E20-D9B9-4C34-99E5-A1FED8386035}" type="pres">
      <dgm:prSet presAssocID="{C8A16DC7-26DC-464C-A894-12BC3AC0089C}" presName="iconRect" presStyleLbl="node1" presStyleIdx="1" presStyleCnt="4" custScaleX="255271" custScaleY="175541" custLinFactNeighborX="86124" custLinFactNeighborY="-6854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55CE2EF-AE85-41FB-851B-784966FADFCF}" type="pres">
      <dgm:prSet presAssocID="{C8A16DC7-26DC-464C-A894-12BC3AC0089C}" presName="iconSpace" presStyleCnt="0"/>
      <dgm:spPr/>
    </dgm:pt>
    <dgm:pt modelId="{DAC9B07C-8EDB-4E17-8489-78449E391476}" type="pres">
      <dgm:prSet presAssocID="{C8A16DC7-26DC-464C-A894-12BC3AC0089C}" presName="parTx" presStyleLbl="revTx" presStyleIdx="2" presStyleCnt="8">
        <dgm:presLayoutVars>
          <dgm:chMax val="0"/>
          <dgm:chPref val="0"/>
        </dgm:presLayoutVars>
      </dgm:prSet>
      <dgm:spPr/>
    </dgm:pt>
    <dgm:pt modelId="{6330F1AF-3D2A-40E3-BE88-E9C73B863ED6}" type="pres">
      <dgm:prSet presAssocID="{C8A16DC7-26DC-464C-A894-12BC3AC0089C}" presName="txSpace" presStyleCnt="0"/>
      <dgm:spPr/>
    </dgm:pt>
    <dgm:pt modelId="{DACB3CC1-2CB3-4EC5-AC7A-88339FF5024A}" type="pres">
      <dgm:prSet presAssocID="{C8A16DC7-26DC-464C-A894-12BC3AC0089C}" presName="desTx" presStyleLbl="revTx" presStyleIdx="3" presStyleCnt="8">
        <dgm:presLayoutVars/>
      </dgm:prSet>
      <dgm:spPr/>
    </dgm:pt>
    <dgm:pt modelId="{030B8C85-A7D8-4C60-9227-BAD272833D63}" type="pres">
      <dgm:prSet presAssocID="{BC568830-439A-4723-82F8-402B53A00995}" presName="sibTrans" presStyleCnt="0"/>
      <dgm:spPr/>
    </dgm:pt>
    <dgm:pt modelId="{7A3AB662-3DC8-400F-8867-49C5630D708E}" type="pres">
      <dgm:prSet presAssocID="{F840084B-7170-44C9-AFD8-D60B59640C27}" presName="compNode" presStyleCnt="0"/>
      <dgm:spPr/>
    </dgm:pt>
    <dgm:pt modelId="{9708CFC9-34C7-4C5F-B6DD-1C4B4A4A5161}" type="pres">
      <dgm:prSet presAssocID="{F840084B-7170-44C9-AFD8-D60B59640C27}" presName="iconRect" presStyleLbl="node1" presStyleIdx="2" presStyleCnt="4" custScaleX="254649" custScaleY="196889" custLinFactNeighborX="56402" custLinFactNeighborY="-4338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BD5B6D95-4539-4717-B3BE-95344ABF9521}" type="pres">
      <dgm:prSet presAssocID="{F840084B-7170-44C9-AFD8-D60B59640C27}" presName="iconSpace" presStyleCnt="0"/>
      <dgm:spPr/>
    </dgm:pt>
    <dgm:pt modelId="{A36226DE-C436-4BFD-83D6-9D9C4A3C1D1C}" type="pres">
      <dgm:prSet presAssocID="{F840084B-7170-44C9-AFD8-D60B59640C27}" presName="parTx" presStyleLbl="revTx" presStyleIdx="4" presStyleCnt="8">
        <dgm:presLayoutVars>
          <dgm:chMax val="0"/>
          <dgm:chPref val="0"/>
        </dgm:presLayoutVars>
      </dgm:prSet>
      <dgm:spPr/>
    </dgm:pt>
    <dgm:pt modelId="{2661412E-4AA5-4622-B41C-26F93A6CB986}" type="pres">
      <dgm:prSet presAssocID="{F840084B-7170-44C9-AFD8-D60B59640C27}" presName="txSpace" presStyleCnt="0"/>
      <dgm:spPr/>
    </dgm:pt>
    <dgm:pt modelId="{DBFF39DE-DB77-4051-85B3-771F25568A6B}" type="pres">
      <dgm:prSet presAssocID="{F840084B-7170-44C9-AFD8-D60B59640C27}" presName="desTx" presStyleLbl="revTx" presStyleIdx="5" presStyleCnt="8">
        <dgm:presLayoutVars/>
      </dgm:prSet>
      <dgm:spPr/>
    </dgm:pt>
    <dgm:pt modelId="{7669934E-6AC1-4B56-9C60-FCC3576250E0}" type="pres">
      <dgm:prSet presAssocID="{A5AAD458-1205-4DA9-BC82-76DDDF919E28}" presName="sibTrans" presStyleCnt="0"/>
      <dgm:spPr/>
    </dgm:pt>
    <dgm:pt modelId="{87E2AE27-6FA3-4822-8346-0CBA33528EFF}" type="pres">
      <dgm:prSet presAssocID="{83AEC116-655A-4BD0-8895-36077C49F0FF}" presName="compNode" presStyleCnt="0"/>
      <dgm:spPr/>
    </dgm:pt>
    <dgm:pt modelId="{A8547D67-3BC3-4E51-802F-96020C09819F}" type="pres">
      <dgm:prSet presAssocID="{83AEC116-655A-4BD0-8895-36077C49F0FF}" presName="iconRect" presStyleLbl="node1" presStyleIdx="3" presStyleCnt="4" custScaleX="199375" custScaleY="193674" custLinFactNeighborX="38197" custLinFactNeighborY="-4337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FB6DDF63-2C52-4D1F-9A08-42AA680633B1}" type="pres">
      <dgm:prSet presAssocID="{83AEC116-655A-4BD0-8895-36077C49F0FF}" presName="iconSpace" presStyleCnt="0"/>
      <dgm:spPr/>
    </dgm:pt>
    <dgm:pt modelId="{7F7DC73F-9563-4CDE-AFAA-8659D6E26FED}" type="pres">
      <dgm:prSet presAssocID="{83AEC116-655A-4BD0-8895-36077C49F0FF}" presName="parTx" presStyleLbl="revTx" presStyleIdx="6" presStyleCnt="8">
        <dgm:presLayoutVars>
          <dgm:chMax val="0"/>
          <dgm:chPref val="0"/>
        </dgm:presLayoutVars>
      </dgm:prSet>
      <dgm:spPr/>
    </dgm:pt>
    <dgm:pt modelId="{F1C536A5-9D6F-46C2-AAC1-46BD3111AE73}" type="pres">
      <dgm:prSet presAssocID="{83AEC116-655A-4BD0-8895-36077C49F0FF}" presName="txSpace" presStyleCnt="0"/>
      <dgm:spPr/>
    </dgm:pt>
    <dgm:pt modelId="{AA4CE9C2-AE35-4606-B88B-ADDF4A50E846}" type="pres">
      <dgm:prSet presAssocID="{83AEC116-655A-4BD0-8895-36077C49F0FF}" presName="desTx" presStyleLbl="revTx" presStyleIdx="7" presStyleCnt="8">
        <dgm:presLayoutVars/>
      </dgm:prSet>
      <dgm:spPr/>
    </dgm:pt>
  </dgm:ptLst>
  <dgm:cxnLst>
    <dgm:cxn modelId="{1886DD11-6C03-4EF9-8578-3FF5995C21D2}" srcId="{F840084B-7170-44C9-AFD8-D60B59640C27}" destId="{B0F235B2-F3E2-4D30-BFC1-7681E25D405D}" srcOrd="1" destOrd="0" parTransId="{579270A1-2969-46F5-BD4D-F0AC03B98B3B}" sibTransId="{CFB3A435-BDC3-49AA-810F-D4FA4620650A}"/>
    <dgm:cxn modelId="{643A191C-017A-4C6E-910A-65AC71E2544B}" srcId="{E22193E6-079E-4EC1-8FE2-245F5C8E03AF}" destId="{83AEC116-655A-4BD0-8895-36077C49F0FF}" srcOrd="3" destOrd="0" parTransId="{401755C9-4411-4D64-8136-586C2FB1C625}" sibTransId="{0B74E92B-4521-463F-A621-EF47EBBB2B1B}"/>
    <dgm:cxn modelId="{D940A432-A8BD-424D-AB3E-344321A071D5}" type="presOf" srcId="{E22193E6-079E-4EC1-8FE2-245F5C8E03AF}" destId="{235257E6-81CA-4537-9D2B-B719294718E9}" srcOrd="0" destOrd="0" presId="urn:microsoft.com/office/officeart/2018/2/layout/IconLabelDescriptionList"/>
    <dgm:cxn modelId="{24C5D93D-1239-4454-B316-02038F488726}" type="presOf" srcId="{83AEC116-655A-4BD0-8895-36077C49F0FF}" destId="{7F7DC73F-9563-4CDE-AFAA-8659D6E26FED}" srcOrd="0" destOrd="0" presId="urn:microsoft.com/office/officeart/2018/2/layout/IconLabelDescriptionList"/>
    <dgm:cxn modelId="{CC35C142-88A2-4834-AEF9-AFE9049C2C6A}" type="presOf" srcId="{69C6A1C7-AB98-438D-961C-6B841661981B}" destId="{DACB3CC1-2CB3-4EC5-AC7A-88339FF5024A}" srcOrd="0" destOrd="0" presId="urn:microsoft.com/office/officeart/2018/2/layout/IconLabelDescriptionList"/>
    <dgm:cxn modelId="{04619D79-56E8-4A63-96F6-9703EC046E2D}" srcId="{E22193E6-079E-4EC1-8FE2-245F5C8E03AF}" destId="{C8A16DC7-26DC-464C-A894-12BC3AC0089C}" srcOrd="1" destOrd="0" parTransId="{0325AA61-EB27-4840-A44C-1260EBBBE335}" sibTransId="{BC568830-439A-4723-82F8-402B53A00995}"/>
    <dgm:cxn modelId="{C466E47B-3E4F-4EC0-A899-6C4A718AA322}" type="presOf" srcId="{B0F235B2-F3E2-4D30-BFC1-7681E25D405D}" destId="{DBFF39DE-DB77-4051-85B3-771F25568A6B}" srcOrd="0" destOrd="1" presId="urn:microsoft.com/office/officeart/2018/2/layout/IconLabelDescriptionList"/>
    <dgm:cxn modelId="{1923347D-55FA-4D28-AF50-EB26B4ED386E}" type="presOf" srcId="{BDA16C1B-C684-4375-AE42-3C1C1986F6BA}" destId="{DBFF39DE-DB77-4051-85B3-771F25568A6B}" srcOrd="0" destOrd="0" presId="urn:microsoft.com/office/officeart/2018/2/layout/IconLabelDescriptionList"/>
    <dgm:cxn modelId="{8A7B15AF-FD4C-4C57-A795-4E58BE3736BF}" srcId="{E22193E6-079E-4EC1-8FE2-245F5C8E03AF}" destId="{F840084B-7170-44C9-AFD8-D60B59640C27}" srcOrd="2" destOrd="0" parTransId="{22BC7803-168C-4AC5-A306-7AA4E3D4992D}" sibTransId="{A5AAD458-1205-4DA9-BC82-76DDDF919E28}"/>
    <dgm:cxn modelId="{403265B3-4242-4A16-BEC0-D637D4EEEDC6}" type="presOf" srcId="{E8C8874F-F24F-4F69-AE67-78D13A04A01A}" destId="{F94581E9-0EEC-4871-B916-49E9CF157481}" srcOrd="0" destOrd="0" presId="urn:microsoft.com/office/officeart/2018/2/layout/IconLabelDescriptionList"/>
    <dgm:cxn modelId="{6660F3B3-1439-4118-B8E9-01307AA8B54C}" type="presOf" srcId="{F840084B-7170-44C9-AFD8-D60B59640C27}" destId="{A36226DE-C436-4BFD-83D6-9D9C4A3C1D1C}" srcOrd="0" destOrd="0" presId="urn:microsoft.com/office/officeart/2018/2/layout/IconLabelDescriptionList"/>
    <dgm:cxn modelId="{E00CB1B5-3FE6-4E05-B929-31C03264B613}" srcId="{E22193E6-079E-4EC1-8FE2-245F5C8E03AF}" destId="{E8C8874F-F24F-4F69-AE67-78D13A04A01A}" srcOrd="0" destOrd="0" parTransId="{E60A4BD9-359B-4DB5-8F5D-7DC6404DACD4}" sibTransId="{66C6671D-0D09-40E1-A258-D6E652C6F37D}"/>
    <dgm:cxn modelId="{77AC95B8-C512-4E24-88B8-90EA5D02E576}" srcId="{F840084B-7170-44C9-AFD8-D60B59640C27}" destId="{BDA16C1B-C684-4375-AE42-3C1C1986F6BA}" srcOrd="0" destOrd="0" parTransId="{FBE29DD6-B93C-466A-BB42-5D90615919ED}" sibTransId="{F557CB72-FF2D-4FE0-AF62-6C0D544D0CB1}"/>
    <dgm:cxn modelId="{EAD3B2BA-69B5-4AD6-859A-19ACFC13B9B8}" srcId="{C8A16DC7-26DC-464C-A894-12BC3AC0089C}" destId="{69C6A1C7-AB98-438D-961C-6B841661981B}" srcOrd="0" destOrd="0" parTransId="{FD666DB2-7A7E-47E4-B150-D0D576A57BBB}" sibTransId="{07FCC95F-ECC2-4BF3-858D-40611D74F769}"/>
    <dgm:cxn modelId="{C081FDFF-9AAB-4492-8943-C21EB555810C}" type="presOf" srcId="{C8A16DC7-26DC-464C-A894-12BC3AC0089C}" destId="{DAC9B07C-8EDB-4E17-8489-78449E391476}" srcOrd="0" destOrd="0" presId="urn:microsoft.com/office/officeart/2018/2/layout/IconLabelDescriptionList"/>
    <dgm:cxn modelId="{569674E4-65EF-4FC2-B149-E4236F84ECB4}" type="presParOf" srcId="{235257E6-81CA-4537-9D2B-B719294718E9}" destId="{66B68002-1290-476D-AA41-B5C5CEE61B95}" srcOrd="0" destOrd="0" presId="urn:microsoft.com/office/officeart/2018/2/layout/IconLabelDescriptionList"/>
    <dgm:cxn modelId="{16308744-0857-4108-AD06-CC2A9AEEA500}" type="presParOf" srcId="{66B68002-1290-476D-AA41-B5C5CEE61B95}" destId="{D482B429-9C84-4240-AE7B-5074A9237F92}" srcOrd="0" destOrd="0" presId="urn:microsoft.com/office/officeart/2018/2/layout/IconLabelDescriptionList"/>
    <dgm:cxn modelId="{54D72AC5-58ED-4DF9-8E8C-C75217264B31}" type="presParOf" srcId="{66B68002-1290-476D-AA41-B5C5CEE61B95}" destId="{112A9957-9AF7-473C-AC28-86B7CBCB4627}" srcOrd="1" destOrd="0" presId="urn:microsoft.com/office/officeart/2018/2/layout/IconLabelDescriptionList"/>
    <dgm:cxn modelId="{3A9F621E-15EA-4996-BAA8-BD808FE5BA6C}" type="presParOf" srcId="{66B68002-1290-476D-AA41-B5C5CEE61B95}" destId="{F94581E9-0EEC-4871-B916-49E9CF157481}" srcOrd="2" destOrd="0" presId="urn:microsoft.com/office/officeart/2018/2/layout/IconLabelDescriptionList"/>
    <dgm:cxn modelId="{A1B034E5-7DA9-428A-950C-EFA26A912933}" type="presParOf" srcId="{66B68002-1290-476D-AA41-B5C5CEE61B95}" destId="{E25821D2-EA2F-45B9-94D1-4D2AEDED8F2F}" srcOrd="3" destOrd="0" presId="urn:microsoft.com/office/officeart/2018/2/layout/IconLabelDescriptionList"/>
    <dgm:cxn modelId="{E705511C-A578-4917-A3C8-298444AAE9C2}" type="presParOf" srcId="{66B68002-1290-476D-AA41-B5C5CEE61B95}" destId="{950711DD-E49C-4D65-9222-2D6DE24824D8}" srcOrd="4" destOrd="0" presId="urn:microsoft.com/office/officeart/2018/2/layout/IconLabelDescriptionList"/>
    <dgm:cxn modelId="{A1715094-2FFD-4585-83E4-0AC765D81345}" type="presParOf" srcId="{235257E6-81CA-4537-9D2B-B719294718E9}" destId="{8BCCB4CC-3E02-48CB-98C5-6B5B75690253}" srcOrd="1" destOrd="0" presId="urn:microsoft.com/office/officeart/2018/2/layout/IconLabelDescriptionList"/>
    <dgm:cxn modelId="{C1040926-EF79-4CA7-96BA-CE3C317604F2}" type="presParOf" srcId="{235257E6-81CA-4537-9D2B-B719294718E9}" destId="{6ED68C8C-B45C-4297-9086-3A10F4C58B16}" srcOrd="2" destOrd="0" presId="urn:microsoft.com/office/officeart/2018/2/layout/IconLabelDescriptionList"/>
    <dgm:cxn modelId="{E9B62351-FFE3-4714-B0DE-495D20E746C6}" type="presParOf" srcId="{6ED68C8C-B45C-4297-9086-3A10F4C58B16}" destId="{61B93E20-D9B9-4C34-99E5-A1FED8386035}" srcOrd="0" destOrd="0" presId="urn:microsoft.com/office/officeart/2018/2/layout/IconLabelDescriptionList"/>
    <dgm:cxn modelId="{E2121FE4-CF68-430D-9E0D-437BA63DFB5B}" type="presParOf" srcId="{6ED68C8C-B45C-4297-9086-3A10F4C58B16}" destId="{C55CE2EF-AE85-41FB-851B-784966FADFCF}" srcOrd="1" destOrd="0" presId="urn:microsoft.com/office/officeart/2018/2/layout/IconLabelDescriptionList"/>
    <dgm:cxn modelId="{54B72647-C002-4CC6-92EF-FE03156AADDF}" type="presParOf" srcId="{6ED68C8C-B45C-4297-9086-3A10F4C58B16}" destId="{DAC9B07C-8EDB-4E17-8489-78449E391476}" srcOrd="2" destOrd="0" presId="urn:microsoft.com/office/officeart/2018/2/layout/IconLabelDescriptionList"/>
    <dgm:cxn modelId="{DA8D0F3C-4082-4AA8-9148-8123A2381587}" type="presParOf" srcId="{6ED68C8C-B45C-4297-9086-3A10F4C58B16}" destId="{6330F1AF-3D2A-40E3-BE88-E9C73B863ED6}" srcOrd="3" destOrd="0" presId="urn:microsoft.com/office/officeart/2018/2/layout/IconLabelDescriptionList"/>
    <dgm:cxn modelId="{934E463D-F8D1-477C-841F-9EE67D2F3CAA}" type="presParOf" srcId="{6ED68C8C-B45C-4297-9086-3A10F4C58B16}" destId="{DACB3CC1-2CB3-4EC5-AC7A-88339FF5024A}" srcOrd="4" destOrd="0" presId="urn:microsoft.com/office/officeart/2018/2/layout/IconLabelDescriptionList"/>
    <dgm:cxn modelId="{3D65D192-D94E-4F01-9AB6-67D204514470}" type="presParOf" srcId="{235257E6-81CA-4537-9D2B-B719294718E9}" destId="{030B8C85-A7D8-4C60-9227-BAD272833D63}" srcOrd="3" destOrd="0" presId="urn:microsoft.com/office/officeart/2018/2/layout/IconLabelDescriptionList"/>
    <dgm:cxn modelId="{33B31A8B-F752-41A9-979B-AC16A87A6DE9}" type="presParOf" srcId="{235257E6-81CA-4537-9D2B-B719294718E9}" destId="{7A3AB662-3DC8-400F-8867-49C5630D708E}" srcOrd="4" destOrd="0" presId="urn:microsoft.com/office/officeart/2018/2/layout/IconLabelDescriptionList"/>
    <dgm:cxn modelId="{FEEF872C-7A72-41A4-8F78-095EECA3472E}" type="presParOf" srcId="{7A3AB662-3DC8-400F-8867-49C5630D708E}" destId="{9708CFC9-34C7-4C5F-B6DD-1C4B4A4A5161}" srcOrd="0" destOrd="0" presId="urn:microsoft.com/office/officeart/2018/2/layout/IconLabelDescriptionList"/>
    <dgm:cxn modelId="{B87D9C4D-B66B-4960-9B8D-89702CEB6D2E}" type="presParOf" srcId="{7A3AB662-3DC8-400F-8867-49C5630D708E}" destId="{BD5B6D95-4539-4717-B3BE-95344ABF9521}" srcOrd="1" destOrd="0" presId="urn:microsoft.com/office/officeart/2018/2/layout/IconLabelDescriptionList"/>
    <dgm:cxn modelId="{5BE755BC-DF6C-4F9D-940E-F635D227B497}" type="presParOf" srcId="{7A3AB662-3DC8-400F-8867-49C5630D708E}" destId="{A36226DE-C436-4BFD-83D6-9D9C4A3C1D1C}" srcOrd="2" destOrd="0" presId="urn:microsoft.com/office/officeart/2018/2/layout/IconLabelDescriptionList"/>
    <dgm:cxn modelId="{D7F0CE0E-4D15-49F8-8ACF-0C3450CA32FA}" type="presParOf" srcId="{7A3AB662-3DC8-400F-8867-49C5630D708E}" destId="{2661412E-4AA5-4622-B41C-26F93A6CB986}" srcOrd="3" destOrd="0" presId="urn:microsoft.com/office/officeart/2018/2/layout/IconLabelDescriptionList"/>
    <dgm:cxn modelId="{D423DC84-BE7C-4FA7-A957-AE2928B191E7}" type="presParOf" srcId="{7A3AB662-3DC8-400F-8867-49C5630D708E}" destId="{DBFF39DE-DB77-4051-85B3-771F25568A6B}" srcOrd="4" destOrd="0" presId="urn:microsoft.com/office/officeart/2018/2/layout/IconLabelDescriptionList"/>
    <dgm:cxn modelId="{3371A59A-977A-4D0D-A9F8-C4DBB6493ABB}" type="presParOf" srcId="{235257E6-81CA-4537-9D2B-B719294718E9}" destId="{7669934E-6AC1-4B56-9C60-FCC3576250E0}" srcOrd="5" destOrd="0" presId="urn:microsoft.com/office/officeart/2018/2/layout/IconLabelDescriptionList"/>
    <dgm:cxn modelId="{924F448D-50BE-4E7F-B769-725EF3036135}" type="presParOf" srcId="{235257E6-81CA-4537-9D2B-B719294718E9}" destId="{87E2AE27-6FA3-4822-8346-0CBA33528EFF}" srcOrd="6" destOrd="0" presId="urn:microsoft.com/office/officeart/2018/2/layout/IconLabelDescriptionList"/>
    <dgm:cxn modelId="{D89353B1-09F4-4CF9-AC64-37263C083827}" type="presParOf" srcId="{87E2AE27-6FA3-4822-8346-0CBA33528EFF}" destId="{A8547D67-3BC3-4E51-802F-96020C09819F}" srcOrd="0" destOrd="0" presId="urn:microsoft.com/office/officeart/2018/2/layout/IconLabelDescriptionList"/>
    <dgm:cxn modelId="{5AEBFA25-99E1-40BA-966B-035C27C89822}" type="presParOf" srcId="{87E2AE27-6FA3-4822-8346-0CBA33528EFF}" destId="{FB6DDF63-2C52-4D1F-9A08-42AA680633B1}" srcOrd="1" destOrd="0" presId="urn:microsoft.com/office/officeart/2018/2/layout/IconLabelDescriptionList"/>
    <dgm:cxn modelId="{5A75BBC5-5DF0-4FF6-96F2-0B8823C9EADC}" type="presParOf" srcId="{87E2AE27-6FA3-4822-8346-0CBA33528EFF}" destId="{7F7DC73F-9563-4CDE-AFAA-8659D6E26FED}" srcOrd="2" destOrd="0" presId="urn:microsoft.com/office/officeart/2018/2/layout/IconLabelDescriptionList"/>
    <dgm:cxn modelId="{6E7A1CA9-3FB5-4A51-9F26-10AA801F03B9}" type="presParOf" srcId="{87E2AE27-6FA3-4822-8346-0CBA33528EFF}" destId="{F1C536A5-9D6F-46C2-AAC1-46BD3111AE73}" srcOrd="3" destOrd="0" presId="urn:microsoft.com/office/officeart/2018/2/layout/IconLabelDescriptionList"/>
    <dgm:cxn modelId="{39B6F305-5A6D-4009-97CA-D91FAAF0EAA8}" type="presParOf" srcId="{87E2AE27-6FA3-4822-8346-0CBA33528EFF}" destId="{AA4CE9C2-AE35-4606-B88B-ADDF4A50E84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497BB3-CCFA-47C7-AD26-3BBB27C059BF}"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E61F6527-A6F0-453F-ACA8-877C1D9E9ED5}">
      <dgm:prSet custT="1"/>
      <dgm:spPr/>
      <dgm:t>
        <a:bodyPr/>
        <a:lstStyle/>
        <a:p>
          <a:pPr>
            <a:defRPr b="1"/>
          </a:pPr>
          <a:r>
            <a:rPr lang="en-US" sz="1600" b="1" dirty="0"/>
            <a:t>SCS are heavily regulated</a:t>
          </a:r>
          <a:endParaRPr lang="en-US" sz="1600" dirty="0"/>
        </a:p>
      </dgm:t>
    </dgm:pt>
    <dgm:pt modelId="{A756298A-1E62-44E4-BE1A-8A7F995FC8FB}" type="parTrans" cxnId="{BE104F37-C292-4247-9179-8923C0F49704}">
      <dgm:prSet/>
      <dgm:spPr/>
      <dgm:t>
        <a:bodyPr/>
        <a:lstStyle/>
        <a:p>
          <a:endParaRPr lang="en-US"/>
        </a:p>
      </dgm:t>
    </dgm:pt>
    <dgm:pt modelId="{F9EE139D-75B7-41ED-9706-4D38615274B3}" type="sibTrans" cxnId="{BE104F37-C292-4247-9179-8923C0F49704}">
      <dgm:prSet/>
      <dgm:spPr/>
      <dgm:t>
        <a:bodyPr/>
        <a:lstStyle/>
        <a:p>
          <a:endParaRPr lang="en-US"/>
        </a:p>
      </dgm:t>
    </dgm:pt>
    <dgm:pt modelId="{DA3C6A41-3BF5-4805-ADF7-221E6F431EA8}">
      <dgm:prSet custT="1"/>
      <dgm:spPr/>
      <dgm:t>
        <a:bodyPr/>
        <a:lstStyle/>
        <a:p>
          <a:pPr>
            <a:defRPr b="1"/>
          </a:pPr>
          <a:r>
            <a:rPr lang="en-US" sz="1600" b="1" dirty="0"/>
            <a:t>SCS require certiﬁcation against industry standards </a:t>
          </a:r>
          <a:endParaRPr lang="en-US" sz="1600" dirty="0"/>
        </a:p>
      </dgm:t>
    </dgm:pt>
    <dgm:pt modelId="{2348A7AE-B28A-46ED-BA52-EC57C68BA7C9}" type="parTrans" cxnId="{8A19D09B-34FE-4973-B00A-7DE9136BD80C}">
      <dgm:prSet/>
      <dgm:spPr/>
      <dgm:t>
        <a:bodyPr/>
        <a:lstStyle/>
        <a:p>
          <a:endParaRPr lang="en-US"/>
        </a:p>
      </dgm:t>
    </dgm:pt>
    <dgm:pt modelId="{4FA085C3-E7D7-46A9-8773-86729A24E6EF}" type="sibTrans" cxnId="{8A19D09B-34FE-4973-B00A-7DE9136BD80C}">
      <dgm:prSet/>
      <dgm:spPr/>
      <dgm:t>
        <a:bodyPr/>
        <a:lstStyle/>
        <a:p>
          <a:endParaRPr lang="en-US"/>
        </a:p>
      </dgm:t>
    </dgm:pt>
    <dgm:pt modelId="{67B9C80C-58E9-4D67-A576-83273194BEF4}">
      <dgm:prSet custT="1"/>
      <dgm:spPr/>
      <dgm:t>
        <a:bodyPr/>
        <a:lstStyle/>
        <a:p>
          <a:pPr>
            <a:defRPr b="1"/>
          </a:pPr>
          <a:r>
            <a:rPr lang="en-US" sz="1600" b="1" dirty="0"/>
            <a:t>Recertified to ensure compliance with the present safety standards. </a:t>
          </a:r>
          <a:endParaRPr lang="en-US" sz="1600" dirty="0"/>
        </a:p>
      </dgm:t>
    </dgm:pt>
    <dgm:pt modelId="{6813E87E-83DF-4CC3-9601-E2F2B321432A}" type="parTrans" cxnId="{C55846D7-5420-46D5-BAEE-07FAC894022A}">
      <dgm:prSet/>
      <dgm:spPr/>
      <dgm:t>
        <a:bodyPr/>
        <a:lstStyle/>
        <a:p>
          <a:endParaRPr lang="en-US"/>
        </a:p>
      </dgm:t>
    </dgm:pt>
    <dgm:pt modelId="{09282E79-ECFD-457F-888E-1ABDC4522F39}" type="sibTrans" cxnId="{C55846D7-5420-46D5-BAEE-07FAC894022A}">
      <dgm:prSet/>
      <dgm:spPr/>
      <dgm:t>
        <a:bodyPr/>
        <a:lstStyle/>
        <a:p>
          <a:endParaRPr lang="en-US"/>
        </a:p>
      </dgm:t>
    </dgm:pt>
    <dgm:pt modelId="{C5212DDB-6718-4B2F-AE58-A6D0CC4A842A}">
      <dgm:prSet custT="1"/>
      <dgm:spPr/>
      <dgm:t>
        <a:bodyPr/>
        <a:lstStyle/>
        <a:p>
          <a:pPr>
            <a:defRPr b="1"/>
          </a:pPr>
          <a:r>
            <a:rPr lang="en-US" sz="1600" b="1" dirty="0"/>
            <a:t>E.g. after a refactoring activity of software:</a:t>
          </a:r>
          <a:endParaRPr lang="en-US" sz="1600" dirty="0"/>
        </a:p>
      </dgm:t>
    </dgm:pt>
    <dgm:pt modelId="{1F9C988D-317B-4F32-88DF-E74031C9B6FC}" type="parTrans" cxnId="{E5027928-117A-486D-81BF-5A9C7C25192D}">
      <dgm:prSet/>
      <dgm:spPr/>
      <dgm:t>
        <a:bodyPr/>
        <a:lstStyle/>
        <a:p>
          <a:endParaRPr lang="en-US"/>
        </a:p>
      </dgm:t>
    </dgm:pt>
    <dgm:pt modelId="{A4F993FC-225F-40A1-AC85-4FF7F3E8A2A0}" type="sibTrans" cxnId="{E5027928-117A-486D-81BF-5A9C7C25192D}">
      <dgm:prSet/>
      <dgm:spPr/>
      <dgm:t>
        <a:bodyPr/>
        <a:lstStyle/>
        <a:p>
          <a:endParaRPr lang="en-US"/>
        </a:p>
      </dgm:t>
    </dgm:pt>
    <dgm:pt modelId="{3F936B1E-0C85-4C08-93EA-15360A4D0A5B}">
      <dgm:prSet custT="1"/>
      <dgm:spPr/>
      <dgm:t>
        <a:bodyPr/>
        <a:lstStyle/>
        <a:p>
          <a:r>
            <a:rPr lang="en-US" sz="1600" b="1" dirty="0"/>
            <a:t>retested</a:t>
          </a:r>
          <a:endParaRPr lang="en-US" sz="1600" dirty="0"/>
        </a:p>
      </dgm:t>
    </dgm:pt>
    <dgm:pt modelId="{52612E88-2A27-4971-949A-12B53E4730D4}" type="parTrans" cxnId="{5F1B3524-A7B3-4B8A-B8CD-C81D07B0B00D}">
      <dgm:prSet/>
      <dgm:spPr/>
      <dgm:t>
        <a:bodyPr/>
        <a:lstStyle/>
        <a:p>
          <a:endParaRPr lang="en-US"/>
        </a:p>
      </dgm:t>
    </dgm:pt>
    <dgm:pt modelId="{17F877F1-4CBE-4222-B315-AF466C785A58}" type="sibTrans" cxnId="{5F1B3524-A7B3-4B8A-B8CD-C81D07B0B00D}">
      <dgm:prSet/>
      <dgm:spPr/>
      <dgm:t>
        <a:bodyPr/>
        <a:lstStyle/>
        <a:p>
          <a:endParaRPr lang="en-US"/>
        </a:p>
      </dgm:t>
    </dgm:pt>
    <dgm:pt modelId="{534A4515-9B28-437B-875F-12EEE9E96E00}">
      <dgm:prSet custT="1"/>
      <dgm:spPr/>
      <dgm:t>
        <a:bodyPr/>
        <a:lstStyle/>
        <a:p>
          <a:r>
            <a:rPr lang="en-US" sz="1600" b="1" dirty="0"/>
            <a:t>revalidated</a:t>
          </a:r>
          <a:endParaRPr lang="en-US" sz="1600" dirty="0"/>
        </a:p>
      </dgm:t>
    </dgm:pt>
    <dgm:pt modelId="{C787AF68-74D6-4B56-AB3A-22F89C7DDEA0}" type="parTrans" cxnId="{85D30007-2B53-43F6-AA02-B5122CF46970}">
      <dgm:prSet/>
      <dgm:spPr/>
      <dgm:t>
        <a:bodyPr/>
        <a:lstStyle/>
        <a:p>
          <a:endParaRPr lang="en-US"/>
        </a:p>
      </dgm:t>
    </dgm:pt>
    <dgm:pt modelId="{77AFB2E0-53AA-45D3-894A-A2AD4019D7D6}" type="sibTrans" cxnId="{85D30007-2B53-43F6-AA02-B5122CF46970}">
      <dgm:prSet/>
      <dgm:spPr/>
      <dgm:t>
        <a:bodyPr/>
        <a:lstStyle/>
        <a:p>
          <a:endParaRPr lang="en-US"/>
        </a:p>
      </dgm:t>
    </dgm:pt>
    <dgm:pt modelId="{E696C1E2-080A-4C5C-BF40-C9CD827C3A48}">
      <dgm:prSet custT="1"/>
      <dgm:spPr/>
      <dgm:t>
        <a:bodyPr/>
        <a:lstStyle/>
        <a:p>
          <a:r>
            <a:rPr lang="en-US" sz="1600" b="1" dirty="0"/>
            <a:t>reverified</a:t>
          </a:r>
          <a:endParaRPr lang="en-US" sz="1600" dirty="0"/>
        </a:p>
      </dgm:t>
    </dgm:pt>
    <dgm:pt modelId="{8384E55C-5960-479C-BEED-F5E28DCD3E24}" type="parTrans" cxnId="{132CB8A8-C299-4578-BF00-B82A0F215B8A}">
      <dgm:prSet/>
      <dgm:spPr/>
      <dgm:t>
        <a:bodyPr/>
        <a:lstStyle/>
        <a:p>
          <a:endParaRPr lang="en-US"/>
        </a:p>
      </dgm:t>
    </dgm:pt>
    <dgm:pt modelId="{A9362E4A-9967-45DF-86C9-AF6CA30A453B}" type="sibTrans" cxnId="{132CB8A8-C299-4578-BF00-B82A0F215B8A}">
      <dgm:prSet/>
      <dgm:spPr/>
      <dgm:t>
        <a:bodyPr/>
        <a:lstStyle/>
        <a:p>
          <a:endParaRPr lang="en-US"/>
        </a:p>
      </dgm:t>
    </dgm:pt>
    <dgm:pt modelId="{57CBE3B0-75E4-45E5-AF7A-2496341D238E}">
      <dgm:prSet custT="1"/>
      <dgm:spPr/>
      <dgm:t>
        <a:bodyPr/>
        <a:lstStyle/>
        <a:p>
          <a:pPr>
            <a:defRPr b="1"/>
          </a:pPr>
          <a:r>
            <a:rPr lang="en-US" sz="1600" b="1" dirty="0"/>
            <a:t>Cost and time-consuming – risk of being down-prioritized or avoided -&gt; more TD </a:t>
          </a:r>
          <a:endParaRPr lang="en-US" sz="1600" dirty="0"/>
        </a:p>
      </dgm:t>
    </dgm:pt>
    <dgm:pt modelId="{4CA14F57-1D4C-4926-BF1D-499B857EC4A9}" type="parTrans" cxnId="{2E396703-6E34-42DE-980D-F6F065877101}">
      <dgm:prSet/>
      <dgm:spPr/>
      <dgm:t>
        <a:bodyPr/>
        <a:lstStyle/>
        <a:p>
          <a:endParaRPr lang="en-US"/>
        </a:p>
      </dgm:t>
    </dgm:pt>
    <dgm:pt modelId="{A08D70A1-DAA7-473E-845D-2CADA4C304DE}" type="sibTrans" cxnId="{2E396703-6E34-42DE-980D-F6F065877101}">
      <dgm:prSet/>
      <dgm:spPr/>
      <dgm:t>
        <a:bodyPr/>
        <a:lstStyle/>
        <a:p>
          <a:endParaRPr lang="en-US"/>
        </a:p>
      </dgm:t>
    </dgm:pt>
    <dgm:pt modelId="{63471122-64FA-4F42-833F-8631262AB395}" type="pres">
      <dgm:prSet presAssocID="{58497BB3-CCFA-47C7-AD26-3BBB27C059BF}" presName="root" presStyleCnt="0">
        <dgm:presLayoutVars>
          <dgm:dir/>
          <dgm:resizeHandles val="exact"/>
        </dgm:presLayoutVars>
      </dgm:prSet>
      <dgm:spPr/>
    </dgm:pt>
    <dgm:pt modelId="{87DD9E22-DF08-4001-998B-10DE7F8201C7}" type="pres">
      <dgm:prSet presAssocID="{E61F6527-A6F0-453F-ACA8-877C1D9E9ED5}" presName="compNode" presStyleCnt="0"/>
      <dgm:spPr/>
    </dgm:pt>
    <dgm:pt modelId="{77CA73B9-B1FC-4E78-AAEA-52F675E3176D}" type="pres">
      <dgm:prSet presAssocID="{E61F6527-A6F0-453F-ACA8-877C1D9E9ED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E3D7FE06-A27B-45E0-B173-07C6287C1544}" type="pres">
      <dgm:prSet presAssocID="{E61F6527-A6F0-453F-ACA8-877C1D9E9ED5}" presName="iconSpace" presStyleCnt="0"/>
      <dgm:spPr/>
    </dgm:pt>
    <dgm:pt modelId="{CA5A9069-318E-4E18-AEFF-3C7E07D8721B}" type="pres">
      <dgm:prSet presAssocID="{E61F6527-A6F0-453F-ACA8-877C1D9E9ED5}" presName="parTx" presStyleLbl="revTx" presStyleIdx="0" presStyleCnt="10">
        <dgm:presLayoutVars>
          <dgm:chMax val="0"/>
          <dgm:chPref val="0"/>
        </dgm:presLayoutVars>
      </dgm:prSet>
      <dgm:spPr/>
    </dgm:pt>
    <dgm:pt modelId="{36C123EF-CF6B-4143-A9E3-BEBB5273B22D}" type="pres">
      <dgm:prSet presAssocID="{E61F6527-A6F0-453F-ACA8-877C1D9E9ED5}" presName="txSpace" presStyleCnt="0"/>
      <dgm:spPr/>
    </dgm:pt>
    <dgm:pt modelId="{9478C9DD-E41E-4B3C-97D9-F67849D31F0D}" type="pres">
      <dgm:prSet presAssocID="{E61F6527-A6F0-453F-ACA8-877C1D9E9ED5}" presName="desTx" presStyleLbl="revTx" presStyleIdx="1" presStyleCnt="10">
        <dgm:presLayoutVars/>
      </dgm:prSet>
      <dgm:spPr/>
    </dgm:pt>
    <dgm:pt modelId="{37B1AEA9-6629-4374-920A-AE3A27D548BB}" type="pres">
      <dgm:prSet presAssocID="{F9EE139D-75B7-41ED-9706-4D38615274B3}" presName="sibTrans" presStyleCnt="0"/>
      <dgm:spPr/>
    </dgm:pt>
    <dgm:pt modelId="{4C732C7C-9952-483F-AC33-CF3221C31116}" type="pres">
      <dgm:prSet presAssocID="{DA3C6A41-3BF5-4805-ADF7-221E6F431EA8}" presName="compNode" presStyleCnt="0"/>
      <dgm:spPr/>
    </dgm:pt>
    <dgm:pt modelId="{26C26FF5-E47A-4A90-B01D-5C16F09E196D}" type="pres">
      <dgm:prSet presAssocID="{DA3C6A41-3BF5-4805-ADF7-221E6F431EA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ctory"/>
        </a:ext>
      </dgm:extLst>
    </dgm:pt>
    <dgm:pt modelId="{7DD14198-0D2E-4BEF-8361-093BBA8BCFB5}" type="pres">
      <dgm:prSet presAssocID="{DA3C6A41-3BF5-4805-ADF7-221E6F431EA8}" presName="iconSpace" presStyleCnt="0"/>
      <dgm:spPr/>
    </dgm:pt>
    <dgm:pt modelId="{DF4FCD1E-E3D8-40CD-AC82-437021F1B05E}" type="pres">
      <dgm:prSet presAssocID="{DA3C6A41-3BF5-4805-ADF7-221E6F431EA8}" presName="parTx" presStyleLbl="revTx" presStyleIdx="2" presStyleCnt="10">
        <dgm:presLayoutVars>
          <dgm:chMax val="0"/>
          <dgm:chPref val="0"/>
        </dgm:presLayoutVars>
      </dgm:prSet>
      <dgm:spPr/>
    </dgm:pt>
    <dgm:pt modelId="{4C50AAA0-31A2-4852-BA7F-30C41D3CD0BA}" type="pres">
      <dgm:prSet presAssocID="{DA3C6A41-3BF5-4805-ADF7-221E6F431EA8}" presName="txSpace" presStyleCnt="0"/>
      <dgm:spPr/>
    </dgm:pt>
    <dgm:pt modelId="{20F30683-F008-4411-BE9A-AD30B09553AC}" type="pres">
      <dgm:prSet presAssocID="{DA3C6A41-3BF5-4805-ADF7-221E6F431EA8}" presName="desTx" presStyleLbl="revTx" presStyleIdx="3" presStyleCnt="10">
        <dgm:presLayoutVars/>
      </dgm:prSet>
      <dgm:spPr/>
    </dgm:pt>
    <dgm:pt modelId="{CFF1DB84-621C-4592-834B-6BA288A4BEF4}" type="pres">
      <dgm:prSet presAssocID="{4FA085C3-E7D7-46A9-8773-86729A24E6EF}" presName="sibTrans" presStyleCnt="0"/>
      <dgm:spPr/>
    </dgm:pt>
    <dgm:pt modelId="{47AA1D24-7023-4001-A272-A22967F0DF1F}" type="pres">
      <dgm:prSet presAssocID="{67B9C80C-58E9-4D67-A576-83273194BEF4}" presName="compNode" presStyleCnt="0"/>
      <dgm:spPr/>
    </dgm:pt>
    <dgm:pt modelId="{20DDA1BF-77BF-4123-9AD8-17F1A57E73C7}" type="pres">
      <dgm:prSet presAssocID="{67B9C80C-58E9-4D67-A576-83273194BEF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enn Diagram"/>
        </a:ext>
      </dgm:extLst>
    </dgm:pt>
    <dgm:pt modelId="{A9225A5D-32DA-4EB0-BFFC-5FDF1825D61A}" type="pres">
      <dgm:prSet presAssocID="{67B9C80C-58E9-4D67-A576-83273194BEF4}" presName="iconSpace" presStyleCnt="0"/>
      <dgm:spPr/>
    </dgm:pt>
    <dgm:pt modelId="{89FFBA31-BC6B-4DA6-83B0-272638C40514}" type="pres">
      <dgm:prSet presAssocID="{67B9C80C-58E9-4D67-A576-83273194BEF4}" presName="parTx" presStyleLbl="revTx" presStyleIdx="4" presStyleCnt="10">
        <dgm:presLayoutVars>
          <dgm:chMax val="0"/>
          <dgm:chPref val="0"/>
        </dgm:presLayoutVars>
      </dgm:prSet>
      <dgm:spPr/>
    </dgm:pt>
    <dgm:pt modelId="{0468F27C-3085-44AD-AAC8-BB0A22148E5A}" type="pres">
      <dgm:prSet presAssocID="{67B9C80C-58E9-4D67-A576-83273194BEF4}" presName="txSpace" presStyleCnt="0"/>
      <dgm:spPr/>
    </dgm:pt>
    <dgm:pt modelId="{BED455A6-15F2-4181-82D3-ACF90782630E}" type="pres">
      <dgm:prSet presAssocID="{67B9C80C-58E9-4D67-A576-83273194BEF4}" presName="desTx" presStyleLbl="revTx" presStyleIdx="5" presStyleCnt="10">
        <dgm:presLayoutVars/>
      </dgm:prSet>
      <dgm:spPr/>
    </dgm:pt>
    <dgm:pt modelId="{D79527FA-E1A4-4FC9-AD63-A0AA3BB61AB7}" type="pres">
      <dgm:prSet presAssocID="{09282E79-ECFD-457F-888E-1ABDC4522F39}" presName="sibTrans" presStyleCnt="0"/>
      <dgm:spPr/>
    </dgm:pt>
    <dgm:pt modelId="{63BCC893-C32B-4BD2-8661-CA8CC1A57644}" type="pres">
      <dgm:prSet presAssocID="{C5212DDB-6718-4B2F-AE58-A6D0CC4A842A}" presName="compNode" presStyleCnt="0"/>
      <dgm:spPr/>
    </dgm:pt>
    <dgm:pt modelId="{E62B75CA-0A2E-4FD5-BD5E-BBAD19124F45}" type="pres">
      <dgm:prSet presAssocID="{C5212DDB-6718-4B2F-AE58-A6D0CC4A842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E76F5290-EB8B-47A8-B20A-F78480DDA8DF}" type="pres">
      <dgm:prSet presAssocID="{C5212DDB-6718-4B2F-AE58-A6D0CC4A842A}" presName="iconSpace" presStyleCnt="0"/>
      <dgm:spPr/>
    </dgm:pt>
    <dgm:pt modelId="{94A71A9A-881B-4BF5-A81C-E97411E9937F}" type="pres">
      <dgm:prSet presAssocID="{C5212DDB-6718-4B2F-AE58-A6D0CC4A842A}" presName="parTx" presStyleLbl="revTx" presStyleIdx="6" presStyleCnt="10">
        <dgm:presLayoutVars>
          <dgm:chMax val="0"/>
          <dgm:chPref val="0"/>
        </dgm:presLayoutVars>
      </dgm:prSet>
      <dgm:spPr/>
    </dgm:pt>
    <dgm:pt modelId="{E0B1380D-80F2-413B-897F-BAAB38D81FD8}" type="pres">
      <dgm:prSet presAssocID="{C5212DDB-6718-4B2F-AE58-A6D0CC4A842A}" presName="txSpace" presStyleCnt="0"/>
      <dgm:spPr/>
    </dgm:pt>
    <dgm:pt modelId="{5A0C026D-C505-42AB-A053-7FD5BD3D32A0}" type="pres">
      <dgm:prSet presAssocID="{C5212DDB-6718-4B2F-AE58-A6D0CC4A842A}" presName="desTx" presStyleLbl="revTx" presStyleIdx="7" presStyleCnt="10">
        <dgm:presLayoutVars/>
      </dgm:prSet>
      <dgm:spPr/>
    </dgm:pt>
    <dgm:pt modelId="{84086D8F-ADD9-4847-82C2-A6E8E018A3F9}" type="pres">
      <dgm:prSet presAssocID="{A4F993FC-225F-40A1-AC85-4FF7F3E8A2A0}" presName="sibTrans" presStyleCnt="0"/>
      <dgm:spPr/>
    </dgm:pt>
    <dgm:pt modelId="{89CF1F71-7EAB-4F84-97E7-A16EE7786FD5}" type="pres">
      <dgm:prSet presAssocID="{57CBE3B0-75E4-45E5-AF7A-2496341D238E}" presName="compNode" presStyleCnt="0"/>
      <dgm:spPr/>
    </dgm:pt>
    <dgm:pt modelId="{DEF947F4-F49A-47A6-BC33-EEDA0329C4E8}" type="pres">
      <dgm:prSet presAssocID="{57CBE3B0-75E4-45E5-AF7A-2496341D238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itcoin"/>
        </a:ext>
      </dgm:extLst>
    </dgm:pt>
    <dgm:pt modelId="{8BF9DD82-A752-4C13-AD3B-3D7B68DE3FB9}" type="pres">
      <dgm:prSet presAssocID="{57CBE3B0-75E4-45E5-AF7A-2496341D238E}" presName="iconSpace" presStyleCnt="0"/>
      <dgm:spPr/>
    </dgm:pt>
    <dgm:pt modelId="{661198EA-F1FA-4189-9258-BC7A381B5FCF}" type="pres">
      <dgm:prSet presAssocID="{57CBE3B0-75E4-45E5-AF7A-2496341D238E}" presName="parTx" presStyleLbl="revTx" presStyleIdx="8" presStyleCnt="10">
        <dgm:presLayoutVars>
          <dgm:chMax val="0"/>
          <dgm:chPref val="0"/>
        </dgm:presLayoutVars>
      </dgm:prSet>
      <dgm:spPr/>
    </dgm:pt>
    <dgm:pt modelId="{88C32DF5-F50E-447E-8268-0D2B8B50868F}" type="pres">
      <dgm:prSet presAssocID="{57CBE3B0-75E4-45E5-AF7A-2496341D238E}" presName="txSpace" presStyleCnt="0"/>
      <dgm:spPr/>
    </dgm:pt>
    <dgm:pt modelId="{8062CF90-19AC-4C0C-AFAF-714EA7E80671}" type="pres">
      <dgm:prSet presAssocID="{57CBE3B0-75E4-45E5-AF7A-2496341D238E}" presName="desTx" presStyleLbl="revTx" presStyleIdx="9" presStyleCnt="10">
        <dgm:presLayoutVars/>
      </dgm:prSet>
      <dgm:spPr/>
    </dgm:pt>
  </dgm:ptLst>
  <dgm:cxnLst>
    <dgm:cxn modelId="{F46AB702-5D3F-45B2-A5A2-B6E6985FA4C6}" type="presOf" srcId="{E61F6527-A6F0-453F-ACA8-877C1D9E9ED5}" destId="{CA5A9069-318E-4E18-AEFF-3C7E07D8721B}" srcOrd="0" destOrd="0" presId="urn:microsoft.com/office/officeart/2018/5/layout/CenteredIconLabelDescriptionList"/>
    <dgm:cxn modelId="{2E396703-6E34-42DE-980D-F6F065877101}" srcId="{58497BB3-CCFA-47C7-AD26-3BBB27C059BF}" destId="{57CBE3B0-75E4-45E5-AF7A-2496341D238E}" srcOrd="4" destOrd="0" parTransId="{4CA14F57-1D4C-4926-BF1D-499B857EC4A9}" sibTransId="{A08D70A1-DAA7-473E-845D-2CADA4C304DE}"/>
    <dgm:cxn modelId="{85D30007-2B53-43F6-AA02-B5122CF46970}" srcId="{C5212DDB-6718-4B2F-AE58-A6D0CC4A842A}" destId="{534A4515-9B28-437B-875F-12EEE9E96E00}" srcOrd="1" destOrd="0" parTransId="{C787AF68-74D6-4B56-AB3A-22F89C7DDEA0}" sibTransId="{77AFB2E0-53AA-45D3-894A-A2AD4019D7D6}"/>
    <dgm:cxn modelId="{B470A80A-0A62-4DA8-91E2-A5383D7CC08A}" type="presOf" srcId="{58497BB3-CCFA-47C7-AD26-3BBB27C059BF}" destId="{63471122-64FA-4F42-833F-8631262AB395}" srcOrd="0" destOrd="0" presId="urn:microsoft.com/office/officeart/2018/5/layout/CenteredIconLabelDescriptionList"/>
    <dgm:cxn modelId="{0B385813-00B8-475D-A685-65B69DAAF7E1}" type="presOf" srcId="{E696C1E2-080A-4C5C-BF40-C9CD827C3A48}" destId="{5A0C026D-C505-42AB-A053-7FD5BD3D32A0}" srcOrd="0" destOrd="2" presId="urn:microsoft.com/office/officeart/2018/5/layout/CenteredIconLabelDescriptionList"/>
    <dgm:cxn modelId="{5F1B3524-A7B3-4B8A-B8CD-C81D07B0B00D}" srcId="{C5212DDB-6718-4B2F-AE58-A6D0CC4A842A}" destId="{3F936B1E-0C85-4C08-93EA-15360A4D0A5B}" srcOrd="0" destOrd="0" parTransId="{52612E88-2A27-4971-949A-12B53E4730D4}" sibTransId="{17F877F1-4CBE-4222-B315-AF466C785A58}"/>
    <dgm:cxn modelId="{E5027928-117A-486D-81BF-5A9C7C25192D}" srcId="{58497BB3-CCFA-47C7-AD26-3BBB27C059BF}" destId="{C5212DDB-6718-4B2F-AE58-A6D0CC4A842A}" srcOrd="3" destOrd="0" parTransId="{1F9C988D-317B-4F32-88DF-E74031C9B6FC}" sibTransId="{A4F993FC-225F-40A1-AC85-4FF7F3E8A2A0}"/>
    <dgm:cxn modelId="{BE104F37-C292-4247-9179-8923C0F49704}" srcId="{58497BB3-CCFA-47C7-AD26-3BBB27C059BF}" destId="{E61F6527-A6F0-453F-ACA8-877C1D9E9ED5}" srcOrd="0" destOrd="0" parTransId="{A756298A-1E62-44E4-BE1A-8A7F995FC8FB}" sibTransId="{F9EE139D-75B7-41ED-9706-4D38615274B3}"/>
    <dgm:cxn modelId="{88123845-BFC8-4DC7-A556-246678E6E8FB}" type="presOf" srcId="{3F936B1E-0C85-4C08-93EA-15360A4D0A5B}" destId="{5A0C026D-C505-42AB-A053-7FD5BD3D32A0}" srcOrd="0" destOrd="0" presId="urn:microsoft.com/office/officeart/2018/5/layout/CenteredIconLabelDescriptionList"/>
    <dgm:cxn modelId="{97ECC66D-23D0-4342-8655-AAC95C7DAE72}" type="presOf" srcId="{DA3C6A41-3BF5-4805-ADF7-221E6F431EA8}" destId="{DF4FCD1E-E3D8-40CD-AC82-437021F1B05E}" srcOrd="0" destOrd="0" presId="urn:microsoft.com/office/officeart/2018/5/layout/CenteredIconLabelDescriptionList"/>
    <dgm:cxn modelId="{B540E773-97D3-4A8E-A86E-3AFE425AB38B}" type="presOf" srcId="{C5212DDB-6718-4B2F-AE58-A6D0CC4A842A}" destId="{94A71A9A-881B-4BF5-A81C-E97411E9937F}" srcOrd="0" destOrd="0" presId="urn:microsoft.com/office/officeart/2018/5/layout/CenteredIconLabelDescriptionList"/>
    <dgm:cxn modelId="{EC8B9986-191A-4B4F-B6D1-19328CC31E35}" type="presOf" srcId="{57CBE3B0-75E4-45E5-AF7A-2496341D238E}" destId="{661198EA-F1FA-4189-9258-BC7A381B5FCF}" srcOrd="0" destOrd="0" presId="urn:microsoft.com/office/officeart/2018/5/layout/CenteredIconLabelDescriptionList"/>
    <dgm:cxn modelId="{8A19D09B-34FE-4973-B00A-7DE9136BD80C}" srcId="{58497BB3-CCFA-47C7-AD26-3BBB27C059BF}" destId="{DA3C6A41-3BF5-4805-ADF7-221E6F431EA8}" srcOrd="1" destOrd="0" parTransId="{2348A7AE-B28A-46ED-BA52-EC57C68BA7C9}" sibTransId="{4FA085C3-E7D7-46A9-8773-86729A24E6EF}"/>
    <dgm:cxn modelId="{132CB8A8-C299-4578-BF00-B82A0F215B8A}" srcId="{C5212DDB-6718-4B2F-AE58-A6D0CC4A842A}" destId="{E696C1E2-080A-4C5C-BF40-C9CD827C3A48}" srcOrd="2" destOrd="0" parTransId="{8384E55C-5960-479C-BEED-F5E28DCD3E24}" sibTransId="{A9362E4A-9967-45DF-86C9-AF6CA30A453B}"/>
    <dgm:cxn modelId="{C55846D7-5420-46D5-BAEE-07FAC894022A}" srcId="{58497BB3-CCFA-47C7-AD26-3BBB27C059BF}" destId="{67B9C80C-58E9-4D67-A576-83273194BEF4}" srcOrd="2" destOrd="0" parTransId="{6813E87E-83DF-4CC3-9601-E2F2B321432A}" sibTransId="{09282E79-ECFD-457F-888E-1ABDC4522F39}"/>
    <dgm:cxn modelId="{4D3635DA-693C-41D2-8EA7-44CA454AEC31}" type="presOf" srcId="{534A4515-9B28-437B-875F-12EEE9E96E00}" destId="{5A0C026D-C505-42AB-A053-7FD5BD3D32A0}" srcOrd="0" destOrd="1" presId="urn:microsoft.com/office/officeart/2018/5/layout/CenteredIconLabelDescriptionList"/>
    <dgm:cxn modelId="{85D5F5F0-28F5-4CD4-9137-FDBF95DD674D}" type="presOf" srcId="{67B9C80C-58E9-4D67-A576-83273194BEF4}" destId="{89FFBA31-BC6B-4DA6-83B0-272638C40514}" srcOrd="0" destOrd="0" presId="urn:microsoft.com/office/officeart/2018/5/layout/CenteredIconLabelDescriptionList"/>
    <dgm:cxn modelId="{C1B39E50-289B-4F03-88BB-ABB440CC75F9}" type="presParOf" srcId="{63471122-64FA-4F42-833F-8631262AB395}" destId="{87DD9E22-DF08-4001-998B-10DE7F8201C7}" srcOrd="0" destOrd="0" presId="urn:microsoft.com/office/officeart/2018/5/layout/CenteredIconLabelDescriptionList"/>
    <dgm:cxn modelId="{5A3CC7D4-1B05-49C9-A6A0-2BB609EF74E7}" type="presParOf" srcId="{87DD9E22-DF08-4001-998B-10DE7F8201C7}" destId="{77CA73B9-B1FC-4E78-AAEA-52F675E3176D}" srcOrd="0" destOrd="0" presId="urn:microsoft.com/office/officeart/2018/5/layout/CenteredIconLabelDescriptionList"/>
    <dgm:cxn modelId="{41160B51-8603-4B34-B991-ECE2367464E8}" type="presParOf" srcId="{87DD9E22-DF08-4001-998B-10DE7F8201C7}" destId="{E3D7FE06-A27B-45E0-B173-07C6287C1544}" srcOrd="1" destOrd="0" presId="urn:microsoft.com/office/officeart/2018/5/layout/CenteredIconLabelDescriptionList"/>
    <dgm:cxn modelId="{74159433-2C8F-4887-B6BA-787C90B1BBF5}" type="presParOf" srcId="{87DD9E22-DF08-4001-998B-10DE7F8201C7}" destId="{CA5A9069-318E-4E18-AEFF-3C7E07D8721B}" srcOrd="2" destOrd="0" presId="urn:microsoft.com/office/officeart/2018/5/layout/CenteredIconLabelDescriptionList"/>
    <dgm:cxn modelId="{15AD5FD3-46F3-448F-8861-61144A7C72F2}" type="presParOf" srcId="{87DD9E22-DF08-4001-998B-10DE7F8201C7}" destId="{36C123EF-CF6B-4143-A9E3-BEBB5273B22D}" srcOrd="3" destOrd="0" presId="urn:microsoft.com/office/officeart/2018/5/layout/CenteredIconLabelDescriptionList"/>
    <dgm:cxn modelId="{089ADFB7-B8C7-451A-B848-ADD92A7ED362}" type="presParOf" srcId="{87DD9E22-DF08-4001-998B-10DE7F8201C7}" destId="{9478C9DD-E41E-4B3C-97D9-F67849D31F0D}" srcOrd="4" destOrd="0" presId="urn:microsoft.com/office/officeart/2018/5/layout/CenteredIconLabelDescriptionList"/>
    <dgm:cxn modelId="{2EA953B3-5542-419D-9C8B-F8D2B7E13BE4}" type="presParOf" srcId="{63471122-64FA-4F42-833F-8631262AB395}" destId="{37B1AEA9-6629-4374-920A-AE3A27D548BB}" srcOrd="1" destOrd="0" presId="urn:microsoft.com/office/officeart/2018/5/layout/CenteredIconLabelDescriptionList"/>
    <dgm:cxn modelId="{E2A8F9BF-42BE-42E9-BD78-7644421FA838}" type="presParOf" srcId="{63471122-64FA-4F42-833F-8631262AB395}" destId="{4C732C7C-9952-483F-AC33-CF3221C31116}" srcOrd="2" destOrd="0" presId="urn:microsoft.com/office/officeart/2018/5/layout/CenteredIconLabelDescriptionList"/>
    <dgm:cxn modelId="{D470DD09-20F5-49B0-BEAD-2CC26EB2736C}" type="presParOf" srcId="{4C732C7C-9952-483F-AC33-CF3221C31116}" destId="{26C26FF5-E47A-4A90-B01D-5C16F09E196D}" srcOrd="0" destOrd="0" presId="urn:microsoft.com/office/officeart/2018/5/layout/CenteredIconLabelDescriptionList"/>
    <dgm:cxn modelId="{643B394C-7BFA-401E-943B-B17A2929C72F}" type="presParOf" srcId="{4C732C7C-9952-483F-AC33-CF3221C31116}" destId="{7DD14198-0D2E-4BEF-8361-093BBA8BCFB5}" srcOrd="1" destOrd="0" presId="urn:microsoft.com/office/officeart/2018/5/layout/CenteredIconLabelDescriptionList"/>
    <dgm:cxn modelId="{8284C651-979B-4530-997E-F6476A676917}" type="presParOf" srcId="{4C732C7C-9952-483F-AC33-CF3221C31116}" destId="{DF4FCD1E-E3D8-40CD-AC82-437021F1B05E}" srcOrd="2" destOrd="0" presId="urn:microsoft.com/office/officeart/2018/5/layout/CenteredIconLabelDescriptionList"/>
    <dgm:cxn modelId="{EF88926A-C9E3-4C31-8056-84481CA19BF8}" type="presParOf" srcId="{4C732C7C-9952-483F-AC33-CF3221C31116}" destId="{4C50AAA0-31A2-4852-BA7F-30C41D3CD0BA}" srcOrd="3" destOrd="0" presId="urn:microsoft.com/office/officeart/2018/5/layout/CenteredIconLabelDescriptionList"/>
    <dgm:cxn modelId="{C2F95749-2107-42ED-A679-5A9DB457197F}" type="presParOf" srcId="{4C732C7C-9952-483F-AC33-CF3221C31116}" destId="{20F30683-F008-4411-BE9A-AD30B09553AC}" srcOrd="4" destOrd="0" presId="urn:microsoft.com/office/officeart/2018/5/layout/CenteredIconLabelDescriptionList"/>
    <dgm:cxn modelId="{DB591F24-4A69-4A0D-8937-4A8B01AB75AC}" type="presParOf" srcId="{63471122-64FA-4F42-833F-8631262AB395}" destId="{CFF1DB84-621C-4592-834B-6BA288A4BEF4}" srcOrd="3" destOrd="0" presId="urn:microsoft.com/office/officeart/2018/5/layout/CenteredIconLabelDescriptionList"/>
    <dgm:cxn modelId="{70258179-8723-4BC5-91DF-6462CFFADCBB}" type="presParOf" srcId="{63471122-64FA-4F42-833F-8631262AB395}" destId="{47AA1D24-7023-4001-A272-A22967F0DF1F}" srcOrd="4" destOrd="0" presId="urn:microsoft.com/office/officeart/2018/5/layout/CenteredIconLabelDescriptionList"/>
    <dgm:cxn modelId="{FAE8F9FE-27DF-4041-85A2-087E14853B48}" type="presParOf" srcId="{47AA1D24-7023-4001-A272-A22967F0DF1F}" destId="{20DDA1BF-77BF-4123-9AD8-17F1A57E73C7}" srcOrd="0" destOrd="0" presId="urn:microsoft.com/office/officeart/2018/5/layout/CenteredIconLabelDescriptionList"/>
    <dgm:cxn modelId="{0781B079-959B-443F-8D7B-973DC5065985}" type="presParOf" srcId="{47AA1D24-7023-4001-A272-A22967F0DF1F}" destId="{A9225A5D-32DA-4EB0-BFFC-5FDF1825D61A}" srcOrd="1" destOrd="0" presId="urn:microsoft.com/office/officeart/2018/5/layout/CenteredIconLabelDescriptionList"/>
    <dgm:cxn modelId="{621B94B3-2DBC-49F1-ABFD-53FAA30C6A69}" type="presParOf" srcId="{47AA1D24-7023-4001-A272-A22967F0DF1F}" destId="{89FFBA31-BC6B-4DA6-83B0-272638C40514}" srcOrd="2" destOrd="0" presId="urn:microsoft.com/office/officeart/2018/5/layout/CenteredIconLabelDescriptionList"/>
    <dgm:cxn modelId="{A26E19DE-5143-4266-B386-5E455C85706D}" type="presParOf" srcId="{47AA1D24-7023-4001-A272-A22967F0DF1F}" destId="{0468F27C-3085-44AD-AAC8-BB0A22148E5A}" srcOrd="3" destOrd="0" presId="urn:microsoft.com/office/officeart/2018/5/layout/CenteredIconLabelDescriptionList"/>
    <dgm:cxn modelId="{6E400F39-1F13-4757-A79B-9FC21F1A4268}" type="presParOf" srcId="{47AA1D24-7023-4001-A272-A22967F0DF1F}" destId="{BED455A6-15F2-4181-82D3-ACF90782630E}" srcOrd="4" destOrd="0" presId="urn:microsoft.com/office/officeart/2018/5/layout/CenteredIconLabelDescriptionList"/>
    <dgm:cxn modelId="{DA4D6FC9-CA22-4299-95FF-69A18EECD54D}" type="presParOf" srcId="{63471122-64FA-4F42-833F-8631262AB395}" destId="{D79527FA-E1A4-4FC9-AD63-A0AA3BB61AB7}" srcOrd="5" destOrd="0" presId="urn:microsoft.com/office/officeart/2018/5/layout/CenteredIconLabelDescriptionList"/>
    <dgm:cxn modelId="{D4BA0E5F-6CD7-4844-B610-57C7AE8C090F}" type="presParOf" srcId="{63471122-64FA-4F42-833F-8631262AB395}" destId="{63BCC893-C32B-4BD2-8661-CA8CC1A57644}" srcOrd="6" destOrd="0" presId="urn:microsoft.com/office/officeart/2018/5/layout/CenteredIconLabelDescriptionList"/>
    <dgm:cxn modelId="{15028DD4-B580-4E2B-9372-6586E5D768FD}" type="presParOf" srcId="{63BCC893-C32B-4BD2-8661-CA8CC1A57644}" destId="{E62B75CA-0A2E-4FD5-BD5E-BBAD19124F45}" srcOrd="0" destOrd="0" presId="urn:microsoft.com/office/officeart/2018/5/layout/CenteredIconLabelDescriptionList"/>
    <dgm:cxn modelId="{C6455F09-112C-4970-94EF-17BBB20F9C5C}" type="presParOf" srcId="{63BCC893-C32B-4BD2-8661-CA8CC1A57644}" destId="{E76F5290-EB8B-47A8-B20A-F78480DDA8DF}" srcOrd="1" destOrd="0" presId="urn:microsoft.com/office/officeart/2018/5/layout/CenteredIconLabelDescriptionList"/>
    <dgm:cxn modelId="{62505A99-4096-4049-84E9-10CF063E8130}" type="presParOf" srcId="{63BCC893-C32B-4BD2-8661-CA8CC1A57644}" destId="{94A71A9A-881B-4BF5-A81C-E97411E9937F}" srcOrd="2" destOrd="0" presId="urn:microsoft.com/office/officeart/2018/5/layout/CenteredIconLabelDescriptionList"/>
    <dgm:cxn modelId="{027918D6-BDAA-4835-9F68-708BD63D0E72}" type="presParOf" srcId="{63BCC893-C32B-4BD2-8661-CA8CC1A57644}" destId="{E0B1380D-80F2-413B-897F-BAAB38D81FD8}" srcOrd="3" destOrd="0" presId="urn:microsoft.com/office/officeart/2018/5/layout/CenteredIconLabelDescriptionList"/>
    <dgm:cxn modelId="{770E0B7C-8E67-43C7-9AB7-E0BB83F1B0CD}" type="presParOf" srcId="{63BCC893-C32B-4BD2-8661-CA8CC1A57644}" destId="{5A0C026D-C505-42AB-A053-7FD5BD3D32A0}" srcOrd="4" destOrd="0" presId="urn:microsoft.com/office/officeart/2018/5/layout/CenteredIconLabelDescriptionList"/>
    <dgm:cxn modelId="{75618BDD-D47C-4C9B-921E-2DAB5AB7812F}" type="presParOf" srcId="{63471122-64FA-4F42-833F-8631262AB395}" destId="{84086D8F-ADD9-4847-82C2-A6E8E018A3F9}" srcOrd="7" destOrd="0" presId="urn:microsoft.com/office/officeart/2018/5/layout/CenteredIconLabelDescriptionList"/>
    <dgm:cxn modelId="{99AF7464-DC96-4B3F-A9B6-E2995265AF34}" type="presParOf" srcId="{63471122-64FA-4F42-833F-8631262AB395}" destId="{89CF1F71-7EAB-4F84-97E7-A16EE7786FD5}" srcOrd="8" destOrd="0" presId="urn:microsoft.com/office/officeart/2018/5/layout/CenteredIconLabelDescriptionList"/>
    <dgm:cxn modelId="{5C11293F-26B6-4063-9C48-77FE24C591F6}" type="presParOf" srcId="{89CF1F71-7EAB-4F84-97E7-A16EE7786FD5}" destId="{DEF947F4-F49A-47A6-BC33-EEDA0329C4E8}" srcOrd="0" destOrd="0" presId="urn:microsoft.com/office/officeart/2018/5/layout/CenteredIconLabelDescriptionList"/>
    <dgm:cxn modelId="{FF942A65-D1F6-4613-A80A-7A82137CB7AF}" type="presParOf" srcId="{89CF1F71-7EAB-4F84-97E7-A16EE7786FD5}" destId="{8BF9DD82-A752-4C13-AD3B-3D7B68DE3FB9}" srcOrd="1" destOrd="0" presId="urn:microsoft.com/office/officeart/2018/5/layout/CenteredIconLabelDescriptionList"/>
    <dgm:cxn modelId="{964AB941-2C0C-4DC7-8A72-3A17FA0E7796}" type="presParOf" srcId="{89CF1F71-7EAB-4F84-97E7-A16EE7786FD5}" destId="{661198EA-F1FA-4189-9258-BC7A381B5FCF}" srcOrd="2" destOrd="0" presId="urn:microsoft.com/office/officeart/2018/5/layout/CenteredIconLabelDescriptionList"/>
    <dgm:cxn modelId="{ABA26DD1-ED3E-4F0A-A3BD-ECC5D74271DC}" type="presParOf" srcId="{89CF1F71-7EAB-4F84-97E7-A16EE7786FD5}" destId="{88C32DF5-F50E-447E-8268-0D2B8B50868F}" srcOrd="3" destOrd="0" presId="urn:microsoft.com/office/officeart/2018/5/layout/CenteredIconLabelDescriptionList"/>
    <dgm:cxn modelId="{B2927BE8-E10E-47F8-BA5B-132FF9B838E4}" type="presParOf" srcId="{89CF1F71-7EAB-4F84-97E7-A16EE7786FD5}" destId="{8062CF90-19AC-4C0C-AFAF-714EA7E8067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05CD96-3256-4DA0-89ED-7866C04D135D}"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FC009A6E-A9F7-438B-BF00-6BE6F0295D6A}">
      <dgm:prSet/>
      <dgm:spPr/>
      <dgm:t>
        <a:bodyPr/>
        <a:lstStyle/>
        <a:p>
          <a:r>
            <a:rPr lang="en-US" dirty="0"/>
            <a:t>In a quarter of all occasions of encountering TD, developers were </a:t>
          </a:r>
          <a:r>
            <a:rPr lang="en-US" b="1" dirty="0"/>
            <a:t>forced to introduce additional TD </a:t>
          </a:r>
          <a:r>
            <a:rPr lang="en-US" dirty="0"/>
            <a:t>due to already existing TD</a:t>
          </a:r>
        </a:p>
      </dgm:t>
    </dgm:pt>
    <dgm:pt modelId="{3FB88254-7C8C-4903-AF3A-6FC081DAF86E}" type="parTrans" cxnId="{D09EDD71-F891-4081-BBE4-3D292A2CB660}">
      <dgm:prSet/>
      <dgm:spPr/>
      <dgm:t>
        <a:bodyPr/>
        <a:lstStyle/>
        <a:p>
          <a:endParaRPr lang="en-US"/>
        </a:p>
      </dgm:t>
    </dgm:pt>
    <dgm:pt modelId="{F64CE3F3-BB74-4144-BB6E-5A835A6AAD18}" type="sibTrans" cxnId="{D09EDD71-F891-4081-BBE4-3D292A2CB660}">
      <dgm:prSet/>
      <dgm:spPr/>
      <dgm:t>
        <a:bodyPr/>
        <a:lstStyle/>
        <a:p>
          <a:endParaRPr lang="en-US"/>
        </a:p>
      </dgm:t>
    </dgm:pt>
    <dgm:pt modelId="{CFC1ABDC-9C6D-4C79-A763-FC07C4FFEF22}">
      <dgm:prSet/>
      <dgm:spPr/>
      <dgm:t>
        <a:bodyPr/>
        <a:lstStyle/>
        <a:p>
          <a:r>
            <a:rPr lang="en-US"/>
            <a:t>Additional activities: </a:t>
          </a:r>
        </a:p>
      </dgm:t>
    </dgm:pt>
    <dgm:pt modelId="{EA28FA3A-5E38-41E6-B57E-204D7D27930B}" type="parTrans" cxnId="{524190D5-61CC-4D75-A0C6-C0458695A199}">
      <dgm:prSet/>
      <dgm:spPr/>
      <dgm:t>
        <a:bodyPr/>
        <a:lstStyle/>
        <a:p>
          <a:endParaRPr lang="en-US"/>
        </a:p>
      </dgm:t>
    </dgm:pt>
    <dgm:pt modelId="{01920528-4D87-4115-B2A8-E0EE36561C2E}" type="sibTrans" cxnId="{524190D5-61CC-4D75-A0C6-C0458695A199}">
      <dgm:prSet/>
      <dgm:spPr/>
      <dgm:t>
        <a:bodyPr/>
        <a:lstStyle/>
        <a:p>
          <a:endParaRPr lang="en-US"/>
        </a:p>
      </dgm:t>
    </dgm:pt>
    <dgm:pt modelId="{7C2128C6-54B7-4698-B722-982243DDCEC8}">
      <dgm:prSet/>
      <dgm:spPr/>
      <dgm:t>
        <a:bodyPr/>
        <a:lstStyle/>
        <a:p>
          <a:r>
            <a:rPr lang="en-US"/>
            <a:t>performing additional </a:t>
          </a:r>
          <a:r>
            <a:rPr lang="en-US" b="1"/>
            <a:t>testing</a:t>
          </a:r>
          <a:endParaRPr lang="en-US"/>
        </a:p>
      </dgm:t>
    </dgm:pt>
    <dgm:pt modelId="{AD617687-C520-45ED-8B71-89AEA411D13C}" type="parTrans" cxnId="{F31880B9-F6EA-4E77-B934-4A7F30DA5F43}">
      <dgm:prSet/>
      <dgm:spPr/>
      <dgm:t>
        <a:bodyPr/>
        <a:lstStyle/>
        <a:p>
          <a:endParaRPr lang="en-US"/>
        </a:p>
      </dgm:t>
    </dgm:pt>
    <dgm:pt modelId="{E578799D-1F80-4530-8A74-367CD163D161}" type="sibTrans" cxnId="{F31880B9-F6EA-4E77-B934-4A7F30DA5F43}">
      <dgm:prSet/>
      <dgm:spPr/>
      <dgm:t>
        <a:bodyPr/>
        <a:lstStyle/>
        <a:p>
          <a:endParaRPr lang="en-US"/>
        </a:p>
      </dgm:t>
    </dgm:pt>
    <dgm:pt modelId="{6093118E-733D-4AEE-B370-3E27C4A51BA3}">
      <dgm:prSet/>
      <dgm:spPr/>
      <dgm:t>
        <a:bodyPr/>
        <a:lstStyle/>
        <a:p>
          <a:r>
            <a:rPr lang="en-US"/>
            <a:t>additional source </a:t>
          </a:r>
          <a:r>
            <a:rPr lang="en-US" b="1"/>
            <a:t>code analysis</a:t>
          </a:r>
          <a:endParaRPr lang="en-US"/>
        </a:p>
      </dgm:t>
    </dgm:pt>
    <dgm:pt modelId="{49F7075E-714C-4EA7-88F6-C7F523966DCB}" type="parTrans" cxnId="{83AE134C-A298-4A72-897E-B6EEE1C6F831}">
      <dgm:prSet/>
      <dgm:spPr/>
      <dgm:t>
        <a:bodyPr/>
        <a:lstStyle/>
        <a:p>
          <a:endParaRPr lang="en-US"/>
        </a:p>
      </dgm:t>
    </dgm:pt>
    <dgm:pt modelId="{E46D7D4C-3B64-4F61-9728-442BBCBE9A84}" type="sibTrans" cxnId="{83AE134C-A298-4A72-897E-B6EEE1C6F831}">
      <dgm:prSet/>
      <dgm:spPr/>
      <dgm:t>
        <a:bodyPr/>
        <a:lstStyle/>
        <a:p>
          <a:endParaRPr lang="en-US"/>
        </a:p>
      </dgm:t>
    </dgm:pt>
    <dgm:pt modelId="{B63EDD9F-249C-486E-9733-A50A6657E341}">
      <dgm:prSet/>
      <dgm:spPr/>
      <dgm:t>
        <a:bodyPr/>
        <a:lstStyle/>
        <a:p>
          <a:r>
            <a:rPr lang="en-US"/>
            <a:t>performing additional </a:t>
          </a:r>
          <a:r>
            <a:rPr lang="en-US" b="1"/>
            <a:t>refactoring</a:t>
          </a:r>
          <a:endParaRPr lang="en-US"/>
        </a:p>
      </dgm:t>
    </dgm:pt>
    <dgm:pt modelId="{D81E2D73-CE21-44AB-B545-40FBB140A87C}" type="parTrans" cxnId="{C412480E-A279-4BB5-931F-D25DC1F7891F}">
      <dgm:prSet/>
      <dgm:spPr/>
      <dgm:t>
        <a:bodyPr/>
        <a:lstStyle/>
        <a:p>
          <a:endParaRPr lang="en-US"/>
        </a:p>
      </dgm:t>
    </dgm:pt>
    <dgm:pt modelId="{96F9CD3C-DD2E-4D9F-9758-9C554D8D772C}" type="sibTrans" cxnId="{C412480E-A279-4BB5-931F-D25DC1F7891F}">
      <dgm:prSet/>
      <dgm:spPr/>
      <dgm:t>
        <a:bodyPr/>
        <a:lstStyle/>
        <a:p>
          <a:endParaRPr lang="en-US"/>
        </a:p>
      </dgm:t>
    </dgm:pt>
    <dgm:pt modelId="{111FDDCB-D79A-4105-84D2-DB6509FA6722}" type="pres">
      <dgm:prSet presAssocID="{8F05CD96-3256-4DA0-89ED-7866C04D135D}" presName="Name0" presStyleCnt="0">
        <dgm:presLayoutVars>
          <dgm:dir/>
          <dgm:animLvl val="lvl"/>
          <dgm:resizeHandles val="exact"/>
        </dgm:presLayoutVars>
      </dgm:prSet>
      <dgm:spPr/>
    </dgm:pt>
    <dgm:pt modelId="{680F5BCB-4AD7-4DF4-9B12-A7D9F32B840C}" type="pres">
      <dgm:prSet presAssocID="{CFC1ABDC-9C6D-4C79-A763-FC07C4FFEF22}" presName="boxAndChildren" presStyleCnt="0"/>
      <dgm:spPr/>
    </dgm:pt>
    <dgm:pt modelId="{FA36B764-957E-4C28-B504-7361D4584EC6}" type="pres">
      <dgm:prSet presAssocID="{CFC1ABDC-9C6D-4C79-A763-FC07C4FFEF22}" presName="parentTextBox" presStyleLbl="node1" presStyleIdx="0" presStyleCnt="2"/>
      <dgm:spPr/>
    </dgm:pt>
    <dgm:pt modelId="{29ECBC70-E05C-4E05-B2DC-EE720192826C}" type="pres">
      <dgm:prSet presAssocID="{CFC1ABDC-9C6D-4C79-A763-FC07C4FFEF22}" presName="entireBox" presStyleLbl="node1" presStyleIdx="0" presStyleCnt="2"/>
      <dgm:spPr/>
    </dgm:pt>
    <dgm:pt modelId="{D4D5A10B-E6E0-42CB-8190-8F837786234F}" type="pres">
      <dgm:prSet presAssocID="{CFC1ABDC-9C6D-4C79-A763-FC07C4FFEF22}" presName="descendantBox" presStyleCnt="0"/>
      <dgm:spPr/>
    </dgm:pt>
    <dgm:pt modelId="{ECFDC242-386B-42D6-985D-468CC280958E}" type="pres">
      <dgm:prSet presAssocID="{7C2128C6-54B7-4698-B722-982243DDCEC8}" presName="childTextBox" presStyleLbl="fgAccFollowNode1" presStyleIdx="0" presStyleCnt="3">
        <dgm:presLayoutVars>
          <dgm:bulletEnabled val="1"/>
        </dgm:presLayoutVars>
      </dgm:prSet>
      <dgm:spPr/>
    </dgm:pt>
    <dgm:pt modelId="{D6D9A778-B001-4652-9EFD-109576B0B761}" type="pres">
      <dgm:prSet presAssocID="{6093118E-733D-4AEE-B370-3E27C4A51BA3}" presName="childTextBox" presStyleLbl="fgAccFollowNode1" presStyleIdx="1" presStyleCnt="3">
        <dgm:presLayoutVars>
          <dgm:bulletEnabled val="1"/>
        </dgm:presLayoutVars>
      </dgm:prSet>
      <dgm:spPr/>
    </dgm:pt>
    <dgm:pt modelId="{98C0DA91-AF19-4C37-A5E1-6D5DF3DFA7C6}" type="pres">
      <dgm:prSet presAssocID="{B63EDD9F-249C-486E-9733-A50A6657E341}" presName="childTextBox" presStyleLbl="fgAccFollowNode1" presStyleIdx="2" presStyleCnt="3">
        <dgm:presLayoutVars>
          <dgm:bulletEnabled val="1"/>
        </dgm:presLayoutVars>
      </dgm:prSet>
      <dgm:spPr/>
    </dgm:pt>
    <dgm:pt modelId="{5C80A87B-8CDE-4F70-BB5D-4FD79FFE109F}" type="pres">
      <dgm:prSet presAssocID="{F64CE3F3-BB74-4144-BB6E-5A835A6AAD18}" presName="sp" presStyleCnt="0"/>
      <dgm:spPr/>
    </dgm:pt>
    <dgm:pt modelId="{CF479FD6-FBE0-4D7C-885C-C989607977DD}" type="pres">
      <dgm:prSet presAssocID="{FC009A6E-A9F7-438B-BF00-6BE6F0295D6A}" presName="arrowAndChildren" presStyleCnt="0"/>
      <dgm:spPr/>
    </dgm:pt>
    <dgm:pt modelId="{D4E3C154-BFDC-42D8-A02B-1E50B98A6EA4}" type="pres">
      <dgm:prSet presAssocID="{FC009A6E-A9F7-438B-BF00-6BE6F0295D6A}" presName="parentTextArrow" presStyleLbl="node1" presStyleIdx="1" presStyleCnt="2"/>
      <dgm:spPr/>
    </dgm:pt>
  </dgm:ptLst>
  <dgm:cxnLst>
    <dgm:cxn modelId="{C412480E-A279-4BB5-931F-D25DC1F7891F}" srcId="{CFC1ABDC-9C6D-4C79-A763-FC07C4FFEF22}" destId="{B63EDD9F-249C-486E-9733-A50A6657E341}" srcOrd="2" destOrd="0" parTransId="{D81E2D73-CE21-44AB-B545-40FBB140A87C}" sibTransId="{96F9CD3C-DD2E-4D9F-9758-9C554D8D772C}"/>
    <dgm:cxn modelId="{A40BDC5B-6D64-4ECC-9136-00915E24095D}" type="presOf" srcId="{B63EDD9F-249C-486E-9733-A50A6657E341}" destId="{98C0DA91-AF19-4C37-A5E1-6D5DF3DFA7C6}" srcOrd="0" destOrd="0" presId="urn:microsoft.com/office/officeart/2005/8/layout/process4"/>
    <dgm:cxn modelId="{232C9960-81F2-48F7-9883-30332B279C5B}" type="presOf" srcId="{CFC1ABDC-9C6D-4C79-A763-FC07C4FFEF22}" destId="{FA36B764-957E-4C28-B504-7361D4584EC6}" srcOrd="0" destOrd="0" presId="urn:microsoft.com/office/officeart/2005/8/layout/process4"/>
    <dgm:cxn modelId="{3290D246-3D11-45BF-930E-D0AC23AB472D}" type="presOf" srcId="{6093118E-733D-4AEE-B370-3E27C4A51BA3}" destId="{D6D9A778-B001-4652-9EFD-109576B0B761}" srcOrd="0" destOrd="0" presId="urn:microsoft.com/office/officeart/2005/8/layout/process4"/>
    <dgm:cxn modelId="{83AE134C-A298-4A72-897E-B6EEE1C6F831}" srcId="{CFC1ABDC-9C6D-4C79-A763-FC07C4FFEF22}" destId="{6093118E-733D-4AEE-B370-3E27C4A51BA3}" srcOrd="1" destOrd="0" parTransId="{49F7075E-714C-4EA7-88F6-C7F523966DCB}" sibTransId="{E46D7D4C-3B64-4F61-9728-442BBCBE9A84}"/>
    <dgm:cxn modelId="{01B4254D-504F-435C-99BC-70B0AE6D64FC}" type="presOf" srcId="{CFC1ABDC-9C6D-4C79-A763-FC07C4FFEF22}" destId="{29ECBC70-E05C-4E05-B2DC-EE720192826C}" srcOrd="1" destOrd="0" presId="urn:microsoft.com/office/officeart/2005/8/layout/process4"/>
    <dgm:cxn modelId="{849D6751-4AB0-4D53-9A29-A4A72651D17C}" type="presOf" srcId="{8F05CD96-3256-4DA0-89ED-7866C04D135D}" destId="{111FDDCB-D79A-4105-84D2-DB6509FA6722}" srcOrd="0" destOrd="0" presId="urn:microsoft.com/office/officeart/2005/8/layout/process4"/>
    <dgm:cxn modelId="{D09EDD71-F891-4081-BBE4-3D292A2CB660}" srcId="{8F05CD96-3256-4DA0-89ED-7866C04D135D}" destId="{FC009A6E-A9F7-438B-BF00-6BE6F0295D6A}" srcOrd="0" destOrd="0" parTransId="{3FB88254-7C8C-4903-AF3A-6FC081DAF86E}" sibTransId="{F64CE3F3-BB74-4144-BB6E-5A835A6AAD18}"/>
    <dgm:cxn modelId="{74FF1B8A-F627-49AA-B051-14307408EC2B}" type="presOf" srcId="{7C2128C6-54B7-4698-B722-982243DDCEC8}" destId="{ECFDC242-386B-42D6-985D-468CC280958E}" srcOrd="0" destOrd="0" presId="urn:microsoft.com/office/officeart/2005/8/layout/process4"/>
    <dgm:cxn modelId="{F31880B9-F6EA-4E77-B934-4A7F30DA5F43}" srcId="{CFC1ABDC-9C6D-4C79-A763-FC07C4FFEF22}" destId="{7C2128C6-54B7-4698-B722-982243DDCEC8}" srcOrd="0" destOrd="0" parTransId="{AD617687-C520-45ED-8B71-89AEA411D13C}" sibTransId="{E578799D-1F80-4530-8A74-367CD163D161}"/>
    <dgm:cxn modelId="{524190D5-61CC-4D75-A0C6-C0458695A199}" srcId="{8F05CD96-3256-4DA0-89ED-7866C04D135D}" destId="{CFC1ABDC-9C6D-4C79-A763-FC07C4FFEF22}" srcOrd="1" destOrd="0" parTransId="{EA28FA3A-5E38-41E6-B57E-204D7D27930B}" sibTransId="{01920528-4D87-4115-B2A8-E0EE36561C2E}"/>
    <dgm:cxn modelId="{E6F50EF8-1E22-46C1-9641-7D025A780009}" type="presOf" srcId="{FC009A6E-A9F7-438B-BF00-6BE6F0295D6A}" destId="{D4E3C154-BFDC-42D8-A02B-1E50B98A6EA4}" srcOrd="0" destOrd="0" presId="urn:microsoft.com/office/officeart/2005/8/layout/process4"/>
    <dgm:cxn modelId="{5961CE33-7C40-4826-9D82-3D6082FC7ACC}" type="presParOf" srcId="{111FDDCB-D79A-4105-84D2-DB6509FA6722}" destId="{680F5BCB-4AD7-4DF4-9B12-A7D9F32B840C}" srcOrd="0" destOrd="0" presId="urn:microsoft.com/office/officeart/2005/8/layout/process4"/>
    <dgm:cxn modelId="{DF35EFBC-C5B6-42CA-8461-C18883807449}" type="presParOf" srcId="{680F5BCB-4AD7-4DF4-9B12-A7D9F32B840C}" destId="{FA36B764-957E-4C28-B504-7361D4584EC6}" srcOrd="0" destOrd="0" presId="urn:microsoft.com/office/officeart/2005/8/layout/process4"/>
    <dgm:cxn modelId="{D9E9D41C-F53B-4235-9BB1-4F79A68D9669}" type="presParOf" srcId="{680F5BCB-4AD7-4DF4-9B12-A7D9F32B840C}" destId="{29ECBC70-E05C-4E05-B2DC-EE720192826C}" srcOrd="1" destOrd="0" presId="urn:microsoft.com/office/officeart/2005/8/layout/process4"/>
    <dgm:cxn modelId="{4D0D6A1C-1FBA-40E6-A935-40EE0252317C}" type="presParOf" srcId="{680F5BCB-4AD7-4DF4-9B12-A7D9F32B840C}" destId="{D4D5A10B-E6E0-42CB-8190-8F837786234F}" srcOrd="2" destOrd="0" presId="urn:microsoft.com/office/officeart/2005/8/layout/process4"/>
    <dgm:cxn modelId="{1436B782-DEC6-4148-A722-189C4B73A6FB}" type="presParOf" srcId="{D4D5A10B-E6E0-42CB-8190-8F837786234F}" destId="{ECFDC242-386B-42D6-985D-468CC280958E}" srcOrd="0" destOrd="0" presId="urn:microsoft.com/office/officeart/2005/8/layout/process4"/>
    <dgm:cxn modelId="{55991951-0168-412B-AF72-9F395B7C371A}" type="presParOf" srcId="{D4D5A10B-E6E0-42CB-8190-8F837786234F}" destId="{D6D9A778-B001-4652-9EFD-109576B0B761}" srcOrd="1" destOrd="0" presId="urn:microsoft.com/office/officeart/2005/8/layout/process4"/>
    <dgm:cxn modelId="{F915530E-8B44-48DD-B082-A2B5593B1C67}" type="presParOf" srcId="{D4D5A10B-E6E0-42CB-8190-8F837786234F}" destId="{98C0DA91-AF19-4C37-A5E1-6D5DF3DFA7C6}" srcOrd="2" destOrd="0" presId="urn:microsoft.com/office/officeart/2005/8/layout/process4"/>
    <dgm:cxn modelId="{E32992EA-0403-47CD-BECF-C5388234DB86}" type="presParOf" srcId="{111FDDCB-D79A-4105-84D2-DB6509FA6722}" destId="{5C80A87B-8CDE-4F70-BB5D-4FD79FFE109F}" srcOrd="1" destOrd="0" presId="urn:microsoft.com/office/officeart/2005/8/layout/process4"/>
    <dgm:cxn modelId="{E96EB5CB-9E76-4E3E-8F7A-1178576B2AA8}" type="presParOf" srcId="{111FDDCB-D79A-4105-84D2-DB6509FA6722}" destId="{CF479FD6-FBE0-4D7C-885C-C989607977DD}" srcOrd="2" destOrd="0" presId="urn:microsoft.com/office/officeart/2005/8/layout/process4"/>
    <dgm:cxn modelId="{131E1118-8C3D-4DE9-8C7B-EF15FF1A7572}" type="presParOf" srcId="{CF479FD6-FBE0-4D7C-885C-C989607977DD}" destId="{D4E3C154-BFDC-42D8-A02B-1E50B98A6EA4}"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2980ED6-EB7E-4546-B0FE-C303E71F11C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68E3856-F0D8-4EC7-8261-FC0F4C9079DA}">
      <dgm:prSet custT="1"/>
      <dgm:spPr/>
      <dgm:t>
        <a:bodyPr/>
        <a:lstStyle/>
        <a:p>
          <a:r>
            <a:rPr lang="en-US" sz="1600" b="1" dirty="0"/>
            <a:t>Dependencies violations</a:t>
          </a:r>
          <a:r>
            <a:rPr lang="en-US" sz="1600" dirty="0"/>
            <a:t>, including module dependencies, external dependencies, and external team dependencies </a:t>
          </a:r>
        </a:p>
      </dgm:t>
    </dgm:pt>
    <dgm:pt modelId="{E263F70A-D8EF-4166-840E-57987F8190E3}" type="parTrans" cxnId="{CD6A1D87-0139-4175-81AD-96E3B788FA85}">
      <dgm:prSet/>
      <dgm:spPr/>
      <dgm:t>
        <a:bodyPr/>
        <a:lstStyle/>
        <a:p>
          <a:endParaRPr lang="en-US"/>
        </a:p>
      </dgm:t>
    </dgm:pt>
    <dgm:pt modelId="{37ED0D1C-E207-48A3-9DFD-CABE6A14F066}" type="sibTrans" cxnId="{CD6A1D87-0139-4175-81AD-96E3B788FA85}">
      <dgm:prSet/>
      <dgm:spPr/>
      <dgm:t>
        <a:bodyPr/>
        <a:lstStyle/>
        <a:p>
          <a:endParaRPr lang="en-US"/>
        </a:p>
      </dgm:t>
    </dgm:pt>
    <dgm:pt modelId="{531E20C8-5711-4347-B851-2580387EEACA}">
      <dgm:prSet custT="1"/>
      <dgm:spPr/>
      <dgm:t>
        <a:bodyPr/>
        <a:lstStyle/>
        <a:p>
          <a:r>
            <a:rPr lang="en-US" sz="1600" b="1" dirty="0"/>
            <a:t>Non-uniformity of patterns and policies </a:t>
          </a:r>
          <a:r>
            <a:rPr lang="en-US" sz="1600" dirty="0"/>
            <a:t>where, for example, a violation of naming conventions and non-uniform design or architectural patterns are implemented</a:t>
          </a:r>
        </a:p>
      </dgm:t>
    </dgm:pt>
    <dgm:pt modelId="{37026CDA-558D-4EA7-A779-6BD03736904A}" type="parTrans" cxnId="{B12948F0-CBBE-4961-8F1A-397DFC38B3E3}">
      <dgm:prSet/>
      <dgm:spPr/>
      <dgm:t>
        <a:bodyPr/>
        <a:lstStyle/>
        <a:p>
          <a:endParaRPr lang="en-US"/>
        </a:p>
      </dgm:t>
    </dgm:pt>
    <dgm:pt modelId="{4F7D5049-AD98-4F6E-8077-91DC23519E5B}" type="sibTrans" cxnId="{B12948F0-CBBE-4961-8F1A-397DFC38B3E3}">
      <dgm:prSet/>
      <dgm:spPr/>
      <dgm:t>
        <a:bodyPr/>
        <a:lstStyle/>
        <a:p>
          <a:endParaRPr lang="en-US"/>
        </a:p>
      </dgm:t>
    </dgm:pt>
    <dgm:pt modelId="{99F843F6-7BBE-47A8-8CBE-671B1C86C7B0}">
      <dgm:prSet custT="1"/>
      <dgm:spPr/>
      <dgm:t>
        <a:bodyPr/>
        <a:lstStyle/>
        <a:p>
          <a:r>
            <a:rPr lang="en-US" sz="1600" dirty="0"/>
            <a:t>Code-related issues such as code </a:t>
          </a:r>
          <a:r>
            <a:rPr lang="en-US" sz="1600" b="1" dirty="0"/>
            <a:t>duplication</a:t>
          </a:r>
          <a:r>
            <a:rPr lang="en-US" sz="1600" dirty="0"/>
            <a:t> and overly </a:t>
          </a:r>
          <a:r>
            <a:rPr lang="en-US" sz="1600" b="1" dirty="0"/>
            <a:t>complex code </a:t>
          </a:r>
          <a:endParaRPr lang="en-US" sz="1600" dirty="0"/>
        </a:p>
      </dgm:t>
    </dgm:pt>
    <dgm:pt modelId="{15CB79C4-C064-43D7-81AD-219621EC5132}" type="parTrans" cxnId="{A7D8571A-93F0-48D0-8396-A542972B467C}">
      <dgm:prSet/>
      <dgm:spPr/>
      <dgm:t>
        <a:bodyPr/>
        <a:lstStyle/>
        <a:p>
          <a:endParaRPr lang="en-US"/>
        </a:p>
      </dgm:t>
    </dgm:pt>
    <dgm:pt modelId="{470F98D5-1260-4215-A6C2-A97FFE56134B}" type="sibTrans" cxnId="{A7D8571A-93F0-48D0-8396-A542972B467C}">
      <dgm:prSet/>
      <dgm:spPr/>
      <dgm:t>
        <a:bodyPr/>
        <a:lstStyle/>
        <a:p>
          <a:endParaRPr lang="en-US"/>
        </a:p>
      </dgm:t>
    </dgm:pt>
    <dgm:pt modelId="{97BA0565-FCDF-4859-9874-6568DF739F09}">
      <dgm:prSet/>
      <dgm:spPr/>
      <dgm:t>
        <a:bodyPr/>
        <a:lstStyle/>
        <a:p>
          <a:r>
            <a:rPr lang="en-US" dirty="0"/>
            <a:t>Non-uniform management of </a:t>
          </a:r>
          <a:r>
            <a:rPr lang="en-US" b="1" dirty="0"/>
            <a:t>integration with subsystems </a:t>
          </a:r>
          <a:r>
            <a:rPr lang="en-US" dirty="0"/>
            <a:t>and resources </a:t>
          </a:r>
        </a:p>
      </dgm:t>
    </dgm:pt>
    <dgm:pt modelId="{4423ACD2-7B3B-4FA4-9579-5AEC3C5D90A3}" type="parTrans" cxnId="{1B564075-7632-4CBD-B6D2-ECE608ED2B0A}">
      <dgm:prSet/>
      <dgm:spPr/>
      <dgm:t>
        <a:bodyPr/>
        <a:lstStyle/>
        <a:p>
          <a:endParaRPr lang="en-US"/>
        </a:p>
      </dgm:t>
    </dgm:pt>
    <dgm:pt modelId="{E520B3BE-0741-4B84-B5B1-487ADACC3171}" type="sibTrans" cxnId="{1B564075-7632-4CBD-B6D2-ECE608ED2B0A}">
      <dgm:prSet/>
      <dgm:spPr/>
      <dgm:t>
        <a:bodyPr/>
        <a:lstStyle/>
        <a:p>
          <a:endParaRPr lang="en-US"/>
        </a:p>
      </dgm:t>
    </dgm:pt>
    <dgm:pt modelId="{C7D27D78-EB75-4A85-8702-1810337AEC4F}">
      <dgm:prSet custT="1"/>
      <dgm:spPr/>
      <dgm:t>
        <a:bodyPr/>
        <a:lstStyle/>
        <a:p>
          <a:r>
            <a:rPr lang="en-US" sz="1600" dirty="0"/>
            <a:t>Conﬂicting QA synergies</a:t>
          </a:r>
        </a:p>
      </dgm:t>
    </dgm:pt>
    <dgm:pt modelId="{9876B42F-073D-4099-9024-762A850D759C}" type="parTrans" cxnId="{609B42EE-1220-4221-8D2D-2F58CD1ADA75}">
      <dgm:prSet/>
      <dgm:spPr/>
      <dgm:t>
        <a:bodyPr/>
        <a:lstStyle/>
        <a:p>
          <a:endParaRPr lang="en-US"/>
        </a:p>
      </dgm:t>
    </dgm:pt>
    <dgm:pt modelId="{963A2047-C327-455A-BDC7-F5721A8D285C}" type="sibTrans" cxnId="{609B42EE-1220-4221-8D2D-2F58CD1ADA75}">
      <dgm:prSet/>
      <dgm:spPr/>
      <dgm:t>
        <a:bodyPr/>
        <a:lstStyle/>
        <a:p>
          <a:endParaRPr lang="en-US"/>
        </a:p>
      </dgm:t>
    </dgm:pt>
    <dgm:pt modelId="{D540AE08-9856-4726-A38D-C5429D346AE8}" type="pres">
      <dgm:prSet presAssocID="{E2980ED6-EB7E-4546-B0FE-C303E71F11C2}" presName="root" presStyleCnt="0">
        <dgm:presLayoutVars>
          <dgm:dir/>
          <dgm:resizeHandles val="exact"/>
        </dgm:presLayoutVars>
      </dgm:prSet>
      <dgm:spPr/>
    </dgm:pt>
    <dgm:pt modelId="{EB0E6AAF-2485-40FB-9405-134798216FB1}" type="pres">
      <dgm:prSet presAssocID="{E2980ED6-EB7E-4546-B0FE-C303E71F11C2}" presName="container" presStyleCnt="0">
        <dgm:presLayoutVars>
          <dgm:dir/>
          <dgm:resizeHandles val="exact"/>
        </dgm:presLayoutVars>
      </dgm:prSet>
      <dgm:spPr/>
    </dgm:pt>
    <dgm:pt modelId="{2F076447-BD72-45AE-A9D7-5B3AD6782DB0}" type="pres">
      <dgm:prSet presAssocID="{F68E3856-F0D8-4EC7-8261-FC0F4C9079DA}" presName="compNode" presStyleCnt="0"/>
      <dgm:spPr/>
    </dgm:pt>
    <dgm:pt modelId="{A9DAA867-1903-48D1-99D0-82FD00723B4E}" type="pres">
      <dgm:prSet presAssocID="{F68E3856-F0D8-4EC7-8261-FC0F4C9079DA}" presName="iconBgRect" presStyleLbl="bgShp" presStyleIdx="0" presStyleCnt="5"/>
      <dgm:spPr/>
    </dgm:pt>
    <dgm:pt modelId="{2E4647DF-EA16-446B-BD09-5492DCBC82C2}" type="pres">
      <dgm:prSet presAssocID="{F68E3856-F0D8-4EC7-8261-FC0F4C9079D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D10651E8-9229-4A26-8A95-7BC4908A019F}" type="pres">
      <dgm:prSet presAssocID="{F68E3856-F0D8-4EC7-8261-FC0F4C9079DA}" presName="spaceRect" presStyleCnt="0"/>
      <dgm:spPr/>
    </dgm:pt>
    <dgm:pt modelId="{72B38481-07C8-421F-BBAF-E816FF7686E5}" type="pres">
      <dgm:prSet presAssocID="{F68E3856-F0D8-4EC7-8261-FC0F4C9079DA}" presName="textRect" presStyleLbl="revTx" presStyleIdx="0" presStyleCnt="5">
        <dgm:presLayoutVars>
          <dgm:chMax val="1"/>
          <dgm:chPref val="1"/>
        </dgm:presLayoutVars>
      </dgm:prSet>
      <dgm:spPr/>
    </dgm:pt>
    <dgm:pt modelId="{24BBDCD7-31CD-49E1-81D4-0DF77E8AF96A}" type="pres">
      <dgm:prSet presAssocID="{37ED0D1C-E207-48A3-9DFD-CABE6A14F066}" presName="sibTrans" presStyleLbl="sibTrans2D1" presStyleIdx="0" presStyleCnt="0"/>
      <dgm:spPr/>
    </dgm:pt>
    <dgm:pt modelId="{272182DD-B02E-4082-915C-17E5FBEC16A2}" type="pres">
      <dgm:prSet presAssocID="{531E20C8-5711-4347-B851-2580387EEACA}" presName="compNode" presStyleCnt="0"/>
      <dgm:spPr/>
    </dgm:pt>
    <dgm:pt modelId="{B0DA7DBA-B0AB-495F-B55D-4F2539DCC0E8}" type="pres">
      <dgm:prSet presAssocID="{531E20C8-5711-4347-B851-2580387EEACA}" presName="iconBgRect" presStyleLbl="bgShp" presStyleIdx="1" presStyleCnt="5"/>
      <dgm:spPr/>
    </dgm:pt>
    <dgm:pt modelId="{65BCB8B2-2393-410E-875A-3EC44AAAAD94}" type="pres">
      <dgm:prSet presAssocID="{531E20C8-5711-4347-B851-2580387EEA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48C56738-D5E3-4269-88CB-1EFD7CEAE607}" type="pres">
      <dgm:prSet presAssocID="{531E20C8-5711-4347-B851-2580387EEACA}" presName="spaceRect" presStyleCnt="0"/>
      <dgm:spPr/>
    </dgm:pt>
    <dgm:pt modelId="{F26BFF7A-3C15-4BE5-BEF8-623ADADE2A46}" type="pres">
      <dgm:prSet presAssocID="{531E20C8-5711-4347-B851-2580387EEACA}" presName="textRect" presStyleLbl="revTx" presStyleIdx="1" presStyleCnt="5">
        <dgm:presLayoutVars>
          <dgm:chMax val="1"/>
          <dgm:chPref val="1"/>
        </dgm:presLayoutVars>
      </dgm:prSet>
      <dgm:spPr/>
    </dgm:pt>
    <dgm:pt modelId="{338133DD-15B4-4167-892E-6AACA4A0628A}" type="pres">
      <dgm:prSet presAssocID="{4F7D5049-AD98-4F6E-8077-91DC23519E5B}" presName="sibTrans" presStyleLbl="sibTrans2D1" presStyleIdx="0" presStyleCnt="0"/>
      <dgm:spPr/>
    </dgm:pt>
    <dgm:pt modelId="{9CE49CF3-6F08-4881-98EB-6A548D76EBB7}" type="pres">
      <dgm:prSet presAssocID="{99F843F6-7BBE-47A8-8CBE-671B1C86C7B0}" presName="compNode" presStyleCnt="0"/>
      <dgm:spPr/>
    </dgm:pt>
    <dgm:pt modelId="{79E53D8E-0B5B-4EBC-B4E6-9F514E9FECFE}" type="pres">
      <dgm:prSet presAssocID="{99F843F6-7BBE-47A8-8CBE-671B1C86C7B0}" presName="iconBgRect" presStyleLbl="bgShp" presStyleIdx="2" presStyleCnt="5"/>
      <dgm:spPr/>
    </dgm:pt>
    <dgm:pt modelId="{270A8C4A-677C-43FE-82AB-267A006CD4A3}" type="pres">
      <dgm:prSet presAssocID="{99F843F6-7BBE-47A8-8CBE-671B1C86C7B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ED1A3800-031F-4850-AA1A-A28C6C8C7196}" type="pres">
      <dgm:prSet presAssocID="{99F843F6-7BBE-47A8-8CBE-671B1C86C7B0}" presName="spaceRect" presStyleCnt="0"/>
      <dgm:spPr/>
    </dgm:pt>
    <dgm:pt modelId="{19EC5CF6-A1CF-449A-B48B-EC558113A382}" type="pres">
      <dgm:prSet presAssocID="{99F843F6-7BBE-47A8-8CBE-671B1C86C7B0}" presName="textRect" presStyleLbl="revTx" presStyleIdx="2" presStyleCnt="5">
        <dgm:presLayoutVars>
          <dgm:chMax val="1"/>
          <dgm:chPref val="1"/>
        </dgm:presLayoutVars>
      </dgm:prSet>
      <dgm:spPr/>
    </dgm:pt>
    <dgm:pt modelId="{E33B7008-C976-4D25-B2E4-F5685F62BD52}" type="pres">
      <dgm:prSet presAssocID="{470F98D5-1260-4215-A6C2-A97FFE56134B}" presName="sibTrans" presStyleLbl="sibTrans2D1" presStyleIdx="0" presStyleCnt="0"/>
      <dgm:spPr/>
    </dgm:pt>
    <dgm:pt modelId="{4DCD14DE-0130-498E-A23D-F9CC96B2C58A}" type="pres">
      <dgm:prSet presAssocID="{97BA0565-FCDF-4859-9874-6568DF739F09}" presName="compNode" presStyleCnt="0"/>
      <dgm:spPr/>
    </dgm:pt>
    <dgm:pt modelId="{5F5BB5FD-44D6-463A-A81E-C99FD95AF01D}" type="pres">
      <dgm:prSet presAssocID="{97BA0565-FCDF-4859-9874-6568DF739F09}" presName="iconBgRect" presStyleLbl="bgShp" presStyleIdx="3" presStyleCnt="5"/>
      <dgm:spPr/>
    </dgm:pt>
    <dgm:pt modelId="{97659D3F-A746-48E0-927B-E0698912FC68}" type="pres">
      <dgm:prSet presAssocID="{97BA0565-FCDF-4859-9874-6568DF739F0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nching Diagram"/>
        </a:ext>
      </dgm:extLst>
    </dgm:pt>
    <dgm:pt modelId="{025A2F69-FC56-469B-A2B1-12D0D2FF303A}" type="pres">
      <dgm:prSet presAssocID="{97BA0565-FCDF-4859-9874-6568DF739F09}" presName="spaceRect" presStyleCnt="0"/>
      <dgm:spPr/>
    </dgm:pt>
    <dgm:pt modelId="{A99848A5-63A7-4EC7-BAF5-F688C1C3C847}" type="pres">
      <dgm:prSet presAssocID="{97BA0565-FCDF-4859-9874-6568DF739F09}" presName="textRect" presStyleLbl="revTx" presStyleIdx="3" presStyleCnt="5">
        <dgm:presLayoutVars>
          <dgm:chMax val="1"/>
          <dgm:chPref val="1"/>
        </dgm:presLayoutVars>
      </dgm:prSet>
      <dgm:spPr/>
    </dgm:pt>
    <dgm:pt modelId="{6F084446-A876-4C1B-969A-EAB2417945E3}" type="pres">
      <dgm:prSet presAssocID="{E520B3BE-0741-4B84-B5B1-487ADACC3171}" presName="sibTrans" presStyleLbl="sibTrans2D1" presStyleIdx="0" presStyleCnt="0"/>
      <dgm:spPr/>
    </dgm:pt>
    <dgm:pt modelId="{ED2636B4-A571-4C3B-91AF-1137FDF45515}" type="pres">
      <dgm:prSet presAssocID="{C7D27D78-EB75-4A85-8702-1810337AEC4F}" presName="compNode" presStyleCnt="0"/>
      <dgm:spPr/>
    </dgm:pt>
    <dgm:pt modelId="{C59EA1A9-0467-4FFD-8393-BFA6532FDD28}" type="pres">
      <dgm:prSet presAssocID="{C7D27D78-EB75-4A85-8702-1810337AEC4F}" presName="iconBgRect" presStyleLbl="bgShp" presStyleIdx="4" presStyleCnt="5"/>
      <dgm:spPr/>
    </dgm:pt>
    <dgm:pt modelId="{75447026-CF67-4434-BE61-16A1AEA18750}" type="pres">
      <dgm:prSet presAssocID="{C7D27D78-EB75-4A85-8702-1810337AEC4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obot"/>
        </a:ext>
      </dgm:extLst>
    </dgm:pt>
    <dgm:pt modelId="{FF891DFE-F179-4A78-87F3-DE4A8DAC3D40}" type="pres">
      <dgm:prSet presAssocID="{C7D27D78-EB75-4A85-8702-1810337AEC4F}" presName="spaceRect" presStyleCnt="0"/>
      <dgm:spPr/>
    </dgm:pt>
    <dgm:pt modelId="{44EC59C8-0E24-4F7D-9ED7-27BA971D56D5}" type="pres">
      <dgm:prSet presAssocID="{C7D27D78-EB75-4A85-8702-1810337AEC4F}" presName="textRect" presStyleLbl="revTx" presStyleIdx="4" presStyleCnt="5">
        <dgm:presLayoutVars>
          <dgm:chMax val="1"/>
          <dgm:chPref val="1"/>
        </dgm:presLayoutVars>
      </dgm:prSet>
      <dgm:spPr/>
    </dgm:pt>
  </dgm:ptLst>
  <dgm:cxnLst>
    <dgm:cxn modelId="{232C2E10-34E7-4BE4-8A01-2119F018DD8C}" type="presOf" srcId="{470F98D5-1260-4215-A6C2-A97FFE56134B}" destId="{E33B7008-C976-4D25-B2E4-F5685F62BD52}" srcOrd="0" destOrd="0" presId="urn:microsoft.com/office/officeart/2018/2/layout/IconCircleList"/>
    <dgm:cxn modelId="{A7D8571A-93F0-48D0-8396-A542972B467C}" srcId="{E2980ED6-EB7E-4546-B0FE-C303E71F11C2}" destId="{99F843F6-7BBE-47A8-8CBE-671B1C86C7B0}" srcOrd="2" destOrd="0" parTransId="{15CB79C4-C064-43D7-81AD-219621EC5132}" sibTransId="{470F98D5-1260-4215-A6C2-A97FFE56134B}"/>
    <dgm:cxn modelId="{8BB2A632-1849-4961-A6A7-4E4DAA61C654}" type="presOf" srcId="{37ED0D1C-E207-48A3-9DFD-CABE6A14F066}" destId="{24BBDCD7-31CD-49E1-81D4-0DF77E8AF96A}" srcOrd="0" destOrd="0" presId="urn:microsoft.com/office/officeart/2018/2/layout/IconCircleList"/>
    <dgm:cxn modelId="{A78B2E40-FC39-4E7F-9CC0-F87C310CE424}" type="presOf" srcId="{F68E3856-F0D8-4EC7-8261-FC0F4C9079DA}" destId="{72B38481-07C8-421F-BBAF-E816FF7686E5}" srcOrd="0" destOrd="0" presId="urn:microsoft.com/office/officeart/2018/2/layout/IconCircleList"/>
    <dgm:cxn modelId="{A6686F5C-B5E2-4A28-87BD-D2B12F56E590}" type="presOf" srcId="{531E20C8-5711-4347-B851-2580387EEACA}" destId="{F26BFF7A-3C15-4BE5-BEF8-623ADADE2A46}" srcOrd="0" destOrd="0" presId="urn:microsoft.com/office/officeart/2018/2/layout/IconCircleList"/>
    <dgm:cxn modelId="{A0E0D364-0969-4B48-91ED-2D3AF01EE107}" type="presOf" srcId="{E2980ED6-EB7E-4546-B0FE-C303E71F11C2}" destId="{D540AE08-9856-4726-A38D-C5429D346AE8}" srcOrd="0" destOrd="0" presId="urn:microsoft.com/office/officeart/2018/2/layout/IconCircleList"/>
    <dgm:cxn modelId="{1B564075-7632-4CBD-B6D2-ECE608ED2B0A}" srcId="{E2980ED6-EB7E-4546-B0FE-C303E71F11C2}" destId="{97BA0565-FCDF-4859-9874-6568DF739F09}" srcOrd="3" destOrd="0" parTransId="{4423ACD2-7B3B-4FA4-9579-5AEC3C5D90A3}" sibTransId="{E520B3BE-0741-4B84-B5B1-487ADACC3171}"/>
    <dgm:cxn modelId="{38DB847A-1B01-436F-896B-BB1BBAD97B9B}" type="presOf" srcId="{4F7D5049-AD98-4F6E-8077-91DC23519E5B}" destId="{338133DD-15B4-4167-892E-6AACA4A0628A}" srcOrd="0" destOrd="0" presId="urn:microsoft.com/office/officeart/2018/2/layout/IconCircleList"/>
    <dgm:cxn modelId="{CD6A1D87-0139-4175-81AD-96E3B788FA85}" srcId="{E2980ED6-EB7E-4546-B0FE-C303E71F11C2}" destId="{F68E3856-F0D8-4EC7-8261-FC0F4C9079DA}" srcOrd="0" destOrd="0" parTransId="{E263F70A-D8EF-4166-840E-57987F8190E3}" sibTransId="{37ED0D1C-E207-48A3-9DFD-CABE6A14F066}"/>
    <dgm:cxn modelId="{7651E3A2-18F0-46B0-90EF-4BF1B42F549A}" type="presOf" srcId="{99F843F6-7BBE-47A8-8CBE-671B1C86C7B0}" destId="{19EC5CF6-A1CF-449A-B48B-EC558113A382}" srcOrd="0" destOrd="0" presId="urn:microsoft.com/office/officeart/2018/2/layout/IconCircleList"/>
    <dgm:cxn modelId="{75F56DAB-C1AA-4640-A962-3206363F3B55}" type="presOf" srcId="{C7D27D78-EB75-4A85-8702-1810337AEC4F}" destId="{44EC59C8-0E24-4F7D-9ED7-27BA971D56D5}" srcOrd="0" destOrd="0" presId="urn:microsoft.com/office/officeart/2018/2/layout/IconCircleList"/>
    <dgm:cxn modelId="{0960BBC0-586F-4AD8-9AC1-F7D85A4D5C68}" type="presOf" srcId="{E520B3BE-0741-4B84-B5B1-487ADACC3171}" destId="{6F084446-A876-4C1B-969A-EAB2417945E3}" srcOrd="0" destOrd="0" presId="urn:microsoft.com/office/officeart/2018/2/layout/IconCircleList"/>
    <dgm:cxn modelId="{5DE392CD-6022-48CD-8D21-5D107259547D}" type="presOf" srcId="{97BA0565-FCDF-4859-9874-6568DF739F09}" destId="{A99848A5-63A7-4EC7-BAF5-F688C1C3C847}" srcOrd="0" destOrd="0" presId="urn:microsoft.com/office/officeart/2018/2/layout/IconCircleList"/>
    <dgm:cxn modelId="{609B42EE-1220-4221-8D2D-2F58CD1ADA75}" srcId="{E2980ED6-EB7E-4546-B0FE-C303E71F11C2}" destId="{C7D27D78-EB75-4A85-8702-1810337AEC4F}" srcOrd="4" destOrd="0" parTransId="{9876B42F-073D-4099-9024-762A850D759C}" sibTransId="{963A2047-C327-455A-BDC7-F5721A8D285C}"/>
    <dgm:cxn modelId="{B12948F0-CBBE-4961-8F1A-397DFC38B3E3}" srcId="{E2980ED6-EB7E-4546-B0FE-C303E71F11C2}" destId="{531E20C8-5711-4347-B851-2580387EEACA}" srcOrd="1" destOrd="0" parTransId="{37026CDA-558D-4EA7-A779-6BD03736904A}" sibTransId="{4F7D5049-AD98-4F6E-8077-91DC23519E5B}"/>
    <dgm:cxn modelId="{19F44AF7-2774-4F84-A46B-17EF774F9F1C}" type="presParOf" srcId="{D540AE08-9856-4726-A38D-C5429D346AE8}" destId="{EB0E6AAF-2485-40FB-9405-134798216FB1}" srcOrd="0" destOrd="0" presId="urn:microsoft.com/office/officeart/2018/2/layout/IconCircleList"/>
    <dgm:cxn modelId="{23F1FED8-571B-48A3-A45F-2F7FA1629241}" type="presParOf" srcId="{EB0E6AAF-2485-40FB-9405-134798216FB1}" destId="{2F076447-BD72-45AE-A9D7-5B3AD6782DB0}" srcOrd="0" destOrd="0" presId="urn:microsoft.com/office/officeart/2018/2/layout/IconCircleList"/>
    <dgm:cxn modelId="{65BF9B1A-ED56-43EA-BE21-CBF0D97D7692}" type="presParOf" srcId="{2F076447-BD72-45AE-A9D7-5B3AD6782DB0}" destId="{A9DAA867-1903-48D1-99D0-82FD00723B4E}" srcOrd="0" destOrd="0" presId="urn:microsoft.com/office/officeart/2018/2/layout/IconCircleList"/>
    <dgm:cxn modelId="{A39885FD-5111-4DE8-A072-0811FF5CD060}" type="presParOf" srcId="{2F076447-BD72-45AE-A9D7-5B3AD6782DB0}" destId="{2E4647DF-EA16-446B-BD09-5492DCBC82C2}" srcOrd="1" destOrd="0" presId="urn:microsoft.com/office/officeart/2018/2/layout/IconCircleList"/>
    <dgm:cxn modelId="{499C13E7-7F30-4F38-8D20-A1E44D1F6135}" type="presParOf" srcId="{2F076447-BD72-45AE-A9D7-5B3AD6782DB0}" destId="{D10651E8-9229-4A26-8A95-7BC4908A019F}" srcOrd="2" destOrd="0" presId="urn:microsoft.com/office/officeart/2018/2/layout/IconCircleList"/>
    <dgm:cxn modelId="{D74038BF-DE9D-4863-841C-F7B441640FD2}" type="presParOf" srcId="{2F076447-BD72-45AE-A9D7-5B3AD6782DB0}" destId="{72B38481-07C8-421F-BBAF-E816FF7686E5}" srcOrd="3" destOrd="0" presId="urn:microsoft.com/office/officeart/2018/2/layout/IconCircleList"/>
    <dgm:cxn modelId="{A25F3618-7107-470F-9D45-E1DE1949E2F2}" type="presParOf" srcId="{EB0E6AAF-2485-40FB-9405-134798216FB1}" destId="{24BBDCD7-31CD-49E1-81D4-0DF77E8AF96A}" srcOrd="1" destOrd="0" presId="urn:microsoft.com/office/officeart/2018/2/layout/IconCircleList"/>
    <dgm:cxn modelId="{489F2B52-23B3-40BB-A15A-E559A369BE96}" type="presParOf" srcId="{EB0E6AAF-2485-40FB-9405-134798216FB1}" destId="{272182DD-B02E-4082-915C-17E5FBEC16A2}" srcOrd="2" destOrd="0" presId="urn:microsoft.com/office/officeart/2018/2/layout/IconCircleList"/>
    <dgm:cxn modelId="{D621F3FA-1868-4673-8034-75AE3E8809B8}" type="presParOf" srcId="{272182DD-B02E-4082-915C-17E5FBEC16A2}" destId="{B0DA7DBA-B0AB-495F-B55D-4F2539DCC0E8}" srcOrd="0" destOrd="0" presId="urn:microsoft.com/office/officeart/2018/2/layout/IconCircleList"/>
    <dgm:cxn modelId="{F71F8A65-FF16-4D2E-BC84-32632F993325}" type="presParOf" srcId="{272182DD-B02E-4082-915C-17E5FBEC16A2}" destId="{65BCB8B2-2393-410E-875A-3EC44AAAAD94}" srcOrd="1" destOrd="0" presId="urn:microsoft.com/office/officeart/2018/2/layout/IconCircleList"/>
    <dgm:cxn modelId="{75A6EC92-F292-434A-B0CA-BD90E066F0EF}" type="presParOf" srcId="{272182DD-B02E-4082-915C-17E5FBEC16A2}" destId="{48C56738-D5E3-4269-88CB-1EFD7CEAE607}" srcOrd="2" destOrd="0" presId="urn:microsoft.com/office/officeart/2018/2/layout/IconCircleList"/>
    <dgm:cxn modelId="{E6E571DC-677E-40DD-A1A0-0DE248BEDE8A}" type="presParOf" srcId="{272182DD-B02E-4082-915C-17E5FBEC16A2}" destId="{F26BFF7A-3C15-4BE5-BEF8-623ADADE2A46}" srcOrd="3" destOrd="0" presId="urn:microsoft.com/office/officeart/2018/2/layout/IconCircleList"/>
    <dgm:cxn modelId="{48F48B4F-6A8F-4259-A0C9-AD45AFD34378}" type="presParOf" srcId="{EB0E6AAF-2485-40FB-9405-134798216FB1}" destId="{338133DD-15B4-4167-892E-6AACA4A0628A}" srcOrd="3" destOrd="0" presId="urn:microsoft.com/office/officeart/2018/2/layout/IconCircleList"/>
    <dgm:cxn modelId="{873ADF8E-F910-43AD-B0C0-E7C7B01CFBD2}" type="presParOf" srcId="{EB0E6AAF-2485-40FB-9405-134798216FB1}" destId="{9CE49CF3-6F08-4881-98EB-6A548D76EBB7}" srcOrd="4" destOrd="0" presId="urn:microsoft.com/office/officeart/2018/2/layout/IconCircleList"/>
    <dgm:cxn modelId="{3532C9C4-E836-48AD-9AC1-C0A9E46DFCF5}" type="presParOf" srcId="{9CE49CF3-6F08-4881-98EB-6A548D76EBB7}" destId="{79E53D8E-0B5B-4EBC-B4E6-9F514E9FECFE}" srcOrd="0" destOrd="0" presId="urn:microsoft.com/office/officeart/2018/2/layout/IconCircleList"/>
    <dgm:cxn modelId="{D93CE960-78AC-4825-A954-80DA1E1741E9}" type="presParOf" srcId="{9CE49CF3-6F08-4881-98EB-6A548D76EBB7}" destId="{270A8C4A-677C-43FE-82AB-267A006CD4A3}" srcOrd="1" destOrd="0" presId="urn:microsoft.com/office/officeart/2018/2/layout/IconCircleList"/>
    <dgm:cxn modelId="{9C79AE15-8442-49A2-961D-289655BA6892}" type="presParOf" srcId="{9CE49CF3-6F08-4881-98EB-6A548D76EBB7}" destId="{ED1A3800-031F-4850-AA1A-A28C6C8C7196}" srcOrd="2" destOrd="0" presId="urn:microsoft.com/office/officeart/2018/2/layout/IconCircleList"/>
    <dgm:cxn modelId="{BBCDFDC2-4AB4-420C-975F-09F0782740A5}" type="presParOf" srcId="{9CE49CF3-6F08-4881-98EB-6A548D76EBB7}" destId="{19EC5CF6-A1CF-449A-B48B-EC558113A382}" srcOrd="3" destOrd="0" presId="urn:microsoft.com/office/officeart/2018/2/layout/IconCircleList"/>
    <dgm:cxn modelId="{8C44BFE1-DB98-4C87-9A92-DEA66718EA29}" type="presParOf" srcId="{EB0E6AAF-2485-40FB-9405-134798216FB1}" destId="{E33B7008-C976-4D25-B2E4-F5685F62BD52}" srcOrd="5" destOrd="0" presId="urn:microsoft.com/office/officeart/2018/2/layout/IconCircleList"/>
    <dgm:cxn modelId="{DCF3DADF-5D00-4FDC-8E4C-1CC6541C3DCD}" type="presParOf" srcId="{EB0E6AAF-2485-40FB-9405-134798216FB1}" destId="{4DCD14DE-0130-498E-A23D-F9CC96B2C58A}" srcOrd="6" destOrd="0" presId="urn:microsoft.com/office/officeart/2018/2/layout/IconCircleList"/>
    <dgm:cxn modelId="{1A3BC374-1B36-451D-91FC-CB00E024826F}" type="presParOf" srcId="{4DCD14DE-0130-498E-A23D-F9CC96B2C58A}" destId="{5F5BB5FD-44D6-463A-A81E-C99FD95AF01D}" srcOrd="0" destOrd="0" presId="urn:microsoft.com/office/officeart/2018/2/layout/IconCircleList"/>
    <dgm:cxn modelId="{C820E52C-DE65-4620-B320-A4334BB08007}" type="presParOf" srcId="{4DCD14DE-0130-498E-A23D-F9CC96B2C58A}" destId="{97659D3F-A746-48E0-927B-E0698912FC68}" srcOrd="1" destOrd="0" presId="urn:microsoft.com/office/officeart/2018/2/layout/IconCircleList"/>
    <dgm:cxn modelId="{35BD0D58-6A35-485F-943B-B753D39433CD}" type="presParOf" srcId="{4DCD14DE-0130-498E-A23D-F9CC96B2C58A}" destId="{025A2F69-FC56-469B-A2B1-12D0D2FF303A}" srcOrd="2" destOrd="0" presId="urn:microsoft.com/office/officeart/2018/2/layout/IconCircleList"/>
    <dgm:cxn modelId="{06760633-5F55-4539-88E7-EB2391FB75E3}" type="presParOf" srcId="{4DCD14DE-0130-498E-A23D-F9CC96B2C58A}" destId="{A99848A5-63A7-4EC7-BAF5-F688C1C3C847}" srcOrd="3" destOrd="0" presId="urn:microsoft.com/office/officeart/2018/2/layout/IconCircleList"/>
    <dgm:cxn modelId="{CE8B448C-05D6-46BE-A384-57D69828D8B3}" type="presParOf" srcId="{EB0E6AAF-2485-40FB-9405-134798216FB1}" destId="{6F084446-A876-4C1B-969A-EAB2417945E3}" srcOrd="7" destOrd="0" presId="urn:microsoft.com/office/officeart/2018/2/layout/IconCircleList"/>
    <dgm:cxn modelId="{D7FCD302-0616-4A5F-BFD7-DDF259D9C74E}" type="presParOf" srcId="{EB0E6AAF-2485-40FB-9405-134798216FB1}" destId="{ED2636B4-A571-4C3B-91AF-1137FDF45515}" srcOrd="8" destOrd="0" presId="urn:microsoft.com/office/officeart/2018/2/layout/IconCircleList"/>
    <dgm:cxn modelId="{6F82E076-5D82-45AA-B927-3B5C97B940CA}" type="presParOf" srcId="{ED2636B4-A571-4C3B-91AF-1137FDF45515}" destId="{C59EA1A9-0467-4FFD-8393-BFA6532FDD28}" srcOrd="0" destOrd="0" presId="urn:microsoft.com/office/officeart/2018/2/layout/IconCircleList"/>
    <dgm:cxn modelId="{E2907058-A0AF-4667-B5D8-B64DEE10737C}" type="presParOf" srcId="{ED2636B4-A571-4C3B-91AF-1137FDF45515}" destId="{75447026-CF67-4434-BE61-16A1AEA18750}" srcOrd="1" destOrd="0" presId="urn:microsoft.com/office/officeart/2018/2/layout/IconCircleList"/>
    <dgm:cxn modelId="{D1ADD516-65CC-4107-8DC0-B39C2D35E671}" type="presParOf" srcId="{ED2636B4-A571-4C3B-91AF-1137FDF45515}" destId="{FF891DFE-F179-4A78-87F3-DE4A8DAC3D40}" srcOrd="2" destOrd="0" presId="urn:microsoft.com/office/officeart/2018/2/layout/IconCircleList"/>
    <dgm:cxn modelId="{B84003CA-5074-4BCF-B9A9-3553421F736F}" type="presParOf" srcId="{ED2636B4-A571-4C3B-91AF-1137FDF45515}" destId="{44EC59C8-0E24-4F7D-9ED7-27BA971D56D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821FA-19E7-4D68-9355-D61D7CDAED04}">
      <dsp:nvSpPr>
        <dsp:cNvPr id="0" name=""/>
        <dsp:cNvSpPr/>
      </dsp:nvSpPr>
      <dsp:spPr>
        <a:xfrm>
          <a:off x="1577340" y="1080"/>
          <a:ext cx="6309360" cy="110750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281306" rIns="122419" bIns="281306" numCol="1" spcCol="1270" anchor="ctr" anchorCtr="0">
          <a:noAutofit/>
        </a:bodyPr>
        <a:lstStyle/>
        <a:p>
          <a:pPr marL="0" lvl="0" indent="0" algn="l" defTabSz="800100">
            <a:lnSpc>
              <a:spcPct val="90000"/>
            </a:lnSpc>
            <a:spcBef>
              <a:spcPct val="0"/>
            </a:spcBef>
            <a:spcAft>
              <a:spcPct val="35000"/>
            </a:spcAft>
            <a:buNone/>
          </a:pPr>
          <a:r>
            <a:rPr lang="en-US" sz="1800" kern="1200" dirty="0"/>
            <a:t>Software companies need to deliver customer value continuously, both from a </a:t>
          </a:r>
          <a:r>
            <a:rPr lang="en-US" sz="1800" i="1" kern="1200" dirty="0"/>
            <a:t>short- and long-term perspective</a:t>
          </a:r>
        </a:p>
      </dsp:txBody>
      <dsp:txXfrm>
        <a:off x="1577340" y="1080"/>
        <a:ext cx="6309360" cy="1107504"/>
      </dsp:txXfrm>
    </dsp:sp>
    <dsp:sp modelId="{EF790E31-0496-4A62-8A76-781971C841FD}">
      <dsp:nvSpPr>
        <dsp:cNvPr id="0" name=""/>
        <dsp:cNvSpPr/>
      </dsp:nvSpPr>
      <dsp:spPr>
        <a:xfrm>
          <a:off x="0" y="1080"/>
          <a:ext cx="1577340" cy="110750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09397" rIns="83468" bIns="109397" numCol="1" spcCol="1270" anchor="ctr" anchorCtr="0">
          <a:noAutofit/>
        </a:bodyPr>
        <a:lstStyle/>
        <a:p>
          <a:pPr marL="0" lvl="0" indent="0" algn="ctr" defTabSz="1244600">
            <a:lnSpc>
              <a:spcPct val="90000"/>
            </a:lnSpc>
            <a:spcBef>
              <a:spcPct val="0"/>
            </a:spcBef>
            <a:spcAft>
              <a:spcPct val="35000"/>
            </a:spcAft>
            <a:buNone/>
          </a:pPr>
          <a:r>
            <a:rPr lang="en-US" sz="2800" kern="1200" dirty="0"/>
            <a:t>Customer value </a:t>
          </a:r>
        </a:p>
      </dsp:txBody>
      <dsp:txXfrm>
        <a:off x="0" y="1080"/>
        <a:ext cx="1577340" cy="1107504"/>
      </dsp:txXfrm>
    </dsp:sp>
    <dsp:sp modelId="{6335727C-A679-4E7B-B47A-216DBA67AF69}">
      <dsp:nvSpPr>
        <dsp:cNvPr id="0" name=""/>
        <dsp:cNvSpPr/>
      </dsp:nvSpPr>
      <dsp:spPr>
        <a:xfrm>
          <a:off x="1577340" y="1175035"/>
          <a:ext cx="6309360" cy="1107504"/>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281306" rIns="122419" bIns="281306" numCol="1" spcCol="1270" anchor="ctr" anchorCtr="0">
          <a:noAutofit/>
        </a:bodyPr>
        <a:lstStyle/>
        <a:p>
          <a:pPr marL="0" lvl="0" indent="0" algn="l" defTabSz="800100">
            <a:lnSpc>
              <a:spcPct val="90000"/>
            </a:lnSpc>
            <a:spcBef>
              <a:spcPct val="0"/>
            </a:spcBef>
            <a:spcAft>
              <a:spcPct val="35000"/>
            </a:spcAft>
            <a:buNone/>
          </a:pPr>
          <a:r>
            <a:rPr lang="en-US" sz="1800" kern="1200" dirty="0"/>
            <a:t>Software companies need to consider the tradeoffs between the </a:t>
          </a:r>
          <a:r>
            <a:rPr lang="en-US" sz="1800" i="1" kern="1200" dirty="0"/>
            <a:t>overall quality </a:t>
          </a:r>
          <a:r>
            <a:rPr lang="en-US" sz="1800" kern="1200" dirty="0"/>
            <a:t>of the software, and the costs of the software development process in terms of the required </a:t>
          </a:r>
          <a:r>
            <a:rPr lang="en-US" sz="1800" i="1" kern="1200" dirty="0"/>
            <a:t>time and resources</a:t>
          </a:r>
        </a:p>
      </dsp:txBody>
      <dsp:txXfrm>
        <a:off x="1577340" y="1175035"/>
        <a:ext cx="6309360" cy="1107504"/>
      </dsp:txXfrm>
    </dsp:sp>
    <dsp:sp modelId="{B0350969-0359-4D51-83C1-61D84505FB7A}">
      <dsp:nvSpPr>
        <dsp:cNvPr id="0" name=""/>
        <dsp:cNvSpPr/>
      </dsp:nvSpPr>
      <dsp:spPr>
        <a:xfrm>
          <a:off x="0" y="1175035"/>
          <a:ext cx="1577340" cy="1107504"/>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09397" rIns="83468" bIns="109397" numCol="1" spcCol="1270" anchor="ctr" anchorCtr="0">
          <a:noAutofit/>
        </a:bodyPr>
        <a:lstStyle/>
        <a:p>
          <a:pPr marL="0" lvl="0" indent="0" algn="ctr" defTabSz="1244600">
            <a:lnSpc>
              <a:spcPct val="90000"/>
            </a:lnSpc>
            <a:spcBef>
              <a:spcPct val="0"/>
            </a:spcBef>
            <a:spcAft>
              <a:spcPct val="35000"/>
            </a:spcAft>
            <a:buNone/>
          </a:pPr>
          <a:r>
            <a:rPr lang="en-US" sz="2800" kern="1200" dirty="0"/>
            <a:t>Tradeoffs</a:t>
          </a:r>
        </a:p>
      </dsp:txBody>
      <dsp:txXfrm>
        <a:off x="0" y="1175035"/>
        <a:ext cx="1577340" cy="1107504"/>
      </dsp:txXfrm>
    </dsp:sp>
    <dsp:sp modelId="{49D9A323-6B62-4DFA-B09A-7E305578C6D3}">
      <dsp:nvSpPr>
        <dsp:cNvPr id="0" name=""/>
        <dsp:cNvSpPr/>
      </dsp:nvSpPr>
      <dsp:spPr>
        <a:xfrm>
          <a:off x="1577340" y="2348990"/>
          <a:ext cx="6309360" cy="1107504"/>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281306" rIns="122419" bIns="281306" numCol="1" spcCol="1270" anchor="ctr" anchorCtr="0">
          <a:noAutofit/>
        </a:bodyPr>
        <a:lstStyle/>
        <a:p>
          <a:pPr marL="0" lvl="0" indent="0" algn="l" defTabSz="800100">
            <a:lnSpc>
              <a:spcPct val="90000"/>
            </a:lnSpc>
            <a:spcBef>
              <a:spcPct val="0"/>
            </a:spcBef>
            <a:spcAft>
              <a:spcPct val="35000"/>
            </a:spcAft>
            <a:buNone/>
          </a:pPr>
          <a:r>
            <a:rPr lang="en-US" sz="1800" kern="1200" dirty="0"/>
            <a:t>Software companies need to balance the quality of the software with the ambition of </a:t>
          </a:r>
          <a:r>
            <a:rPr lang="en-US" sz="1800" i="1" kern="1200" dirty="0"/>
            <a:t>increasing the efficiency </a:t>
          </a:r>
          <a:r>
            <a:rPr lang="en-US" sz="1800" kern="1200" dirty="0"/>
            <a:t>and </a:t>
          </a:r>
          <a:r>
            <a:rPr lang="en-US" sz="1800" i="1" kern="1200" dirty="0"/>
            <a:t>decreasing the costs</a:t>
          </a:r>
          <a:r>
            <a:rPr lang="en-US" sz="1800" kern="1200" dirty="0"/>
            <a:t> in each lifecycle phase</a:t>
          </a:r>
        </a:p>
      </dsp:txBody>
      <dsp:txXfrm>
        <a:off x="1577340" y="2348990"/>
        <a:ext cx="6309360" cy="1107504"/>
      </dsp:txXfrm>
    </dsp:sp>
    <dsp:sp modelId="{307D3A48-DE46-44E6-84C6-DB9E352F9C39}">
      <dsp:nvSpPr>
        <dsp:cNvPr id="0" name=""/>
        <dsp:cNvSpPr/>
      </dsp:nvSpPr>
      <dsp:spPr>
        <a:xfrm>
          <a:off x="0" y="2348990"/>
          <a:ext cx="1577340" cy="1107504"/>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09397" rIns="83468" bIns="109397" numCol="1" spcCol="1270" anchor="ctr" anchorCtr="0">
          <a:noAutofit/>
        </a:bodyPr>
        <a:lstStyle/>
        <a:p>
          <a:pPr marL="0" lvl="0" indent="0" algn="ctr" defTabSz="1244600">
            <a:lnSpc>
              <a:spcPct val="90000"/>
            </a:lnSpc>
            <a:spcBef>
              <a:spcPct val="0"/>
            </a:spcBef>
            <a:spcAft>
              <a:spcPct val="35000"/>
            </a:spcAft>
            <a:buNone/>
          </a:pPr>
          <a:r>
            <a:rPr lang="en-US" sz="2800" kern="1200" dirty="0"/>
            <a:t>Efficiency</a:t>
          </a:r>
        </a:p>
      </dsp:txBody>
      <dsp:txXfrm>
        <a:off x="0" y="2348990"/>
        <a:ext cx="1577340" cy="1107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821FA-19E7-4D68-9355-D61D7CDAED04}">
      <dsp:nvSpPr>
        <dsp:cNvPr id="0" name=""/>
        <dsp:cNvSpPr/>
      </dsp:nvSpPr>
      <dsp:spPr>
        <a:xfrm>
          <a:off x="1577340" y="1444"/>
          <a:ext cx="6309360" cy="148014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375957" rIns="122419" bIns="375957" numCol="1" spcCol="1270" anchor="ctr" anchorCtr="0">
          <a:noAutofit/>
        </a:bodyPr>
        <a:lstStyle/>
        <a:p>
          <a:pPr marL="0" lvl="0" indent="0" algn="l" defTabSz="800100">
            <a:lnSpc>
              <a:spcPct val="90000"/>
            </a:lnSpc>
            <a:spcBef>
              <a:spcPct val="0"/>
            </a:spcBef>
            <a:spcAft>
              <a:spcPct val="35000"/>
            </a:spcAft>
            <a:buNone/>
          </a:pPr>
          <a:r>
            <a:rPr lang="en-US" sz="1800" i="1" kern="1200" dirty="0"/>
            <a:t>Deliberately</a:t>
          </a:r>
          <a:r>
            <a:rPr lang="en-US" sz="1800" kern="1200" dirty="0"/>
            <a:t> implement sub-optimal solutions in order to shorten the time-to-market or when resources are limited in practice, by implementing “quick fixes” or “cutting corners” during the software development process</a:t>
          </a:r>
          <a:endParaRPr lang="en-US" sz="1800" i="1" kern="1200" dirty="0"/>
        </a:p>
      </dsp:txBody>
      <dsp:txXfrm>
        <a:off x="1577340" y="1444"/>
        <a:ext cx="6309360" cy="1480144"/>
      </dsp:txXfrm>
    </dsp:sp>
    <dsp:sp modelId="{EF790E31-0496-4A62-8A76-781971C841FD}">
      <dsp:nvSpPr>
        <dsp:cNvPr id="0" name=""/>
        <dsp:cNvSpPr/>
      </dsp:nvSpPr>
      <dsp:spPr>
        <a:xfrm>
          <a:off x="0" y="1444"/>
          <a:ext cx="1577340" cy="148014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46205" rIns="83468" bIns="146205" numCol="1" spcCol="1270" anchor="ctr" anchorCtr="0">
          <a:noAutofit/>
        </a:bodyPr>
        <a:lstStyle/>
        <a:p>
          <a:pPr marL="0" lvl="0" indent="0" algn="ctr" defTabSz="755650">
            <a:lnSpc>
              <a:spcPct val="90000"/>
            </a:lnSpc>
            <a:spcBef>
              <a:spcPct val="0"/>
            </a:spcBef>
            <a:spcAft>
              <a:spcPct val="35000"/>
            </a:spcAft>
            <a:buNone/>
          </a:pPr>
          <a:r>
            <a:rPr lang="en-US" sz="1700" kern="1200" dirty="0"/>
            <a:t>Implement sub-optimal solutions</a:t>
          </a:r>
        </a:p>
        <a:p>
          <a:pPr marL="0" lvl="0" indent="0" algn="ctr" defTabSz="755650">
            <a:lnSpc>
              <a:spcPct val="90000"/>
            </a:lnSpc>
            <a:spcBef>
              <a:spcPct val="0"/>
            </a:spcBef>
            <a:spcAft>
              <a:spcPct val="35000"/>
            </a:spcAft>
            <a:buNone/>
          </a:pPr>
          <a:r>
            <a:rPr lang="en-US" sz="1700" i="1" kern="1200" dirty="0"/>
            <a:t>Deliberately</a:t>
          </a:r>
          <a:endParaRPr lang="en-US" sz="1700" kern="1200" dirty="0"/>
        </a:p>
      </dsp:txBody>
      <dsp:txXfrm>
        <a:off x="0" y="1444"/>
        <a:ext cx="1577340" cy="1480144"/>
      </dsp:txXfrm>
    </dsp:sp>
    <dsp:sp modelId="{6335727C-A679-4E7B-B47A-216DBA67AF69}">
      <dsp:nvSpPr>
        <dsp:cNvPr id="0" name=""/>
        <dsp:cNvSpPr/>
      </dsp:nvSpPr>
      <dsp:spPr>
        <a:xfrm>
          <a:off x="1577340" y="1570396"/>
          <a:ext cx="6309360" cy="1480144"/>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375957" rIns="122419" bIns="375957" numCol="1" spcCol="1270" anchor="ctr" anchorCtr="0">
          <a:noAutofit/>
        </a:bodyPr>
        <a:lstStyle/>
        <a:p>
          <a:pPr marL="0" lvl="0" indent="0" algn="l" defTabSz="800100">
            <a:lnSpc>
              <a:spcPct val="90000"/>
            </a:lnSpc>
            <a:spcBef>
              <a:spcPct val="0"/>
            </a:spcBef>
            <a:spcAft>
              <a:spcPct val="35000"/>
            </a:spcAft>
            <a:buNone/>
          </a:pPr>
          <a:r>
            <a:rPr lang="en-US" sz="1800" kern="1200" dirty="0"/>
            <a:t>Even if the best intention is to go back and refactor the sub-optimal solution immediately afterward, there is a tendency that these refactoring tasks will be postponed since, commonly, there are </a:t>
          </a:r>
          <a:r>
            <a:rPr lang="en-US" sz="1800" i="1" kern="1200" dirty="0"/>
            <a:t>other important deadlines in the near future</a:t>
          </a:r>
          <a:r>
            <a:rPr lang="en-US" sz="1800" kern="1200" dirty="0"/>
            <a:t>, where these refactoring tasks are often down-prioritized</a:t>
          </a:r>
          <a:endParaRPr lang="en-US" sz="1800" i="1" kern="1200" dirty="0"/>
        </a:p>
      </dsp:txBody>
      <dsp:txXfrm>
        <a:off x="1577340" y="1570396"/>
        <a:ext cx="6309360" cy="1480144"/>
      </dsp:txXfrm>
    </dsp:sp>
    <dsp:sp modelId="{B0350969-0359-4D51-83C1-61D84505FB7A}">
      <dsp:nvSpPr>
        <dsp:cNvPr id="0" name=""/>
        <dsp:cNvSpPr/>
      </dsp:nvSpPr>
      <dsp:spPr>
        <a:xfrm>
          <a:off x="0" y="1570396"/>
          <a:ext cx="1577340" cy="1480144"/>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46205" rIns="83468" bIns="146205" numCol="1" spcCol="1270" anchor="ctr" anchorCtr="0">
          <a:noAutofit/>
        </a:bodyPr>
        <a:lstStyle/>
        <a:p>
          <a:pPr marL="0" lvl="0" indent="0" algn="ctr" defTabSz="755650">
            <a:lnSpc>
              <a:spcPct val="90000"/>
            </a:lnSpc>
            <a:spcBef>
              <a:spcPct val="0"/>
            </a:spcBef>
            <a:spcAft>
              <a:spcPct val="35000"/>
            </a:spcAft>
            <a:buNone/>
          </a:pPr>
          <a:r>
            <a:rPr lang="en-US" sz="1700" kern="1200" dirty="0"/>
            <a:t>Postponed refactoring tasks</a:t>
          </a:r>
        </a:p>
      </dsp:txBody>
      <dsp:txXfrm>
        <a:off x="0" y="1570396"/>
        <a:ext cx="1577340" cy="1480144"/>
      </dsp:txXfrm>
    </dsp:sp>
    <dsp:sp modelId="{49D9A323-6B62-4DFA-B09A-7E305578C6D3}">
      <dsp:nvSpPr>
        <dsp:cNvPr id="0" name=""/>
        <dsp:cNvSpPr/>
      </dsp:nvSpPr>
      <dsp:spPr>
        <a:xfrm>
          <a:off x="1577340" y="3139349"/>
          <a:ext cx="6309360" cy="1480144"/>
        </a:xfrm>
        <a:prstGeom prst="rect">
          <a:avLst/>
        </a:prstGeom>
        <a:solidFill>
          <a:schemeClr val="accent1">
            <a:lumMod val="20000"/>
            <a:lumOff val="80000"/>
            <a:alpha val="9000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419" tIns="375957" rIns="122419" bIns="375957" numCol="1" spcCol="1270" anchor="ctr" anchorCtr="0">
          <a:noAutofit/>
        </a:bodyPr>
        <a:lstStyle/>
        <a:p>
          <a:pPr marL="0" lvl="0" indent="0" algn="l" defTabSz="800100">
            <a:lnSpc>
              <a:spcPct val="90000"/>
            </a:lnSpc>
            <a:spcBef>
              <a:spcPct val="0"/>
            </a:spcBef>
            <a:spcAft>
              <a:spcPct val="35000"/>
            </a:spcAft>
            <a:buNone/>
          </a:pPr>
          <a:r>
            <a:rPr lang="en-US" sz="1800" kern="1200" dirty="0"/>
            <a:t>There is also the scenario where sub-optimal solutions are implemented </a:t>
          </a:r>
          <a:r>
            <a:rPr lang="en-US" sz="1800" i="1" kern="1200" dirty="0"/>
            <a:t>unintentionally</a:t>
          </a:r>
          <a:r>
            <a:rPr lang="en-US" sz="1800" kern="1200" dirty="0"/>
            <a:t>, due to a lack of knowledge, guidelines or best practices. </a:t>
          </a:r>
        </a:p>
      </dsp:txBody>
      <dsp:txXfrm>
        <a:off x="1577340" y="3139349"/>
        <a:ext cx="6309360" cy="1480144"/>
      </dsp:txXfrm>
    </dsp:sp>
    <dsp:sp modelId="{307D3A48-DE46-44E6-84C6-DB9E352F9C39}">
      <dsp:nvSpPr>
        <dsp:cNvPr id="0" name=""/>
        <dsp:cNvSpPr/>
      </dsp:nvSpPr>
      <dsp:spPr>
        <a:xfrm>
          <a:off x="0" y="3139349"/>
          <a:ext cx="1577340" cy="1480144"/>
        </a:xfrm>
        <a:prstGeom prst="rect">
          <a:avLst/>
        </a:prstGeom>
        <a:solidFill>
          <a:schemeClr val="tx2">
            <a:lumMod val="40000"/>
            <a:lumOff val="6000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68" tIns="146205" rIns="83468" bIns="146205" numCol="1" spcCol="1270" anchor="ctr" anchorCtr="0">
          <a:noAutofit/>
        </a:bodyPr>
        <a:lstStyle/>
        <a:p>
          <a:pPr marL="0" lvl="0" indent="0" algn="ctr" defTabSz="755650">
            <a:lnSpc>
              <a:spcPct val="90000"/>
            </a:lnSpc>
            <a:spcBef>
              <a:spcPct val="0"/>
            </a:spcBef>
            <a:spcAft>
              <a:spcPct val="35000"/>
            </a:spcAft>
            <a:buNone/>
          </a:pPr>
          <a:r>
            <a:rPr lang="en-US" sz="1700" kern="1200" dirty="0"/>
            <a:t>Implement sub-optimal solutions</a:t>
          </a:r>
        </a:p>
        <a:p>
          <a:pPr marL="0" lvl="0" indent="0" algn="ctr" defTabSz="755650">
            <a:lnSpc>
              <a:spcPct val="90000"/>
            </a:lnSpc>
            <a:spcBef>
              <a:spcPct val="0"/>
            </a:spcBef>
            <a:spcAft>
              <a:spcPct val="35000"/>
            </a:spcAft>
            <a:buNone/>
          </a:pPr>
          <a:r>
            <a:rPr lang="en-US" sz="1700" i="1" kern="1200" dirty="0"/>
            <a:t>Unintentionally</a:t>
          </a:r>
          <a:endParaRPr lang="en-US" sz="1700" kern="1200" dirty="0"/>
        </a:p>
      </dsp:txBody>
      <dsp:txXfrm>
        <a:off x="0" y="3139349"/>
        <a:ext cx="1577340" cy="14801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C8164-9058-48A2-A0EE-A28004DA4CD1}">
      <dsp:nvSpPr>
        <dsp:cNvPr id="0" name=""/>
        <dsp:cNvSpPr/>
      </dsp:nvSpPr>
      <dsp:spPr>
        <a:xfrm>
          <a:off x="1150567" y="948473"/>
          <a:ext cx="1766812" cy="1766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58F47A9-6368-41C5-ADC9-B8B9586426AF}">
      <dsp:nvSpPr>
        <dsp:cNvPr id="0" name=""/>
        <dsp:cNvSpPr/>
      </dsp:nvSpPr>
      <dsp:spPr>
        <a:xfrm>
          <a:off x="70848" y="3225639"/>
          <a:ext cx="39262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t>Helps business staff to understand and make technical decisions</a:t>
          </a:r>
          <a:endParaRPr lang="en-US" sz="2000" kern="1200" dirty="0"/>
        </a:p>
      </dsp:txBody>
      <dsp:txXfrm>
        <a:off x="70848" y="3225639"/>
        <a:ext cx="3926250" cy="1125000"/>
      </dsp:txXfrm>
    </dsp:sp>
    <dsp:sp modelId="{ED9789A2-107F-44DC-95AE-11B0BFB2F888}">
      <dsp:nvSpPr>
        <dsp:cNvPr id="0" name=""/>
        <dsp:cNvSpPr/>
      </dsp:nvSpPr>
      <dsp:spPr>
        <a:xfrm>
          <a:off x="5516725" y="434768"/>
          <a:ext cx="2657798" cy="23197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B3F57B-DBF1-43CB-B145-7F872A9098ED}">
      <dsp:nvSpPr>
        <dsp:cNvPr id="0" name=""/>
        <dsp:cNvSpPr/>
      </dsp:nvSpPr>
      <dsp:spPr>
        <a:xfrm>
          <a:off x="4684192" y="3363861"/>
          <a:ext cx="39262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kern="1200" dirty="0"/>
            <a:t>Helps technical staff to understand financial consequences of technical decisions, and argue for e.g. the need for refactoring</a:t>
          </a:r>
          <a:endParaRPr lang="en-US" sz="2000" kern="1200" dirty="0"/>
        </a:p>
      </dsp:txBody>
      <dsp:txXfrm>
        <a:off x="4684192" y="3363861"/>
        <a:ext cx="3926250" cy="112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8C640-A3C6-4A51-BCFD-CFA294D87357}">
      <dsp:nvSpPr>
        <dsp:cNvPr id="0" name=""/>
        <dsp:cNvSpPr/>
      </dsp:nvSpPr>
      <dsp:spPr>
        <a:xfrm>
          <a:off x="881257" y="126480"/>
          <a:ext cx="5390428" cy="5390428"/>
        </a:xfrm>
        <a:prstGeom prst="circularArrow">
          <a:avLst>
            <a:gd name="adj1" fmla="val 5544"/>
            <a:gd name="adj2" fmla="val 330680"/>
            <a:gd name="adj3" fmla="val 14594238"/>
            <a:gd name="adj4" fmla="val 16905478"/>
            <a:gd name="adj5" fmla="val 5757"/>
          </a:avLst>
        </a:prstGeom>
        <a:solidFill>
          <a:schemeClr val="accent5">
            <a:lumMod val="50000"/>
          </a:schemeClr>
        </a:solidFill>
        <a:ln>
          <a:noFill/>
        </a:ln>
        <a:effectLst/>
      </dsp:spPr>
      <dsp:style>
        <a:lnRef idx="0">
          <a:scrgbClr r="0" g="0" b="0"/>
        </a:lnRef>
        <a:fillRef idx="1">
          <a:scrgbClr r="0" g="0" b="0"/>
        </a:fillRef>
        <a:effectRef idx="0">
          <a:scrgbClr r="0" g="0" b="0"/>
        </a:effectRef>
        <a:fontRef idx="minor"/>
      </dsp:style>
    </dsp:sp>
    <dsp:sp modelId="{8E89F16B-F179-42EA-8A4B-0567A203DC3E}">
      <dsp:nvSpPr>
        <dsp:cNvPr id="0" name=""/>
        <dsp:cNvSpPr/>
      </dsp:nvSpPr>
      <dsp:spPr>
        <a:xfrm>
          <a:off x="2784257" y="237595"/>
          <a:ext cx="1584429" cy="657080"/>
        </a:xfrm>
        <a:prstGeom prst="roundRect">
          <a:avLst/>
        </a:prstGeom>
        <a:gradFill rotWithShape="0">
          <a:gsLst>
            <a:gs pos="52000">
              <a:schemeClr val="accent5">
                <a:lumMod val="75000"/>
              </a:schemeClr>
            </a:gs>
            <a:gs pos="100000">
              <a:schemeClr val="accent1">
                <a:tint val="50000"/>
                <a:shade val="100000"/>
                <a:satMod val="350000"/>
              </a:schemeClr>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Running late and behind schedule </a:t>
          </a:r>
        </a:p>
      </dsp:txBody>
      <dsp:txXfrm>
        <a:off x="2816333" y="269671"/>
        <a:ext cx="1520277" cy="592928"/>
      </dsp:txXfrm>
    </dsp:sp>
    <dsp:sp modelId="{6A7D529D-5108-455A-A645-F1423D7303DE}">
      <dsp:nvSpPr>
        <dsp:cNvPr id="0" name=""/>
        <dsp:cNvSpPr/>
      </dsp:nvSpPr>
      <dsp:spPr>
        <a:xfrm>
          <a:off x="4818706" y="1380100"/>
          <a:ext cx="1974934" cy="1243076"/>
        </a:xfrm>
        <a:prstGeom prst="roundRect">
          <a:avLst/>
        </a:prstGeom>
        <a:gradFill rotWithShape="0">
          <a:gsLst>
            <a:gs pos="52000">
              <a:schemeClr val="accent5">
                <a:lumMod val="75000"/>
              </a:schemeClr>
            </a:gs>
            <a:gs pos="100000">
              <a:schemeClr val="accent1">
                <a:tint val="50000"/>
                <a:shade val="100000"/>
                <a:satMod val="350000"/>
              </a:schemeClr>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Take on Technical Debt, both deliberate or undeliberate</a:t>
          </a:r>
        </a:p>
      </dsp:txBody>
      <dsp:txXfrm>
        <a:off x="4879388" y="1440782"/>
        <a:ext cx="1853570" cy="1121712"/>
      </dsp:txXfrm>
    </dsp:sp>
    <dsp:sp modelId="{CE8961C7-B672-4168-8A61-95E6A9ADED18}">
      <dsp:nvSpPr>
        <dsp:cNvPr id="0" name=""/>
        <dsp:cNvSpPr/>
      </dsp:nvSpPr>
      <dsp:spPr>
        <a:xfrm>
          <a:off x="4315346" y="4194794"/>
          <a:ext cx="2245253" cy="833867"/>
        </a:xfrm>
        <a:prstGeom prst="roundRect">
          <a:avLst/>
        </a:prstGeom>
        <a:gradFill rotWithShape="0">
          <a:gsLst>
            <a:gs pos="52000">
              <a:schemeClr val="accent5">
                <a:lumMod val="75000"/>
              </a:schemeClr>
            </a:gs>
            <a:gs pos="100000">
              <a:schemeClr val="accent1">
                <a:tint val="50000"/>
                <a:shade val="100000"/>
                <a:satMod val="350000"/>
              </a:schemeClr>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Lower the software </a:t>
          </a:r>
          <a:r>
            <a:rPr lang="en-US" sz="1400" kern="1200" dirty="0"/>
            <a:t>developer</a:t>
          </a:r>
          <a:r>
            <a:rPr lang="en-US" sz="2400" kern="1200" dirty="0"/>
            <a:t> </a:t>
          </a:r>
          <a:r>
            <a:rPr lang="en-US" sz="1600" kern="1200" dirty="0"/>
            <a:t>productivity</a:t>
          </a:r>
        </a:p>
      </dsp:txBody>
      <dsp:txXfrm>
        <a:off x="4356052" y="4235500"/>
        <a:ext cx="2163841" cy="752455"/>
      </dsp:txXfrm>
    </dsp:sp>
    <dsp:sp modelId="{C0F3109D-7DFE-4833-BAB7-20839A6B9EF2}">
      <dsp:nvSpPr>
        <dsp:cNvPr id="0" name=""/>
        <dsp:cNvSpPr/>
      </dsp:nvSpPr>
      <dsp:spPr>
        <a:xfrm>
          <a:off x="1308740" y="4270664"/>
          <a:ext cx="1757348" cy="908343"/>
        </a:xfrm>
        <a:prstGeom prst="roundRect">
          <a:avLst/>
        </a:prstGeom>
        <a:gradFill rotWithShape="0">
          <a:gsLst>
            <a:gs pos="52000">
              <a:schemeClr val="accent5">
                <a:lumMod val="75000"/>
              </a:schemeClr>
            </a:gs>
            <a:gs pos="100000">
              <a:schemeClr val="accent1">
                <a:tint val="50000"/>
                <a:shade val="100000"/>
                <a:satMod val="350000"/>
              </a:schemeClr>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Less time for implementing new features and do refactorings</a:t>
          </a:r>
        </a:p>
      </dsp:txBody>
      <dsp:txXfrm>
        <a:off x="1353082" y="4315006"/>
        <a:ext cx="1668664" cy="819659"/>
      </dsp:txXfrm>
    </dsp:sp>
    <dsp:sp modelId="{CEDA06AC-FA85-494B-B563-A2C3C9F9231A}">
      <dsp:nvSpPr>
        <dsp:cNvPr id="0" name=""/>
        <dsp:cNvSpPr/>
      </dsp:nvSpPr>
      <dsp:spPr>
        <a:xfrm>
          <a:off x="473691" y="1437517"/>
          <a:ext cx="1757348" cy="1434611"/>
        </a:xfrm>
        <a:prstGeom prst="roundRect">
          <a:avLst/>
        </a:prstGeom>
        <a:gradFill rotWithShape="0">
          <a:gsLst>
            <a:gs pos="52000">
              <a:schemeClr val="accent5">
                <a:lumMod val="75000"/>
              </a:schemeClr>
            </a:gs>
            <a:gs pos="100000">
              <a:schemeClr val="accent1">
                <a:tint val="50000"/>
                <a:shade val="100000"/>
                <a:satMod val="350000"/>
              </a:schemeClr>
            </a:gs>
          </a:gsLst>
          <a:lin ang="162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Postpone refactoring = still having Technical Debt in the software </a:t>
          </a:r>
        </a:p>
      </dsp:txBody>
      <dsp:txXfrm>
        <a:off x="543723" y="1507549"/>
        <a:ext cx="1617284" cy="12945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58B7C-6776-42D6-8908-F46A36BA9953}">
      <dsp:nvSpPr>
        <dsp:cNvPr id="0" name=""/>
        <dsp:cNvSpPr/>
      </dsp:nvSpPr>
      <dsp:spPr>
        <a:xfrm>
          <a:off x="232489" y="422984"/>
          <a:ext cx="1461505" cy="14615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7A0AE4-B9FA-4501-AE3E-D434D2CE45BD}">
      <dsp:nvSpPr>
        <dsp:cNvPr id="0" name=""/>
        <dsp:cNvSpPr/>
      </dsp:nvSpPr>
      <dsp:spPr>
        <a:xfrm>
          <a:off x="4686" y="1992599"/>
          <a:ext cx="1923750" cy="1007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b="1" kern="1200" dirty="0"/>
            <a:t>Identify what need to be improved</a:t>
          </a:r>
          <a:endParaRPr lang="en-US" sz="1600" kern="1200" dirty="0"/>
        </a:p>
      </dsp:txBody>
      <dsp:txXfrm>
        <a:off x="4686" y="1992599"/>
        <a:ext cx="1923750" cy="1007872"/>
      </dsp:txXfrm>
    </dsp:sp>
    <dsp:sp modelId="{2DDE4D62-F77C-45DA-8614-9DA643A89353}">
      <dsp:nvSpPr>
        <dsp:cNvPr id="0" name=""/>
        <dsp:cNvSpPr/>
      </dsp:nvSpPr>
      <dsp:spPr>
        <a:xfrm>
          <a:off x="4686" y="3068518"/>
          <a:ext cx="1923750" cy="1506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coding standards </a:t>
          </a:r>
        </a:p>
        <a:p>
          <a:pPr marL="0" lvl="0" indent="0" algn="ctr" defTabSz="488950">
            <a:lnSpc>
              <a:spcPct val="90000"/>
            </a:lnSpc>
            <a:spcBef>
              <a:spcPct val="0"/>
            </a:spcBef>
            <a:spcAft>
              <a:spcPct val="35000"/>
            </a:spcAft>
            <a:buNone/>
          </a:pPr>
          <a:r>
            <a:rPr lang="en-US" sz="1100" kern="1200" dirty="0"/>
            <a:t>code reviews</a:t>
          </a:r>
        </a:p>
        <a:p>
          <a:pPr marL="0" lvl="0" indent="0" algn="ctr" defTabSz="488950">
            <a:lnSpc>
              <a:spcPct val="90000"/>
            </a:lnSpc>
            <a:spcBef>
              <a:spcPct val="0"/>
            </a:spcBef>
            <a:spcAft>
              <a:spcPct val="35000"/>
            </a:spcAft>
            <a:buNone/>
          </a:pPr>
          <a:r>
            <a:rPr lang="en-US" sz="1100" kern="1200"/>
            <a:t>definition of done</a:t>
          </a:r>
        </a:p>
        <a:p>
          <a:pPr marL="0" lvl="0" indent="0" algn="ctr" defTabSz="488950">
            <a:lnSpc>
              <a:spcPct val="90000"/>
            </a:lnSpc>
            <a:spcBef>
              <a:spcPct val="0"/>
            </a:spcBef>
            <a:spcAft>
              <a:spcPct val="35000"/>
            </a:spcAft>
            <a:buNone/>
          </a:pPr>
          <a:r>
            <a:rPr lang="en-US" sz="1100" kern="1200"/>
            <a:t>architectural structure (e.g. Monolithic or Micro Services)</a:t>
          </a:r>
        </a:p>
      </dsp:txBody>
      <dsp:txXfrm>
        <a:off x="4686" y="3068518"/>
        <a:ext cx="1923750" cy="1506789"/>
      </dsp:txXfrm>
    </dsp:sp>
    <dsp:sp modelId="{FFB0EB32-336F-4D39-8F83-6209D45767FC}">
      <dsp:nvSpPr>
        <dsp:cNvPr id="0" name=""/>
        <dsp:cNvSpPr/>
      </dsp:nvSpPr>
      <dsp:spPr>
        <a:xfrm>
          <a:off x="2934420" y="789554"/>
          <a:ext cx="673312" cy="67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CBCE7C-0104-4F94-8F94-931E288CF886}">
      <dsp:nvSpPr>
        <dsp:cNvPr id="0" name=""/>
        <dsp:cNvSpPr/>
      </dsp:nvSpPr>
      <dsp:spPr>
        <a:xfrm>
          <a:off x="2265092" y="1767324"/>
          <a:ext cx="1923750" cy="1007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b="1" kern="1200" dirty="0"/>
            <a:t>Explain the cost and nature of debt to developers architect, PO, PM etc. </a:t>
          </a:r>
          <a:endParaRPr lang="en-US" sz="1600" kern="1200" dirty="0"/>
        </a:p>
      </dsp:txBody>
      <dsp:txXfrm>
        <a:off x="2265092" y="1767324"/>
        <a:ext cx="1923750" cy="1007872"/>
      </dsp:txXfrm>
    </dsp:sp>
    <dsp:sp modelId="{443F2E60-9062-422C-B475-E9665A074FFE}">
      <dsp:nvSpPr>
        <dsp:cNvPr id="0" name=""/>
        <dsp:cNvSpPr/>
      </dsp:nvSpPr>
      <dsp:spPr>
        <a:xfrm>
          <a:off x="2265092" y="2844479"/>
          <a:ext cx="1923750" cy="1564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dirty="0"/>
            <a:t>Debt awareness </a:t>
          </a:r>
          <a:r>
            <a:rPr lang="en-US" sz="1100" kern="1200" dirty="0"/>
            <a:t>is best among the methods of debt prevention</a:t>
          </a:r>
        </a:p>
        <a:p>
          <a:pPr marL="0" lvl="0" indent="0" algn="ctr" defTabSz="488950">
            <a:lnSpc>
              <a:spcPct val="90000"/>
            </a:lnSpc>
            <a:spcBef>
              <a:spcPct val="0"/>
            </a:spcBef>
            <a:spcAft>
              <a:spcPct val="35000"/>
            </a:spcAft>
            <a:buNone/>
          </a:pPr>
          <a:r>
            <a:rPr lang="en-US" sz="1100" b="1" kern="1200"/>
            <a:t>Harmfulness today and in future </a:t>
          </a:r>
          <a:r>
            <a:rPr lang="en-US" sz="1100" kern="1200"/>
            <a:t>(predicting growth of interest costs)</a:t>
          </a:r>
        </a:p>
        <a:p>
          <a:pPr marL="0" lvl="0" indent="0" algn="ctr" defTabSz="488950">
            <a:lnSpc>
              <a:spcPct val="90000"/>
            </a:lnSpc>
            <a:spcBef>
              <a:spcPct val="0"/>
            </a:spcBef>
            <a:spcAft>
              <a:spcPct val="35000"/>
            </a:spcAft>
            <a:buNone/>
          </a:pPr>
          <a:r>
            <a:rPr lang="en-US" sz="1100" b="1" kern="1200"/>
            <a:t>Productivity increase</a:t>
          </a:r>
          <a:endParaRPr lang="en-US" sz="1100" kern="1200"/>
        </a:p>
        <a:p>
          <a:pPr marL="0" lvl="0" indent="0" algn="ctr" defTabSz="488950">
            <a:lnSpc>
              <a:spcPct val="90000"/>
            </a:lnSpc>
            <a:spcBef>
              <a:spcPct val="0"/>
            </a:spcBef>
            <a:spcAft>
              <a:spcPct val="35000"/>
            </a:spcAft>
            <a:buNone/>
          </a:pPr>
          <a:r>
            <a:rPr lang="en-US" sz="1100" b="1" kern="1200"/>
            <a:t>Feel more confident (developers pride) and attract the “best” developers</a:t>
          </a:r>
          <a:endParaRPr lang="en-US" sz="1100" kern="1200"/>
        </a:p>
      </dsp:txBody>
      <dsp:txXfrm>
        <a:off x="2265092" y="2844479"/>
        <a:ext cx="1923750" cy="1564662"/>
      </dsp:txXfrm>
    </dsp:sp>
    <dsp:sp modelId="{6E698012-493E-486D-86E0-1F603574FD7F}">
      <dsp:nvSpPr>
        <dsp:cNvPr id="0" name=""/>
        <dsp:cNvSpPr/>
      </dsp:nvSpPr>
      <dsp:spPr>
        <a:xfrm>
          <a:off x="5128660" y="789554"/>
          <a:ext cx="673312" cy="6733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0871BD-7D73-4F75-B952-BEC04DA0D246}">
      <dsp:nvSpPr>
        <dsp:cNvPr id="0" name=""/>
        <dsp:cNvSpPr/>
      </dsp:nvSpPr>
      <dsp:spPr>
        <a:xfrm>
          <a:off x="4525499" y="1767324"/>
          <a:ext cx="1923750" cy="1007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b="1" kern="1200" dirty="0"/>
            <a:t>Set the Targets </a:t>
          </a:r>
          <a:r>
            <a:rPr lang="en-US" sz="1800" kern="1200" dirty="0"/>
            <a:t>(clear steps with measurable targets e.g. wasted time)</a:t>
          </a:r>
        </a:p>
      </dsp:txBody>
      <dsp:txXfrm>
        <a:off x="4525499" y="1767324"/>
        <a:ext cx="1923750" cy="1007872"/>
      </dsp:txXfrm>
    </dsp:sp>
    <dsp:sp modelId="{AE5247D5-A0D7-4820-9AFB-74F4C80A6F51}">
      <dsp:nvSpPr>
        <dsp:cNvPr id="0" name=""/>
        <dsp:cNvSpPr/>
      </dsp:nvSpPr>
      <dsp:spPr>
        <a:xfrm>
          <a:off x="4525499" y="2844479"/>
          <a:ext cx="1923750" cy="1564662"/>
        </a:xfrm>
        <a:prstGeom prst="rect">
          <a:avLst/>
        </a:prstGeom>
        <a:noFill/>
        <a:ln>
          <a:noFill/>
        </a:ln>
        <a:effectLst/>
      </dsp:spPr>
      <dsp:style>
        <a:lnRef idx="0">
          <a:scrgbClr r="0" g="0" b="0"/>
        </a:lnRef>
        <a:fillRef idx="0">
          <a:scrgbClr r="0" g="0" b="0"/>
        </a:fillRef>
        <a:effectRef idx="0">
          <a:scrgbClr r="0" g="0" b="0"/>
        </a:effectRef>
        <a:fontRef idx="minor"/>
      </dsp:style>
    </dsp:sp>
    <dsp:sp modelId="{9A69C8B0-B65B-4ADA-B012-641ADF87700D}">
      <dsp:nvSpPr>
        <dsp:cNvPr id="0" name=""/>
        <dsp:cNvSpPr/>
      </dsp:nvSpPr>
      <dsp:spPr>
        <a:xfrm>
          <a:off x="7162924" y="712357"/>
          <a:ext cx="1191769" cy="11917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ACE9BB-03F2-42A5-99CA-0D11778548DB}">
      <dsp:nvSpPr>
        <dsp:cNvPr id="0" name=""/>
        <dsp:cNvSpPr/>
      </dsp:nvSpPr>
      <dsp:spPr>
        <a:xfrm>
          <a:off x="6785905" y="1896938"/>
          <a:ext cx="1923750" cy="1007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b="1" kern="1200" dirty="0"/>
            <a:t>Provide Resources  </a:t>
          </a:r>
          <a:r>
            <a:rPr lang="en-US" sz="1400" kern="1200" dirty="0"/>
            <a:t>(tools such as </a:t>
          </a:r>
          <a:r>
            <a:rPr lang="en-US" sz="1400" kern="1200" dirty="0" err="1"/>
            <a:t>AnaConDebt</a:t>
          </a:r>
          <a:r>
            <a:rPr lang="en-US" sz="1400" kern="1200" dirty="0"/>
            <a:t>, SonarQube, </a:t>
          </a:r>
          <a:r>
            <a:rPr lang="en-US" sz="1400" kern="1200" dirty="0" err="1"/>
            <a:t>Arcan</a:t>
          </a:r>
          <a:r>
            <a:rPr lang="en-US" sz="1400" kern="1200" dirty="0"/>
            <a:t>, education etc. )</a:t>
          </a:r>
        </a:p>
      </dsp:txBody>
      <dsp:txXfrm>
        <a:off x="6785905" y="1896938"/>
        <a:ext cx="1923750" cy="1007872"/>
      </dsp:txXfrm>
    </dsp:sp>
    <dsp:sp modelId="{33E4B122-A9FC-48B0-9E71-0BE035DF998F}">
      <dsp:nvSpPr>
        <dsp:cNvPr id="0" name=""/>
        <dsp:cNvSpPr/>
      </dsp:nvSpPr>
      <dsp:spPr>
        <a:xfrm>
          <a:off x="6785905" y="2974093"/>
          <a:ext cx="1923750" cy="156466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2B429-9C84-4240-AE7B-5074A9237F92}">
      <dsp:nvSpPr>
        <dsp:cNvPr id="0" name=""/>
        <dsp:cNvSpPr/>
      </dsp:nvSpPr>
      <dsp:spPr>
        <a:xfrm>
          <a:off x="398399" y="920891"/>
          <a:ext cx="1243592" cy="12435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4581E9-0EEC-4871-B916-49E9CF157481}">
      <dsp:nvSpPr>
        <dsp:cNvPr id="0" name=""/>
        <dsp:cNvSpPr/>
      </dsp:nvSpPr>
      <dsp:spPr>
        <a:xfrm>
          <a:off x="211247" y="2176942"/>
          <a:ext cx="1791397" cy="1017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b="1" kern="1200" dirty="0"/>
            <a:t>Communication</a:t>
          </a:r>
          <a:endParaRPr lang="en-US" sz="1400" kern="1200" dirty="0"/>
        </a:p>
      </dsp:txBody>
      <dsp:txXfrm>
        <a:off x="211247" y="2176942"/>
        <a:ext cx="1791397" cy="1017048"/>
      </dsp:txXfrm>
    </dsp:sp>
    <dsp:sp modelId="{950711DD-E49C-4D65-9222-2D6DE24824D8}">
      <dsp:nvSpPr>
        <dsp:cNvPr id="0" name=""/>
        <dsp:cNvSpPr/>
      </dsp:nvSpPr>
      <dsp:spPr>
        <a:xfrm>
          <a:off x="375369" y="3239303"/>
          <a:ext cx="1463153" cy="593732"/>
        </a:xfrm>
        <a:prstGeom prst="rect">
          <a:avLst/>
        </a:prstGeom>
        <a:noFill/>
        <a:ln>
          <a:noFill/>
        </a:ln>
        <a:effectLst/>
      </dsp:spPr>
      <dsp:style>
        <a:lnRef idx="0">
          <a:scrgbClr r="0" g="0" b="0"/>
        </a:lnRef>
        <a:fillRef idx="0">
          <a:scrgbClr r="0" g="0" b="0"/>
        </a:fillRef>
        <a:effectRef idx="0">
          <a:scrgbClr r="0" g="0" b="0"/>
        </a:effectRef>
        <a:fontRef idx="minor"/>
      </dsp:style>
    </dsp:sp>
    <dsp:sp modelId="{61B93E20-D9B9-4C34-99E5-A1FED8386035}">
      <dsp:nvSpPr>
        <dsp:cNvPr id="0" name=""/>
        <dsp:cNvSpPr/>
      </dsp:nvSpPr>
      <dsp:spPr>
        <a:xfrm>
          <a:off x="2699741" y="918387"/>
          <a:ext cx="1307252" cy="8989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C9B07C-8EDB-4E17-8489-78449E391476}">
      <dsp:nvSpPr>
        <dsp:cNvPr id="0" name=""/>
        <dsp:cNvSpPr/>
      </dsp:nvSpPr>
      <dsp:spPr>
        <a:xfrm>
          <a:off x="2656271" y="2072374"/>
          <a:ext cx="1463153" cy="1017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b="1" kern="1200" dirty="0"/>
            <a:t>Change in mindset </a:t>
          </a:r>
          <a:endParaRPr lang="en-US" sz="1800" kern="1200" dirty="0"/>
        </a:p>
      </dsp:txBody>
      <dsp:txXfrm>
        <a:off x="2656271" y="2072374"/>
        <a:ext cx="1463153" cy="1017048"/>
      </dsp:txXfrm>
    </dsp:sp>
    <dsp:sp modelId="{DACB3CC1-2CB3-4EC5-AC7A-88339FF5024A}">
      <dsp:nvSpPr>
        <dsp:cNvPr id="0" name=""/>
        <dsp:cNvSpPr/>
      </dsp:nvSpPr>
      <dsp:spPr>
        <a:xfrm>
          <a:off x="2656271" y="3134735"/>
          <a:ext cx="1463153" cy="63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Manage resistance and cultivate a culture</a:t>
          </a:r>
        </a:p>
      </dsp:txBody>
      <dsp:txXfrm>
        <a:off x="2656271" y="3134735"/>
        <a:ext cx="1463153" cy="630548"/>
      </dsp:txXfrm>
    </dsp:sp>
    <dsp:sp modelId="{9708CFC9-34C7-4C5F-B6DD-1C4B4A4A5161}">
      <dsp:nvSpPr>
        <dsp:cNvPr id="0" name=""/>
        <dsp:cNvSpPr/>
      </dsp:nvSpPr>
      <dsp:spPr>
        <a:xfrm>
          <a:off x="4664314" y="1019932"/>
          <a:ext cx="1304067" cy="10082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6226DE-C436-4BFD-83D6-9D9C4A3C1D1C}">
      <dsp:nvSpPr>
        <dsp:cNvPr id="0" name=""/>
        <dsp:cNvSpPr/>
      </dsp:nvSpPr>
      <dsp:spPr>
        <a:xfrm>
          <a:off x="4771458" y="2099705"/>
          <a:ext cx="1463153" cy="1017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b="1" kern="1200" dirty="0"/>
            <a:t>Celebrate Success </a:t>
          </a:r>
          <a:endParaRPr lang="en-US" sz="1800" kern="1200" dirty="0"/>
        </a:p>
      </dsp:txBody>
      <dsp:txXfrm>
        <a:off x="4771458" y="2099705"/>
        <a:ext cx="1463153" cy="1017048"/>
      </dsp:txXfrm>
    </dsp:sp>
    <dsp:sp modelId="{DBFF39DE-DB77-4051-85B3-771F25568A6B}">
      <dsp:nvSpPr>
        <dsp:cNvPr id="0" name=""/>
        <dsp:cNvSpPr/>
      </dsp:nvSpPr>
      <dsp:spPr>
        <a:xfrm>
          <a:off x="4771458" y="3162066"/>
          <a:ext cx="1463153" cy="630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t>Recognizing milestone achievements</a:t>
          </a:r>
        </a:p>
        <a:p>
          <a:pPr marL="0" lvl="0" indent="0" algn="l" defTabSz="755650">
            <a:lnSpc>
              <a:spcPct val="90000"/>
            </a:lnSpc>
            <a:spcBef>
              <a:spcPct val="0"/>
            </a:spcBef>
            <a:spcAft>
              <a:spcPct val="35000"/>
            </a:spcAft>
            <a:buNone/>
          </a:pPr>
          <a:r>
            <a:rPr lang="en-US" sz="1700" kern="1200" dirty="0"/>
            <a:t>Encouragement</a:t>
          </a:r>
        </a:p>
      </dsp:txBody>
      <dsp:txXfrm>
        <a:off x="4771458" y="3162066"/>
        <a:ext cx="1463153" cy="630548"/>
      </dsp:txXfrm>
    </dsp:sp>
    <dsp:sp modelId="{A8547D67-3BC3-4E51-802F-96020C09819F}">
      <dsp:nvSpPr>
        <dsp:cNvPr id="0" name=""/>
        <dsp:cNvSpPr/>
      </dsp:nvSpPr>
      <dsp:spPr>
        <a:xfrm>
          <a:off x="6686272" y="1042472"/>
          <a:ext cx="1021006" cy="9918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7DC73F-9563-4CDE-AFAA-8659D6E26FED}">
      <dsp:nvSpPr>
        <dsp:cNvPr id="0" name=""/>
        <dsp:cNvSpPr/>
      </dsp:nvSpPr>
      <dsp:spPr>
        <a:xfrm>
          <a:off x="6745116" y="2113997"/>
          <a:ext cx="1463153" cy="1017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b="1"/>
          </a:pPr>
          <a:r>
            <a:rPr lang="en-US" sz="1800" b="1" kern="1200" dirty="0"/>
            <a:t>Review, Revise and Continuously Improve</a:t>
          </a:r>
          <a:endParaRPr lang="en-US" sz="1800" kern="1200" dirty="0"/>
        </a:p>
      </dsp:txBody>
      <dsp:txXfrm>
        <a:off x="6745116" y="2113997"/>
        <a:ext cx="1463153" cy="1017048"/>
      </dsp:txXfrm>
    </dsp:sp>
    <dsp:sp modelId="{AA4CE9C2-AE35-4606-B88B-ADDF4A50E846}">
      <dsp:nvSpPr>
        <dsp:cNvPr id="0" name=""/>
        <dsp:cNvSpPr/>
      </dsp:nvSpPr>
      <dsp:spPr>
        <a:xfrm>
          <a:off x="6745116" y="3176357"/>
          <a:ext cx="1463153" cy="59373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A73B9-B1FC-4E78-AAEA-52F675E3176D}">
      <dsp:nvSpPr>
        <dsp:cNvPr id="0" name=""/>
        <dsp:cNvSpPr/>
      </dsp:nvSpPr>
      <dsp:spPr>
        <a:xfrm>
          <a:off x="454707" y="749161"/>
          <a:ext cx="483574" cy="4835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5A9069-318E-4E18-AEFF-3C7E07D8721B}">
      <dsp:nvSpPr>
        <dsp:cNvPr id="0" name=""/>
        <dsp:cNvSpPr/>
      </dsp:nvSpPr>
      <dsp:spPr>
        <a:xfrm>
          <a:off x="5674" y="1355414"/>
          <a:ext cx="1381640" cy="1565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b="1" kern="1200" dirty="0"/>
            <a:t>SCS are heavily regulated</a:t>
          </a:r>
          <a:endParaRPr lang="en-US" sz="1600" kern="1200" dirty="0"/>
        </a:p>
      </dsp:txBody>
      <dsp:txXfrm>
        <a:off x="5674" y="1355414"/>
        <a:ext cx="1381640" cy="1565422"/>
      </dsp:txXfrm>
    </dsp:sp>
    <dsp:sp modelId="{9478C9DD-E41E-4B3C-97D9-F67849D31F0D}">
      <dsp:nvSpPr>
        <dsp:cNvPr id="0" name=""/>
        <dsp:cNvSpPr/>
      </dsp:nvSpPr>
      <dsp:spPr>
        <a:xfrm>
          <a:off x="5674" y="2977897"/>
          <a:ext cx="1381640" cy="624279"/>
        </a:xfrm>
        <a:prstGeom prst="rect">
          <a:avLst/>
        </a:prstGeom>
        <a:noFill/>
        <a:ln>
          <a:noFill/>
        </a:ln>
        <a:effectLst/>
      </dsp:spPr>
      <dsp:style>
        <a:lnRef idx="0">
          <a:scrgbClr r="0" g="0" b="0"/>
        </a:lnRef>
        <a:fillRef idx="0">
          <a:scrgbClr r="0" g="0" b="0"/>
        </a:fillRef>
        <a:effectRef idx="0">
          <a:scrgbClr r="0" g="0" b="0"/>
        </a:effectRef>
        <a:fontRef idx="minor"/>
      </dsp:style>
    </dsp:sp>
    <dsp:sp modelId="{26C26FF5-E47A-4A90-B01D-5C16F09E196D}">
      <dsp:nvSpPr>
        <dsp:cNvPr id="0" name=""/>
        <dsp:cNvSpPr/>
      </dsp:nvSpPr>
      <dsp:spPr>
        <a:xfrm>
          <a:off x="2078135" y="749161"/>
          <a:ext cx="483574" cy="4835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4FCD1E-E3D8-40CD-AC82-437021F1B05E}">
      <dsp:nvSpPr>
        <dsp:cNvPr id="0" name=""/>
        <dsp:cNvSpPr/>
      </dsp:nvSpPr>
      <dsp:spPr>
        <a:xfrm>
          <a:off x="1629101" y="1355414"/>
          <a:ext cx="1381640" cy="1565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b="1" kern="1200" dirty="0"/>
            <a:t>SCS require certiﬁcation against industry standards </a:t>
          </a:r>
          <a:endParaRPr lang="en-US" sz="1600" kern="1200" dirty="0"/>
        </a:p>
      </dsp:txBody>
      <dsp:txXfrm>
        <a:off x="1629101" y="1355414"/>
        <a:ext cx="1381640" cy="1565422"/>
      </dsp:txXfrm>
    </dsp:sp>
    <dsp:sp modelId="{20F30683-F008-4411-BE9A-AD30B09553AC}">
      <dsp:nvSpPr>
        <dsp:cNvPr id="0" name=""/>
        <dsp:cNvSpPr/>
      </dsp:nvSpPr>
      <dsp:spPr>
        <a:xfrm>
          <a:off x="1629101" y="2977897"/>
          <a:ext cx="1381640" cy="624279"/>
        </a:xfrm>
        <a:prstGeom prst="rect">
          <a:avLst/>
        </a:prstGeom>
        <a:noFill/>
        <a:ln>
          <a:noFill/>
        </a:ln>
        <a:effectLst/>
      </dsp:spPr>
      <dsp:style>
        <a:lnRef idx="0">
          <a:scrgbClr r="0" g="0" b="0"/>
        </a:lnRef>
        <a:fillRef idx="0">
          <a:scrgbClr r="0" g="0" b="0"/>
        </a:fillRef>
        <a:effectRef idx="0">
          <a:scrgbClr r="0" g="0" b="0"/>
        </a:effectRef>
        <a:fontRef idx="minor"/>
      </dsp:style>
    </dsp:sp>
    <dsp:sp modelId="{20DDA1BF-77BF-4123-9AD8-17F1A57E73C7}">
      <dsp:nvSpPr>
        <dsp:cNvPr id="0" name=""/>
        <dsp:cNvSpPr/>
      </dsp:nvSpPr>
      <dsp:spPr>
        <a:xfrm>
          <a:off x="3701562" y="749161"/>
          <a:ext cx="483574" cy="4835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FFBA31-BC6B-4DA6-83B0-272638C40514}">
      <dsp:nvSpPr>
        <dsp:cNvPr id="0" name=""/>
        <dsp:cNvSpPr/>
      </dsp:nvSpPr>
      <dsp:spPr>
        <a:xfrm>
          <a:off x="3252529" y="1355414"/>
          <a:ext cx="1381640" cy="1565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b="1" kern="1200" dirty="0"/>
            <a:t>Recertified to ensure compliance with the present safety standards. </a:t>
          </a:r>
          <a:endParaRPr lang="en-US" sz="1600" kern="1200" dirty="0"/>
        </a:p>
      </dsp:txBody>
      <dsp:txXfrm>
        <a:off x="3252529" y="1355414"/>
        <a:ext cx="1381640" cy="1565422"/>
      </dsp:txXfrm>
    </dsp:sp>
    <dsp:sp modelId="{BED455A6-15F2-4181-82D3-ACF90782630E}">
      <dsp:nvSpPr>
        <dsp:cNvPr id="0" name=""/>
        <dsp:cNvSpPr/>
      </dsp:nvSpPr>
      <dsp:spPr>
        <a:xfrm>
          <a:off x="3252529" y="2977897"/>
          <a:ext cx="1381640" cy="624279"/>
        </a:xfrm>
        <a:prstGeom prst="rect">
          <a:avLst/>
        </a:prstGeom>
        <a:noFill/>
        <a:ln>
          <a:noFill/>
        </a:ln>
        <a:effectLst/>
      </dsp:spPr>
      <dsp:style>
        <a:lnRef idx="0">
          <a:scrgbClr r="0" g="0" b="0"/>
        </a:lnRef>
        <a:fillRef idx="0">
          <a:scrgbClr r="0" g="0" b="0"/>
        </a:fillRef>
        <a:effectRef idx="0">
          <a:scrgbClr r="0" g="0" b="0"/>
        </a:effectRef>
        <a:fontRef idx="minor"/>
      </dsp:style>
    </dsp:sp>
    <dsp:sp modelId="{E62B75CA-0A2E-4FD5-BD5E-BBAD19124F45}">
      <dsp:nvSpPr>
        <dsp:cNvPr id="0" name=""/>
        <dsp:cNvSpPr/>
      </dsp:nvSpPr>
      <dsp:spPr>
        <a:xfrm>
          <a:off x="5324990" y="630500"/>
          <a:ext cx="483574" cy="4835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A71A9A-881B-4BF5-A81C-E97411E9937F}">
      <dsp:nvSpPr>
        <dsp:cNvPr id="0" name=""/>
        <dsp:cNvSpPr/>
      </dsp:nvSpPr>
      <dsp:spPr>
        <a:xfrm>
          <a:off x="4875957" y="1246959"/>
          <a:ext cx="1381640" cy="1565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b="1" kern="1200" dirty="0"/>
            <a:t>E.g. after a refactoring activity of software:</a:t>
          </a:r>
          <a:endParaRPr lang="en-US" sz="1600" kern="1200" dirty="0"/>
        </a:p>
      </dsp:txBody>
      <dsp:txXfrm>
        <a:off x="4875957" y="1246959"/>
        <a:ext cx="1381640" cy="1565422"/>
      </dsp:txXfrm>
    </dsp:sp>
    <dsp:sp modelId="{5A0C026D-C505-42AB-A053-7FD5BD3D32A0}">
      <dsp:nvSpPr>
        <dsp:cNvPr id="0" name=""/>
        <dsp:cNvSpPr/>
      </dsp:nvSpPr>
      <dsp:spPr>
        <a:xfrm>
          <a:off x="4875957" y="2874188"/>
          <a:ext cx="1381640" cy="8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1" kern="1200" dirty="0"/>
            <a:t>retested</a:t>
          </a:r>
          <a:endParaRPr lang="en-US" sz="1600" kern="1200" dirty="0"/>
        </a:p>
        <a:p>
          <a:pPr marL="0" lvl="0" indent="0" algn="ctr" defTabSz="711200">
            <a:lnSpc>
              <a:spcPct val="90000"/>
            </a:lnSpc>
            <a:spcBef>
              <a:spcPct val="0"/>
            </a:spcBef>
            <a:spcAft>
              <a:spcPct val="35000"/>
            </a:spcAft>
            <a:buNone/>
          </a:pPr>
          <a:r>
            <a:rPr lang="en-US" sz="1600" b="1" kern="1200" dirty="0"/>
            <a:t>revalidated</a:t>
          </a:r>
          <a:endParaRPr lang="en-US" sz="1600" kern="1200" dirty="0"/>
        </a:p>
        <a:p>
          <a:pPr marL="0" lvl="0" indent="0" algn="ctr" defTabSz="711200">
            <a:lnSpc>
              <a:spcPct val="90000"/>
            </a:lnSpc>
            <a:spcBef>
              <a:spcPct val="0"/>
            </a:spcBef>
            <a:spcAft>
              <a:spcPct val="35000"/>
            </a:spcAft>
            <a:buNone/>
          </a:pPr>
          <a:r>
            <a:rPr lang="en-US" sz="1600" b="1" kern="1200" dirty="0"/>
            <a:t>reverified</a:t>
          </a:r>
          <a:endParaRPr lang="en-US" sz="1600" kern="1200" dirty="0"/>
        </a:p>
      </dsp:txBody>
      <dsp:txXfrm>
        <a:off x="4875957" y="2874188"/>
        <a:ext cx="1381640" cy="846648"/>
      </dsp:txXfrm>
    </dsp:sp>
    <dsp:sp modelId="{DEF947F4-F49A-47A6-BC33-EEDA0329C4E8}">
      <dsp:nvSpPr>
        <dsp:cNvPr id="0" name=""/>
        <dsp:cNvSpPr/>
      </dsp:nvSpPr>
      <dsp:spPr>
        <a:xfrm>
          <a:off x="6948418" y="630500"/>
          <a:ext cx="483574" cy="4835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1198EA-F1FA-4189-9258-BC7A381B5FCF}">
      <dsp:nvSpPr>
        <dsp:cNvPr id="0" name=""/>
        <dsp:cNvSpPr/>
      </dsp:nvSpPr>
      <dsp:spPr>
        <a:xfrm>
          <a:off x="6499385" y="1246959"/>
          <a:ext cx="1381640" cy="1565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b="1"/>
          </a:pPr>
          <a:r>
            <a:rPr lang="en-US" sz="1600" b="1" kern="1200" dirty="0"/>
            <a:t>Cost and time-consuming – risk of being down-prioritized or avoided -&gt; more TD </a:t>
          </a:r>
          <a:endParaRPr lang="en-US" sz="1600" kern="1200" dirty="0"/>
        </a:p>
      </dsp:txBody>
      <dsp:txXfrm>
        <a:off x="6499385" y="1246959"/>
        <a:ext cx="1381640" cy="1565422"/>
      </dsp:txXfrm>
    </dsp:sp>
    <dsp:sp modelId="{8062CF90-19AC-4C0C-AFAF-714EA7E80671}">
      <dsp:nvSpPr>
        <dsp:cNvPr id="0" name=""/>
        <dsp:cNvSpPr/>
      </dsp:nvSpPr>
      <dsp:spPr>
        <a:xfrm>
          <a:off x="6499385" y="2874188"/>
          <a:ext cx="1381640" cy="84664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CBC70-E05C-4E05-B2DC-EE720192826C}">
      <dsp:nvSpPr>
        <dsp:cNvPr id="0" name=""/>
        <dsp:cNvSpPr/>
      </dsp:nvSpPr>
      <dsp:spPr>
        <a:xfrm>
          <a:off x="0" y="2183561"/>
          <a:ext cx="7642689" cy="143265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Additional activities: </a:t>
          </a:r>
        </a:p>
      </dsp:txBody>
      <dsp:txXfrm>
        <a:off x="0" y="2183561"/>
        <a:ext cx="7642689" cy="773632"/>
      </dsp:txXfrm>
    </dsp:sp>
    <dsp:sp modelId="{ECFDC242-386B-42D6-985D-468CC280958E}">
      <dsp:nvSpPr>
        <dsp:cNvPr id="0" name=""/>
        <dsp:cNvSpPr/>
      </dsp:nvSpPr>
      <dsp:spPr>
        <a:xfrm>
          <a:off x="3731" y="2928540"/>
          <a:ext cx="2545075" cy="65902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performing additional </a:t>
          </a:r>
          <a:r>
            <a:rPr lang="en-US" sz="2000" b="1" kern="1200"/>
            <a:t>testing</a:t>
          </a:r>
          <a:endParaRPr lang="en-US" sz="2000" kern="1200"/>
        </a:p>
      </dsp:txBody>
      <dsp:txXfrm>
        <a:off x="3731" y="2928540"/>
        <a:ext cx="2545075" cy="659020"/>
      </dsp:txXfrm>
    </dsp:sp>
    <dsp:sp modelId="{D6D9A778-B001-4652-9EFD-109576B0B761}">
      <dsp:nvSpPr>
        <dsp:cNvPr id="0" name=""/>
        <dsp:cNvSpPr/>
      </dsp:nvSpPr>
      <dsp:spPr>
        <a:xfrm>
          <a:off x="2548806" y="2928540"/>
          <a:ext cx="2545075" cy="659020"/>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additional source </a:t>
          </a:r>
          <a:r>
            <a:rPr lang="en-US" sz="2000" b="1" kern="1200"/>
            <a:t>code analysis</a:t>
          </a:r>
          <a:endParaRPr lang="en-US" sz="2000" kern="1200"/>
        </a:p>
      </dsp:txBody>
      <dsp:txXfrm>
        <a:off x="2548806" y="2928540"/>
        <a:ext cx="2545075" cy="659020"/>
      </dsp:txXfrm>
    </dsp:sp>
    <dsp:sp modelId="{98C0DA91-AF19-4C37-A5E1-6D5DF3DFA7C6}">
      <dsp:nvSpPr>
        <dsp:cNvPr id="0" name=""/>
        <dsp:cNvSpPr/>
      </dsp:nvSpPr>
      <dsp:spPr>
        <a:xfrm>
          <a:off x="5093882" y="2928540"/>
          <a:ext cx="2545075" cy="659020"/>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t>performing additional </a:t>
          </a:r>
          <a:r>
            <a:rPr lang="en-US" sz="2000" b="1" kern="1200"/>
            <a:t>refactoring</a:t>
          </a:r>
          <a:endParaRPr lang="en-US" sz="2000" kern="1200"/>
        </a:p>
      </dsp:txBody>
      <dsp:txXfrm>
        <a:off x="5093882" y="2928540"/>
        <a:ext cx="2545075" cy="659020"/>
      </dsp:txXfrm>
    </dsp:sp>
    <dsp:sp modelId="{D4E3C154-BFDC-42D8-A02B-1E50B98A6EA4}">
      <dsp:nvSpPr>
        <dsp:cNvPr id="0" name=""/>
        <dsp:cNvSpPr/>
      </dsp:nvSpPr>
      <dsp:spPr>
        <a:xfrm rot="10800000">
          <a:off x="0" y="1631"/>
          <a:ext cx="7642689" cy="2203419"/>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In a quarter of all occasions of encountering TD, developers were </a:t>
          </a:r>
          <a:r>
            <a:rPr lang="en-US" sz="2500" b="1" kern="1200" dirty="0"/>
            <a:t>forced to introduce additional TD </a:t>
          </a:r>
          <a:r>
            <a:rPr lang="en-US" sz="2500" kern="1200" dirty="0"/>
            <a:t>due to already existing TD</a:t>
          </a:r>
        </a:p>
      </dsp:txBody>
      <dsp:txXfrm rot="10800000">
        <a:off x="0" y="1631"/>
        <a:ext cx="7642689" cy="14317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AA867-1903-48D1-99D0-82FD00723B4E}">
      <dsp:nvSpPr>
        <dsp:cNvPr id="0" name=""/>
        <dsp:cNvSpPr/>
      </dsp:nvSpPr>
      <dsp:spPr>
        <a:xfrm>
          <a:off x="145153" y="266461"/>
          <a:ext cx="1005669" cy="100566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4647DF-EA16-446B-BD09-5492DCBC82C2}">
      <dsp:nvSpPr>
        <dsp:cNvPr id="0" name=""/>
        <dsp:cNvSpPr/>
      </dsp:nvSpPr>
      <dsp:spPr>
        <a:xfrm>
          <a:off x="356344" y="477651"/>
          <a:ext cx="583288" cy="5832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B38481-07C8-421F-BBAF-E816FF7686E5}">
      <dsp:nvSpPr>
        <dsp:cNvPr id="0" name=""/>
        <dsp:cNvSpPr/>
      </dsp:nvSpPr>
      <dsp:spPr>
        <a:xfrm>
          <a:off x="1366323" y="266461"/>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dirty="0"/>
            <a:t>Dependencies violations</a:t>
          </a:r>
          <a:r>
            <a:rPr lang="en-US" sz="1600" kern="1200" dirty="0"/>
            <a:t>, including module dependencies, external dependencies, and external team dependencies </a:t>
          </a:r>
        </a:p>
      </dsp:txBody>
      <dsp:txXfrm>
        <a:off x="1366323" y="266461"/>
        <a:ext cx="2370505" cy="1005669"/>
      </dsp:txXfrm>
    </dsp:sp>
    <dsp:sp modelId="{B0DA7DBA-B0AB-495F-B55D-4F2539DCC0E8}">
      <dsp:nvSpPr>
        <dsp:cNvPr id="0" name=""/>
        <dsp:cNvSpPr/>
      </dsp:nvSpPr>
      <dsp:spPr>
        <a:xfrm>
          <a:off x="4149871" y="266461"/>
          <a:ext cx="1005669" cy="100566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CB8B2-2393-410E-875A-3EC44AAAAD94}">
      <dsp:nvSpPr>
        <dsp:cNvPr id="0" name=""/>
        <dsp:cNvSpPr/>
      </dsp:nvSpPr>
      <dsp:spPr>
        <a:xfrm>
          <a:off x="4361061" y="477651"/>
          <a:ext cx="583288" cy="5832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6BFF7A-3C15-4BE5-BEF8-623ADADE2A46}">
      <dsp:nvSpPr>
        <dsp:cNvPr id="0" name=""/>
        <dsp:cNvSpPr/>
      </dsp:nvSpPr>
      <dsp:spPr>
        <a:xfrm>
          <a:off x="5371040" y="266461"/>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b="1" kern="1200" dirty="0"/>
            <a:t>Non-uniformity of patterns and policies </a:t>
          </a:r>
          <a:r>
            <a:rPr lang="en-US" sz="1600" kern="1200" dirty="0"/>
            <a:t>where, for example, a violation of naming conventions and non-uniform design or architectural patterns are implemented</a:t>
          </a:r>
        </a:p>
      </dsp:txBody>
      <dsp:txXfrm>
        <a:off x="5371040" y="266461"/>
        <a:ext cx="2370505" cy="1005669"/>
      </dsp:txXfrm>
    </dsp:sp>
    <dsp:sp modelId="{79E53D8E-0B5B-4EBC-B4E6-9F514E9FECFE}">
      <dsp:nvSpPr>
        <dsp:cNvPr id="0" name=""/>
        <dsp:cNvSpPr/>
      </dsp:nvSpPr>
      <dsp:spPr>
        <a:xfrm>
          <a:off x="145153" y="2186506"/>
          <a:ext cx="1005669" cy="100566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A8C4A-677C-43FE-82AB-267A006CD4A3}">
      <dsp:nvSpPr>
        <dsp:cNvPr id="0" name=""/>
        <dsp:cNvSpPr/>
      </dsp:nvSpPr>
      <dsp:spPr>
        <a:xfrm>
          <a:off x="356344" y="2397696"/>
          <a:ext cx="583288" cy="5832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EC5CF6-A1CF-449A-B48B-EC558113A382}">
      <dsp:nvSpPr>
        <dsp:cNvPr id="0" name=""/>
        <dsp:cNvSpPr/>
      </dsp:nvSpPr>
      <dsp:spPr>
        <a:xfrm>
          <a:off x="1366323" y="218650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Code-related issues such as code </a:t>
          </a:r>
          <a:r>
            <a:rPr lang="en-US" sz="1600" b="1" kern="1200" dirty="0"/>
            <a:t>duplication</a:t>
          </a:r>
          <a:r>
            <a:rPr lang="en-US" sz="1600" kern="1200" dirty="0"/>
            <a:t> and overly </a:t>
          </a:r>
          <a:r>
            <a:rPr lang="en-US" sz="1600" b="1" kern="1200" dirty="0"/>
            <a:t>complex code </a:t>
          </a:r>
          <a:endParaRPr lang="en-US" sz="1600" kern="1200" dirty="0"/>
        </a:p>
      </dsp:txBody>
      <dsp:txXfrm>
        <a:off x="1366323" y="2186506"/>
        <a:ext cx="2370505" cy="1005669"/>
      </dsp:txXfrm>
    </dsp:sp>
    <dsp:sp modelId="{5F5BB5FD-44D6-463A-A81E-C99FD95AF01D}">
      <dsp:nvSpPr>
        <dsp:cNvPr id="0" name=""/>
        <dsp:cNvSpPr/>
      </dsp:nvSpPr>
      <dsp:spPr>
        <a:xfrm>
          <a:off x="4149871" y="2186506"/>
          <a:ext cx="1005669" cy="100566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659D3F-A746-48E0-927B-E0698912FC68}">
      <dsp:nvSpPr>
        <dsp:cNvPr id="0" name=""/>
        <dsp:cNvSpPr/>
      </dsp:nvSpPr>
      <dsp:spPr>
        <a:xfrm>
          <a:off x="4361061" y="2397696"/>
          <a:ext cx="583288" cy="5832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9848A5-63A7-4EC7-BAF5-F688C1C3C847}">
      <dsp:nvSpPr>
        <dsp:cNvPr id="0" name=""/>
        <dsp:cNvSpPr/>
      </dsp:nvSpPr>
      <dsp:spPr>
        <a:xfrm>
          <a:off x="5371040" y="2186506"/>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t>Non-uniform management of </a:t>
          </a:r>
          <a:r>
            <a:rPr lang="en-US" sz="1700" b="1" kern="1200" dirty="0"/>
            <a:t>integration with subsystems </a:t>
          </a:r>
          <a:r>
            <a:rPr lang="en-US" sz="1700" kern="1200" dirty="0"/>
            <a:t>and resources </a:t>
          </a:r>
        </a:p>
      </dsp:txBody>
      <dsp:txXfrm>
        <a:off x="5371040" y="2186506"/>
        <a:ext cx="2370505" cy="1005669"/>
      </dsp:txXfrm>
    </dsp:sp>
    <dsp:sp modelId="{C59EA1A9-0467-4FFD-8393-BFA6532FDD28}">
      <dsp:nvSpPr>
        <dsp:cNvPr id="0" name=""/>
        <dsp:cNvSpPr/>
      </dsp:nvSpPr>
      <dsp:spPr>
        <a:xfrm>
          <a:off x="145153" y="4106550"/>
          <a:ext cx="1005669" cy="100566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447026-CF67-4434-BE61-16A1AEA18750}">
      <dsp:nvSpPr>
        <dsp:cNvPr id="0" name=""/>
        <dsp:cNvSpPr/>
      </dsp:nvSpPr>
      <dsp:spPr>
        <a:xfrm>
          <a:off x="356344" y="4317741"/>
          <a:ext cx="583288" cy="5832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EC59C8-0E24-4F7D-9ED7-27BA971D56D5}">
      <dsp:nvSpPr>
        <dsp:cNvPr id="0" name=""/>
        <dsp:cNvSpPr/>
      </dsp:nvSpPr>
      <dsp:spPr>
        <a:xfrm>
          <a:off x="1366323" y="4106550"/>
          <a:ext cx="2370505" cy="100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Conﬂicting QA synergies</a:t>
          </a:r>
        </a:p>
      </dsp:txBody>
      <dsp:txXfrm>
        <a:off x="1366323" y="4106550"/>
        <a:ext cx="2370505" cy="1005669"/>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57E48C-D801-0043-9BC4-0E72CA16E214}" type="datetimeFigureOut">
              <a:rPr lang="en-US" smtClean="0"/>
              <a:t>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DFABC1-6F46-DD43-B323-5948BA084CDE}" type="slidenum">
              <a:rPr lang="en-US" smtClean="0"/>
              <a:t>‹#›</a:t>
            </a:fld>
            <a:endParaRPr lang="en-US"/>
          </a:p>
        </p:txBody>
      </p:sp>
    </p:spTree>
    <p:extLst>
      <p:ext uri="{BB962C8B-B14F-4D97-AF65-F5344CB8AC3E}">
        <p14:creationId xmlns:p14="http://schemas.microsoft.com/office/powerpoint/2010/main" val="42276539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1</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2245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11</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1026390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12</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4117512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How it all started – the history behind the concept</a:t>
            </a:r>
            <a:br>
              <a:rPr lang="en-US" noProof="0" dirty="0"/>
            </a:br>
            <a:r>
              <a:rPr lang="en-US" noProof="0" dirty="0"/>
              <a:t>Same guy who evented Wikipedia as well.</a:t>
            </a:r>
          </a:p>
        </p:txBody>
      </p:sp>
      <p:sp>
        <p:nvSpPr>
          <p:cNvPr id="4" name="Slide Number Placeholder 3"/>
          <p:cNvSpPr>
            <a:spLocks noGrp="1"/>
          </p:cNvSpPr>
          <p:nvPr>
            <p:ph type="sldNum" sz="quarter" idx="5"/>
          </p:nvPr>
        </p:nvSpPr>
        <p:spPr/>
        <p:txBody>
          <a:bodyPr/>
          <a:lstStyle/>
          <a:p>
            <a:fld id="{03DFABC1-6F46-DD43-B323-5948BA084CDE}" type="slidenum">
              <a:rPr lang="en-US" smtClean="0"/>
              <a:t>16</a:t>
            </a:fld>
            <a:endParaRPr lang="en-US"/>
          </a:p>
        </p:txBody>
      </p:sp>
    </p:spTree>
    <p:extLst>
      <p:ext uri="{BB962C8B-B14F-4D97-AF65-F5344CB8AC3E}">
        <p14:creationId xmlns:p14="http://schemas.microsoft.com/office/powerpoint/2010/main" val="1014791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A77AE6-BCFB-4D40-A469-14797A808CC0}" type="slidenum">
              <a:rPr lang="sv-SE" smtClean="0"/>
              <a:t>17</a:t>
            </a:fld>
            <a:endParaRPr lang="sv-SE"/>
          </a:p>
        </p:txBody>
      </p:sp>
    </p:spTree>
    <p:extLst>
      <p:ext uri="{BB962C8B-B14F-4D97-AF65-F5344CB8AC3E}">
        <p14:creationId xmlns:p14="http://schemas.microsoft.com/office/powerpoint/2010/main" val="207128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sub-optimal solution and what is it NOT</a:t>
            </a:r>
          </a:p>
        </p:txBody>
      </p:sp>
      <p:sp>
        <p:nvSpPr>
          <p:cNvPr id="4" name="Slide Number Placeholder 3"/>
          <p:cNvSpPr>
            <a:spLocks noGrp="1"/>
          </p:cNvSpPr>
          <p:nvPr>
            <p:ph type="sldNum" sz="quarter" idx="10"/>
          </p:nvPr>
        </p:nvSpPr>
        <p:spPr/>
        <p:txBody>
          <a:bodyPr/>
          <a:lstStyle/>
          <a:p>
            <a:fld id="{62A77AE6-BCFB-4D40-A469-14797A808CC0}" type="slidenum">
              <a:rPr lang="sv-SE" smtClean="0"/>
              <a:t>18</a:t>
            </a:fld>
            <a:endParaRPr lang="sv-SE"/>
          </a:p>
        </p:txBody>
      </p:sp>
    </p:spTree>
    <p:extLst>
      <p:ext uri="{BB962C8B-B14F-4D97-AF65-F5344CB8AC3E}">
        <p14:creationId xmlns:p14="http://schemas.microsoft.com/office/powerpoint/2010/main" val="2411445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A77AE6-BCFB-4D40-A469-14797A808CC0}" type="slidenum">
              <a:rPr lang="sv-SE" smtClean="0"/>
              <a:t>19</a:t>
            </a:fld>
            <a:endParaRPr lang="sv-SE"/>
          </a:p>
        </p:txBody>
      </p:sp>
    </p:spTree>
    <p:extLst>
      <p:ext uri="{BB962C8B-B14F-4D97-AF65-F5344CB8AC3E}">
        <p14:creationId xmlns:p14="http://schemas.microsoft.com/office/powerpoint/2010/main" val="3427692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 understand what TD is, lets look at the quadrants or software ingredients</a:t>
            </a:r>
          </a:p>
        </p:txBody>
      </p:sp>
      <p:sp>
        <p:nvSpPr>
          <p:cNvPr id="4" name="Slide Number Placeholder 3"/>
          <p:cNvSpPr>
            <a:spLocks noGrp="1"/>
          </p:cNvSpPr>
          <p:nvPr>
            <p:ph type="sldNum" sz="quarter" idx="5"/>
          </p:nvPr>
        </p:nvSpPr>
        <p:spPr/>
        <p:txBody>
          <a:bodyPr/>
          <a:lstStyle/>
          <a:p>
            <a:fld id="{03DFABC1-6F46-DD43-B323-5948BA084CDE}" type="slidenum">
              <a:rPr lang="en-US" smtClean="0"/>
              <a:t>20</a:t>
            </a:fld>
            <a:endParaRPr lang="en-US"/>
          </a:p>
        </p:txBody>
      </p:sp>
    </p:spTree>
    <p:extLst>
      <p:ext uri="{BB962C8B-B14F-4D97-AF65-F5344CB8AC3E}">
        <p14:creationId xmlns:p14="http://schemas.microsoft.com/office/powerpoint/2010/main" val="2864966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you allow TD to grow in the system?</a:t>
            </a:r>
          </a:p>
        </p:txBody>
      </p:sp>
      <p:sp>
        <p:nvSpPr>
          <p:cNvPr id="4" name="Slide Number Placeholder 3"/>
          <p:cNvSpPr>
            <a:spLocks noGrp="1"/>
          </p:cNvSpPr>
          <p:nvPr>
            <p:ph type="sldNum" sz="quarter" idx="5"/>
          </p:nvPr>
        </p:nvSpPr>
        <p:spPr/>
        <p:txBody>
          <a:bodyPr/>
          <a:lstStyle/>
          <a:p>
            <a:fld id="{03DFABC1-6F46-DD43-B323-5948BA084CDE}" type="slidenum">
              <a:rPr lang="en-US" smtClean="0"/>
              <a:t>23</a:t>
            </a:fld>
            <a:endParaRPr lang="en-US"/>
          </a:p>
        </p:txBody>
      </p:sp>
    </p:spTree>
    <p:extLst>
      <p:ext uri="{BB962C8B-B14F-4D97-AF65-F5344CB8AC3E}">
        <p14:creationId xmlns:p14="http://schemas.microsoft.com/office/powerpoint/2010/main" val="3241721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illustrating how TD can grow in the software and what </a:t>
            </a:r>
            <a:r>
              <a:rPr lang="en-US"/>
              <a:t>can happen…</a:t>
            </a:r>
            <a:endParaRPr lang="en-US" dirty="0"/>
          </a:p>
        </p:txBody>
      </p:sp>
      <p:sp>
        <p:nvSpPr>
          <p:cNvPr id="4" name="Slide Number Placeholder 3"/>
          <p:cNvSpPr>
            <a:spLocks noGrp="1"/>
          </p:cNvSpPr>
          <p:nvPr>
            <p:ph type="sldNum" sz="quarter" idx="5"/>
          </p:nvPr>
        </p:nvSpPr>
        <p:spPr/>
        <p:txBody>
          <a:bodyPr/>
          <a:lstStyle/>
          <a:p>
            <a:fld id="{03DFABC1-6F46-DD43-B323-5948BA084CDE}" type="slidenum">
              <a:rPr lang="en-US" smtClean="0"/>
              <a:t>24</a:t>
            </a:fld>
            <a:endParaRPr lang="en-US"/>
          </a:p>
        </p:txBody>
      </p:sp>
    </p:spTree>
    <p:extLst>
      <p:ext uri="{BB962C8B-B14F-4D97-AF65-F5344CB8AC3E}">
        <p14:creationId xmlns:p14="http://schemas.microsoft.com/office/powerpoint/2010/main" val="293585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25</a:t>
            </a:fld>
            <a:endParaRPr lang="en-US"/>
          </a:p>
        </p:txBody>
      </p:sp>
    </p:spTree>
    <p:extLst>
      <p:ext uri="{BB962C8B-B14F-4D97-AF65-F5344CB8AC3E}">
        <p14:creationId xmlns:p14="http://schemas.microsoft.com/office/powerpoint/2010/main" val="216581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3</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547437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everybody know what refactoring is?</a:t>
            </a:r>
          </a:p>
        </p:txBody>
      </p:sp>
      <p:sp>
        <p:nvSpPr>
          <p:cNvPr id="4" name="Slide Number Placeholder 3"/>
          <p:cNvSpPr>
            <a:spLocks noGrp="1"/>
          </p:cNvSpPr>
          <p:nvPr>
            <p:ph type="sldNum" sz="quarter" idx="10"/>
          </p:nvPr>
        </p:nvSpPr>
        <p:spPr/>
        <p:txBody>
          <a:bodyPr/>
          <a:lstStyle/>
          <a:p>
            <a:fld id="{03DFABC1-6F46-DD43-B323-5948BA084CDE}" type="slidenum">
              <a:rPr lang="en-US" smtClean="0"/>
              <a:t>26</a:t>
            </a:fld>
            <a:endParaRPr lang="en-US"/>
          </a:p>
        </p:txBody>
      </p:sp>
    </p:spTree>
    <p:extLst>
      <p:ext uri="{BB962C8B-B14F-4D97-AF65-F5344CB8AC3E}">
        <p14:creationId xmlns:p14="http://schemas.microsoft.com/office/powerpoint/2010/main" val="364626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TD is present in the software, the only significantly effective way of reducing it is to refactor 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to be refactored, the refactoring activities of the identified TD items needs to be prioritized in competition with, for example, implementation of new features.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this study is to explore how the prioritization of technical debt is carried out by practitioners within today’s software industry.</a:t>
            </a:r>
          </a:p>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27</a:t>
            </a:fld>
            <a:endParaRPr lang="en-US"/>
          </a:p>
        </p:txBody>
      </p:sp>
    </p:spTree>
    <p:extLst>
      <p:ext uri="{BB962C8B-B14F-4D97-AF65-F5344CB8AC3E}">
        <p14:creationId xmlns:p14="http://schemas.microsoft.com/office/powerpoint/2010/main" val="2987632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starting point of our findings shows that TD items commonly are not present in the main sprint backlog; they are often documented in quite ad-hoc managed shadow backlogs.</a:t>
            </a:r>
            <a:br>
              <a:rPr lang="en-US" dirty="0"/>
            </a:br>
            <a:br>
              <a:rPr lang="en-US" dirty="0"/>
            </a:br>
            <a:r>
              <a:rPr lang="en-US" dirty="0"/>
              <a:t>unofficial “shadow” - This shadow backlog was described as “A shadow outside as one tries to catch up and drive aside.” Reason for having</a:t>
            </a:r>
            <a:r>
              <a:rPr lang="en-US" baseline="0" dirty="0"/>
              <a:t> these shadows was mainly because the companies did not support an official representation of TD in the backlogs. </a:t>
            </a:r>
            <a:br>
              <a:rPr lang="en-US" baseline="0" dirty="0"/>
            </a:br>
            <a:br>
              <a:rPr lang="en-US" baseline="0" dirty="0"/>
            </a:br>
            <a:r>
              <a:rPr lang="en-US" baseline="0" dirty="0"/>
              <a:t>Allocation of refactoring was done as setting aside a full or partial sprint only focusing on improvements from the backlog allocating 15% of the time in each sprint for improvement work where the developers are specifically encouraged to refactor items from their shadow backlogs. BUT : that there </a:t>
            </a:r>
            <a:r>
              <a:rPr lang="en-US" b="1" baseline="0" dirty="0"/>
              <a:t>is no obligation </a:t>
            </a:r>
            <a:r>
              <a:rPr lang="en-US" baseline="0" dirty="0"/>
              <a:t>to spend the time.</a:t>
            </a:r>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29</a:t>
            </a:fld>
            <a:endParaRPr lang="en-US"/>
          </a:p>
        </p:txBody>
      </p:sp>
    </p:spTree>
    <p:extLst>
      <p:ext uri="{BB962C8B-B14F-4D97-AF65-F5344CB8AC3E}">
        <p14:creationId xmlns:p14="http://schemas.microsoft.com/office/powerpoint/2010/main" val="646639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Citations show that The prioritization process was described to be heavily influenced by the different participants’ roles and their empowerment to make decisions during these meetings.</a:t>
            </a:r>
            <a:br>
              <a:rPr lang="en-US" dirty="0"/>
            </a:br>
            <a:br>
              <a:rPr lang="en-US" dirty="0"/>
            </a:br>
            <a:br>
              <a:rPr lang="en-US" dirty="0"/>
            </a:br>
            <a:r>
              <a:rPr lang="en-US" dirty="0"/>
              <a:t>Our result shows that the decisions based on gut feeling </a:t>
            </a:r>
            <a:r>
              <a:rPr lang="en-US" b="1" dirty="0"/>
              <a:t>are far from being taken on an ad hoc basis </a:t>
            </a:r>
            <a:r>
              <a:rPr lang="en-US" dirty="0"/>
              <a:t>without any firm strategy. </a:t>
            </a:r>
          </a:p>
        </p:txBody>
      </p:sp>
      <p:sp>
        <p:nvSpPr>
          <p:cNvPr id="4" name="Slide Number Placeholder 3"/>
          <p:cNvSpPr>
            <a:spLocks noGrp="1"/>
          </p:cNvSpPr>
          <p:nvPr>
            <p:ph type="sldNum" sz="quarter" idx="10"/>
          </p:nvPr>
        </p:nvSpPr>
        <p:spPr/>
        <p:txBody>
          <a:bodyPr/>
          <a:lstStyle/>
          <a:p>
            <a:fld id="{03DFABC1-6F46-DD43-B323-5948BA084CDE}" type="slidenum">
              <a:rPr lang="en-US" smtClean="0"/>
              <a:t>30</a:t>
            </a:fld>
            <a:endParaRPr lang="en-US"/>
          </a:p>
        </p:txBody>
      </p:sp>
    </p:spTree>
    <p:extLst>
      <p:ext uri="{BB962C8B-B14F-4D97-AF65-F5344CB8AC3E}">
        <p14:creationId xmlns:p14="http://schemas.microsoft.com/office/powerpoint/2010/main" val="3203231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31</a:t>
            </a:fld>
            <a:endParaRPr lang="en-US"/>
          </a:p>
        </p:txBody>
      </p:sp>
    </p:spTree>
    <p:extLst>
      <p:ext uri="{BB962C8B-B14F-4D97-AF65-F5344CB8AC3E}">
        <p14:creationId xmlns:p14="http://schemas.microsoft.com/office/powerpoint/2010/main" val="4290752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of delivering customer value and meeting delivery deadlines forces the software teams to down-prioritize TD </a:t>
            </a:r>
            <a:r>
              <a:rPr lang="en-US" dirty="0" err="1"/>
              <a:t>refactorings</a:t>
            </a:r>
            <a:r>
              <a:rPr lang="en-US" dirty="0"/>
              <a:t> continuously in favor of implementing new features rapidly. </a:t>
            </a:r>
            <a:br>
              <a:rPr lang="en-US" dirty="0"/>
            </a:br>
            <a:br>
              <a:rPr lang="en-US" dirty="0"/>
            </a:br>
            <a:r>
              <a:rPr lang="en-US" dirty="0"/>
              <a:t>this pressure depends largely on whether the user of the software is an internal or external customer. : If the user is an internal customer, the pressure is much lower than if the user is an </a:t>
            </a:r>
          </a:p>
          <a:p>
            <a:r>
              <a:rPr lang="en-US" dirty="0"/>
              <a:t>external customer.</a:t>
            </a:r>
          </a:p>
        </p:txBody>
      </p:sp>
      <p:sp>
        <p:nvSpPr>
          <p:cNvPr id="4" name="Slide Number Placeholder 3"/>
          <p:cNvSpPr>
            <a:spLocks noGrp="1"/>
          </p:cNvSpPr>
          <p:nvPr>
            <p:ph type="sldNum" sz="quarter" idx="10"/>
          </p:nvPr>
        </p:nvSpPr>
        <p:spPr/>
        <p:txBody>
          <a:bodyPr/>
          <a:lstStyle/>
          <a:p>
            <a:fld id="{03DFABC1-6F46-DD43-B323-5948BA084CDE}" type="slidenum">
              <a:rPr lang="en-US" smtClean="0"/>
              <a:t>32</a:t>
            </a:fld>
            <a:endParaRPr lang="en-US"/>
          </a:p>
        </p:txBody>
      </p:sp>
    </p:spTree>
    <p:extLst>
      <p:ext uri="{BB962C8B-B14F-4D97-AF65-F5344CB8AC3E}">
        <p14:creationId xmlns:p14="http://schemas.microsoft.com/office/powerpoint/2010/main" val="2424111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mainly focused on removing TD when we have it…but…</a:t>
            </a:r>
          </a:p>
        </p:txBody>
      </p:sp>
      <p:sp>
        <p:nvSpPr>
          <p:cNvPr id="4" name="Slide Number Placeholder 3"/>
          <p:cNvSpPr>
            <a:spLocks noGrp="1"/>
          </p:cNvSpPr>
          <p:nvPr>
            <p:ph type="sldNum" sz="quarter" idx="10"/>
          </p:nvPr>
        </p:nvSpPr>
        <p:spPr/>
        <p:txBody>
          <a:bodyPr/>
          <a:lstStyle/>
          <a:p>
            <a:fld id="{03DFABC1-6F46-DD43-B323-5948BA084CDE}" type="slidenum">
              <a:rPr lang="en-US" smtClean="0"/>
              <a:t>33</a:t>
            </a:fld>
            <a:endParaRPr lang="en-US"/>
          </a:p>
        </p:txBody>
      </p:sp>
    </p:spTree>
    <p:extLst>
      <p:ext uri="{BB962C8B-B14F-4D97-AF65-F5344CB8AC3E}">
        <p14:creationId xmlns:p14="http://schemas.microsoft.com/office/powerpoint/2010/main" val="394125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better and cheaper for the development team to invest in debt prevention early rather than incur debt and pay it off later.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There is no tool for TD prevention. The potential reason is that TD prevention can be supported mainly by software development process improvement.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34</a:t>
            </a:fld>
            <a:endParaRPr lang="en-US"/>
          </a:p>
        </p:txBody>
      </p:sp>
    </p:spTree>
    <p:extLst>
      <p:ext uri="{BB962C8B-B14F-4D97-AF65-F5344CB8AC3E}">
        <p14:creationId xmlns:p14="http://schemas.microsoft.com/office/powerpoint/2010/main" val="2604739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This is a quite classical change management process describing how a company can </a:t>
            </a:r>
            <a:r>
              <a:rPr lang="en-US" dirty="0" err="1"/>
              <a:t>implenet</a:t>
            </a:r>
            <a:r>
              <a:rPr lang="en-US" dirty="0"/>
              <a:t> a new culture with a focus on preventing taking on TD in the first place</a:t>
            </a:r>
          </a:p>
        </p:txBody>
      </p:sp>
      <p:sp>
        <p:nvSpPr>
          <p:cNvPr id="4" name="Slide Number Placeholder 3"/>
          <p:cNvSpPr>
            <a:spLocks noGrp="1"/>
          </p:cNvSpPr>
          <p:nvPr>
            <p:ph type="sldNum" sz="quarter" idx="10"/>
          </p:nvPr>
        </p:nvSpPr>
        <p:spPr/>
        <p:txBody>
          <a:bodyPr/>
          <a:lstStyle/>
          <a:p>
            <a:fld id="{03DFABC1-6F46-DD43-B323-5948BA084CDE}" type="slidenum">
              <a:rPr lang="en-US" smtClean="0"/>
              <a:t>35</a:t>
            </a:fld>
            <a:endParaRPr lang="en-US"/>
          </a:p>
        </p:txBody>
      </p:sp>
    </p:spTree>
    <p:extLst>
      <p:ext uri="{BB962C8B-B14F-4D97-AF65-F5344CB8AC3E}">
        <p14:creationId xmlns:p14="http://schemas.microsoft.com/office/powerpoint/2010/main" val="895596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36</a:t>
            </a:fld>
            <a:endParaRPr lang="en-US"/>
          </a:p>
        </p:txBody>
      </p:sp>
    </p:spTree>
    <p:extLst>
      <p:ext uri="{BB962C8B-B14F-4D97-AF65-F5344CB8AC3E}">
        <p14:creationId xmlns:p14="http://schemas.microsoft.com/office/powerpoint/2010/main" val="45821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4</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4064651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37</a:t>
            </a:fld>
            <a:endParaRPr lang="en-US"/>
          </a:p>
        </p:txBody>
      </p:sp>
    </p:spTree>
    <p:extLst>
      <p:ext uri="{BB962C8B-B14F-4D97-AF65-F5344CB8AC3E}">
        <p14:creationId xmlns:p14="http://schemas.microsoft.com/office/powerpoint/2010/main" val="3629729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fun: what happens with TD when we have for instance SCS? Is regulation the way forward?</a:t>
            </a:r>
          </a:p>
        </p:txBody>
      </p:sp>
      <p:sp>
        <p:nvSpPr>
          <p:cNvPr id="4" name="Slide Number Placeholder 3"/>
          <p:cNvSpPr>
            <a:spLocks noGrp="1"/>
          </p:cNvSpPr>
          <p:nvPr>
            <p:ph type="sldNum" sz="quarter" idx="5"/>
          </p:nvPr>
        </p:nvSpPr>
        <p:spPr/>
        <p:txBody>
          <a:bodyPr/>
          <a:lstStyle/>
          <a:p>
            <a:fld id="{03DFABC1-6F46-DD43-B323-5948BA084CDE}" type="slidenum">
              <a:rPr lang="en-US" smtClean="0"/>
              <a:t>38</a:t>
            </a:fld>
            <a:endParaRPr lang="en-US"/>
          </a:p>
        </p:txBody>
      </p:sp>
    </p:spTree>
    <p:extLst>
      <p:ext uri="{BB962C8B-B14F-4D97-AF65-F5344CB8AC3E}">
        <p14:creationId xmlns:p14="http://schemas.microsoft.com/office/powerpoint/2010/main" val="66315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means that these software applications are required to pass </a:t>
            </a:r>
            <a:r>
              <a:rPr lang="en-US" b="1" dirty="0"/>
              <a:t>a regulatory certification process</a:t>
            </a:r>
            <a:r>
              <a:rPr lang="en-US" dirty="0"/>
              <a:t> prior to being placed on the market. </a:t>
            </a:r>
            <a:br>
              <a:rPr lang="en-US" dirty="0"/>
            </a:br>
            <a:br>
              <a:rPr lang="en-US" dirty="0"/>
            </a:br>
            <a:r>
              <a:rPr lang="en-US" dirty="0"/>
              <a:t>This recertification process requires several extra activities compared to non-SCS, and this process is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commonly a very cost- and time-consuming practice. Thus there is a significant potential risk of TD refactoring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initiatives being down-prioritized or even proactively avoided with the negative consequence of an increasing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alarming amount of TD in the SCS. </a:t>
            </a:r>
            <a:br>
              <a:rPr lang="en-US" dirty="0"/>
            </a:br>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39</a:t>
            </a:fld>
            <a:endParaRPr lang="en-US"/>
          </a:p>
        </p:txBody>
      </p:sp>
    </p:spTree>
    <p:extLst>
      <p:ext uri="{BB962C8B-B14F-4D97-AF65-F5344CB8AC3E}">
        <p14:creationId xmlns:p14="http://schemas.microsoft.com/office/powerpoint/2010/main" val="643527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Yet another consequence is the Avoidance of refactoring activities </a:t>
            </a:r>
            <a:br>
              <a:rPr lang="en-US" dirty="0"/>
            </a:br>
            <a:br>
              <a:rPr lang="en-US" dirty="0"/>
            </a:br>
            <a:r>
              <a:rPr lang="en-US" dirty="0"/>
              <a:t>As a result of the mentioned consequences of performing TD refactoring, we see that due to extra activities, TD refactoring activities are commonly deliberately avoided with the result of an increasing amount of TD in the software. </a:t>
            </a:r>
          </a:p>
        </p:txBody>
      </p:sp>
      <p:sp>
        <p:nvSpPr>
          <p:cNvPr id="4" name="Slide Number Placeholder 3"/>
          <p:cNvSpPr>
            <a:spLocks noGrp="1"/>
          </p:cNvSpPr>
          <p:nvPr>
            <p:ph type="sldNum" sz="quarter" idx="10"/>
          </p:nvPr>
        </p:nvSpPr>
        <p:spPr/>
        <p:txBody>
          <a:bodyPr/>
          <a:lstStyle/>
          <a:p>
            <a:fld id="{03DFABC1-6F46-DD43-B323-5948BA084CDE}" type="slidenum">
              <a:rPr lang="en-US" smtClean="0"/>
              <a:t>40</a:t>
            </a:fld>
            <a:endParaRPr lang="en-US"/>
          </a:p>
        </p:txBody>
      </p:sp>
    </p:spTree>
    <p:extLst>
      <p:ext uri="{BB962C8B-B14F-4D97-AF65-F5344CB8AC3E}">
        <p14:creationId xmlns:p14="http://schemas.microsoft.com/office/powerpoint/2010/main" val="2409220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Work-around solutions </a:t>
            </a:r>
            <a:br>
              <a:rPr lang="en-US" dirty="0"/>
            </a:br>
            <a:br>
              <a:rPr lang="en-US" dirty="0"/>
            </a:br>
            <a:r>
              <a:rPr lang="en-US" dirty="0"/>
              <a:t>Further, our result also shows that practitioners often develop work-a-round solutions to avoid TD refactoring activities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thereby to avoid the associated consequences and the need for the additional activities and costs.</a:t>
            </a:r>
          </a:p>
        </p:txBody>
      </p:sp>
      <p:sp>
        <p:nvSpPr>
          <p:cNvPr id="4" name="Slide Number Placeholder 3"/>
          <p:cNvSpPr>
            <a:spLocks noGrp="1"/>
          </p:cNvSpPr>
          <p:nvPr>
            <p:ph type="sldNum" sz="quarter" idx="10"/>
          </p:nvPr>
        </p:nvSpPr>
        <p:spPr/>
        <p:txBody>
          <a:bodyPr/>
          <a:lstStyle/>
          <a:p>
            <a:fld id="{03DFABC1-6F46-DD43-B323-5948BA084CDE}" type="slidenum">
              <a:rPr lang="en-US" smtClean="0"/>
              <a:t>41</a:t>
            </a:fld>
            <a:endParaRPr lang="en-US"/>
          </a:p>
        </p:txBody>
      </p:sp>
    </p:spTree>
    <p:extLst>
      <p:ext uri="{BB962C8B-B14F-4D97-AF65-F5344CB8AC3E}">
        <p14:creationId xmlns:p14="http://schemas.microsoft.com/office/powerpoint/2010/main" val="221402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the last part</a:t>
            </a:r>
            <a:r>
              <a:rPr lang="en-US" baseline="0" dirty="0"/>
              <a:t> of </a:t>
            </a:r>
            <a:r>
              <a:rPr lang="en-US" baseline="0" dirty="0" err="1"/>
              <a:t>ths</a:t>
            </a:r>
            <a:r>
              <a:rPr lang="en-US" baseline="0" dirty="0"/>
              <a:t> study we focused on the software </a:t>
            </a:r>
            <a:r>
              <a:rPr lang="en-US" baseline="0" dirty="0" err="1"/>
              <a:t>archiceture</a:t>
            </a:r>
            <a:r>
              <a:rPr lang="en-US" baseline="0" dirty="0"/>
              <a:t>.</a:t>
            </a:r>
            <a:br>
              <a:rPr lang="en-US" baseline="0" dirty="0"/>
            </a:br>
            <a:br>
              <a:rPr lang="en-US" baseline="0" dirty="0"/>
            </a:br>
            <a:r>
              <a:rPr lang="en-US" baseline="0" dirty="0"/>
              <a:t>Further, in SCS systems, different components can have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different levels of safety regulations</a:t>
            </a:r>
            <a:r>
              <a:rPr lang="en-US" baseline="0" dirty="0"/>
              <a:t>, which defines the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recertification scope. This means that even if the refactoring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changed only a modest part of the software, the recertification cost and effort can, nevertheless, be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substantial if </a:t>
            </a:r>
            <a:r>
              <a:rPr lang="en-US" b="1" baseline="0" dirty="0"/>
              <a:t>the scope of the concerned component </a:t>
            </a:r>
            <a:r>
              <a:rPr lang="en-US" baseline="0" dirty="0"/>
              <a:t>is large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[5]. A key solution to alleviate this issue is to design a sound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architecture and validate it against the criticality of the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software [6]. These settings stress the importance of a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software architecture that facilitates refactoring with as little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effort and cost as possible. </a:t>
            </a:r>
            <a:br>
              <a:rPr lang="en-US" baseline="0" dirty="0"/>
            </a:br>
            <a:br>
              <a:rPr lang="en-US" baseline="0" dirty="0"/>
            </a:br>
            <a:r>
              <a:rPr lang="en-US" baseline="0" dirty="0"/>
              <a:t>We know since before that </a:t>
            </a:r>
            <a:r>
              <a:rPr lang="en-US" dirty="0"/>
              <a:t>There are different architectural structures such as component-based, pipes and filters, monolithic, and layered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structures [16]. </a:t>
            </a:r>
            <a:br>
              <a:rPr lang="en-US" dirty="0"/>
            </a:br>
            <a:br>
              <a:rPr lang="en-US" dirty="0"/>
            </a:br>
            <a:r>
              <a:rPr lang="en-US" dirty="0"/>
              <a:t>Our analysis shows that specifically the architectural structure of SCS has a huge impact on the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possibility and probability of performing TD refactoring activities. </a:t>
            </a:r>
            <a:br>
              <a:rPr lang="en-US" dirty="0"/>
            </a:br>
            <a:br>
              <a:rPr lang="en-US" dirty="0"/>
            </a:br>
            <a:r>
              <a:rPr lang="en-US" dirty="0"/>
              <a:t>SCS based on monolithic architecture components is characterized by interconnected and interdependent components and were described as a major hindrance for TD refactoring tasks in SCS due to the interwoven nature of different components or resources.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huge scope </a:t>
            </a:r>
            <a:r>
              <a:rPr lang="en-US" dirty="0"/>
              <a:t>of the software to be recertified or requalified </a:t>
            </a:r>
          </a:p>
        </p:txBody>
      </p:sp>
      <p:sp>
        <p:nvSpPr>
          <p:cNvPr id="4" name="Slide Number Placeholder 3"/>
          <p:cNvSpPr>
            <a:spLocks noGrp="1"/>
          </p:cNvSpPr>
          <p:nvPr>
            <p:ph type="sldNum" sz="quarter" idx="10"/>
          </p:nvPr>
        </p:nvSpPr>
        <p:spPr/>
        <p:txBody>
          <a:bodyPr/>
          <a:lstStyle/>
          <a:p>
            <a:fld id="{03DFABC1-6F46-DD43-B323-5948BA084CDE}" type="slidenum">
              <a:rPr lang="en-US" smtClean="0"/>
              <a:t>42</a:t>
            </a:fld>
            <a:endParaRPr lang="en-US"/>
          </a:p>
        </p:txBody>
      </p:sp>
    </p:spTree>
    <p:extLst>
      <p:ext uri="{BB962C8B-B14F-4D97-AF65-F5344CB8AC3E}">
        <p14:creationId xmlns:p14="http://schemas.microsoft.com/office/powerpoint/2010/main" val="1919518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Work-around solutions </a:t>
            </a:r>
            <a:br>
              <a:rPr lang="en-US" dirty="0"/>
            </a:br>
            <a:br>
              <a:rPr lang="en-US" dirty="0"/>
            </a:br>
            <a:r>
              <a:rPr lang="en-US" dirty="0"/>
              <a:t>Further, our result also shows that practitioners often develop work-a-round solutions to avoid TD refactoring activities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thereby to avoid the associated consequences and the need for the additional activities and costs.</a:t>
            </a:r>
          </a:p>
        </p:txBody>
      </p:sp>
      <p:sp>
        <p:nvSpPr>
          <p:cNvPr id="4" name="Slide Number Placeholder 3"/>
          <p:cNvSpPr>
            <a:spLocks noGrp="1"/>
          </p:cNvSpPr>
          <p:nvPr>
            <p:ph type="sldNum" sz="quarter" idx="10"/>
          </p:nvPr>
        </p:nvSpPr>
        <p:spPr/>
        <p:txBody>
          <a:bodyPr/>
          <a:lstStyle/>
          <a:p>
            <a:fld id="{03DFABC1-6F46-DD43-B323-5948BA084CDE}" type="slidenum">
              <a:rPr lang="en-US" smtClean="0"/>
              <a:t>43</a:t>
            </a:fld>
            <a:endParaRPr lang="en-US"/>
          </a:p>
        </p:txBody>
      </p:sp>
    </p:spTree>
    <p:extLst>
      <p:ext uri="{BB962C8B-B14F-4D97-AF65-F5344CB8AC3E}">
        <p14:creationId xmlns:p14="http://schemas.microsoft.com/office/powerpoint/2010/main" val="17620372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Taken together:</a:t>
            </a:r>
            <a:br>
              <a:rPr lang="en-US" dirty="0"/>
            </a:br>
            <a:r>
              <a:rPr lang="en-US" dirty="0"/>
              <a:t>However, even if these regulations have the best intention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produce a high-quality software product, the findings in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study demonstrate that these heavy regulations are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conceivably counterproductive for the achievement of this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goal since they potentially can constrain the possibility of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performing optimal TD refactoring activities efficiently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in several cases, the </a:t>
            </a:r>
            <a:r>
              <a:rPr lang="en-US" b="1" dirty="0"/>
              <a:t>opposite effect </a:t>
            </a:r>
            <a:r>
              <a:rPr lang="en-US" dirty="0"/>
              <a:t>of what was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intended and desired; instead of promoting refactoring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activities to raise the software quality, the regulations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contribute to the further introduction of TD and thereby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potentially decrease both the maintainability and </a:t>
            </a:r>
            <a:r>
              <a:rPr lang="en-US" dirty="0" err="1"/>
              <a:t>evolvability</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of the software. </a:t>
            </a:r>
          </a:p>
        </p:txBody>
      </p:sp>
      <p:sp>
        <p:nvSpPr>
          <p:cNvPr id="4" name="Slide Number Placeholder 3"/>
          <p:cNvSpPr>
            <a:spLocks noGrp="1"/>
          </p:cNvSpPr>
          <p:nvPr>
            <p:ph type="sldNum" sz="quarter" idx="10"/>
          </p:nvPr>
        </p:nvSpPr>
        <p:spPr/>
        <p:txBody>
          <a:bodyPr/>
          <a:lstStyle/>
          <a:p>
            <a:fld id="{03DFABC1-6F46-DD43-B323-5948BA084CDE}" type="slidenum">
              <a:rPr lang="en-US" smtClean="0"/>
              <a:t>44</a:t>
            </a:fld>
            <a:endParaRPr lang="en-US"/>
          </a:p>
        </p:txBody>
      </p:sp>
    </p:spTree>
    <p:extLst>
      <p:ext uri="{BB962C8B-B14F-4D97-AF65-F5344CB8AC3E}">
        <p14:creationId xmlns:p14="http://schemas.microsoft.com/office/powerpoint/2010/main" val="297229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move on to the price of having TD – the negative effects of TD</a:t>
            </a:r>
            <a:br>
              <a:rPr lang="en-US" dirty="0"/>
            </a:br>
            <a:r>
              <a:rPr lang="en-US" dirty="0"/>
              <a:t>Why should we care?</a:t>
            </a:r>
          </a:p>
        </p:txBody>
      </p:sp>
      <p:sp>
        <p:nvSpPr>
          <p:cNvPr id="4" name="Slide Number Placeholder 3"/>
          <p:cNvSpPr>
            <a:spLocks noGrp="1"/>
          </p:cNvSpPr>
          <p:nvPr>
            <p:ph type="sldNum" sz="quarter" idx="10"/>
          </p:nvPr>
        </p:nvSpPr>
        <p:spPr/>
        <p:txBody>
          <a:bodyPr/>
          <a:lstStyle/>
          <a:p>
            <a:fld id="{03DFABC1-6F46-DD43-B323-5948BA084CDE}" type="slidenum">
              <a:rPr lang="en-US" smtClean="0"/>
              <a:t>45</a:t>
            </a:fld>
            <a:endParaRPr lang="en-US"/>
          </a:p>
        </p:txBody>
      </p:sp>
    </p:spTree>
    <p:extLst>
      <p:ext uri="{BB962C8B-B14F-4D97-AF65-F5344CB8AC3E}">
        <p14:creationId xmlns:p14="http://schemas.microsoft.com/office/powerpoint/2010/main" val="2555361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Work-around solutions </a:t>
            </a:r>
            <a:br>
              <a:rPr lang="en-US" dirty="0"/>
            </a:br>
            <a:br>
              <a:rPr lang="en-US" dirty="0"/>
            </a:br>
            <a:r>
              <a:rPr lang="en-US" dirty="0"/>
              <a:t>Further, our result also shows that practitioners often develop work-a-round solutions to avoid TD refactoring activities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thereby to avoid the associated consequences and the need for the additional activities and costs.</a:t>
            </a:r>
          </a:p>
        </p:txBody>
      </p:sp>
      <p:sp>
        <p:nvSpPr>
          <p:cNvPr id="4" name="Slide Number Placeholder 3"/>
          <p:cNvSpPr>
            <a:spLocks noGrp="1"/>
          </p:cNvSpPr>
          <p:nvPr>
            <p:ph type="sldNum" sz="quarter" idx="10"/>
          </p:nvPr>
        </p:nvSpPr>
        <p:spPr/>
        <p:txBody>
          <a:bodyPr/>
          <a:lstStyle/>
          <a:p>
            <a:fld id="{03DFABC1-6F46-DD43-B323-5948BA084CDE}" type="slidenum">
              <a:rPr lang="en-US" smtClean="0"/>
              <a:t>46</a:t>
            </a:fld>
            <a:endParaRPr lang="en-US"/>
          </a:p>
        </p:txBody>
      </p:sp>
    </p:spTree>
    <p:extLst>
      <p:ext uri="{BB962C8B-B14F-4D97-AF65-F5344CB8AC3E}">
        <p14:creationId xmlns:p14="http://schemas.microsoft.com/office/powerpoint/2010/main" val="3564240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Work-around solutions </a:t>
            </a:r>
            <a:br>
              <a:rPr lang="en-US" dirty="0"/>
            </a:br>
            <a:br>
              <a:rPr lang="en-US" dirty="0"/>
            </a:br>
            <a:r>
              <a:rPr lang="en-US" dirty="0"/>
              <a:t>Further, our result also shows that practitioners often develop work-a-round solutions to avoid TD refactoring activities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thereby to avoid the associated consequences and the need for the additional activities and costs.</a:t>
            </a:r>
          </a:p>
        </p:txBody>
      </p:sp>
      <p:sp>
        <p:nvSpPr>
          <p:cNvPr id="4" name="Slide Number Placeholder 3"/>
          <p:cNvSpPr>
            <a:spLocks noGrp="1"/>
          </p:cNvSpPr>
          <p:nvPr>
            <p:ph type="sldNum" sz="quarter" idx="10"/>
          </p:nvPr>
        </p:nvSpPr>
        <p:spPr/>
        <p:txBody>
          <a:bodyPr/>
          <a:lstStyle/>
          <a:p>
            <a:fld id="{03DFABC1-6F46-DD43-B323-5948BA084CDE}" type="slidenum">
              <a:rPr lang="en-US" smtClean="0"/>
              <a:t>5</a:t>
            </a:fld>
            <a:endParaRPr lang="en-US"/>
          </a:p>
        </p:txBody>
      </p:sp>
    </p:spTree>
    <p:extLst>
      <p:ext uri="{BB962C8B-B14F-4D97-AF65-F5344CB8AC3E}">
        <p14:creationId xmlns:p14="http://schemas.microsoft.com/office/powerpoint/2010/main" val="1381576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Work-around solutions </a:t>
            </a:r>
            <a:br>
              <a:rPr lang="en-US" dirty="0"/>
            </a:br>
            <a:br>
              <a:rPr lang="en-US" dirty="0"/>
            </a:br>
            <a:r>
              <a:rPr lang="en-US" dirty="0"/>
              <a:t>Further, our result also shows that practitioners often develop work-a-round solutions to avoid TD refactoring activities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thereby to avoid the associated consequences and the need for the additional activities and costs.</a:t>
            </a:r>
          </a:p>
        </p:txBody>
      </p:sp>
      <p:sp>
        <p:nvSpPr>
          <p:cNvPr id="4" name="Slide Number Placeholder 3"/>
          <p:cNvSpPr>
            <a:spLocks noGrp="1"/>
          </p:cNvSpPr>
          <p:nvPr>
            <p:ph type="sldNum" sz="quarter" idx="10"/>
          </p:nvPr>
        </p:nvSpPr>
        <p:spPr/>
        <p:txBody>
          <a:bodyPr/>
          <a:lstStyle/>
          <a:p>
            <a:fld id="{03DFABC1-6F46-DD43-B323-5948BA084CDE}" type="slidenum">
              <a:rPr lang="en-US" smtClean="0"/>
              <a:t>47</a:t>
            </a:fld>
            <a:endParaRPr lang="en-US"/>
          </a:p>
        </p:txBody>
      </p:sp>
    </p:spTree>
    <p:extLst>
      <p:ext uri="{BB962C8B-B14F-4D97-AF65-F5344CB8AC3E}">
        <p14:creationId xmlns:p14="http://schemas.microsoft.com/office/powerpoint/2010/main" val="4209250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Work-around solutions </a:t>
            </a:r>
            <a:br>
              <a:rPr lang="en-US" dirty="0"/>
            </a:br>
            <a:br>
              <a:rPr lang="en-US" dirty="0"/>
            </a:br>
            <a:r>
              <a:rPr lang="en-US" dirty="0"/>
              <a:t>Further, our result also shows that practitioners often develop work-a-round solutions to avoid TD refactoring activities and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thereby to avoid the associated consequences and the need for the additional activities and costs.</a:t>
            </a:r>
          </a:p>
        </p:txBody>
      </p:sp>
      <p:sp>
        <p:nvSpPr>
          <p:cNvPr id="4" name="Slide Number Placeholder 3"/>
          <p:cNvSpPr>
            <a:spLocks noGrp="1"/>
          </p:cNvSpPr>
          <p:nvPr>
            <p:ph type="sldNum" sz="quarter" idx="10"/>
          </p:nvPr>
        </p:nvSpPr>
        <p:spPr/>
        <p:txBody>
          <a:bodyPr/>
          <a:lstStyle/>
          <a:p>
            <a:fld id="{03DFABC1-6F46-DD43-B323-5948BA084CDE}" type="slidenum">
              <a:rPr lang="en-US" smtClean="0"/>
              <a:t>48</a:t>
            </a:fld>
            <a:endParaRPr lang="en-US"/>
          </a:p>
        </p:txBody>
      </p:sp>
    </p:spTree>
    <p:extLst>
      <p:ext uri="{BB962C8B-B14F-4D97-AF65-F5344CB8AC3E}">
        <p14:creationId xmlns:p14="http://schemas.microsoft.com/office/powerpoint/2010/main" val="40751677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49</a:t>
            </a:fld>
            <a:endParaRPr lang="en-US"/>
          </a:p>
        </p:txBody>
      </p:sp>
    </p:spTree>
    <p:extLst>
      <p:ext uri="{BB962C8B-B14F-4D97-AF65-F5344CB8AC3E}">
        <p14:creationId xmlns:p14="http://schemas.microsoft.com/office/powerpoint/2010/main" val="1143580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50</a:t>
            </a:fld>
            <a:endParaRPr lang="en-US"/>
          </a:p>
        </p:txBody>
      </p:sp>
    </p:spTree>
    <p:extLst>
      <p:ext uri="{BB962C8B-B14F-4D97-AF65-F5344CB8AC3E}">
        <p14:creationId xmlns:p14="http://schemas.microsoft.com/office/powerpoint/2010/main" val="2488890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fld id="{03DFABC1-6F46-DD43-B323-5948BA084CDE}" type="slidenum">
              <a:rPr lang="en-US" smtClean="0"/>
              <a:t>51</a:t>
            </a:fld>
            <a:endParaRPr lang="en-US"/>
          </a:p>
        </p:txBody>
      </p:sp>
    </p:spTree>
    <p:extLst>
      <p:ext uri="{BB962C8B-B14F-4D97-AF65-F5344CB8AC3E}">
        <p14:creationId xmlns:p14="http://schemas.microsoft.com/office/powerpoint/2010/main" val="23341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we have the best of intention, things can go wrong …and even become worse over time</a:t>
            </a:r>
          </a:p>
        </p:txBody>
      </p:sp>
      <p:sp>
        <p:nvSpPr>
          <p:cNvPr id="4" name="Slide Number Placeholder 3"/>
          <p:cNvSpPr>
            <a:spLocks noGrp="1"/>
          </p:cNvSpPr>
          <p:nvPr>
            <p:ph type="sldNum" sz="quarter" idx="5"/>
          </p:nvPr>
        </p:nvSpPr>
        <p:spPr/>
        <p:txBody>
          <a:bodyPr/>
          <a:lstStyle/>
          <a:p>
            <a:fld id="{03DFABC1-6F46-DD43-B323-5948BA084CDE}" type="slidenum">
              <a:rPr lang="en-US" smtClean="0"/>
              <a:t>53</a:t>
            </a:fld>
            <a:endParaRPr lang="en-US"/>
          </a:p>
        </p:txBody>
      </p:sp>
    </p:spTree>
    <p:extLst>
      <p:ext uri="{BB962C8B-B14F-4D97-AF65-F5344CB8AC3E}">
        <p14:creationId xmlns:p14="http://schemas.microsoft.com/office/powerpoint/2010/main" val="2114974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54</a:t>
            </a:fld>
            <a:endParaRPr lang="en-US"/>
          </a:p>
        </p:txBody>
      </p:sp>
    </p:spTree>
    <p:extLst>
      <p:ext uri="{BB962C8B-B14F-4D97-AF65-F5344CB8AC3E}">
        <p14:creationId xmlns:p14="http://schemas.microsoft.com/office/powerpoint/2010/main" val="941025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55</a:t>
            </a:fld>
            <a:endParaRPr lang="en-US"/>
          </a:p>
        </p:txBody>
      </p:sp>
    </p:spTree>
    <p:extLst>
      <p:ext uri="{BB962C8B-B14F-4D97-AF65-F5344CB8AC3E}">
        <p14:creationId xmlns:p14="http://schemas.microsoft.com/office/powerpoint/2010/main" val="2000803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from other TD types</a:t>
            </a:r>
          </a:p>
        </p:txBody>
      </p:sp>
      <p:sp>
        <p:nvSpPr>
          <p:cNvPr id="4" name="Slide Number Placeholder 3"/>
          <p:cNvSpPr>
            <a:spLocks noGrp="1"/>
          </p:cNvSpPr>
          <p:nvPr>
            <p:ph type="sldNum" sz="quarter" idx="10"/>
          </p:nvPr>
        </p:nvSpPr>
        <p:spPr/>
        <p:txBody>
          <a:bodyPr/>
          <a:lstStyle/>
          <a:p>
            <a:fld id="{03DFABC1-6F46-DD43-B323-5948BA084CDE}" type="slidenum">
              <a:rPr lang="en-US" smtClean="0"/>
              <a:t>56</a:t>
            </a:fld>
            <a:endParaRPr lang="en-US"/>
          </a:p>
        </p:txBody>
      </p:sp>
    </p:spTree>
    <p:extLst>
      <p:ext uri="{BB962C8B-B14F-4D97-AF65-F5344CB8AC3E}">
        <p14:creationId xmlns:p14="http://schemas.microsoft.com/office/powerpoint/2010/main" val="1877705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57</a:t>
            </a:fld>
            <a:endParaRPr lang="en-US"/>
          </a:p>
        </p:txBody>
      </p:sp>
    </p:spTree>
    <p:extLst>
      <p:ext uri="{BB962C8B-B14F-4D97-AF65-F5344CB8AC3E}">
        <p14:creationId xmlns:p14="http://schemas.microsoft.com/office/powerpoint/2010/main" val="10640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6</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41286447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58</a:t>
            </a:fld>
            <a:endParaRPr lang="en-US"/>
          </a:p>
        </p:txBody>
      </p:sp>
    </p:spTree>
    <p:extLst>
      <p:ext uri="{BB962C8B-B14F-4D97-AF65-F5344CB8AC3E}">
        <p14:creationId xmlns:p14="http://schemas.microsoft.com/office/powerpoint/2010/main" val="1964750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59</a:t>
            </a:fld>
            <a:endParaRPr lang="en-US"/>
          </a:p>
        </p:txBody>
      </p:sp>
    </p:spTree>
    <p:extLst>
      <p:ext uri="{BB962C8B-B14F-4D97-AF65-F5344CB8AC3E}">
        <p14:creationId xmlns:p14="http://schemas.microsoft.com/office/powerpoint/2010/main" val="29972530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60</a:t>
            </a:fld>
            <a:endParaRPr lang="en-US"/>
          </a:p>
        </p:txBody>
      </p:sp>
    </p:spTree>
    <p:extLst>
      <p:ext uri="{BB962C8B-B14F-4D97-AF65-F5344CB8AC3E}">
        <p14:creationId xmlns:p14="http://schemas.microsoft.com/office/powerpoint/2010/main" val="2814825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61</a:t>
            </a:fld>
            <a:endParaRPr lang="en-US"/>
          </a:p>
        </p:txBody>
      </p:sp>
    </p:spTree>
    <p:extLst>
      <p:ext uri="{BB962C8B-B14F-4D97-AF65-F5344CB8AC3E}">
        <p14:creationId xmlns:p14="http://schemas.microsoft.com/office/powerpoint/2010/main" val="4007115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63</a:t>
            </a:fld>
            <a:endParaRPr lang="en-US"/>
          </a:p>
        </p:txBody>
      </p:sp>
    </p:spTree>
    <p:extLst>
      <p:ext uri="{BB962C8B-B14F-4D97-AF65-F5344CB8AC3E}">
        <p14:creationId xmlns:p14="http://schemas.microsoft.com/office/powerpoint/2010/main" val="3277443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64</a:t>
            </a:fld>
            <a:endParaRPr lang="en-US"/>
          </a:p>
        </p:txBody>
      </p:sp>
    </p:spTree>
    <p:extLst>
      <p:ext uri="{BB962C8B-B14F-4D97-AF65-F5344CB8AC3E}">
        <p14:creationId xmlns:p14="http://schemas.microsoft.com/office/powerpoint/2010/main" val="1082007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65</a:t>
            </a:fld>
            <a:endParaRPr lang="en-US"/>
          </a:p>
        </p:txBody>
      </p:sp>
    </p:spTree>
    <p:extLst>
      <p:ext uri="{BB962C8B-B14F-4D97-AF65-F5344CB8AC3E}">
        <p14:creationId xmlns:p14="http://schemas.microsoft.com/office/powerpoint/2010/main" val="25065590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One Key take-away</a:t>
            </a:r>
          </a:p>
        </p:txBody>
      </p:sp>
      <p:sp>
        <p:nvSpPr>
          <p:cNvPr id="4" name="Slide Number Placeholder 3"/>
          <p:cNvSpPr>
            <a:spLocks noGrp="1"/>
          </p:cNvSpPr>
          <p:nvPr>
            <p:ph type="sldNum" sz="quarter" idx="10"/>
          </p:nvPr>
        </p:nvSpPr>
        <p:spPr/>
        <p:txBody>
          <a:bodyPr/>
          <a:lstStyle/>
          <a:p>
            <a:fld id="{03DFABC1-6F46-DD43-B323-5948BA084CDE}" type="slidenum">
              <a:rPr lang="en-US" smtClean="0"/>
              <a:t>66</a:t>
            </a:fld>
            <a:endParaRPr lang="en-US"/>
          </a:p>
        </p:txBody>
      </p:sp>
    </p:spTree>
    <p:extLst>
      <p:ext uri="{BB962C8B-B14F-4D97-AF65-F5344CB8AC3E}">
        <p14:creationId xmlns:p14="http://schemas.microsoft.com/office/powerpoint/2010/main" val="23670550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67</a:t>
            </a:fld>
            <a:endParaRPr lang="en-US"/>
          </a:p>
        </p:txBody>
      </p:sp>
    </p:spTree>
    <p:extLst>
      <p:ext uri="{BB962C8B-B14F-4D97-AF65-F5344CB8AC3E}">
        <p14:creationId xmlns:p14="http://schemas.microsoft.com/office/powerpoint/2010/main" val="1492477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68</a:t>
            </a:fld>
            <a:endParaRPr lang="en-US"/>
          </a:p>
        </p:txBody>
      </p:sp>
    </p:spTree>
    <p:extLst>
      <p:ext uri="{BB962C8B-B14F-4D97-AF65-F5344CB8AC3E}">
        <p14:creationId xmlns:p14="http://schemas.microsoft.com/office/powerpoint/2010/main" val="2446780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DFABC1-6F46-DD43-B323-5948BA084CDE}" type="slidenum">
              <a:rPr lang="en-US" smtClean="0"/>
              <a:t>7</a:t>
            </a:fld>
            <a:endParaRPr lang="en-US"/>
          </a:p>
        </p:txBody>
      </p:sp>
    </p:spTree>
    <p:extLst>
      <p:ext uri="{BB962C8B-B14F-4D97-AF65-F5344CB8AC3E}">
        <p14:creationId xmlns:p14="http://schemas.microsoft.com/office/powerpoint/2010/main" val="1830075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Embedded software, real time systems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Data management is Important!</a:t>
            </a:r>
          </a:p>
        </p:txBody>
      </p:sp>
      <p:sp>
        <p:nvSpPr>
          <p:cNvPr id="4" name="Slide Number Placeholder 3"/>
          <p:cNvSpPr>
            <a:spLocks noGrp="1"/>
          </p:cNvSpPr>
          <p:nvPr>
            <p:ph type="sldNum" sz="quarter" idx="10"/>
          </p:nvPr>
        </p:nvSpPr>
        <p:spPr/>
        <p:txBody>
          <a:bodyPr/>
          <a:lstStyle/>
          <a:p>
            <a:fld id="{03DFABC1-6F46-DD43-B323-5948BA084CDE}" type="slidenum">
              <a:rPr lang="en-US" smtClean="0"/>
              <a:t>8</a:t>
            </a:fld>
            <a:endParaRPr lang="en-US"/>
          </a:p>
        </p:txBody>
      </p:sp>
    </p:spTree>
    <p:extLst>
      <p:ext uri="{BB962C8B-B14F-4D97-AF65-F5344CB8AC3E}">
        <p14:creationId xmlns:p14="http://schemas.microsoft.com/office/powerpoint/2010/main" val="1301643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9</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239623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B639DC10-3B33-5D47-B61F-9C15D755A27F}" type="slidenum">
              <a:rPr lang="en-US" sz="1200">
                <a:solidFill>
                  <a:srgbClr val="000000"/>
                </a:solidFill>
              </a:rPr>
              <a:pPr eaLnBrk="1" fontAlgn="base" hangingPunct="1">
                <a:spcBef>
                  <a:spcPct val="0"/>
                </a:spcBef>
                <a:spcAft>
                  <a:spcPct val="0"/>
                </a:spcAft>
              </a:pPr>
              <a:t>10</a:t>
            </a:fld>
            <a:endParaRPr lang="en-US" sz="1200">
              <a:solidFill>
                <a:srgbClr val="000000"/>
              </a:solidFill>
            </a:endParaRPr>
          </a:p>
        </p:txBody>
      </p:sp>
      <p:sp>
        <p:nvSpPr>
          <p:cNvPr id="28674" name="Rectangle 2"/>
          <p:cNvSpPr>
            <a:spLocks noGrp="1" noRot="1" noChangeAspect="1" noChangeArrowheads="1" noTextEdit="1"/>
          </p:cNvSpPr>
          <p:nvPr>
            <p:ph type="sldImg"/>
          </p:nvPr>
        </p:nvSpPr>
        <p:spPr bwMode="auto">
          <a:noFill/>
          <a:ln cap="flat">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Arial" charset="0"/>
            </a:endParaRPr>
          </a:p>
        </p:txBody>
      </p:sp>
    </p:spTree>
    <p:extLst>
      <p:ext uri="{BB962C8B-B14F-4D97-AF65-F5344CB8AC3E}">
        <p14:creationId xmlns:p14="http://schemas.microsoft.com/office/powerpoint/2010/main" val="3322674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template_picture.jpg"/>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a:off x="42348" y="984250"/>
            <a:ext cx="9101652" cy="5916081"/>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rgbClr val="10253F"/>
                </a:solidFill>
              </a:defRPr>
            </a:lvl1pPr>
          </a:lstStyle>
          <a:p>
            <a:r>
              <a:rPr lang="sv-SE" dirty="0" err="1"/>
              <a:t>Click</a:t>
            </a:r>
            <a:r>
              <a:rPr lang="sv-SE" dirty="0"/>
              <a:t> </a:t>
            </a:r>
            <a:r>
              <a:rPr lang="sv-SE" dirty="0" err="1"/>
              <a:t>to</a:t>
            </a:r>
            <a:r>
              <a:rPr lang="sv-SE" dirty="0"/>
              <a:t> </a:t>
            </a:r>
            <a:r>
              <a:rPr lang="sv-SE" dirty="0" err="1"/>
              <a:t>edit</a:t>
            </a:r>
            <a:r>
              <a:rPr lang="sv-SE" dirty="0"/>
              <a:t> Master </a:t>
            </a:r>
            <a:r>
              <a:rPr lang="sv-SE" dirty="0" err="1"/>
              <a:t>title</a:t>
            </a:r>
            <a:r>
              <a:rPr lang="sv-SE" dirty="0"/>
              <a:t>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err="1"/>
              <a:t>Click</a:t>
            </a:r>
            <a:r>
              <a:rPr lang="sv-SE" dirty="0"/>
              <a:t> </a:t>
            </a:r>
            <a:r>
              <a:rPr lang="sv-SE" dirty="0" err="1"/>
              <a:t>to</a:t>
            </a:r>
            <a:r>
              <a:rPr lang="sv-SE" dirty="0"/>
              <a:t> </a:t>
            </a:r>
            <a:r>
              <a:rPr lang="sv-SE" dirty="0" err="1"/>
              <a:t>edit</a:t>
            </a:r>
            <a:r>
              <a:rPr lang="sv-SE" dirty="0"/>
              <a:t> Master </a:t>
            </a:r>
            <a:r>
              <a:rPr lang="sv-SE" dirty="0" err="1"/>
              <a:t>subtitle</a:t>
            </a:r>
            <a:r>
              <a:rPr lang="sv-SE" dirty="0"/>
              <a:t> style</a:t>
            </a:r>
            <a:endParaRPr lang="en-US" dirty="0"/>
          </a:p>
        </p:txBody>
      </p:sp>
      <p:sp>
        <p:nvSpPr>
          <p:cNvPr id="4" name="Date Placeholder 3"/>
          <p:cNvSpPr>
            <a:spLocks noGrp="1"/>
          </p:cNvSpPr>
          <p:nvPr>
            <p:ph type="dt" sz="half" idx="10"/>
          </p:nvPr>
        </p:nvSpPr>
        <p:spPr/>
        <p:txBody>
          <a:bodyPr/>
          <a:lstStyle/>
          <a:p>
            <a:fld id="{B57A5E2E-EF89-474A-85A8-C4775AA38316}"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158741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B57A5E2E-EF89-474A-85A8-C4775AA38316}"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156049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B57A5E2E-EF89-474A-85A8-C4775AA38316}"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2356123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50000"/>
                  </a:schemeClr>
                </a:solidFill>
              </a:defRPr>
            </a:lvl1pPr>
          </a:lstStyle>
          <a:p>
            <a:r>
              <a:rPr lang="sv-SE" dirty="0" err="1"/>
              <a:t>Click</a:t>
            </a:r>
            <a:r>
              <a:rPr lang="sv-SE" dirty="0"/>
              <a:t> </a:t>
            </a:r>
            <a:r>
              <a:rPr lang="sv-SE" dirty="0" err="1"/>
              <a:t>to</a:t>
            </a:r>
            <a:r>
              <a:rPr lang="sv-SE" dirty="0"/>
              <a:t> </a:t>
            </a:r>
            <a:r>
              <a:rPr lang="sv-SE" dirty="0" err="1"/>
              <a:t>edit</a:t>
            </a:r>
            <a:r>
              <a:rPr lang="sv-SE" dirty="0"/>
              <a:t> Master </a:t>
            </a:r>
            <a:r>
              <a:rPr lang="sv-SE" dirty="0" err="1"/>
              <a:t>title</a:t>
            </a:r>
            <a:r>
              <a:rPr lang="sv-SE" dirty="0"/>
              <a:t> style</a:t>
            </a:r>
            <a:endParaRPr lang="en-US" dirty="0"/>
          </a:p>
        </p:txBody>
      </p:sp>
      <p:sp>
        <p:nvSpPr>
          <p:cNvPr id="3" name="Content Placeholder 2"/>
          <p:cNvSpPr>
            <a:spLocks noGrp="1"/>
          </p:cNvSpPr>
          <p:nvPr>
            <p:ph idx="1"/>
          </p:nvPr>
        </p:nvSpPr>
        <p:spPr/>
        <p:txBody>
          <a:bodyPr/>
          <a:lstStyle>
            <a:lvl1pPr>
              <a:defRPr>
                <a:solidFill>
                  <a:srgbClr val="10253F"/>
                </a:solidFill>
              </a:defRPr>
            </a:lvl1pPr>
            <a:lvl2pPr>
              <a:defRPr>
                <a:solidFill>
                  <a:srgbClr val="10253F"/>
                </a:solidFill>
              </a:defRPr>
            </a:lvl2pPr>
            <a:lvl3pPr>
              <a:defRPr>
                <a:solidFill>
                  <a:srgbClr val="10253F"/>
                </a:solidFill>
              </a:defRPr>
            </a:lvl3pPr>
            <a:lvl4pPr>
              <a:defRPr>
                <a:solidFill>
                  <a:srgbClr val="10253F"/>
                </a:solidFill>
              </a:defRPr>
            </a:lvl4pPr>
            <a:lvl5pPr>
              <a:defRPr>
                <a:solidFill>
                  <a:srgbClr val="10253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78ACC0-CE6C-534E-82D5-F40C07A41243}" type="slidenum">
              <a:rPr lang="en-US" smtClean="0"/>
              <a:t>‹#›</a:t>
            </a:fld>
            <a:endParaRPr lang="en-US"/>
          </a:p>
        </p:txBody>
      </p:sp>
      <p:pic>
        <p:nvPicPr>
          <p:cNvPr id="9" name="Picture 8" descr="template_picture.jpg"/>
          <p:cNvPicPr>
            <a:picLocks noChangeAspect="1"/>
          </p:cNvPicPr>
          <p:nvPr userDrawn="1"/>
        </p:nvPicPr>
        <p:blipFill>
          <a:blip r:embed="rId2">
            <a:alphaModFix amt="18000"/>
            <a:extLst>
              <a:ext uri="{28A0092B-C50C-407E-A947-70E740481C1C}">
                <a14:useLocalDpi xmlns:a14="http://schemas.microsoft.com/office/drawing/2010/main"/>
              </a:ext>
            </a:extLst>
          </a:blip>
          <a:stretch>
            <a:fillRect/>
          </a:stretch>
        </p:blipFill>
        <p:spPr>
          <a:xfrm>
            <a:off x="42348" y="984250"/>
            <a:ext cx="9101652" cy="5916081"/>
          </a:xfrm>
          <a:prstGeom prst="rect">
            <a:avLst/>
          </a:prstGeom>
        </p:spPr>
      </p:pic>
    </p:spTree>
    <p:extLst>
      <p:ext uri="{BB962C8B-B14F-4D97-AF65-F5344CB8AC3E}">
        <p14:creationId xmlns:p14="http://schemas.microsoft.com/office/powerpoint/2010/main" val="3896298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template_picture.jpg"/>
          <p:cNvPicPr>
            <a:picLocks noChangeAspect="1"/>
          </p:cNvPicPr>
          <p:nvPr userDrawn="1"/>
        </p:nvPicPr>
        <p:blipFill>
          <a:blip r:embed="rId2">
            <a:alphaModFix amt="18000"/>
            <a:extLst>
              <a:ext uri="{28A0092B-C50C-407E-A947-70E740481C1C}">
                <a14:useLocalDpi xmlns:a14="http://schemas.microsoft.com/office/drawing/2010/main"/>
              </a:ext>
            </a:extLst>
          </a:blip>
          <a:stretch>
            <a:fillRect/>
          </a:stretch>
        </p:blipFill>
        <p:spPr>
          <a:xfrm>
            <a:off x="42348" y="984250"/>
            <a:ext cx="9101652" cy="5916081"/>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Tree>
    <p:extLst>
      <p:ext uri="{BB962C8B-B14F-4D97-AF65-F5344CB8AC3E}">
        <p14:creationId xmlns:p14="http://schemas.microsoft.com/office/powerpoint/2010/main" val="2002624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template_picture.jpg"/>
          <p:cNvPicPr>
            <a:picLocks noChangeAspect="1"/>
          </p:cNvPicPr>
          <p:nvPr userDrawn="1"/>
        </p:nvPicPr>
        <p:blipFill>
          <a:blip r:embed="rId2">
            <a:alphaModFix amt="18000"/>
            <a:extLst>
              <a:ext uri="{28A0092B-C50C-407E-A947-70E740481C1C}">
                <a14:useLocalDpi xmlns:a14="http://schemas.microsoft.com/office/drawing/2010/main"/>
              </a:ext>
            </a:extLst>
          </a:blip>
          <a:stretch>
            <a:fillRect/>
          </a:stretch>
        </p:blipFill>
        <p:spPr>
          <a:xfrm>
            <a:off x="42348" y="984250"/>
            <a:ext cx="9101652" cy="5916081"/>
          </a:xfrm>
          <a:prstGeom prst="rect">
            <a:avLst/>
          </a:prstGeom>
        </p:spPr>
      </p:pic>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Date Placeholder 4"/>
          <p:cNvSpPr>
            <a:spLocks noGrp="1"/>
          </p:cNvSpPr>
          <p:nvPr>
            <p:ph type="dt" sz="half" idx="10"/>
          </p:nvPr>
        </p:nvSpPr>
        <p:spPr/>
        <p:txBody>
          <a:bodyPr/>
          <a:lstStyle/>
          <a:p>
            <a:fld id="{B57A5E2E-EF89-474A-85A8-C4775AA38316}"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771154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Date Placeholder 6"/>
          <p:cNvSpPr>
            <a:spLocks noGrp="1"/>
          </p:cNvSpPr>
          <p:nvPr>
            <p:ph type="dt" sz="half" idx="10"/>
          </p:nvPr>
        </p:nvSpPr>
        <p:spPr/>
        <p:txBody>
          <a:bodyPr/>
          <a:lstStyle/>
          <a:p>
            <a:fld id="{B57A5E2E-EF89-474A-85A8-C4775AA38316}" type="datetimeFigureOut">
              <a:rPr lang="en-US" smtClean="0"/>
              <a:t>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386028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Date Placeholder 2"/>
          <p:cNvSpPr>
            <a:spLocks noGrp="1"/>
          </p:cNvSpPr>
          <p:nvPr>
            <p:ph type="dt" sz="half" idx="10"/>
          </p:nvPr>
        </p:nvSpPr>
        <p:spPr/>
        <p:txBody>
          <a:bodyPr/>
          <a:lstStyle/>
          <a:p>
            <a:fld id="{B57A5E2E-EF89-474A-85A8-C4775AA38316}" type="datetimeFigureOut">
              <a:rPr lang="en-US" smtClean="0"/>
              <a:t>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78ACC0-CE6C-534E-82D5-F40C07A41243}" type="slidenum">
              <a:rPr lang="en-US" smtClean="0"/>
              <a:t>‹#›</a:t>
            </a:fld>
            <a:endParaRPr lang="en-US"/>
          </a:p>
        </p:txBody>
      </p:sp>
      <p:pic>
        <p:nvPicPr>
          <p:cNvPr id="6" name="Picture 5" descr="template_picture.jpg"/>
          <p:cNvPicPr>
            <a:picLocks noChangeAspect="1"/>
          </p:cNvPicPr>
          <p:nvPr userDrawn="1"/>
        </p:nvPicPr>
        <p:blipFill>
          <a:blip r:embed="rId2">
            <a:alphaModFix amt="18000"/>
            <a:extLst>
              <a:ext uri="{28A0092B-C50C-407E-A947-70E740481C1C}">
                <a14:useLocalDpi xmlns:a14="http://schemas.microsoft.com/office/drawing/2010/main"/>
              </a:ext>
            </a:extLst>
          </a:blip>
          <a:stretch>
            <a:fillRect/>
          </a:stretch>
        </p:blipFill>
        <p:spPr>
          <a:xfrm>
            <a:off x="42348" y="984250"/>
            <a:ext cx="9101652" cy="5916081"/>
          </a:xfrm>
          <a:prstGeom prst="rect">
            <a:avLst/>
          </a:prstGeom>
        </p:spPr>
      </p:pic>
    </p:spTree>
    <p:extLst>
      <p:ext uri="{BB962C8B-B14F-4D97-AF65-F5344CB8AC3E}">
        <p14:creationId xmlns:p14="http://schemas.microsoft.com/office/powerpoint/2010/main" val="1180868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A5E2E-EF89-474A-85A8-C4775AA38316}" type="datetimeFigureOut">
              <a:rPr lang="en-US" smtClean="0"/>
              <a:t>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154679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B57A5E2E-EF89-474A-85A8-C4775AA38316}"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218664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B57A5E2E-EF89-474A-85A8-C4775AA38316}"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78ACC0-CE6C-534E-82D5-F40C07A41243}" type="slidenum">
              <a:rPr lang="en-US" smtClean="0"/>
              <a:t>‹#›</a:t>
            </a:fld>
            <a:endParaRPr lang="en-US"/>
          </a:p>
        </p:txBody>
      </p:sp>
    </p:spTree>
    <p:extLst>
      <p:ext uri="{BB962C8B-B14F-4D97-AF65-F5344CB8AC3E}">
        <p14:creationId xmlns:p14="http://schemas.microsoft.com/office/powerpoint/2010/main" val="276297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A5E2E-EF89-474A-85A8-C4775AA38316}" type="datetimeFigureOut">
              <a:rPr lang="en-US" smtClean="0"/>
              <a:t>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78ACC0-CE6C-534E-82D5-F40C07A41243}" type="slidenum">
              <a:rPr lang="en-US" smtClean="0"/>
              <a:t>‹#›</a:t>
            </a:fld>
            <a:endParaRPr lang="en-US"/>
          </a:p>
        </p:txBody>
      </p:sp>
    </p:spTree>
    <p:extLst>
      <p:ext uri="{BB962C8B-B14F-4D97-AF65-F5344CB8AC3E}">
        <p14:creationId xmlns:p14="http://schemas.microsoft.com/office/powerpoint/2010/main" val="164726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software-center.se/"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blacklistednews.com/article/63757/total-us-household-debt-soars-to-record-above-13.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pngall.com/presentation-png" TargetMode="External"/><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93.sv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40.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s://pixabay.com/sv/fr%C3%A5getecken-info-hj%C3%A4lp-faq-st%C3%B6d-308636/" TargetMode="Externa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0.sv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pixabay.com/en/startup-start-up-start-up-start-1018548/"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pngall.com/thank-you-pn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 Id="rId1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37658" y="629266"/>
            <a:ext cx="4817137" cy="1676603"/>
          </a:xfrm>
        </p:spPr>
        <p:txBody>
          <a:bodyPr vert="horz" lIns="91440" tIns="45720" rIns="91440" bIns="45720" rtlCol="0" anchor="ctr">
            <a:normAutofit/>
          </a:bodyPr>
          <a:lstStyle/>
          <a:p>
            <a:pPr algn="l" defTabSz="914400">
              <a:lnSpc>
                <a:spcPct val="90000"/>
              </a:lnSpc>
            </a:pPr>
            <a:r>
              <a:rPr lang="en-US" b="1" dirty="0">
                <a:solidFill>
                  <a:schemeClr val="tx1"/>
                </a:solidFill>
              </a:rPr>
              <a:t>Architectural Technical Debt</a:t>
            </a:r>
          </a:p>
        </p:txBody>
      </p:sp>
      <p:sp>
        <p:nvSpPr>
          <p:cNvPr id="11"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3504" y="986233"/>
            <a:ext cx="2269998" cy="2104375"/>
          </a:xfrm>
          <a:prstGeom prst="rect">
            <a:avLst/>
          </a:prstGeom>
          <a:noFill/>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603504" y="3959820"/>
            <a:ext cx="2269997" cy="1441448"/>
          </a:xfrm>
          <a:prstGeom prst="rect">
            <a:avLst/>
          </a:prstGeom>
        </p:spPr>
      </p:pic>
      <p:sp>
        <p:nvSpPr>
          <p:cNvPr id="3" name="Subtitle 2"/>
          <p:cNvSpPr>
            <a:spLocks noGrp="1"/>
          </p:cNvSpPr>
          <p:nvPr>
            <p:ph type="subTitle" idx="1"/>
          </p:nvPr>
        </p:nvSpPr>
        <p:spPr>
          <a:xfrm>
            <a:off x="3837660" y="2438400"/>
            <a:ext cx="4817136" cy="3785419"/>
          </a:xfrm>
        </p:spPr>
        <p:txBody>
          <a:bodyPr vert="horz" lIns="91440" tIns="45720" rIns="91440" bIns="45720" rtlCol="0">
            <a:normAutofit/>
          </a:bodyPr>
          <a:lstStyle/>
          <a:p>
            <a:pPr algn="l" defTabSz="914400">
              <a:lnSpc>
                <a:spcPct val="90000"/>
              </a:lnSpc>
            </a:pPr>
            <a:endParaRPr lang="en-US" sz="1700" b="1" dirty="0">
              <a:solidFill>
                <a:schemeClr val="tx1"/>
              </a:solidFill>
            </a:endParaRPr>
          </a:p>
          <a:p>
            <a:pPr algn="l" defTabSz="914400">
              <a:lnSpc>
                <a:spcPct val="90000"/>
              </a:lnSpc>
            </a:pPr>
            <a:endParaRPr lang="en-US" sz="1700" b="1" dirty="0">
              <a:solidFill>
                <a:schemeClr val="tx1"/>
              </a:solidFill>
            </a:endParaRPr>
          </a:p>
          <a:p>
            <a:pPr algn="l" defTabSz="914400">
              <a:lnSpc>
                <a:spcPct val="90000"/>
              </a:lnSpc>
            </a:pPr>
            <a:r>
              <a:rPr lang="en-US" sz="2800" b="1" dirty="0">
                <a:solidFill>
                  <a:schemeClr val="tx1"/>
                </a:solidFill>
              </a:rPr>
              <a:t>Terese Besker</a:t>
            </a:r>
          </a:p>
          <a:p>
            <a:pPr algn="l" defTabSz="914400">
              <a:lnSpc>
                <a:spcPct val="90000"/>
              </a:lnSpc>
            </a:pPr>
            <a:endParaRPr lang="en-US" sz="1700" b="1" dirty="0">
              <a:solidFill>
                <a:schemeClr val="tx1"/>
              </a:solidFill>
            </a:endParaRPr>
          </a:p>
          <a:p>
            <a:pPr algn="l" defTabSz="914400">
              <a:lnSpc>
                <a:spcPct val="90000"/>
              </a:lnSpc>
            </a:pPr>
            <a:endParaRPr lang="en-US" sz="1700" dirty="0">
              <a:solidFill>
                <a:schemeClr val="tx1"/>
              </a:solidFill>
            </a:endParaRPr>
          </a:p>
          <a:p>
            <a:pPr algn="l" defTabSz="914400">
              <a:lnSpc>
                <a:spcPct val="90000"/>
              </a:lnSpc>
            </a:pPr>
            <a:br>
              <a:rPr lang="en-US" sz="1700" dirty="0">
                <a:solidFill>
                  <a:schemeClr val="tx1"/>
                </a:solidFill>
              </a:rPr>
            </a:br>
            <a:br>
              <a:rPr lang="en-US" sz="1700" dirty="0">
                <a:solidFill>
                  <a:schemeClr val="tx1"/>
                </a:solidFill>
              </a:rPr>
            </a:br>
            <a:r>
              <a:rPr lang="en-US" sz="2400" b="1" dirty="0">
                <a:solidFill>
                  <a:schemeClr val="tx1"/>
                </a:solidFill>
              </a:rPr>
              <a:t>Software Center</a:t>
            </a:r>
          </a:p>
          <a:p>
            <a:pPr algn="l" defTabSz="914400">
              <a:lnSpc>
                <a:spcPct val="90000"/>
              </a:lnSpc>
            </a:pPr>
            <a:r>
              <a:rPr lang="en-US" sz="2400" b="1" dirty="0">
                <a:solidFill>
                  <a:schemeClr val="tx1"/>
                </a:solidFill>
              </a:rPr>
              <a:t>Chalmers University of Technology</a:t>
            </a:r>
            <a:br>
              <a:rPr lang="en-US" sz="2400" b="1" dirty="0">
                <a:solidFill>
                  <a:schemeClr val="tx1"/>
                </a:solidFill>
              </a:rPr>
            </a:br>
            <a:r>
              <a:rPr lang="en-US" sz="2400" b="1" dirty="0">
                <a:solidFill>
                  <a:schemeClr val="tx1"/>
                </a:solidFill>
              </a:rPr>
              <a:t>Gothenburg, Sweden.</a:t>
            </a:r>
          </a:p>
          <a:p>
            <a:pPr algn="l" defTabSz="914400">
              <a:lnSpc>
                <a:spcPct val="90000"/>
              </a:lnSpc>
            </a:pPr>
            <a:r>
              <a:rPr lang="en-US" sz="2400" b="1" dirty="0">
                <a:solidFill>
                  <a:schemeClr val="tx1"/>
                </a:solidFill>
                <a:hlinkClick r:id="rId5"/>
              </a:rPr>
              <a:t>www.software-center.se</a:t>
            </a:r>
            <a:endParaRPr lang="en-US" sz="1700" b="1" dirty="0">
              <a:solidFill>
                <a:schemeClr val="tx1"/>
              </a:solidFill>
            </a:endParaRPr>
          </a:p>
        </p:txBody>
      </p:sp>
    </p:spTree>
    <p:extLst>
      <p:ext uri="{BB962C8B-B14F-4D97-AF65-F5344CB8AC3E}">
        <p14:creationId xmlns:p14="http://schemas.microsoft.com/office/powerpoint/2010/main" val="320668774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219B06-52DF-4601-9B76-8C1EA8674ABB}"/>
              </a:ext>
            </a:extLst>
          </p:cNvPr>
          <p:cNvSpPr txBox="1"/>
          <p:nvPr/>
        </p:nvSpPr>
        <p:spPr>
          <a:xfrm>
            <a:off x="491490" y="2671011"/>
            <a:ext cx="3943352" cy="242712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300" b="1" dirty="0">
                <a:latin typeface="+mj-lt"/>
                <a:ea typeface="+mj-ea"/>
                <a:cs typeface="+mj-cs"/>
              </a:rPr>
              <a:t>Borrowing against our capacity of tomorrow to make more progress today</a:t>
            </a:r>
          </a:p>
        </p:txBody>
      </p:sp>
      <p:cxnSp>
        <p:nvCxnSpPr>
          <p:cNvPr id="16" name="Straight Arrow Connector 15">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661B188-886F-4119-A3F4-A6B848B2192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153" r="32222"/>
          <a:stretch/>
        </p:blipFill>
        <p:spPr>
          <a:xfrm>
            <a:off x="4522667" y="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3" name="Title 5">
            <a:extLst>
              <a:ext uri="{FF2B5EF4-FFF2-40B4-BE49-F238E27FC236}">
                <a16:creationId xmlns:a16="http://schemas.microsoft.com/office/drawing/2014/main" id="{BCE43200-FC06-4033-8630-19D0AF748E69}"/>
              </a:ext>
            </a:extLst>
          </p:cNvPr>
          <p:cNvSpPr txBox="1">
            <a:spLocks/>
          </p:cNvSpPr>
          <p:nvPr/>
        </p:nvSpPr>
        <p:spPr>
          <a:xfrm>
            <a:off x="375370" y="440915"/>
            <a:ext cx="3811040" cy="10801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0253F"/>
                </a:solidFill>
                <a:latin typeface="+mj-lt"/>
                <a:ea typeface="+mj-ea"/>
                <a:cs typeface="+mj-cs"/>
              </a:defRPr>
            </a:lvl1pPr>
          </a:lstStyle>
          <a:p>
            <a:r>
              <a:rPr lang="en-US" sz="3200" b="1" dirty="0"/>
              <a:t>Basically a Debt is….</a:t>
            </a:r>
          </a:p>
        </p:txBody>
      </p:sp>
    </p:spTree>
    <p:extLst>
      <p:ext uri="{BB962C8B-B14F-4D97-AF65-F5344CB8AC3E}">
        <p14:creationId xmlns:p14="http://schemas.microsoft.com/office/powerpoint/2010/main" val="14527667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447" y="1525154"/>
            <a:ext cx="9144000" cy="2381250"/>
          </a:xfrm>
        </p:spPr>
        <p:txBody>
          <a:bodyPr>
            <a:noAutofit/>
          </a:bodyPr>
          <a:lstStyle/>
          <a:p>
            <a:r>
              <a:rPr lang="en-US" sz="6000" b="1"/>
              <a:t>What is </a:t>
            </a:r>
            <a:br>
              <a:rPr lang="en-US" sz="6000" b="1"/>
            </a:br>
            <a:r>
              <a:rPr lang="en-US" sz="6000" b="1" i="1"/>
              <a:t>Technical</a:t>
            </a:r>
            <a:r>
              <a:rPr lang="en-US" sz="6000" b="1"/>
              <a:t> Debt?</a:t>
            </a:r>
            <a:endParaRPr lang="en-US" sz="6000" b="1" dirty="0"/>
          </a:p>
        </p:txBody>
      </p:sp>
    </p:spTree>
    <p:extLst>
      <p:ext uri="{BB962C8B-B14F-4D97-AF65-F5344CB8AC3E}">
        <p14:creationId xmlns:p14="http://schemas.microsoft.com/office/powerpoint/2010/main" val="31242566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652898-5C98-4604-91B0-82C2DA126579}"/>
              </a:ext>
            </a:extLst>
          </p:cNvPr>
          <p:cNvSpPr txBox="1">
            <a:spLocks/>
          </p:cNvSpPr>
          <p:nvPr/>
        </p:nvSpPr>
        <p:spPr>
          <a:xfrm>
            <a:off x="-105035" y="522600"/>
            <a:ext cx="9144000" cy="10801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0253F"/>
                </a:solidFill>
                <a:latin typeface="+mj-lt"/>
                <a:ea typeface="+mj-ea"/>
                <a:cs typeface="+mj-cs"/>
              </a:defRPr>
            </a:lvl1pPr>
          </a:lstStyle>
          <a:p>
            <a:r>
              <a:rPr lang="en-US" b="1" dirty="0"/>
              <a:t>Technical Debt Background</a:t>
            </a:r>
          </a:p>
          <a:p>
            <a:endParaRPr lang="en-US" b="1" dirty="0"/>
          </a:p>
        </p:txBody>
      </p:sp>
      <p:pic>
        <p:nvPicPr>
          <p:cNvPr id="8" name="Picture 7" descr="A picture containing indoor, computer, electronics, table&#10;&#10;Description automatically generated">
            <a:extLst>
              <a:ext uri="{FF2B5EF4-FFF2-40B4-BE49-F238E27FC236}">
                <a16:creationId xmlns:a16="http://schemas.microsoft.com/office/drawing/2014/main" id="{9EFE9C03-1163-4434-9B33-D805217A5123}"/>
              </a:ext>
            </a:extLst>
          </p:cNvPr>
          <p:cNvPicPr>
            <a:picLocks noChangeAspect="1"/>
          </p:cNvPicPr>
          <p:nvPr/>
        </p:nvPicPr>
        <p:blipFill>
          <a:blip r:embed="rId3"/>
          <a:stretch>
            <a:fillRect/>
          </a:stretch>
        </p:blipFill>
        <p:spPr>
          <a:xfrm>
            <a:off x="4280902" y="2996587"/>
            <a:ext cx="4758063" cy="3568547"/>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6143658A-7251-4FA6-B3DA-076804AA62FF}"/>
              </a:ext>
            </a:extLst>
          </p:cNvPr>
          <p:cNvPicPr>
            <a:picLocks noChangeAspect="1"/>
          </p:cNvPicPr>
          <p:nvPr/>
        </p:nvPicPr>
        <p:blipFill>
          <a:blip r:embed="rId4"/>
          <a:stretch>
            <a:fillRect/>
          </a:stretch>
        </p:blipFill>
        <p:spPr>
          <a:xfrm>
            <a:off x="333793" y="1288973"/>
            <a:ext cx="5240741" cy="3930556"/>
          </a:xfrm>
          <a:prstGeom prst="rect">
            <a:avLst/>
          </a:prstGeom>
        </p:spPr>
      </p:pic>
    </p:spTree>
    <p:extLst>
      <p:ext uri="{BB962C8B-B14F-4D97-AF65-F5344CB8AC3E}">
        <p14:creationId xmlns:p14="http://schemas.microsoft.com/office/powerpoint/2010/main" val="5285232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49E91D0-0C8A-42C3-BFE7-455D1E9C3D33}"/>
              </a:ext>
            </a:extLst>
          </p:cNvPr>
          <p:cNvSpPr txBox="1"/>
          <p:nvPr/>
        </p:nvSpPr>
        <p:spPr>
          <a:xfrm>
            <a:off x="628650" y="672747"/>
            <a:ext cx="7886700" cy="715556"/>
          </a:xfrm>
          <a:prstGeom prst="rect">
            <a:avLst/>
          </a:prstGeom>
        </p:spPr>
        <p:txBody>
          <a:bodyPr vert="horz" lIns="91440" tIns="45720" rIns="91440" bIns="45720" rtlCol="0" anchor="ctr">
            <a:normAutofit fontScale="92500" lnSpcReduction="20000"/>
          </a:bodyPr>
          <a:lstStyle/>
          <a:p>
            <a:pPr algn="ctr" defTabSz="914400">
              <a:lnSpc>
                <a:spcPct val="90000"/>
              </a:lnSpc>
              <a:spcBef>
                <a:spcPct val="0"/>
              </a:spcBef>
              <a:spcAft>
                <a:spcPts val="600"/>
              </a:spcAft>
            </a:pPr>
            <a:r>
              <a:rPr lang="en-US" sz="3000" b="1" dirty="0">
                <a:solidFill>
                  <a:schemeClr val="bg1"/>
                </a:solidFill>
                <a:latin typeface="+mj-lt"/>
                <a:ea typeface="+mj-ea"/>
                <a:cs typeface="+mj-cs"/>
              </a:rPr>
              <a:t>A ordinary day at the software development office</a:t>
            </a:r>
            <a:br>
              <a:rPr lang="en-US" sz="2600" b="1" dirty="0">
                <a:solidFill>
                  <a:schemeClr val="bg1"/>
                </a:solidFill>
                <a:latin typeface="+mj-lt"/>
                <a:ea typeface="+mj-ea"/>
                <a:cs typeface="+mj-cs"/>
              </a:rPr>
            </a:br>
            <a:r>
              <a:rPr lang="en-US" sz="2600" b="1" dirty="0">
                <a:solidFill>
                  <a:schemeClr val="bg1"/>
                </a:solidFill>
                <a:latin typeface="+mj-lt"/>
                <a:ea typeface="+mj-ea"/>
                <a:cs typeface="+mj-cs"/>
              </a:rPr>
              <a:t>Software Companies need to do: </a:t>
            </a:r>
            <a:endParaRPr lang="en-US" sz="2600" dirty="0">
              <a:solidFill>
                <a:schemeClr val="bg1"/>
              </a:solidFill>
              <a:latin typeface="+mj-lt"/>
              <a:ea typeface="+mj-ea"/>
              <a:cs typeface="+mj-cs"/>
            </a:endParaRPr>
          </a:p>
        </p:txBody>
      </p:sp>
      <p:graphicFrame>
        <p:nvGraphicFramePr>
          <p:cNvPr id="14" name="TextBox 4">
            <a:extLst>
              <a:ext uri="{FF2B5EF4-FFF2-40B4-BE49-F238E27FC236}">
                <a16:creationId xmlns:a16="http://schemas.microsoft.com/office/drawing/2014/main" id="{443797C4-ECD7-4D13-82A7-B1EA0C314FC7}"/>
              </a:ext>
            </a:extLst>
          </p:cNvPr>
          <p:cNvGraphicFramePr/>
          <p:nvPr>
            <p:extLst>
              <p:ext uri="{D42A27DB-BD31-4B8C-83A1-F6EECF244321}">
                <p14:modId xmlns:p14="http://schemas.microsoft.com/office/powerpoint/2010/main" val="3601395541"/>
              </p:ext>
            </p:extLst>
          </p:nvPr>
        </p:nvGraphicFramePr>
        <p:xfrm>
          <a:off x="628650" y="2166938"/>
          <a:ext cx="7886700" cy="3457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2739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9E91D0-0C8A-42C3-BFE7-455D1E9C3D33}"/>
              </a:ext>
            </a:extLst>
          </p:cNvPr>
          <p:cNvSpPr txBox="1"/>
          <p:nvPr/>
        </p:nvSpPr>
        <p:spPr>
          <a:xfrm>
            <a:off x="628650" y="672747"/>
            <a:ext cx="7886700" cy="715556"/>
          </a:xfrm>
          <a:prstGeom prst="rect">
            <a:avLst/>
          </a:prstGeom>
        </p:spPr>
        <p:txBody>
          <a:bodyPr vert="horz" lIns="91440" tIns="45720" rIns="91440" bIns="45720" rtlCol="0" anchor="ctr">
            <a:normAutofit fontScale="92500" lnSpcReduction="10000"/>
          </a:bodyPr>
          <a:lstStyle/>
          <a:p>
            <a:pPr algn="ctr" defTabSz="914400">
              <a:lnSpc>
                <a:spcPct val="90000"/>
              </a:lnSpc>
              <a:spcBef>
                <a:spcPct val="0"/>
              </a:spcBef>
              <a:spcAft>
                <a:spcPts val="600"/>
              </a:spcAft>
            </a:pPr>
            <a:r>
              <a:rPr lang="en-US" sz="2600" b="1" dirty="0">
                <a:solidFill>
                  <a:schemeClr val="bg1"/>
                </a:solidFill>
                <a:latin typeface="+mj-lt"/>
                <a:ea typeface="+mj-ea"/>
                <a:cs typeface="+mj-cs"/>
              </a:rPr>
              <a:t>A ordinary day at the software development office:</a:t>
            </a:r>
            <a:br>
              <a:rPr lang="en-US" sz="2600" b="1" dirty="0">
                <a:solidFill>
                  <a:schemeClr val="bg1"/>
                </a:solidFill>
                <a:latin typeface="+mj-lt"/>
                <a:ea typeface="+mj-ea"/>
                <a:cs typeface="+mj-cs"/>
              </a:rPr>
            </a:br>
            <a:r>
              <a:rPr lang="en-US" sz="2600" b="1" dirty="0">
                <a:solidFill>
                  <a:schemeClr val="bg1"/>
                </a:solidFill>
                <a:latin typeface="+mj-lt"/>
                <a:ea typeface="+mj-ea"/>
                <a:cs typeface="+mj-cs"/>
              </a:rPr>
              <a:t>What Software Companies need to do: </a:t>
            </a:r>
            <a:endParaRPr lang="en-US" sz="2600" dirty="0">
              <a:solidFill>
                <a:schemeClr val="bg1"/>
              </a:solidFill>
              <a:latin typeface="+mj-lt"/>
              <a:ea typeface="+mj-ea"/>
              <a:cs typeface="+mj-cs"/>
            </a:endParaRPr>
          </a:p>
        </p:txBody>
      </p:sp>
      <p:graphicFrame>
        <p:nvGraphicFramePr>
          <p:cNvPr id="14" name="TextBox 4">
            <a:extLst>
              <a:ext uri="{FF2B5EF4-FFF2-40B4-BE49-F238E27FC236}">
                <a16:creationId xmlns:a16="http://schemas.microsoft.com/office/drawing/2014/main" id="{443797C4-ECD7-4D13-82A7-B1EA0C314FC7}"/>
              </a:ext>
            </a:extLst>
          </p:cNvPr>
          <p:cNvGraphicFramePr/>
          <p:nvPr>
            <p:extLst>
              <p:ext uri="{D42A27DB-BD31-4B8C-83A1-F6EECF244321}">
                <p14:modId xmlns:p14="http://schemas.microsoft.com/office/powerpoint/2010/main" val="3968141602"/>
              </p:ext>
            </p:extLst>
          </p:nvPr>
        </p:nvGraphicFramePr>
        <p:xfrm>
          <a:off x="628650" y="1195968"/>
          <a:ext cx="7886700" cy="4620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1305D32-523A-4A12-AB19-55FCA90BAB27}"/>
              </a:ext>
            </a:extLst>
          </p:cNvPr>
          <p:cNvSpPr txBox="1"/>
          <p:nvPr/>
        </p:nvSpPr>
        <p:spPr>
          <a:xfrm>
            <a:off x="771525" y="316682"/>
            <a:ext cx="7600950" cy="523220"/>
          </a:xfrm>
          <a:prstGeom prst="rect">
            <a:avLst/>
          </a:prstGeom>
          <a:solidFill>
            <a:schemeClr val="tx1"/>
          </a:solidFill>
        </p:spPr>
        <p:txBody>
          <a:bodyPr wrap="square" rtlCol="0">
            <a:spAutoFit/>
          </a:bodyPr>
          <a:lstStyle/>
          <a:p>
            <a:pPr algn="ctr"/>
            <a:r>
              <a:rPr lang="en-US" sz="2800" dirty="0">
                <a:solidFill>
                  <a:schemeClr val="bg1"/>
                </a:solidFill>
              </a:rPr>
              <a:t>And what do we do?</a:t>
            </a:r>
          </a:p>
        </p:txBody>
      </p:sp>
    </p:spTree>
    <p:extLst>
      <p:ext uri="{BB962C8B-B14F-4D97-AF65-F5344CB8AC3E}">
        <p14:creationId xmlns:p14="http://schemas.microsoft.com/office/powerpoint/2010/main" val="1024902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a:off x="235334" y="321209"/>
            <a:ext cx="2798618" cy="1373019"/>
          </a:xfrm>
          <a:prstGeom prst="wedgeEllipseCallout">
            <a:avLst>
              <a:gd name="adj1" fmla="val 168607"/>
              <a:gd name="adj2" fmla="val 36264"/>
            </a:avLst>
          </a:prstGeom>
          <a:solidFill>
            <a:srgbClr val="53CDB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Let’s finish the testing in the next release* </a:t>
            </a:r>
          </a:p>
        </p:txBody>
      </p:sp>
      <p:sp>
        <p:nvSpPr>
          <p:cNvPr id="10" name="Text Placeholder 6"/>
          <p:cNvSpPr txBox="1">
            <a:spLocks/>
          </p:cNvSpPr>
          <p:nvPr/>
        </p:nvSpPr>
        <p:spPr>
          <a:xfrm>
            <a:off x="3428933" y="129333"/>
            <a:ext cx="5065072" cy="6159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Eavesdropping at the office</a:t>
            </a:r>
          </a:p>
        </p:txBody>
      </p:sp>
      <p:pic>
        <p:nvPicPr>
          <p:cNvPr id="2" name="Picture 1"/>
          <p:cNvPicPr>
            <a:picLocks noChangeAspect="1"/>
          </p:cNvPicPr>
          <p:nvPr/>
        </p:nvPicPr>
        <p:blipFill>
          <a:blip r:embed="rId2"/>
          <a:stretch>
            <a:fillRect/>
          </a:stretch>
        </p:blipFill>
        <p:spPr>
          <a:xfrm>
            <a:off x="6312665" y="1330508"/>
            <a:ext cx="2699651" cy="3010833"/>
          </a:xfrm>
          <a:prstGeom prst="rect">
            <a:avLst/>
          </a:prstGeom>
        </p:spPr>
      </p:pic>
      <p:sp>
        <p:nvSpPr>
          <p:cNvPr id="3" name="Oval Callout 2"/>
          <p:cNvSpPr/>
          <p:nvPr/>
        </p:nvSpPr>
        <p:spPr>
          <a:xfrm>
            <a:off x="1682575" y="1641629"/>
            <a:ext cx="2798618" cy="1086505"/>
          </a:xfrm>
          <a:prstGeom prst="wedgeEllipseCallout">
            <a:avLst>
              <a:gd name="adj1" fmla="val 111179"/>
              <a:gd name="adj2" fmla="val 3760"/>
            </a:avLst>
          </a:prstGeom>
          <a:solidFill>
            <a:srgbClr val="8AC69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Let’s just copy and paste this part*</a:t>
            </a:r>
          </a:p>
        </p:txBody>
      </p:sp>
      <p:sp>
        <p:nvSpPr>
          <p:cNvPr id="4" name="Rectangle 3"/>
          <p:cNvSpPr/>
          <p:nvPr/>
        </p:nvSpPr>
        <p:spPr>
          <a:xfrm>
            <a:off x="114199" y="6331026"/>
            <a:ext cx="8916589" cy="430887"/>
          </a:xfrm>
          <a:prstGeom prst="rect">
            <a:avLst/>
          </a:prstGeom>
        </p:spPr>
        <p:txBody>
          <a:bodyPr wrap="square">
            <a:spAutoFit/>
          </a:bodyPr>
          <a:lstStyle/>
          <a:p>
            <a:r>
              <a:rPr lang="en-US" sz="1100" dirty="0">
                <a:latin typeface="Segoe UI" panose="020B0502040204020203" pitchFamily="34" charset="0"/>
              </a:rPr>
              <a:t>* R. K. Gupta, P. </a:t>
            </a:r>
            <a:r>
              <a:rPr lang="en-US" sz="1100" dirty="0" err="1">
                <a:latin typeface="Segoe UI" panose="020B0502040204020203" pitchFamily="34" charset="0"/>
              </a:rPr>
              <a:t>Manikreddy</a:t>
            </a:r>
            <a:r>
              <a:rPr lang="en-US" sz="1100" dirty="0">
                <a:latin typeface="Segoe UI" panose="020B0502040204020203" pitchFamily="34" charset="0"/>
              </a:rPr>
              <a:t>, S. </a:t>
            </a:r>
            <a:r>
              <a:rPr lang="en-US" sz="1100" dirty="0" err="1">
                <a:latin typeface="Segoe UI" panose="020B0502040204020203" pitchFamily="34" charset="0"/>
              </a:rPr>
              <a:t>Naik</a:t>
            </a:r>
            <a:r>
              <a:rPr lang="en-US" sz="1100" dirty="0">
                <a:latin typeface="Segoe UI" panose="020B0502040204020203" pitchFamily="34" charset="0"/>
              </a:rPr>
              <a:t>, and K. Arya, “Pragmatic Approach for Managing Technical Debt in Legacy Software Project,” in Proceedings of the 9th India Software Engineering Conference, Goa, India, 2016, pp. 170-176.</a:t>
            </a:r>
            <a:endParaRPr lang="en-US" sz="1100" dirty="0"/>
          </a:p>
        </p:txBody>
      </p:sp>
      <p:sp>
        <p:nvSpPr>
          <p:cNvPr id="8" name="Oval Callout 7"/>
          <p:cNvSpPr/>
          <p:nvPr/>
        </p:nvSpPr>
        <p:spPr>
          <a:xfrm>
            <a:off x="114199" y="2753566"/>
            <a:ext cx="2894482" cy="2296047"/>
          </a:xfrm>
          <a:prstGeom prst="wedgeEllipseCallout">
            <a:avLst>
              <a:gd name="adj1" fmla="val 158197"/>
              <a:gd name="adj2" fmla="val -55180"/>
            </a:avLst>
          </a:prstGeom>
          <a:solidFill>
            <a:srgbClr val="E8AE7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We don’t have time to reconcile these two databases right now, lets use some glue code and we can fix it later</a:t>
            </a:r>
          </a:p>
        </p:txBody>
      </p:sp>
      <p:sp>
        <p:nvSpPr>
          <p:cNvPr id="12" name="Oval Callout 11"/>
          <p:cNvSpPr/>
          <p:nvPr/>
        </p:nvSpPr>
        <p:spPr>
          <a:xfrm>
            <a:off x="2513847" y="4442692"/>
            <a:ext cx="3157279" cy="1666260"/>
          </a:xfrm>
          <a:prstGeom prst="wedgeEllipseCallout">
            <a:avLst>
              <a:gd name="adj1" fmla="val 67068"/>
              <a:gd name="adj2" fmla="val -163530"/>
            </a:avLst>
          </a:prstGeom>
          <a:solidFill>
            <a:srgbClr val="9EE4F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Lets do a quick and dirty solution now, and we can have a look at this in next sprint(s)</a:t>
            </a:r>
          </a:p>
        </p:txBody>
      </p:sp>
    </p:spTree>
    <p:extLst>
      <p:ext uri="{BB962C8B-B14F-4D97-AF65-F5344CB8AC3E}">
        <p14:creationId xmlns:p14="http://schemas.microsoft.com/office/powerpoint/2010/main" val="188608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9144000" cy="7031137"/>
          </a:xfrm>
          <a:prstGeom prst="rect">
            <a:avLst/>
          </a:prstGeom>
        </p:spPr>
      </p:pic>
      <p:sp>
        <p:nvSpPr>
          <p:cNvPr id="2" name="Rectangle 1"/>
          <p:cNvSpPr/>
          <p:nvPr/>
        </p:nvSpPr>
        <p:spPr>
          <a:xfrm>
            <a:off x="0" y="-1"/>
            <a:ext cx="9144000" cy="7031137"/>
          </a:xfrm>
          <a:prstGeom prst="rect">
            <a:avLst/>
          </a:prstGeom>
          <a:solidFill>
            <a:srgbClr val="7F7F7F">
              <a:alpha val="5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581428" y="1081544"/>
            <a:ext cx="5981144" cy="919401"/>
          </a:xfrm>
          <a:prstGeom prst="roundRect">
            <a:avLst/>
          </a:prstGeom>
          <a:solidFill>
            <a:schemeClr val="accent5">
              <a:alpha val="34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i="1" dirty="0"/>
              <a:t>"Shipping first time code is like going into debt”</a:t>
            </a:r>
          </a:p>
        </p:txBody>
      </p:sp>
      <p:sp>
        <p:nvSpPr>
          <p:cNvPr id="13" name="Rounded Rectangle 12"/>
          <p:cNvSpPr/>
          <p:nvPr/>
        </p:nvSpPr>
        <p:spPr>
          <a:xfrm>
            <a:off x="1581428" y="2564843"/>
            <a:ext cx="5981144" cy="919401"/>
          </a:xfrm>
          <a:prstGeom prst="round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400" i="1" dirty="0"/>
              <a:t>“A little debt speeds development so long as it is paid back promptly with a rewrite…”</a:t>
            </a:r>
          </a:p>
        </p:txBody>
      </p:sp>
      <p:sp>
        <p:nvSpPr>
          <p:cNvPr id="14" name="Rounded Rectangle 13"/>
          <p:cNvSpPr/>
          <p:nvPr/>
        </p:nvSpPr>
        <p:spPr>
          <a:xfrm>
            <a:off x="1581428" y="4000477"/>
            <a:ext cx="5981144" cy="919401"/>
          </a:xfrm>
          <a:prstGeom prst="roundRect">
            <a:avLst/>
          </a:prstGeom>
          <a:solidFill>
            <a:schemeClr val="accent6">
              <a:alpha val="36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2400" i="1" dirty="0"/>
              <a:t>“Every minute spent on not-quite-right code counts as interest on that debt”</a:t>
            </a:r>
          </a:p>
        </p:txBody>
      </p:sp>
      <p:sp>
        <p:nvSpPr>
          <p:cNvPr id="15" name="TextBox 14"/>
          <p:cNvSpPr txBox="1"/>
          <p:nvPr/>
        </p:nvSpPr>
        <p:spPr>
          <a:xfrm>
            <a:off x="3578587" y="5664713"/>
            <a:ext cx="1986826" cy="369332"/>
          </a:xfrm>
          <a:prstGeom prst="rect">
            <a:avLst/>
          </a:prstGeom>
          <a:solidFill>
            <a:schemeClr val="accent4">
              <a:alpha val="58000"/>
            </a:schemeClr>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Ward Cunningham </a:t>
            </a:r>
          </a:p>
        </p:txBody>
      </p:sp>
    </p:spTree>
    <p:extLst>
      <p:ext uri="{BB962C8B-B14F-4D97-AF65-F5344CB8AC3E}">
        <p14:creationId xmlns:p14="http://schemas.microsoft.com/office/powerpoint/2010/main" val="95582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6"/>
          <p:cNvSpPr txBox="1">
            <a:spLocks/>
          </p:cNvSpPr>
          <p:nvPr/>
        </p:nvSpPr>
        <p:spPr>
          <a:xfrm>
            <a:off x="848987" y="177839"/>
            <a:ext cx="7886700" cy="132556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Bef>
                <a:spcPct val="0"/>
              </a:spcBef>
              <a:spcAft>
                <a:spcPts val="600"/>
              </a:spcAft>
              <a:buNone/>
            </a:pPr>
            <a:r>
              <a:rPr lang="en-US" sz="4000" b="1" kern="1200" dirty="0">
                <a:solidFill>
                  <a:schemeClr val="tx1"/>
                </a:solidFill>
                <a:latin typeface="+mj-lt"/>
                <a:ea typeface="+mj-ea"/>
                <a:cs typeface="+mj-cs"/>
              </a:rPr>
              <a:t>Why the Technical Debt metaphor?</a:t>
            </a:r>
          </a:p>
        </p:txBody>
      </p:sp>
      <p:graphicFrame>
        <p:nvGraphicFramePr>
          <p:cNvPr id="7" name="TextBox 4">
            <a:extLst>
              <a:ext uri="{FF2B5EF4-FFF2-40B4-BE49-F238E27FC236}">
                <a16:creationId xmlns:a16="http://schemas.microsoft.com/office/drawing/2014/main" id="{1A27F73A-0640-434E-B295-9D3DDA23FEDC}"/>
              </a:ext>
            </a:extLst>
          </p:cNvPr>
          <p:cNvGraphicFramePr/>
          <p:nvPr>
            <p:extLst>
              <p:ext uri="{D42A27DB-BD31-4B8C-83A1-F6EECF244321}">
                <p14:modId xmlns:p14="http://schemas.microsoft.com/office/powerpoint/2010/main" val="2216345111"/>
              </p:ext>
            </p:extLst>
          </p:nvPr>
        </p:nvGraphicFramePr>
        <p:xfrm>
          <a:off x="286439" y="1068635"/>
          <a:ext cx="8681291" cy="5299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007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9144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6"/>
          <p:cNvSpPr txBox="1">
            <a:spLocks/>
          </p:cNvSpPr>
          <p:nvPr/>
        </p:nvSpPr>
        <p:spPr>
          <a:xfrm>
            <a:off x="485431" y="4886280"/>
            <a:ext cx="7886700" cy="132556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0000"/>
              </a:lnSpc>
              <a:spcBef>
                <a:spcPct val="0"/>
              </a:spcBef>
              <a:spcAft>
                <a:spcPts val="600"/>
              </a:spcAft>
              <a:buNone/>
            </a:pPr>
            <a:r>
              <a:rPr lang="en-US" sz="3100" b="1" kern="1200" dirty="0">
                <a:solidFill>
                  <a:schemeClr val="tx1"/>
                </a:solidFill>
                <a:latin typeface="+mj-lt"/>
                <a:ea typeface="+mj-ea"/>
                <a:cs typeface="+mj-cs"/>
              </a:rPr>
              <a:t>Technical Debt </a:t>
            </a:r>
            <a:r>
              <a:rPr lang="en-US" sz="3100" kern="1200" dirty="0">
                <a:solidFill>
                  <a:schemeClr val="tx1"/>
                </a:solidFill>
                <a:latin typeface="+mj-lt"/>
                <a:ea typeface="+mj-ea"/>
                <a:cs typeface="+mj-cs"/>
              </a:rPr>
              <a:t>is </a:t>
            </a:r>
            <a:r>
              <a:rPr lang="en-US" sz="3100" b="1" kern="1200" dirty="0">
                <a:solidFill>
                  <a:schemeClr val="tx1"/>
                </a:solidFill>
                <a:latin typeface="+mj-lt"/>
                <a:ea typeface="+mj-ea"/>
                <a:cs typeface="+mj-cs"/>
              </a:rPr>
              <a:t>sub-optimal solutions</a:t>
            </a:r>
            <a:r>
              <a:rPr lang="en-US" sz="3100" kern="1200" dirty="0">
                <a:solidFill>
                  <a:schemeClr val="tx1"/>
                </a:solidFill>
                <a:latin typeface="+mj-lt"/>
                <a:ea typeface="+mj-ea"/>
                <a:cs typeface="+mj-cs"/>
              </a:rPr>
              <a:t>, </a:t>
            </a:r>
            <a:r>
              <a:rPr lang="en-US" sz="3100" b="1" kern="1200" dirty="0">
                <a:solidFill>
                  <a:schemeClr val="tx1"/>
                </a:solidFill>
                <a:latin typeface="+mj-lt"/>
                <a:ea typeface="+mj-ea"/>
                <a:cs typeface="+mj-cs"/>
              </a:rPr>
              <a:t>not bugs</a:t>
            </a:r>
            <a:r>
              <a:rPr lang="en-US" sz="3100" kern="1200" dirty="0">
                <a:solidFill>
                  <a:schemeClr val="tx1"/>
                </a:solidFill>
                <a:latin typeface="+mj-lt"/>
                <a:ea typeface="+mj-ea"/>
                <a:cs typeface="+mj-cs"/>
              </a:rPr>
              <a:t>, and </a:t>
            </a:r>
            <a:r>
              <a:rPr lang="en-US" sz="3100" b="1" kern="1200" dirty="0">
                <a:solidFill>
                  <a:schemeClr val="tx1"/>
                </a:solidFill>
                <a:latin typeface="+mj-lt"/>
                <a:ea typeface="+mj-ea"/>
                <a:cs typeface="+mj-cs"/>
              </a:rPr>
              <a:t>not yet implemented features</a:t>
            </a:r>
          </a:p>
        </p:txBody>
      </p:sp>
      <p:pic>
        <p:nvPicPr>
          <p:cNvPr id="2" name="Picture 1"/>
          <p:cNvPicPr>
            <a:picLocks noChangeAspect="1"/>
          </p:cNvPicPr>
          <p:nvPr/>
        </p:nvPicPr>
        <p:blipFill>
          <a:blip r:embed="rId3"/>
          <a:stretch>
            <a:fillRect/>
          </a:stretch>
        </p:blipFill>
        <p:spPr>
          <a:xfrm>
            <a:off x="1611202" y="643464"/>
            <a:ext cx="6387044" cy="3528842"/>
          </a:xfrm>
          <a:prstGeom prst="rect">
            <a:avLst/>
          </a:prstGeom>
        </p:spPr>
      </p:pic>
    </p:spTree>
    <p:extLst>
      <p:ext uri="{BB962C8B-B14F-4D97-AF65-F5344CB8AC3E}">
        <p14:creationId xmlns:p14="http://schemas.microsoft.com/office/powerpoint/2010/main" val="3231577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5018"/>
            <a:ext cx="9154060" cy="5283200"/>
          </a:xfrm>
          <a:prstGeom prst="rect">
            <a:avLst/>
          </a:prstGeom>
        </p:spPr>
      </p:pic>
    </p:spTree>
    <p:extLst>
      <p:ext uri="{BB962C8B-B14F-4D97-AF65-F5344CB8AC3E}">
        <p14:creationId xmlns:p14="http://schemas.microsoft.com/office/powerpoint/2010/main" val="2072506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7B60F-8E29-452B-AE27-BC9F203A65FC}"/>
              </a:ext>
            </a:extLst>
          </p:cNvPr>
          <p:cNvSpPr>
            <a:spLocks noGrp="1"/>
          </p:cNvSpPr>
          <p:nvPr>
            <p:ph type="title"/>
          </p:nvPr>
        </p:nvSpPr>
        <p:spPr>
          <a:xfrm>
            <a:off x="820126" y="103586"/>
            <a:ext cx="5605629" cy="994172"/>
          </a:xfrm>
        </p:spPr>
        <p:txBody>
          <a:bodyPr vert="horz" lIns="91440" tIns="45720" rIns="91440" bIns="45720" rtlCol="0" anchor="ctr">
            <a:normAutofit/>
          </a:bodyPr>
          <a:lstStyle/>
          <a:p>
            <a:pPr algn="l" defTabSz="914400">
              <a:lnSpc>
                <a:spcPct val="90000"/>
              </a:lnSpc>
            </a:pPr>
            <a:r>
              <a:rPr lang="en-US" sz="3850" kern="1200" dirty="0">
                <a:solidFill>
                  <a:schemeClr val="tx1"/>
                </a:solidFill>
                <a:latin typeface="+mj-lt"/>
                <a:ea typeface="+mj-ea"/>
                <a:cs typeface="+mj-cs"/>
              </a:rPr>
              <a:t>Today’s excursion</a:t>
            </a:r>
          </a:p>
        </p:txBody>
      </p:sp>
      <p:sp>
        <p:nvSpPr>
          <p:cNvPr id="3" name="TextBox 2">
            <a:extLst>
              <a:ext uri="{FF2B5EF4-FFF2-40B4-BE49-F238E27FC236}">
                <a16:creationId xmlns:a16="http://schemas.microsoft.com/office/drawing/2014/main" id="{9F4B3FA9-F013-4299-A1D2-20575BF7B9E7}"/>
              </a:ext>
            </a:extLst>
          </p:cNvPr>
          <p:cNvSpPr txBox="1"/>
          <p:nvPr/>
        </p:nvSpPr>
        <p:spPr>
          <a:xfrm>
            <a:off x="852321" y="1586429"/>
            <a:ext cx="5033221" cy="5167985"/>
          </a:xfrm>
          <a:prstGeom prst="rect">
            <a:avLst/>
          </a:prstGeom>
        </p:spPr>
        <p:txBody>
          <a:bodyPr vert="horz" lIns="91440" tIns="45720" rIns="91440" bIns="45720" rtlCol="0" anchor="ctr">
            <a:normAutofit/>
          </a:bodyPr>
          <a:lstStyle/>
          <a:p>
            <a:pPr marL="342900" indent="-228600" defTabSz="914400">
              <a:lnSpc>
                <a:spcPct val="90000"/>
              </a:lnSpc>
              <a:spcAft>
                <a:spcPts val="600"/>
              </a:spcAft>
              <a:buFont typeface="Arial" panose="020B0604020202020204" pitchFamily="34" charset="0"/>
              <a:buChar char="•"/>
            </a:pPr>
            <a:r>
              <a:rPr lang="en-US" sz="2100" dirty="0"/>
              <a:t>Cleaning in general</a:t>
            </a:r>
          </a:p>
          <a:p>
            <a:pPr marL="342900" indent="-228600" defTabSz="914400">
              <a:lnSpc>
                <a:spcPct val="90000"/>
              </a:lnSpc>
              <a:spcAft>
                <a:spcPts val="600"/>
              </a:spcAft>
              <a:buFont typeface="Arial" panose="020B0604020202020204" pitchFamily="34" charset="0"/>
              <a:buChar char="•"/>
            </a:pPr>
            <a:r>
              <a:rPr lang="en-US" sz="2100" dirty="0"/>
              <a:t>Who am I?</a:t>
            </a:r>
          </a:p>
          <a:p>
            <a:pPr marL="342900" indent="-228600" defTabSz="914400">
              <a:lnSpc>
                <a:spcPct val="90000"/>
              </a:lnSpc>
              <a:spcAft>
                <a:spcPts val="600"/>
              </a:spcAft>
              <a:buFont typeface="Arial" panose="020B0604020202020204" pitchFamily="34" charset="0"/>
              <a:buChar char="•"/>
            </a:pPr>
            <a:r>
              <a:rPr lang="en-US" sz="2100" dirty="0"/>
              <a:t>What is debt?</a:t>
            </a:r>
          </a:p>
          <a:p>
            <a:pPr marL="342900" indent="-228600" defTabSz="914400">
              <a:lnSpc>
                <a:spcPct val="90000"/>
              </a:lnSpc>
              <a:spcAft>
                <a:spcPts val="600"/>
              </a:spcAft>
              <a:buFont typeface="Arial" panose="020B0604020202020204" pitchFamily="34" charset="0"/>
              <a:buChar char="•"/>
            </a:pPr>
            <a:r>
              <a:rPr lang="en-US" sz="2100" dirty="0"/>
              <a:t>What is Technical Debt?</a:t>
            </a:r>
          </a:p>
          <a:p>
            <a:pPr marL="342900" indent="-228600" defTabSz="914400">
              <a:lnSpc>
                <a:spcPct val="90000"/>
              </a:lnSpc>
              <a:spcAft>
                <a:spcPts val="600"/>
              </a:spcAft>
              <a:buFont typeface="Arial" panose="020B0604020202020204" pitchFamily="34" charset="0"/>
              <a:buChar char="•"/>
            </a:pPr>
            <a:r>
              <a:rPr lang="en-US" sz="2100" dirty="0"/>
              <a:t>Solutions</a:t>
            </a:r>
          </a:p>
          <a:p>
            <a:pPr marL="342900" indent="-228600" defTabSz="914400">
              <a:lnSpc>
                <a:spcPct val="90000"/>
              </a:lnSpc>
              <a:spcAft>
                <a:spcPts val="600"/>
              </a:spcAft>
              <a:buFont typeface="Arial" panose="020B0604020202020204" pitchFamily="34" charset="0"/>
              <a:buChar char="•"/>
            </a:pPr>
            <a:r>
              <a:rPr lang="en-US" sz="2100" dirty="0"/>
              <a:t>Prioritization</a:t>
            </a:r>
          </a:p>
          <a:p>
            <a:pPr marL="342900" indent="-228600" defTabSz="914400">
              <a:lnSpc>
                <a:spcPct val="90000"/>
              </a:lnSpc>
              <a:spcAft>
                <a:spcPts val="600"/>
              </a:spcAft>
              <a:buFont typeface="Arial" panose="020B0604020202020204" pitchFamily="34" charset="0"/>
              <a:buChar char="•"/>
            </a:pPr>
            <a:r>
              <a:rPr lang="en-US" sz="2100" dirty="0"/>
              <a:t>Prevention mechanisms</a:t>
            </a:r>
          </a:p>
          <a:p>
            <a:pPr marL="342900" indent="-228600" defTabSz="914400">
              <a:lnSpc>
                <a:spcPct val="90000"/>
              </a:lnSpc>
              <a:spcAft>
                <a:spcPts val="600"/>
              </a:spcAft>
              <a:buFont typeface="Arial" panose="020B0604020202020204" pitchFamily="34" charset="0"/>
              <a:buChar char="•"/>
            </a:pPr>
            <a:r>
              <a:rPr lang="en-US" sz="2100" dirty="0"/>
              <a:t>Regulations</a:t>
            </a:r>
          </a:p>
          <a:p>
            <a:pPr marL="342900" indent="-228600" defTabSz="914400">
              <a:lnSpc>
                <a:spcPct val="90000"/>
              </a:lnSpc>
              <a:spcAft>
                <a:spcPts val="600"/>
              </a:spcAft>
              <a:buFont typeface="Arial" panose="020B0604020202020204" pitchFamily="34" charset="0"/>
              <a:buChar char="•"/>
            </a:pPr>
            <a:r>
              <a:rPr lang="en-US" sz="2100" dirty="0"/>
              <a:t>The costly Bill of Technical Debt</a:t>
            </a:r>
          </a:p>
          <a:p>
            <a:pPr marL="342900" indent="-228600" defTabSz="914400">
              <a:lnSpc>
                <a:spcPct val="90000"/>
              </a:lnSpc>
              <a:spcAft>
                <a:spcPts val="600"/>
              </a:spcAft>
              <a:buFont typeface="Arial" panose="020B0604020202020204" pitchFamily="34" charset="0"/>
              <a:buChar char="•"/>
            </a:pPr>
            <a:r>
              <a:rPr lang="en-US" sz="2100" dirty="0"/>
              <a:t>Architectural Technical Debt</a:t>
            </a:r>
          </a:p>
          <a:p>
            <a:pPr marL="342900" indent="-228600" defTabSz="914400">
              <a:lnSpc>
                <a:spcPct val="90000"/>
              </a:lnSpc>
              <a:spcAft>
                <a:spcPts val="600"/>
              </a:spcAft>
              <a:buFont typeface="Arial" panose="020B0604020202020204" pitchFamily="34" charset="0"/>
              <a:buChar char="•"/>
            </a:pPr>
            <a:r>
              <a:rPr lang="en-US" sz="2100" dirty="0"/>
              <a:t>Always a bad thing?</a:t>
            </a:r>
          </a:p>
          <a:p>
            <a:pPr marL="342900" indent="-228600" defTabSz="914400">
              <a:lnSpc>
                <a:spcPct val="90000"/>
              </a:lnSpc>
              <a:spcAft>
                <a:spcPts val="600"/>
              </a:spcAft>
              <a:buFont typeface="Arial" panose="020B0604020202020204" pitchFamily="34" charset="0"/>
              <a:buChar char="•"/>
            </a:pPr>
            <a:r>
              <a:rPr lang="en-US" sz="2100" dirty="0"/>
              <a:t>A balancing act</a:t>
            </a:r>
          </a:p>
          <a:p>
            <a:pPr marL="342900" indent="-228600" defTabSz="914400">
              <a:lnSpc>
                <a:spcPct val="90000"/>
              </a:lnSpc>
              <a:spcAft>
                <a:spcPts val="600"/>
              </a:spcAft>
              <a:buFont typeface="Arial" panose="020B0604020202020204" pitchFamily="34" charset="0"/>
              <a:buChar char="•"/>
            </a:pPr>
            <a:endParaRPr lang="en-US" sz="2100" dirty="0"/>
          </a:p>
          <a:p>
            <a:pPr marL="342900" indent="-228600" defTabSz="914400">
              <a:lnSpc>
                <a:spcPct val="90000"/>
              </a:lnSpc>
              <a:spcAft>
                <a:spcPts val="600"/>
              </a:spcAft>
              <a:buFont typeface="Arial" panose="020B0604020202020204" pitchFamily="34" charset="0"/>
              <a:buChar char="•"/>
            </a:pPr>
            <a:endParaRPr lang="en-US" sz="2100" dirty="0"/>
          </a:p>
          <a:p>
            <a:pPr marL="342900" indent="-228600" defTabSz="914400">
              <a:lnSpc>
                <a:spcPct val="90000"/>
              </a:lnSpc>
              <a:spcAft>
                <a:spcPts val="600"/>
              </a:spcAft>
              <a:buFont typeface="Arial" panose="020B0604020202020204" pitchFamily="34" charset="0"/>
              <a:buChar char="•"/>
            </a:pPr>
            <a:endParaRPr lang="en-US" sz="2100" dirty="0"/>
          </a:p>
          <a:p>
            <a:pPr marL="342900" indent="-228600" defTabSz="914400">
              <a:lnSpc>
                <a:spcPct val="90000"/>
              </a:lnSpc>
              <a:spcAft>
                <a:spcPts val="600"/>
              </a:spcAft>
              <a:buFont typeface="Arial" panose="020B0604020202020204" pitchFamily="34" charset="0"/>
              <a:buChar char="•"/>
            </a:pPr>
            <a:endParaRPr lang="en-US" sz="2100" dirty="0"/>
          </a:p>
          <a:p>
            <a:pPr marL="342900" indent="-228600" defTabSz="914400">
              <a:lnSpc>
                <a:spcPct val="90000"/>
              </a:lnSpc>
              <a:spcAft>
                <a:spcPts val="600"/>
              </a:spcAft>
              <a:buFont typeface="Arial" panose="020B0604020202020204" pitchFamily="34" charset="0"/>
              <a:buChar char="•"/>
            </a:pPr>
            <a:endParaRPr lang="en-US" sz="2100" dirty="0"/>
          </a:p>
          <a:p>
            <a:pPr marL="342900" indent="-228600" defTabSz="914400">
              <a:lnSpc>
                <a:spcPct val="90000"/>
              </a:lnSpc>
              <a:spcAft>
                <a:spcPts val="600"/>
              </a:spcAft>
              <a:buFont typeface="Arial" panose="020B0604020202020204" pitchFamily="34" charset="0"/>
              <a:buChar char="•"/>
            </a:pPr>
            <a:endParaRPr lang="en-US" sz="21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a:extLst>
              <a:ext uri="{FF2B5EF4-FFF2-40B4-BE49-F238E27FC236}">
                <a16:creationId xmlns:a16="http://schemas.microsoft.com/office/drawing/2014/main" id="{7E433A4C-242F-4133-8B01-5DE1CBC8345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11993" y="2728290"/>
            <a:ext cx="1929472" cy="1447103"/>
          </a:xfrm>
          <a:prstGeom prst="rect">
            <a:avLst/>
          </a:prstGeom>
        </p:spPr>
      </p:pic>
    </p:spTree>
    <p:extLst>
      <p:ext uri="{BB962C8B-B14F-4D97-AF65-F5344CB8AC3E}">
        <p14:creationId xmlns:p14="http://schemas.microsoft.com/office/powerpoint/2010/main" val="312388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87" y="154913"/>
            <a:ext cx="8472625" cy="1143000"/>
          </a:xfrm>
        </p:spPr>
        <p:txBody>
          <a:bodyPr>
            <a:normAutofit fontScale="90000"/>
          </a:bodyPr>
          <a:lstStyle/>
          <a:p>
            <a:r>
              <a:rPr lang="en-US" dirty="0"/>
              <a:t>Technical Debt, Features, Defects, etc.</a:t>
            </a:r>
          </a:p>
        </p:txBody>
      </p:sp>
      <p:sp>
        <p:nvSpPr>
          <p:cNvPr id="8" name="TextBox 7"/>
          <p:cNvSpPr txBox="1"/>
          <p:nvPr/>
        </p:nvSpPr>
        <p:spPr>
          <a:xfrm>
            <a:off x="217953" y="6398095"/>
            <a:ext cx="8708092" cy="307777"/>
          </a:xfrm>
          <a:prstGeom prst="rect">
            <a:avLst/>
          </a:prstGeom>
          <a:noFill/>
        </p:spPr>
        <p:txBody>
          <a:bodyPr wrap="square" rtlCol="0">
            <a:spAutoFit/>
          </a:bodyPr>
          <a:lstStyle/>
          <a:p>
            <a:r>
              <a:rPr lang="en-US" sz="1400" dirty="0"/>
              <a:t>P. </a:t>
            </a:r>
            <a:r>
              <a:rPr lang="en-US" sz="1400" dirty="0" err="1"/>
              <a:t>Kruchten</a:t>
            </a:r>
            <a:r>
              <a:rPr lang="en-US" sz="1400" dirty="0"/>
              <a:t>, R. L. Nord, and I. </a:t>
            </a:r>
            <a:r>
              <a:rPr lang="en-US" sz="1400" dirty="0" err="1"/>
              <a:t>Ozkaya</a:t>
            </a:r>
            <a:r>
              <a:rPr lang="en-US" sz="1400" dirty="0"/>
              <a:t>, “Technical Debt: From Metaphor to Theory and Practice,” </a:t>
            </a:r>
            <a:r>
              <a:rPr lang="en-US" sz="1400" i="1" dirty="0"/>
              <a:t>IEEE Software</a:t>
            </a:r>
            <a:endParaRPr lang="en-US" sz="1400" dirty="0"/>
          </a:p>
        </p:txBody>
      </p:sp>
      <p:sp>
        <p:nvSpPr>
          <p:cNvPr id="10" name="TextBox 9">
            <a:extLst>
              <a:ext uri="{FF2B5EF4-FFF2-40B4-BE49-F238E27FC236}">
                <a16:creationId xmlns:a16="http://schemas.microsoft.com/office/drawing/2014/main" id="{75442A45-0D03-456D-A91F-BB9C7BCB6D9B}"/>
              </a:ext>
            </a:extLst>
          </p:cNvPr>
          <p:cNvSpPr txBox="1"/>
          <p:nvPr/>
        </p:nvSpPr>
        <p:spPr>
          <a:xfrm>
            <a:off x="3559367" y="2015777"/>
            <a:ext cx="1233888" cy="523220"/>
          </a:xfrm>
          <a:prstGeom prst="rect">
            <a:avLst/>
          </a:prstGeom>
          <a:noFill/>
        </p:spPr>
        <p:txBody>
          <a:bodyPr wrap="square" rtlCol="0">
            <a:spAutoFit/>
          </a:bodyPr>
          <a:lstStyle/>
          <a:p>
            <a:r>
              <a:rPr lang="en-US" sz="2800" b="1" dirty="0"/>
              <a:t>Visible</a:t>
            </a:r>
          </a:p>
        </p:txBody>
      </p:sp>
      <p:sp>
        <p:nvSpPr>
          <p:cNvPr id="11" name="TextBox 10">
            <a:extLst>
              <a:ext uri="{FF2B5EF4-FFF2-40B4-BE49-F238E27FC236}">
                <a16:creationId xmlns:a16="http://schemas.microsoft.com/office/drawing/2014/main" id="{744184F0-2F05-4AE4-BD01-69C87EBC1411}"/>
              </a:ext>
            </a:extLst>
          </p:cNvPr>
          <p:cNvSpPr txBox="1"/>
          <p:nvPr/>
        </p:nvSpPr>
        <p:spPr>
          <a:xfrm>
            <a:off x="5628702" y="1988542"/>
            <a:ext cx="1608462" cy="523220"/>
          </a:xfrm>
          <a:prstGeom prst="rect">
            <a:avLst/>
          </a:prstGeom>
          <a:noFill/>
        </p:spPr>
        <p:txBody>
          <a:bodyPr wrap="square" rtlCol="0">
            <a:spAutoFit/>
          </a:bodyPr>
          <a:lstStyle/>
          <a:p>
            <a:r>
              <a:rPr lang="en-US" sz="2800" b="1" dirty="0"/>
              <a:t>Invisible</a:t>
            </a:r>
          </a:p>
        </p:txBody>
      </p:sp>
      <p:sp>
        <p:nvSpPr>
          <p:cNvPr id="12" name="TextBox 11">
            <a:extLst>
              <a:ext uri="{FF2B5EF4-FFF2-40B4-BE49-F238E27FC236}">
                <a16:creationId xmlns:a16="http://schemas.microsoft.com/office/drawing/2014/main" id="{CB4D9C1D-A42F-4B74-A5D9-B3B5D16196B4}"/>
              </a:ext>
            </a:extLst>
          </p:cNvPr>
          <p:cNvSpPr txBox="1"/>
          <p:nvPr/>
        </p:nvSpPr>
        <p:spPr>
          <a:xfrm>
            <a:off x="616945" y="3183875"/>
            <a:ext cx="2346593" cy="523220"/>
          </a:xfrm>
          <a:prstGeom prst="rect">
            <a:avLst/>
          </a:prstGeom>
          <a:noFill/>
        </p:spPr>
        <p:txBody>
          <a:bodyPr wrap="square" rtlCol="0">
            <a:spAutoFit/>
          </a:bodyPr>
          <a:lstStyle/>
          <a:p>
            <a:r>
              <a:rPr lang="en-US" sz="2800" b="1" dirty="0"/>
              <a:t>Positive Value</a:t>
            </a:r>
          </a:p>
        </p:txBody>
      </p:sp>
      <p:sp>
        <p:nvSpPr>
          <p:cNvPr id="13" name="TextBox 12">
            <a:extLst>
              <a:ext uri="{FF2B5EF4-FFF2-40B4-BE49-F238E27FC236}">
                <a16:creationId xmlns:a16="http://schemas.microsoft.com/office/drawing/2014/main" id="{4AB7E51E-6261-4735-8252-81B93A8520D4}"/>
              </a:ext>
            </a:extLst>
          </p:cNvPr>
          <p:cNvSpPr txBox="1"/>
          <p:nvPr/>
        </p:nvSpPr>
        <p:spPr>
          <a:xfrm>
            <a:off x="616945" y="3988913"/>
            <a:ext cx="2507255" cy="523220"/>
          </a:xfrm>
          <a:prstGeom prst="rect">
            <a:avLst/>
          </a:prstGeom>
          <a:noFill/>
        </p:spPr>
        <p:txBody>
          <a:bodyPr wrap="square" rtlCol="0">
            <a:spAutoFit/>
          </a:bodyPr>
          <a:lstStyle/>
          <a:p>
            <a:r>
              <a:rPr lang="en-US" sz="2800" b="1" dirty="0"/>
              <a:t>Negative Value</a:t>
            </a:r>
          </a:p>
        </p:txBody>
      </p:sp>
      <p:sp>
        <p:nvSpPr>
          <p:cNvPr id="14" name="Rectangle 13">
            <a:extLst>
              <a:ext uri="{FF2B5EF4-FFF2-40B4-BE49-F238E27FC236}">
                <a16:creationId xmlns:a16="http://schemas.microsoft.com/office/drawing/2014/main" id="{B687FA72-2B8D-4721-8DBF-5DFB85754859}"/>
              </a:ext>
            </a:extLst>
          </p:cNvPr>
          <p:cNvSpPr/>
          <p:nvPr/>
        </p:nvSpPr>
        <p:spPr>
          <a:xfrm>
            <a:off x="3124200" y="2685361"/>
            <a:ext cx="2104222" cy="9970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4E52339F-17E4-41FC-8F12-82AA81B40951}"/>
              </a:ext>
            </a:extLst>
          </p:cNvPr>
          <p:cNvSpPr/>
          <p:nvPr/>
        </p:nvSpPr>
        <p:spPr>
          <a:xfrm>
            <a:off x="5380822" y="2685360"/>
            <a:ext cx="2104222" cy="9970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A9280A68-01C2-493D-9C25-F91D3ECD9F63}"/>
              </a:ext>
            </a:extLst>
          </p:cNvPr>
          <p:cNvSpPr/>
          <p:nvPr/>
        </p:nvSpPr>
        <p:spPr>
          <a:xfrm>
            <a:off x="3124200" y="3798873"/>
            <a:ext cx="2104222" cy="9970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90AD4D61-8CA4-4D3D-8740-69CBC3E6E7FB}"/>
              </a:ext>
            </a:extLst>
          </p:cNvPr>
          <p:cNvSpPr/>
          <p:nvPr/>
        </p:nvSpPr>
        <p:spPr>
          <a:xfrm>
            <a:off x="5380822" y="3798872"/>
            <a:ext cx="2104222" cy="9970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0340BF0F-8B9E-46A7-8D46-7446E6EC17C9}"/>
              </a:ext>
            </a:extLst>
          </p:cNvPr>
          <p:cNvSpPr/>
          <p:nvPr/>
        </p:nvSpPr>
        <p:spPr>
          <a:xfrm>
            <a:off x="3129710" y="2701687"/>
            <a:ext cx="2104222" cy="997027"/>
          </a:xfrm>
          <a:prstGeom prst="rect">
            <a:avLst/>
          </a:prstGeom>
          <a:solidFill>
            <a:schemeClr val="accent3">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New Features</a:t>
            </a:r>
            <a:br>
              <a:rPr lang="en-US" dirty="0"/>
            </a:br>
            <a:r>
              <a:rPr lang="en-US" dirty="0"/>
              <a:t>Added Functionality</a:t>
            </a:r>
          </a:p>
        </p:txBody>
      </p:sp>
      <p:sp>
        <p:nvSpPr>
          <p:cNvPr id="19" name="Rectangle 18">
            <a:extLst>
              <a:ext uri="{FF2B5EF4-FFF2-40B4-BE49-F238E27FC236}">
                <a16:creationId xmlns:a16="http://schemas.microsoft.com/office/drawing/2014/main" id="{6D3788FE-7384-48C9-AA89-20C6F2A15B89}"/>
              </a:ext>
            </a:extLst>
          </p:cNvPr>
          <p:cNvSpPr/>
          <p:nvPr/>
        </p:nvSpPr>
        <p:spPr>
          <a:xfrm>
            <a:off x="5380822" y="2710068"/>
            <a:ext cx="2104222" cy="997027"/>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Architectural, Structural Features</a:t>
            </a:r>
          </a:p>
        </p:txBody>
      </p:sp>
      <p:sp>
        <p:nvSpPr>
          <p:cNvPr id="20" name="Rectangle 19">
            <a:extLst>
              <a:ext uri="{FF2B5EF4-FFF2-40B4-BE49-F238E27FC236}">
                <a16:creationId xmlns:a16="http://schemas.microsoft.com/office/drawing/2014/main" id="{8882703A-9BE6-416E-B12A-DC1259AE1A3F}"/>
              </a:ext>
            </a:extLst>
          </p:cNvPr>
          <p:cNvSpPr/>
          <p:nvPr/>
        </p:nvSpPr>
        <p:spPr>
          <a:xfrm>
            <a:off x="3129710" y="3796573"/>
            <a:ext cx="2104222" cy="997027"/>
          </a:xfrm>
          <a:prstGeom prst="rect">
            <a:avLst/>
          </a:prstGeom>
          <a:solidFill>
            <a:srgbClr val="FF505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Defects</a:t>
            </a:r>
          </a:p>
        </p:txBody>
      </p:sp>
      <p:sp>
        <p:nvSpPr>
          <p:cNvPr id="21" name="Rectangle 20">
            <a:extLst>
              <a:ext uri="{FF2B5EF4-FFF2-40B4-BE49-F238E27FC236}">
                <a16:creationId xmlns:a16="http://schemas.microsoft.com/office/drawing/2014/main" id="{FB1CBD49-CF05-4362-8F19-26AED1CEA3A7}"/>
              </a:ext>
            </a:extLst>
          </p:cNvPr>
          <p:cNvSpPr/>
          <p:nvPr/>
        </p:nvSpPr>
        <p:spPr>
          <a:xfrm>
            <a:off x="5380822" y="3798873"/>
            <a:ext cx="2104222" cy="997027"/>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rPr>
              <a:t>Technical Debt</a:t>
            </a:r>
          </a:p>
        </p:txBody>
      </p:sp>
    </p:spTree>
    <p:extLst>
      <p:ext uri="{BB962C8B-B14F-4D97-AF65-F5344CB8AC3E}">
        <p14:creationId xmlns:p14="http://schemas.microsoft.com/office/powerpoint/2010/main" val="280574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682540" y="155542"/>
            <a:ext cx="3293672" cy="1286160"/>
          </a:xfrm>
        </p:spPr>
        <p:txBody>
          <a:bodyPr vert="horz" lIns="91440" tIns="45720" rIns="91440" bIns="45720" rtlCol="0" anchor="b">
            <a:normAutofit/>
          </a:bodyPr>
          <a:lstStyle/>
          <a:p>
            <a:pPr defTabSz="914400">
              <a:lnSpc>
                <a:spcPct val="90000"/>
              </a:lnSpc>
            </a:pPr>
            <a:r>
              <a:rPr lang="en-US" sz="4100" dirty="0">
                <a:solidFill>
                  <a:schemeClr val="tx1"/>
                </a:solidFill>
              </a:rPr>
              <a:t>Examples of </a:t>
            </a:r>
            <a:br>
              <a:rPr lang="en-US" sz="4100" dirty="0">
                <a:solidFill>
                  <a:schemeClr val="tx1"/>
                </a:solidFill>
              </a:rPr>
            </a:br>
            <a:r>
              <a:rPr lang="en-US" sz="4100" dirty="0">
                <a:solidFill>
                  <a:schemeClr val="tx1"/>
                </a:solidFill>
              </a:rPr>
              <a:t>Technical Debt</a:t>
            </a:r>
          </a:p>
        </p:txBody>
      </p:sp>
      <p:pic>
        <p:nvPicPr>
          <p:cNvPr id="4" name="Picture 3"/>
          <p:cNvPicPr>
            <a:picLocks noChangeAspect="1"/>
          </p:cNvPicPr>
          <p:nvPr/>
        </p:nvPicPr>
        <p:blipFill rotWithShape="1">
          <a:blip r:embed="rId2"/>
          <a:srcRect l="24714" r="39293" b="1"/>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24073" y="2438400"/>
            <a:ext cx="4939867" cy="3785419"/>
          </a:xfrm>
          <a:prstGeom prst="rect">
            <a:avLst/>
          </a:prstGeom>
        </p:spPr>
        <p:txBody>
          <a:bodyPr vert="horz" lIns="91440" tIns="45720" rIns="91440" bIns="45720" rtlCol="0">
            <a:normAutofit fontScale="92500" lnSpcReduction="20000"/>
          </a:bodyPr>
          <a:lstStyle/>
          <a:p>
            <a:pPr marL="342900" indent="-228600" defTabSz="914400">
              <a:lnSpc>
                <a:spcPct val="90000"/>
              </a:lnSpc>
              <a:spcAft>
                <a:spcPts val="600"/>
              </a:spcAft>
              <a:buFont typeface="Arial" panose="020B0604020202020204" pitchFamily="34" charset="0"/>
              <a:buChar char="•"/>
            </a:pPr>
            <a:r>
              <a:rPr lang="en-US" sz="2200" b="1" dirty="0"/>
              <a:t>Poor code quality</a:t>
            </a:r>
          </a:p>
          <a:p>
            <a:pPr marL="114300" defTabSz="914400">
              <a:lnSpc>
                <a:spcPct val="90000"/>
              </a:lnSpc>
              <a:spcAft>
                <a:spcPts val="600"/>
              </a:spcAft>
            </a:pPr>
            <a:endParaRPr lang="en-US" sz="2200" b="1" dirty="0"/>
          </a:p>
          <a:p>
            <a:pPr marL="342900" indent="-228600" defTabSz="914400">
              <a:lnSpc>
                <a:spcPct val="90000"/>
              </a:lnSpc>
              <a:spcAft>
                <a:spcPts val="600"/>
              </a:spcAft>
              <a:buFont typeface="Arial" panose="020B0604020202020204" pitchFamily="34" charset="0"/>
              <a:buChar char="•"/>
            </a:pPr>
            <a:r>
              <a:rPr lang="en-US" sz="2200" b="1" dirty="0"/>
              <a:t>Poor or inappropriate Architecture of the software</a:t>
            </a:r>
          </a:p>
          <a:p>
            <a:pPr marL="114300" defTabSz="914400">
              <a:lnSpc>
                <a:spcPct val="90000"/>
              </a:lnSpc>
              <a:spcAft>
                <a:spcPts val="600"/>
              </a:spcAft>
            </a:pPr>
            <a:endParaRPr lang="en-US" sz="2200" b="1" dirty="0"/>
          </a:p>
          <a:p>
            <a:pPr marL="342900" indent="-228600" defTabSz="914400">
              <a:lnSpc>
                <a:spcPct val="90000"/>
              </a:lnSpc>
              <a:spcAft>
                <a:spcPts val="600"/>
              </a:spcAft>
              <a:buFont typeface="Arial" panose="020B0604020202020204" pitchFamily="34" charset="0"/>
              <a:buChar char="•"/>
            </a:pPr>
            <a:r>
              <a:rPr lang="en-US" sz="2200" b="1" dirty="0"/>
              <a:t>Lack of following guidelines</a:t>
            </a:r>
          </a:p>
          <a:p>
            <a:pPr marL="114300" defTabSz="914400">
              <a:lnSpc>
                <a:spcPct val="90000"/>
              </a:lnSpc>
              <a:spcAft>
                <a:spcPts val="600"/>
              </a:spcAft>
            </a:pPr>
            <a:endParaRPr lang="en-US" sz="2200" b="1" dirty="0"/>
          </a:p>
          <a:p>
            <a:pPr marL="342900" indent="-228600" defTabSz="914400">
              <a:lnSpc>
                <a:spcPct val="90000"/>
              </a:lnSpc>
              <a:spcAft>
                <a:spcPts val="600"/>
              </a:spcAft>
              <a:buFont typeface="Arial" panose="020B0604020202020204" pitchFamily="34" charset="0"/>
              <a:buChar char="•"/>
            </a:pPr>
            <a:r>
              <a:rPr lang="en-US" sz="2200" b="1" dirty="0"/>
              <a:t>Lack of documentation</a:t>
            </a:r>
          </a:p>
          <a:p>
            <a:pPr marL="342900" indent="-228600" defTabSz="914400">
              <a:lnSpc>
                <a:spcPct val="90000"/>
              </a:lnSpc>
              <a:spcAft>
                <a:spcPts val="600"/>
              </a:spcAft>
              <a:buFont typeface="Arial" panose="020B0604020202020204" pitchFamily="34" charset="0"/>
              <a:buChar char="•"/>
            </a:pPr>
            <a:endParaRPr lang="en-US" sz="2200" b="1" dirty="0"/>
          </a:p>
          <a:p>
            <a:pPr marL="342900" indent="-228600" defTabSz="914400">
              <a:lnSpc>
                <a:spcPct val="90000"/>
              </a:lnSpc>
              <a:spcAft>
                <a:spcPts val="600"/>
              </a:spcAft>
              <a:buFont typeface="Arial" panose="020B0604020202020204" pitchFamily="34" charset="0"/>
              <a:buChar char="•"/>
            </a:pPr>
            <a:r>
              <a:rPr lang="en-US" sz="2200" b="1" dirty="0"/>
              <a:t>Lack of testing</a:t>
            </a:r>
          </a:p>
          <a:p>
            <a:pPr marL="114300" defTabSz="914400">
              <a:lnSpc>
                <a:spcPct val="90000"/>
              </a:lnSpc>
              <a:spcAft>
                <a:spcPts val="600"/>
              </a:spcAft>
            </a:pPr>
            <a:endParaRPr lang="en-US" sz="2200" b="1" dirty="0"/>
          </a:p>
          <a:p>
            <a:pPr marL="342900" indent="-228600" defTabSz="914400">
              <a:lnSpc>
                <a:spcPct val="90000"/>
              </a:lnSpc>
              <a:spcAft>
                <a:spcPts val="600"/>
              </a:spcAft>
              <a:buFont typeface="Arial" panose="020B0604020202020204" pitchFamily="34" charset="0"/>
              <a:buChar char="•"/>
            </a:pPr>
            <a:r>
              <a:rPr lang="en-US" sz="2200" b="1" dirty="0"/>
              <a:t>… and so on</a:t>
            </a:r>
          </a:p>
          <a:p>
            <a:pPr indent="-228600" defTabSz="914400">
              <a:lnSpc>
                <a:spcPct val="90000"/>
              </a:lnSpc>
              <a:spcAft>
                <a:spcPts val="600"/>
              </a:spcAft>
              <a:buFont typeface="Arial" panose="020B0604020202020204" pitchFamily="34" charset="0"/>
              <a:buChar char="•"/>
            </a:pPr>
            <a:endParaRPr lang="en-US" sz="1700" b="1" dirty="0"/>
          </a:p>
        </p:txBody>
      </p:sp>
    </p:spTree>
    <p:extLst>
      <p:ext uri="{BB962C8B-B14F-4D97-AF65-F5344CB8AC3E}">
        <p14:creationId xmlns:p14="http://schemas.microsoft.com/office/powerpoint/2010/main" val="232631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6129"/>
            <a:ext cx="4851603" cy="592574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3200"/>
          <a:stretch/>
        </p:blipFill>
        <p:spPr>
          <a:xfrm>
            <a:off x="0" y="466129"/>
            <a:ext cx="9144000" cy="5925741"/>
          </a:xfrm>
          <a:prstGeom prst="rect">
            <a:avLst/>
          </a:prstGeom>
        </p:spPr>
      </p:pic>
      <p:sp>
        <p:nvSpPr>
          <p:cNvPr id="6" name="Title 5"/>
          <p:cNvSpPr>
            <a:spLocks noGrp="1"/>
          </p:cNvSpPr>
          <p:nvPr>
            <p:ph type="title"/>
          </p:nvPr>
        </p:nvSpPr>
        <p:spPr>
          <a:xfrm>
            <a:off x="4127144" y="466129"/>
            <a:ext cx="4851603" cy="1090538"/>
          </a:xfrm>
        </p:spPr>
        <p:txBody>
          <a:bodyPr vert="horz" lIns="91440" tIns="45720" rIns="91440" bIns="45720" rtlCol="0" anchor="ctr">
            <a:normAutofit fontScale="90000"/>
          </a:bodyPr>
          <a:lstStyle/>
          <a:p>
            <a:pPr algn="l" defTabSz="914400">
              <a:lnSpc>
                <a:spcPct val="90000"/>
              </a:lnSpc>
            </a:pPr>
            <a:r>
              <a:rPr lang="en-US" sz="2700" b="1" kern="1200" dirty="0">
                <a:solidFill>
                  <a:srgbClr val="FF0000"/>
                </a:solidFill>
                <a:latin typeface="+mj-lt"/>
                <a:ea typeface="+mj-ea"/>
                <a:cs typeface="+mj-cs"/>
              </a:rPr>
              <a:t>The Bill: Software related Interest</a:t>
            </a:r>
            <a:br>
              <a:rPr lang="en-US" sz="2400" b="1" kern="1200" dirty="0">
                <a:solidFill>
                  <a:srgbClr val="000000"/>
                </a:solidFill>
                <a:latin typeface="+mj-lt"/>
                <a:ea typeface="+mj-ea"/>
                <a:cs typeface="+mj-cs"/>
              </a:rPr>
            </a:br>
            <a:br>
              <a:rPr lang="en-US" sz="2400" b="1" kern="1200" dirty="0">
                <a:solidFill>
                  <a:srgbClr val="000000"/>
                </a:solidFill>
                <a:latin typeface="+mj-lt"/>
                <a:ea typeface="+mj-ea"/>
                <a:cs typeface="+mj-cs"/>
              </a:rPr>
            </a:br>
            <a:r>
              <a:rPr lang="en-US" sz="2400" b="1" kern="1200" dirty="0">
                <a:solidFill>
                  <a:srgbClr val="000000"/>
                </a:solidFill>
                <a:latin typeface="+mj-lt"/>
                <a:ea typeface="+mj-ea"/>
                <a:cs typeface="+mj-cs"/>
              </a:rPr>
              <a:t>- it is not technical debt if you don’t pay any interest</a:t>
            </a:r>
          </a:p>
        </p:txBody>
      </p:sp>
      <p:sp>
        <p:nvSpPr>
          <p:cNvPr id="2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86286"/>
            <a:ext cx="4320692" cy="4666770"/>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p:cNvPicPr>
            <a:picLocks noChangeAspect="1"/>
          </p:cNvPicPr>
          <p:nvPr/>
        </p:nvPicPr>
        <p:blipFill rotWithShape="1">
          <a:blip r:embed="rId3">
            <a:alphaModFix/>
            <a:extLst/>
          </a:blip>
          <a:srcRect l="5863" r="23912" b="-2"/>
          <a:stretch/>
        </p:blipFill>
        <p:spPr>
          <a:xfrm>
            <a:off x="20" y="1351210"/>
            <a:ext cx="4180350" cy="4375387"/>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2" name="TextBox 1"/>
          <p:cNvSpPr txBox="1"/>
          <p:nvPr/>
        </p:nvSpPr>
        <p:spPr>
          <a:xfrm>
            <a:off x="4686353" y="2609535"/>
            <a:ext cx="3733184" cy="2729467"/>
          </a:xfrm>
          <a:prstGeom prst="rect">
            <a:avLst/>
          </a:prstGeom>
        </p:spPr>
        <p:txBody>
          <a:bodyPr vert="horz" lIns="91440" tIns="45720" rIns="91440" bIns="45720" rtlCol="0" anchor="ctr">
            <a:normAutofit/>
          </a:bodyPr>
          <a:lstStyle/>
          <a:p>
            <a:pPr marL="342900" indent="-228600" defTabSz="914400">
              <a:lnSpc>
                <a:spcPct val="90000"/>
              </a:lnSpc>
              <a:spcAft>
                <a:spcPts val="600"/>
              </a:spcAft>
              <a:buFont typeface="Arial" panose="020B0604020202020204" pitchFamily="34" charset="0"/>
              <a:buChar char="•"/>
            </a:pPr>
            <a:r>
              <a:rPr lang="en-US" b="1" dirty="0">
                <a:solidFill>
                  <a:srgbClr val="000000"/>
                </a:solidFill>
              </a:rPr>
              <a:t>Working around or fixing existing errors</a:t>
            </a:r>
          </a:p>
          <a:p>
            <a:pPr marL="114300" indent="-228600" defTabSz="914400">
              <a:lnSpc>
                <a:spcPct val="90000"/>
              </a:lnSpc>
              <a:spcAft>
                <a:spcPts val="600"/>
              </a:spcAft>
              <a:buFont typeface="Arial" panose="020B0604020202020204" pitchFamily="34" charset="0"/>
              <a:buChar char="•"/>
            </a:pPr>
            <a:endParaRPr lang="en-US" b="1" dirty="0">
              <a:solidFill>
                <a:srgbClr val="000000"/>
              </a:solidFill>
            </a:endParaRPr>
          </a:p>
          <a:p>
            <a:pPr marL="342900" indent="-228600" defTabSz="914400">
              <a:lnSpc>
                <a:spcPct val="90000"/>
              </a:lnSpc>
              <a:spcAft>
                <a:spcPts val="600"/>
              </a:spcAft>
              <a:buFont typeface="Arial" panose="020B0604020202020204" pitchFamily="34" charset="0"/>
              <a:buChar char="•"/>
            </a:pPr>
            <a:r>
              <a:rPr lang="en-US" b="1" dirty="0">
                <a:solidFill>
                  <a:srgbClr val="000000"/>
                </a:solidFill>
              </a:rPr>
              <a:t>Extra effort spent on understanding complex code</a:t>
            </a:r>
          </a:p>
          <a:p>
            <a:pPr marL="114300" indent="-228600" defTabSz="914400">
              <a:lnSpc>
                <a:spcPct val="90000"/>
              </a:lnSpc>
              <a:spcAft>
                <a:spcPts val="600"/>
              </a:spcAft>
              <a:buFont typeface="Arial" panose="020B0604020202020204" pitchFamily="34" charset="0"/>
              <a:buChar char="•"/>
            </a:pPr>
            <a:endParaRPr lang="en-US" b="1" dirty="0">
              <a:solidFill>
                <a:srgbClr val="000000"/>
              </a:solidFill>
            </a:endParaRPr>
          </a:p>
          <a:p>
            <a:pPr marL="342900" indent="-228600" defTabSz="914400">
              <a:lnSpc>
                <a:spcPct val="90000"/>
              </a:lnSpc>
              <a:spcAft>
                <a:spcPts val="600"/>
              </a:spcAft>
              <a:buFont typeface="Arial" panose="020B0604020202020204" pitchFamily="34" charset="0"/>
              <a:buChar char="•"/>
            </a:pPr>
            <a:r>
              <a:rPr lang="en-US" b="1" dirty="0">
                <a:solidFill>
                  <a:srgbClr val="000000"/>
                </a:solidFill>
              </a:rPr>
              <a:t>Baby-sitting tasks that could be automated</a:t>
            </a:r>
          </a:p>
          <a:p>
            <a:pPr indent="-228600" defTabSz="914400">
              <a:lnSpc>
                <a:spcPct val="90000"/>
              </a:lnSpc>
              <a:spcAft>
                <a:spcPts val="600"/>
              </a:spcAft>
              <a:buFont typeface="Arial" panose="020B0604020202020204" pitchFamily="34" charset="0"/>
              <a:buChar char="•"/>
            </a:pPr>
            <a:endParaRPr lang="en-US" sz="1500" b="1" dirty="0">
              <a:solidFill>
                <a:srgbClr val="000000"/>
              </a:solidFill>
            </a:endParaRPr>
          </a:p>
        </p:txBody>
      </p:sp>
    </p:spTree>
    <p:extLst>
      <p:ext uri="{BB962C8B-B14F-4D97-AF65-F5344CB8AC3E}">
        <p14:creationId xmlns:p14="http://schemas.microsoft.com/office/powerpoint/2010/main" val="34070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40699" y="190394"/>
            <a:ext cx="5605629" cy="994172"/>
          </a:xfrm>
        </p:spPr>
        <p:txBody>
          <a:bodyPr vert="horz" lIns="91440" tIns="45720" rIns="91440" bIns="45720" rtlCol="0" anchor="ctr">
            <a:normAutofit/>
          </a:bodyPr>
          <a:lstStyle/>
          <a:p>
            <a:pPr algn="l" defTabSz="914400">
              <a:lnSpc>
                <a:spcPct val="90000"/>
              </a:lnSpc>
            </a:pPr>
            <a:r>
              <a:rPr lang="en-US" sz="3850" kern="1200" dirty="0">
                <a:solidFill>
                  <a:schemeClr val="tx1"/>
                </a:solidFill>
                <a:latin typeface="+mj-lt"/>
                <a:ea typeface="+mj-ea"/>
                <a:cs typeface="+mj-cs"/>
              </a:rPr>
              <a:t>Worst case scenarios</a:t>
            </a:r>
          </a:p>
        </p:txBody>
      </p:sp>
      <p:sp>
        <p:nvSpPr>
          <p:cNvPr id="4" name="TextBox 3"/>
          <p:cNvSpPr txBox="1"/>
          <p:nvPr/>
        </p:nvSpPr>
        <p:spPr>
          <a:xfrm>
            <a:off x="691601" y="1349820"/>
            <a:ext cx="5561810" cy="4831604"/>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sz="2000" dirty="0"/>
              <a:t>Impede innovation and expansion of your software systems</a:t>
            </a:r>
          </a:p>
          <a:p>
            <a:pPr marL="57150" defTabSz="914400">
              <a:lnSpc>
                <a:spcPct val="90000"/>
              </a:lnSpc>
              <a:spcAft>
                <a:spcPts val="600"/>
              </a:spcAft>
            </a:pPr>
            <a:endParaRPr lang="en-US" sz="2000" dirty="0"/>
          </a:p>
          <a:p>
            <a:pPr marL="285750" indent="-228600" defTabSz="914400">
              <a:lnSpc>
                <a:spcPct val="90000"/>
              </a:lnSpc>
              <a:spcAft>
                <a:spcPts val="600"/>
              </a:spcAft>
              <a:buFont typeface="Arial" panose="020B0604020202020204" pitchFamily="34" charset="0"/>
              <a:buChar char="•"/>
            </a:pPr>
            <a:r>
              <a:rPr lang="en-US" sz="2000" dirty="0"/>
              <a:t>Stifle an whole organization’s ability to innovate</a:t>
            </a:r>
          </a:p>
          <a:p>
            <a:pPr marL="57150" defTabSz="914400">
              <a:lnSpc>
                <a:spcPct val="90000"/>
              </a:lnSpc>
              <a:spcAft>
                <a:spcPts val="600"/>
              </a:spcAft>
            </a:pPr>
            <a:endParaRPr lang="en-US" sz="2000" dirty="0"/>
          </a:p>
          <a:p>
            <a:pPr marL="285750" indent="-228600" defTabSz="914400">
              <a:lnSpc>
                <a:spcPct val="90000"/>
              </a:lnSpc>
              <a:spcAft>
                <a:spcPts val="600"/>
              </a:spcAft>
              <a:buFont typeface="Arial" panose="020B0604020202020204" pitchFamily="34" charset="0"/>
              <a:buChar char="•"/>
            </a:pPr>
            <a:r>
              <a:rPr lang="en-US" sz="2000" dirty="0"/>
              <a:t>Negative effect on available resources to implement new technology</a:t>
            </a:r>
          </a:p>
          <a:p>
            <a:pPr marL="57150" defTabSz="914400">
              <a:lnSpc>
                <a:spcPct val="90000"/>
              </a:lnSpc>
              <a:spcAft>
                <a:spcPts val="600"/>
              </a:spcAft>
            </a:pPr>
            <a:endParaRPr lang="en-US" sz="2000" dirty="0"/>
          </a:p>
          <a:p>
            <a:pPr marL="285750" indent="-228600" defTabSz="914400">
              <a:lnSpc>
                <a:spcPct val="90000"/>
              </a:lnSpc>
              <a:spcAft>
                <a:spcPts val="600"/>
              </a:spcAft>
              <a:buFont typeface="Arial" panose="020B0604020202020204" pitchFamily="34" charset="0"/>
              <a:buChar char="•"/>
            </a:pPr>
            <a:r>
              <a:rPr lang="en-US" sz="2000" dirty="0"/>
              <a:t>Time consuming maintenance</a:t>
            </a:r>
          </a:p>
          <a:p>
            <a:pPr marL="285750" indent="-228600" defTabSz="914400">
              <a:lnSpc>
                <a:spcPct val="90000"/>
              </a:lnSpc>
              <a:spcAft>
                <a:spcPts val="600"/>
              </a:spcAft>
              <a:buFont typeface="Arial" panose="020B0604020202020204" pitchFamily="34" charset="0"/>
              <a:buChar char="•"/>
            </a:pPr>
            <a:endParaRPr lang="en-US" sz="2000" dirty="0"/>
          </a:p>
          <a:p>
            <a:pPr marL="285750" indent="-228600" defTabSz="914400">
              <a:lnSpc>
                <a:spcPct val="90000"/>
              </a:lnSpc>
              <a:spcAft>
                <a:spcPts val="600"/>
              </a:spcAft>
              <a:buFont typeface="Arial" panose="020B0604020202020204" pitchFamily="34" charset="0"/>
              <a:buChar char="•"/>
            </a:pPr>
            <a:r>
              <a:rPr lang="en-US" sz="2000" dirty="0"/>
              <a:t>Lower the productivity</a:t>
            </a:r>
          </a:p>
          <a:p>
            <a:pPr marL="285750" indent="-228600" defTabSz="914400">
              <a:lnSpc>
                <a:spcPct val="90000"/>
              </a:lnSpc>
              <a:spcAft>
                <a:spcPts val="600"/>
              </a:spcAft>
              <a:buFont typeface="Arial" panose="020B0604020202020204" pitchFamily="34" charset="0"/>
              <a:buChar char="•"/>
            </a:pPr>
            <a:endParaRPr lang="en-US" sz="2000" dirty="0"/>
          </a:p>
          <a:p>
            <a:pPr marL="285750" indent="-228600" defTabSz="914400">
              <a:lnSpc>
                <a:spcPct val="90000"/>
              </a:lnSpc>
              <a:spcAft>
                <a:spcPts val="600"/>
              </a:spcAft>
              <a:buFont typeface="Arial" panose="020B0604020202020204" pitchFamily="34" charset="0"/>
              <a:buChar char="•"/>
            </a:pPr>
            <a:r>
              <a:rPr lang="en-US" sz="2000" dirty="0"/>
              <a:t>Lower the morale</a:t>
            </a:r>
          </a:p>
          <a:p>
            <a:pPr marL="57150" defTabSz="914400">
              <a:lnSpc>
                <a:spcPct val="90000"/>
              </a:lnSpc>
              <a:spcAft>
                <a:spcPts val="600"/>
              </a:spcAft>
            </a:pPr>
            <a:endParaRPr lang="en-US" sz="2000" dirty="0"/>
          </a:p>
          <a:p>
            <a:pPr marL="285750" indent="-228600" defTabSz="914400">
              <a:lnSpc>
                <a:spcPct val="90000"/>
              </a:lnSpc>
              <a:spcAft>
                <a:spcPts val="600"/>
              </a:spcAft>
              <a:buFont typeface="Arial" panose="020B0604020202020204" pitchFamily="34" charset="0"/>
              <a:buChar char="•"/>
            </a:pPr>
            <a:r>
              <a:rPr lang="en-US" sz="2000" dirty="0"/>
              <a:t>In the long run, it can </a:t>
            </a:r>
            <a:r>
              <a:rPr lang="en-US" sz="2000" b="1" dirty="0"/>
              <a:t>lead to a system crisis</a:t>
            </a: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Graphic 9" descr="Head with Gears">
            <a:extLst>
              <a:ext uri="{FF2B5EF4-FFF2-40B4-BE49-F238E27FC236}">
                <a16:creationId xmlns:a16="http://schemas.microsoft.com/office/drawing/2014/main" id="{168718B9-4412-4299-B798-BA8F16278D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4964" y="2865141"/>
            <a:ext cx="1143455" cy="1143455"/>
          </a:xfrm>
          <a:prstGeom prst="rect">
            <a:avLst/>
          </a:prstGeom>
        </p:spPr>
      </p:pic>
      <p:sp>
        <p:nvSpPr>
          <p:cNvPr id="2" name="TextBox 1"/>
          <p:cNvSpPr txBox="1"/>
          <p:nvPr/>
        </p:nvSpPr>
        <p:spPr>
          <a:xfrm>
            <a:off x="419100" y="2204864"/>
            <a:ext cx="7054899" cy="400110"/>
          </a:xfrm>
          <a:prstGeom prst="rect">
            <a:avLst/>
          </a:prstGeom>
          <a:noFill/>
        </p:spPr>
        <p:txBody>
          <a:bodyPr wrap="square" rtlCol="0">
            <a:spAutoFit/>
          </a:bodyPr>
          <a:lstStyle/>
          <a:p>
            <a:endParaRPr lang="en-US" sz="2000" b="1" dirty="0"/>
          </a:p>
        </p:txBody>
      </p:sp>
    </p:spTree>
    <p:extLst>
      <p:ext uri="{BB962C8B-B14F-4D97-AF65-F5344CB8AC3E}">
        <p14:creationId xmlns:p14="http://schemas.microsoft.com/office/powerpoint/2010/main" val="28894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0473" y="5345"/>
            <a:ext cx="8423051" cy="1080120"/>
          </a:xfrm>
        </p:spPr>
        <p:txBody>
          <a:bodyPr/>
          <a:lstStyle/>
          <a:p>
            <a:r>
              <a:rPr lang="en-US" dirty="0"/>
              <a:t>Examples of Vicious circles</a:t>
            </a:r>
          </a:p>
        </p:txBody>
      </p:sp>
      <p:sp>
        <p:nvSpPr>
          <p:cNvPr id="2" name="TextBox 1"/>
          <p:cNvSpPr txBox="1"/>
          <p:nvPr/>
        </p:nvSpPr>
        <p:spPr>
          <a:xfrm>
            <a:off x="1044548" y="3170580"/>
            <a:ext cx="7054899" cy="400110"/>
          </a:xfrm>
          <a:prstGeom prst="rect">
            <a:avLst/>
          </a:prstGeom>
          <a:noFill/>
        </p:spPr>
        <p:txBody>
          <a:bodyPr wrap="square" rtlCol="0">
            <a:spAutoFit/>
          </a:bodyPr>
          <a:lstStyle/>
          <a:p>
            <a:endParaRPr lang="en-US" sz="2000" b="1" dirty="0"/>
          </a:p>
        </p:txBody>
      </p:sp>
      <p:graphicFrame>
        <p:nvGraphicFramePr>
          <p:cNvPr id="5" name="Diagram 4"/>
          <p:cNvGraphicFramePr/>
          <p:nvPr>
            <p:extLst>
              <p:ext uri="{D42A27DB-BD31-4B8C-83A1-F6EECF244321}">
                <p14:modId xmlns:p14="http://schemas.microsoft.com/office/powerpoint/2010/main" val="3708475667"/>
              </p:ext>
            </p:extLst>
          </p:nvPr>
        </p:nvGraphicFramePr>
        <p:xfrm>
          <a:off x="1145306" y="1044093"/>
          <a:ext cx="7185894" cy="5416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400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8E89F16B-F179-42EA-8A4B-0567A203DC3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AA8C640-A3C6-4A51-BCFD-CFA294D8735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6A7D529D-5108-455A-A645-F1423D7303D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CE8961C7-B672-4168-8A61-95E6A9ADED1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C0F3109D-7DFE-4833-BAB7-20839A6B9EF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graphicEl>
                                              <a:dgm id="{CEDA06AC-FA85-494B-B563-A2C3C9F9231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p:cNvSpPr>
            <a:spLocks noGrp="1"/>
          </p:cNvSpPr>
          <p:nvPr>
            <p:ph type="title"/>
          </p:nvPr>
        </p:nvSpPr>
        <p:spPr>
          <a:xfrm>
            <a:off x="288817" y="3639822"/>
            <a:ext cx="5522842" cy="1303020"/>
          </a:xfrm>
        </p:spPr>
        <p:txBody>
          <a:bodyPr vert="horz" lIns="91440" tIns="45720" rIns="91440" bIns="45720" rtlCol="0" anchor="ctr">
            <a:normAutofit/>
          </a:bodyPr>
          <a:lstStyle/>
          <a:p>
            <a:pPr algn="r" defTabSz="914400">
              <a:lnSpc>
                <a:spcPct val="90000"/>
              </a:lnSpc>
            </a:pPr>
            <a:r>
              <a:rPr lang="en-US" sz="2400" kern="1200" dirty="0">
                <a:solidFill>
                  <a:schemeClr val="tx1"/>
                </a:solidFill>
                <a:latin typeface="+mj-lt"/>
                <a:ea typeface="+mj-ea"/>
                <a:cs typeface="+mj-cs"/>
              </a:rPr>
              <a:t>Suddenly, you reach a point when you have to take a step back and reflect on where you are going</a:t>
            </a:r>
          </a:p>
        </p:txBody>
      </p:sp>
      <p:sp>
        <p:nvSpPr>
          <p:cNvPr id="15" name="Oval 14">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1322610"/>
            <a:ext cx="1682850" cy="1682847"/>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1" y="2707204"/>
            <a:ext cx="721796" cy="721796"/>
          </a:xfrm>
          <a:prstGeom prst="ellipse">
            <a:avLst/>
          </a:prstGeom>
          <a:solidFill>
            <a:srgbClr val="8A6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2" y="2603242"/>
            <a:ext cx="220271" cy="220271"/>
          </a:xfrm>
          <a:prstGeom prst="ellipse">
            <a:avLst/>
          </a:prstGeom>
          <a:solidFill>
            <a:srgbClr val="C66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p:nvPicPr>
        <p:blipFill rotWithShape="1">
          <a:blip r:embed="rId3"/>
          <a:srcRect l="17153" r="1" b="1"/>
          <a:stretch/>
        </p:blipFill>
        <p:spPr>
          <a:xfrm>
            <a:off x="4183543" y="10"/>
            <a:ext cx="4960458" cy="3532641"/>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21" name="Straight Connector 2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11659" y="4673467"/>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957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766116" y="278296"/>
            <a:ext cx="2805884" cy="994172"/>
          </a:xfrm>
        </p:spPr>
        <p:txBody>
          <a:bodyPr vert="horz" lIns="91440" tIns="45720" rIns="91440" bIns="45720" rtlCol="0" anchor="ctr">
            <a:normAutofit/>
          </a:bodyPr>
          <a:lstStyle/>
          <a:p>
            <a:pPr algn="l" defTabSz="914400">
              <a:lnSpc>
                <a:spcPct val="90000"/>
              </a:lnSpc>
            </a:pPr>
            <a:r>
              <a:rPr lang="en-US" sz="3850" b="1" kern="1200" dirty="0">
                <a:solidFill>
                  <a:schemeClr val="tx1"/>
                </a:solidFill>
                <a:latin typeface="+mj-lt"/>
                <a:ea typeface="+mj-ea"/>
                <a:cs typeface="+mj-cs"/>
              </a:rPr>
              <a:t>Solutions…</a:t>
            </a:r>
          </a:p>
        </p:txBody>
      </p:sp>
      <p:sp>
        <p:nvSpPr>
          <p:cNvPr id="4" name="TextBox 3"/>
          <p:cNvSpPr txBox="1"/>
          <p:nvPr/>
        </p:nvSpPr>
        <p:spPr>
          <a:xfrm>
            <a:off x="497823" y="1681652"/>
            <a:ext cx="5322944" cy="3788227"/>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sz="2400" b="1" dirty="0"/>
              <a:t>Refactoring</a:t>
            </a:r>
            <a:r>
              <a:rPr lang="en-US" sz="2400" dirty="0"/>
              <a:t> – to optimize (and clean) the software without impacting the user experience or functionality</a:t>
            </a:r>
          </a:p>
          <a:p>
            <a:pPr marL="57150" defTabSz="914400">
              <a:lnSpc>
                <a:spcPct val="90000"/>
              </a:lnSpc>
              <a:spcAft>
                <a:spcPts val="600"/>
              </a:spcAft>
            </a:pPr>
            <a:endParaRPr lang="en-US" sz="2400" dirty="0"/>
          </a:p>
          <a:p>
            <a:pPr marL="285750" indent="-228600" defTabSz="914400">
              <a:lnSpc>
                <a:spcPct val="90000"/>
              </a:lnSpc>
              <a:spcAft>
                <a:spcPts val="600"/>
              </a:spcAft>
              <a:buFont typeface="Arial" panose="020B0604020202020204" pitchFamily="34" charset="0"/>
              <a:buChar char="•"/>
            </a:pPr>
            <a:r>
              <a:rPr lang="en-US" sz="2400" b="1" dirty="0"/>
              <a:t>Continuous process </a:t>
            </a:r>
            <a:r>
              <a:rPr lang="en-US" sz="2400" dirty="0"/>
              <a:t>of refactoring initiatives</a:t>
            </a:r>
          </a:p>
          <a:p>
            <a:pPr marL="57150" defTabSz="914400">
              <a:lnSpc>
                <a:spcPct val="90000"/>
              </a:lnSpc>
              <a:spcAft>
                <a:spcPts val="600"/>
              </a:spcAft>
            </a:pPr>
            <a:endParaRPr lang="en-US" sz="2400" dirty="0"/>
          </a:p>
          <a:p>
            <a:pPr marL="285750" indent="-228600" defTabSz="914400">
              <a:lnSpc>
                <a:spcPct val="90000"/>
              </a:lnSpc>
              <a:spcAft>
                <a:spcPts val="600"/>
              </a:spcAft>
              <a:buFont typeface="Arial" panose="020B0604020202020204" pitchFamily="34" charset="0"/>
              <a:buChar char="•"/>
            </a:pPr>
            <a:r>
              <a:rPr lang="en-US" sz="2400" dirty="0"/>
              <a:t>Refactoring is crucial to prevent spiraling technical debt</a:t>
            </a: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5">
            <a:extLst>
              <a:ext uri="{FF2B5EF4-FFF2-40B4-BE49-F238E27FC236}">
                <a16:creationId xmlns:a16="http://schemas.microsoft.com/office/drawing/2014/main" id="{601D5D0B-AAD5-4B18-B9E1-7D3B43D8AD42}"/>
              </a:ext>
            </a:extLst>
          </p:cNvPr>
          <p:cNvSpPr txBox="1">
            <a:spLocks/>
          </p:cNvSpPr>
          <p:nvPr/>
        </p:nvSpPr>
        <p:spPr>
          <a:xfrm>
            <a:off x="2266394" y="89857"/>
            <a:ext cx="4683352" cy="10801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2">
                    <a:lumMod val="50000"/>
                  </a:schemeClr>
                </a:solidFill>
                <a:latin typeface="+mj-lt"/>
                <a:ea typeface="+mj-ea"/>
                <a:cs typeface="+mj-cs"/>
              </a:defRPr>
            </a:lvl1pPr>
          </a:lstStyle>
          <a:p>
            <a:endParaRPr lang="en-US" sz="7200" b="1" dirty="0">
              <a:solidFill>
                <a:schemeClr val="bg1"/>
              </a:solidFill>
            </a:endParaRPr>
          </a:p>
        </p:txBody>
      </p:sp>
      <p:pic>
        <p:nvPicPr>
          <p:cNvPr id="2" name="Picture 1">
            <a:extLst>
              <a:ext uri="{FF2B5EF4-FFF2-40B4-BE49-F238E27FC236}">
                <a16:creationId xmlns:a16="http://schemas.microsoft.com/office/drawing/2014/main" id="{89A3EBB9-8FF3-49DD-9675-8CD03AB7D5D1}"/>
              </a:ext>
            </a:extLst>
          </p:cNvPr>
          <p:cNvPicPr>
            <a:picLocks noChangeAspect="1"/>
          </p:cNvPicPr>
          <p:nvPr/>
        </p:nvPicPr>
        <p:blipFill>
          <a:blip r:embed="rId3"/>
          <a:stretch>
            <a:fillRect/>
          </a:stretch>
        </p:blipFill>
        <p:spPr>
          <a:xfrm>
            <a:off x="6428206" y="2696106"/>
            <a:ext cx="1512297" cy="1434319"/>
          </a:xfrm>
          <a:prstGeom prst="rect">
            <a:avLst/>
          </a:prstGeom>
        </p:spPr>
      </p:pic>
    </p:spTree>
    <p:extLst>
      <p:ext uri="{BB962C8B-B14F-4D97-AF65-F5344CB8AC3E}">
        <p14:creationId xmlns:p14="http://schemas.microsoft.com/office/powerpoint/2010/main" val="400346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2DAA98-2944-42C4-BBF2-A52D3B385AA6}"/>
              </a:ext>
            </a:extLst>
          </p:cNvPr>
          <p:cNvSpPr txBox="1"/>
          <p:nvPr/>
        </p:nvSpPr>
        <p:spPr>
          <a:xfrm>
            <a:off x="486697" y="2438400"/>
            <a:ext cx="4939867" cy="3785419"/>
          </a:xfrm>
          <a:prstGeom prst="rect">
            <a:avLst/>
          </a:prstGeom>
        </p:spPr>
        <p:txBody>
          <a:bodyPr vert="horz" lIns="91440" tIns="45720" rIns="91440" bIns="45720" rtlCol="0">
            <a:normAutofit/>
          </a:bodyPr>
          <a:lstStyle/>
          <a:p>
            <a:pPr lvl="0" indent="-228600" defTabSz="914400">
              <a:lnSpc>
                <a:spcPct val="90000"/>
              </a:lnSpc>
              <a:spcAft>
                <a:spcPts val="600"/>
              </a:spcAft>
              <a:buFont typeface="Arial" panose="020B0604020202020204" pitchFamily="34" charset="0"/>
              <a:buChar char="•"/>
              <a:defRPr/>
            </a:pPr>
            <a:r>
              <a:rPr lang="en-US" sz="2100" b="1"/>
              <a:t>The only significantly effective way of reducing TD, is to </a:t>
            </a:r>
            <a:r>
              <a:rPr lang="en-US" sz="2100" b="1" i="1"/>
              <a:t>refactor</a:t>
            </a:r>
            <a:r>
              <a:rPr lang="en-US" sz="2100" b="1"/>
              <a:t> it</a:t>
            </a:r>
          </a:p>
          <a:p>
            <a:pPr lvl="0" indent="-228600" defTabSz="914400">
              <a:lnSpc>
                <a:spcPct val="90000"/>
              </a:lnSpc>
              <a:spcAft>
                <a:spcPts val="600"/>
              </a:spcAft>
              <a:buFont typeface="Arial" panose="020B0604020202020204" pitchFamily="34" charset="0"/>
              <a:buChar char="•"/>
              <a:defRPr/>
            </a:pPr>
            <a:endParaRPr lang="en-US" sz="2100" b="1"/>
          </a:p>
          <a:p>
            <a:pPr lvl="0" indent="-228600" defTabSz="914400">
              <a:lnSpc>
                <a:spcPct val="90000"/>
              </a:lnSpc>
              <a:spcAft>
                <a:spcPts val="600"/>
              </a:spcAft>
              <a:buFont typeface="Arial" panose="020B0604020202020204" pitchFamily="34" charset="0"/>
              <a:buChar char="•"/>
              <a:defRPr/>
            </a:pPr>
            <a:r>
              <a:rPr lang="en-US" sz="2100" b="1"/>
              <a:t>Refactoring activities of the identified TD items needs to be </a:t>
            </a:r>
            <a:r>
              <a:rPr lang="en-US" sz="2100" b="1" i="1"/>
              <a:t>prioritized </a:t>
            </a:r>
          </a:p>
          <a:p>
            <a:pPr lvl="0" indent="-228600" defTabSz="914400">
              <a:lnSpc>
                <a:spcPct val="90000"/>
              </a:lnSpc>
              <a:spcAft>
                <a:spcPts val="600"/>
              </a:spcAft>
              <a:buFont typeface="Arial" panose="020B0604020202020204" pitchFamily="34" charset="0"/>
              <a:buChar char="•"/>
              <a:defRPr/>
            </a:pPr>
            <a:endParaRPr lang="en-US" sz="2100" b="1"/>
          </a:p>
          <a:p>
            <a:pPr lvl="0" indent="-228600" defTabSz="914400">
              <a:lnSpc>
                <a:spcPct val="90000"/>
              </a:lnSpc>
              <a:spcAft>
                <a:spcPts val="600"/>
              </a:spcAft>
              <a:buFont typeface="Arial" panose="020B0604020202020204" pitchFamily="34" charset="0"/>
              <a:buChar char="•"/>
              <a:defRPr/>
            </a:pPr>
            <a:r>
              <a:rPr lang="en-US" sz="2100" b="1" i="1"/>
              <a:t>Competing</a:t>
            </a:r>
            <a:r>
              <a:rPr lang="en-US" sz="2100" b="1"/>
              <a:t> with for example implementation of new features</a:t>
            </a:r>
          </a:p>
          <a:p>
            <a:pPr indent="-228600" defTabSz="914400">
              <a:lnSpc>
                <a:spcPct val="90000"/>
              </a:lnSpc>
              <a:spcAft>
                <a:spcPts val="600"/>
              </a:spcAft>
              <a:buFont typeface="Arial" panose="020B0604020202020204" pitchFamily="34" charset="0"/>
              <a:buChar char="•"/>
            </a:pPr>
            <a:endParaRPr lang="en-US" sz="2100"/>
          </a:p>
        </p:txBody>
      </p:sp>
      <p:pic>
        <p:nvPicPr>
          <p:cNvPr id="2" name="Picture 1"/>
          <p:cNvPicPr>
            <a:picLocks noChangeAspect="1"/>
          </p:cNvPicPr>
          <p:nvPr/>
        </p:nvPicPr>
        <p:blipFill rotWithShape="1">
          <a:blip r:embed="rId3"/>
          <a:srcRect l="7016" r="4818"/>
          <a:stretch/>
        </p:blipFill>
        <p:spPr>
          <a:xfrm>
            <a:off x="5667306" y="10"/>
            <a:ext cx="3476693" cy="6857990"/>
          </a:xfrm>
          <a:prstGeom prst="rect">
            <a:avLst/>
          </a:prstGeom>
          <a:effectLst/>
        </p:spPr>
      </p:pic>
      <p:sp>
        <p:nvSpPr>
          <p:cNvPr id="9" name="Title 2">
            <a:extLst>
              <a:ext uri="{FF2B5EF4-FFF2-40B4-BE49-F238E27FC236}">
                <a16:creationId xmlns:a16="http://schemas.microsoft.com/office/drawing/2014/main" id="{2D676EB4-DC5E-42EA-8F21-59D7E9F5345D}"/>
              </a:ext>
            </a:extLst>
          </p:cNvPr>
          <p:cNvSpPr txBox="1">
            <a:spLocks/>
          </p:cNvSpPr>
          <p:nvPr/>
        </p:nvSpPr>
        <p:spPr>
          <a:xfrm>
            <a:off x="457200" y="274638"/>
            <a:ext cx="44323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rgbClr val="10253F"/>
                </a:solidFill>
                <a:latin typeface="+mj-lt"/>
                <a:ea typeface="+mj-ea"/>
                <a:cs typeface="+mj-cs"/>
              </a:defRPr>
            </a:lvl1pPr>
          </a:lstStyle>
          <a:p>
            <a:r>
              <a:rPr lang="en-US" dirty="0"/>
              <a:t>Remediation of </a:t>
            </a:r>
          </a:p>
          <a:p>
            <a:r>
              <a:rPr lang="en-US" dirty="0"/>
              <a:t>Technical Debt</a:t>
            </a:r>
          </a:p>
        </p:txBody>
      </p:sp>
      <p:sp>
        <p:nvSpPr>
          <p:cNvPr id="6" name="Rectangle 5">
            <a:extLst>
              <a:ext uri="{FF2B5EF4-FFF2-40B4-BE49-F238E27FC236}">
                <a16:creationId xmlns:a16="http://schemas.microsoft.com/office/drawing/2014/main" id="{9941D4BD-7398-48AC-942A-01B9B619EA50}"/>
              </a:ext>
            </a:extLst>
          </p:cNvPr>
          <p:cNvSpPr/>
          <p:nvPr/>
        </p:nvSpPr>
        <p:spPr>
          <a:xfrm>
            <a:off x="85075" y="6090418"/>
            <a:ext cx="5180609" cy="646331"/>
          </a:xfrm>
          <a:prstGeom prst="rect">
            <a:avLst/>
          </a:prstGeom>
        </p:spPr>
        <p:txBody>
          <a:bodyPr wrap="square">
            <a:spAutoFit/>
          </a:bodyPr>
          <a:lstStyle/>
          <a:p>
            <a:r>
              <a:rPr lang="en-US" sz="1200" dirty="0">
                <a:latin typeface="Segoe UI" panose="020B0502040204020203" pitchFamily="34" charset="0"/>
              </a:rPr>
              <a:t>Besker, T., et al. (2019). Technical debt triage in backlog management. Proceedings of the Second International Conference on Technical Debt. Montreal, Quebec, Canada, IEEE Press</a:t>
            </a:r>
            <a:r>
              <a:rPr lang="en-US" sz="1200" b="1" dirty="0">
                <a:latin typeface="Segoe UI" panose="020B0502040204020203" pitchFamily="34" charset="0"/>
              </a:rPr>
              <a:t>: </a:t>
            </a:r>
            <a:r>
              <a:rPr lang="en-US" sz="1200" dirty="0">
                <a:latin typeface="Segoe UI" panose="020B0502040204020203" pitchFamily="34" charset="0"/>
              </a:rPr>
              <a:t>13-22.</a:t>
            </a:r>
            <a:endParaRPr lang="en-US" sz="1200" dirty="0"/>
          </a:p>
        </p:txBody>
      </p:sp>
    </p:spTree>
    <p:extLst>
      <p:ext uri="{BB962C8B-B14F-4D97-AF65-F5344CB8AC3E}">
        <p14:creationId xmlns:p14="http://schemas.microsoft.com/office/powerpoint/2010/main" val="873842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CCB49-FAB5-4212-8113-2ED83290B36F}"/>
              </a:ext>
            </a:extLst>
          </p:cNvPr>
          <p:cNvPicPr>
            <a:picLocks noChangeAspect="1"/>
          </p:cNvPicPr>
          <p:nvPr/>
        </p:nvPicPr>
        <p:blipFill>
          <a:blip r:embed="rId2"/>
          <a:stretch>
            <a:fillRect/>
          </a:stretch>
        </p:blipFill>
        <p:spPr>
          <a:xfrm>
            <a:off x="1784766" y="1270507"/>
            <a:ext cx="5574468" cy="4965975"/>
          </a:xfrm>
          <a:prstGeom prst="rect">
            <a:avLst/>
          </a:prstGeom>
        </p:spPr>
      </p:pic>
      <p:sp>
        <p:nvSpPr>
          <p:cNvPr id="5" name="TextBox 4">
            <a:extLst>
              <a:ext uri="{FF2B5EF4-FFF2-40B4-BE49-F238E27FC236}">
                <a16:creationId xmlns:a16="http://schemas.microsoft.com/office/drawing/2014/main" id="{7AE53F1D-8B86-473C-9250-3B4A4DD819AB}"/>
              </a:ext>
            </a:extLst>
          </p:cNvPr>
          <p:cNvSpPr txBox="1"/>
          <p:nvPr/>
        </p:nvSpPr>
        <p:spPr>
          <a:xfrm>
            <a:off x="2955258" y="390398"/>
            <a:ext cx="2799164" cy="523220"/>
          </a:xfrm>
          <a:prstGeom prst="rect">
            <a:avLst/>
          </a:prstGeom>
          <a:noFill/>
        </p:spPr>
        <p:txBody>
          <a:bodyPr wrap="none" rtlCol="0">
            <a:spAutoFit/>
          </a:bodyPr>
          <a:lstStyle/>
          <a:p>
            <a:r>
              <a:rPr lang="en-US" sz="2800" b="1" dirty="0"/>
              <a:t>The Agile Backlog</a:t>
            </a:r>
          </a:p>
        </p:txBody>
      </p:sp>
    </p:spTree>
    <p:extLst>
      <p:ext uri="{BB962C8B-B14F-4D97-AF65-F5344CB8AC3E}">
        <p14:creationId xmlns:p14="http://schemas.microsoft.com/office/powerpoint/2010/main" val="2266133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a:spLocks noGrp="1" noChangeArrowheads="1"/>
          </p:cNvSpPr>
          <p:nvPr>
            <p:ph type="title"/>
          </p:nvPr>
        </p:nvSpPr>
        <p:spPr bwMode="auto">
          <a:xfrm>
            <a:off x="257834" y="470962"/>
            <a:ext cx="8705852" cy="553998"/>
          </a:xfrm>
          <a:prstGeom prst="rect">
            <a:avLst/>
          </a:prstGeom>
          <a:noFill/>
          <a:ln w="9525">
            <a:noFill/>
            <a:miter lim="800000"/>
            <a:headEnd/>
            <a:tailEnd/>
          </a:ln>
        </p:spPr>
        <p:txBody>
          <a:bodyPr wrap="square">
            <a:spAutoFit/>
          </a:bodyPr>
          <a:lstStyle/>
          <a:p>
            <a:r>
              <a:rPr lang="en-US" altLang="ko-KR" sz="3000" b="1" dirty="0">
                <a:solidFill>
                  <a:srgbClr val="10253F"/>
                </a:solidFill>
              </a:rPr>
              <a:t>The presence of Technical Debt items in backlogs?</a:t>
            </a:r>
            <a:endParaRPr lang="en-US" altLang="ko-KR" sz="3000" b="1" i="1" dirty="0">
              <a:solidFill>
                <a:srgbClr val="10253F"/>
              </a:solidFill>
            </a:endParaRPr>
          </a:p>
        </p:txBody>
      </p:sp>
      <p:sp>
        <p:nvSpPr>
          <p:cNvPr id="3" name="TextBox 2"/>
          <p:cNvSpPr txBox="1"/>
          <p:nvPr/>
        </p:nvSpPr>
        <p:spPr>
          <a:xfrm>
            <a:off x="1300495" y="1450075"/>
            <a:ext cx="6543009" cy="738664"/>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100" b="1" dirty="0"/>
              <a:t>Does the Prioritization process of the backlog also include the prioritization of Technical Debt?</a:t>
            </a:r>
            <a:endParaRPr lang="en-US" sz="1350" dirty="0"/>
          </a:p>
        </p:txBody>
      </p:sp>
      <p:sp>
        <p:nvSpPr>
          <p:cNvPr id="5" name="TextBox 4"/>
          <p:cNvSpPr txBox="1"/>
          <p:nvPr/>
        </p:nvSpPr>
        <p:spPr>
          <a:xfrm>
            <a:off x="4414679" y="4849079"/>
            <a:ext cx="4428905"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t>Fixed </a:t>
            </a:r>
            <a:r>
              <a:rPr lang="en-US" dirty="0"/>
              <a:t>amount of time in each sprint allocated for improvement, which includes TD, however no follow-up on time spent</a:t>
            </a:r>
          </a:p>
        </p:txBody>
      </p:sp>
      <p:sp>
        <p:nvSpPr>
          <p:cNvPr id="2" name="Rectangle 1"/>
          <p:cNvSpPr/>
          <p:nvPr/>
        </p:nvSpPr>
        <p:spPr>
          <a:xfrm>
            <a:off x="448334" y="2613854"/>
            <a:ext cx="6581775"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dirty="0"/>
              <a:t>Technical Debt issues – not in same Backlog as Features and Bug fixes</a:t>
            </a:r>
          </a:p>
        </p:txBody>
      </p:sp>
      <p:sp>
        <p:nvSpPr>
          <p:cNvPr id="6" name="Rectangle 5"/>
          <p:cNvSpPr/>
          <p:nvPr/>
        </p:nvSpPr>
        <p:spPr>
          <a:xfrm>
            <a:off x="448334" y="3799629"/>
            <a:ext cx="4484208"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dirty="0"/>
              <a:t>Technical Debt issues – in a “</a:t>
            </a:r>
            <a:r>
              <a:rPr lang="en-US" b="1" i="1" dirty="0"/>
              <a:t>shadow</a:t>
            </a:r>
            <a:r>
              <a:rPr lang="en-US" i="1" dirty="0"/>
              <a:t> “ </a:t>
            </a:r>
            <a:r>
              <a:rPr lang="en-US" dirty="0"/>
              <a:t>backlog</a:t>
            </a:r>
          </a:p>
        </p:txBody>
      </p:sp>
      <p:sp>
        <p:nvSpPr>
          <p:cNvPr id="8" name="Rectangle 7">
            <a:extLst>
              <a:ext uri="{FF2B5EF4-FFF2-40B4-BE49-F238E27FC236}">
                <a16:creationId xmlns:a16="http://schemas.microsoft.com/office/drawing/2014/main" id="{90F09092-05DE-4674-A1C8-94DA02DB5F86}"/>
              </a:ext>
            </a:extLst>
          </p:cNvPr>
          <p:cNvSpPr/>
          <p:nvPr/>
        </p:nvSpPr>
        <p:spPr>
          <a:xfrm>
            <a:off x="107961" y="6321250"/>
            <a:ext cx="8878611" cy="461665"/>
          </a:xfrm>
          <a:prstGeom prst="rect">
            <a:avLst/>
          </a:prstGeom>
        </p:spPr>
        <p:txBody>
          <a:bodyPr wrap="square">
            <a:spAutoFit/>
          </a:bodyPr>
          <a:lstStyle/>
          <a:p>
            <a:r>
              <a:rPr lang="en-US" sz="1200" dirty="0">
                <a:latin typeface="Segoe UI" panose="020B0502040204020203" pitchFamily="34" charset="0"/>
              </a:rPr>
              <a:t>Besker, T., et al. (2019). Technical debt triage in backlog management. Proceedings of the Second International Conference on Technical Debt. Montreal, Quebec, Canada, IEEE Press</a:t>
            </a:r>
            <a:r>
              <a:rPr lang="en-US" sz="1200" b="1" dirty="0">
                <a:latin typeface="Segoe UI" panose="020B0502040204020203" pitchFamily="34" charset="0"/>
              </a:rPr>
              <a:t>: </a:t>
            </a:r>
            <a:r>
              <a:rPr lang="en-US" sz="1200" dirty="0">
                <a:latin typeface="Segoe UI" panose="020B0502040204020203" pitchFamily="34" charset="0"/>
              </a:rPr>
              <a:t>13-22.</a:t>
            </a:r>
            <a:endParaRPr lang="en-US" sz="1200" dirty="0"/>
          </a:p>
        </p:txBody>
      </p:sp>
    </p:spTree>
    <p:extLst>
      <p:ext uri="{BB962C8B-B14F-4D97-AF65-F5344CB8AC3E}">
        <p14:creationId xmlns:p14="http://schemas.microsoft.com/office/powerpoint/2010/main" val="1360128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1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15622"/>
            <a:ext cx="5534025" cy="6340936"/>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2">
            <a:extLst>
              <a:ext uri="{FF2B5EF4-FFF2-40B4-BE49-F238E27FC236}">
                <a16:creationId xmlns:a16="http://schemas.microsoft.com/office/drawing/2014/main" id="{0470F701-E306-4A48-B85A-EBA06BDCFD89}"/>
              </a:ext>
            </a:extLst>
          </p:cNvPr>
          <p:cNvPicPr>
            <a:picLocks noChangeAspect="1"/>
          </p:cNvPicPr>
          <p:nvPr/>
        </p:nvPicPr>
        <p:blipFill rotWithShape="1">
          <a:blip r:embed="rId4">
            <a:alphaModFix/>
            <a:extLst/>
          </a:blip>
          <a:srcRect r="8568"/>
          <a:stretch/>
        </p:blipFill>
        <p:spPr>
          <a:xfrm>
            <a:off x="-1" y="672598"/>
            <a:ext cx="5381626" cy="6192886"/>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Title 1"/>
          <p:cNvSpPr>
            <a:spLocks noGrp="1"/>
          </p:cNvSpPr>
          <p:nvPr>
            <p:ph type="ctrTitle"/>
          </p:nvPr>
        </p:nvSpPr>
        <p:spPr>
          <a:xfrm>
            <a:off x="4605406" y="222636"/>
            <a:ext cx="4321001" cy="742949"/>
          </a:xfrm>
        </p:spPr>
        <p:txBody>
          <a:bodyPr anchor="t">
            <a:normAutofit/>
          </a:bodyPr>
          <a:lstStyle/>
          <a:p>
            <a:pPr algn="r"/>
            <a:r>
              <a:rPr lang="en-US" sz="4000" b="1" dirty="0">
                <a:solidFill>
                  <a:srgbClr val="000000"/>
                </a:solidFill>
              </a:rPr>
              <a:t>Have you ever…..?</a:t>
            </a:r>
          </a:p>
        </p:txBody>
      </p:sp>
    </p:spTree>
    <p:extLst>
      <p:ext uri="{BB962C8B-B14F-4D97-AF65-F5344CB8AC3E}">
        <p14:creationId xmlns:p14="http://schemas.microsoft.com/office/powerpoint/2010/main" val="111123388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a:spLocks noGrp="1" noChangeArrowheads="1"/>
          </p:cNvSpPr>
          <p:nvPr>
            <p:ph type="title"/>
          </p:nvPr>
        </p:nvSpPr>
        <p:spPr bwMode="auto">
          <a:xfrm>
            <a:off x="-101600" y="401135"/>
            <a:ext cx="8976881" cy="553998"/>
          </a:xfrm>
          <a:prstGeom prst="rect">
            <a:avLst/>
          </a:prstGeom>
          <a:noFill/>
          <a:ln w="9525">
            <a:noFill/>
            <a:miter lim="800000"/>
            <a:headEnd/>
            <a:tailEnd/>
          </a:ln>
        </p:spPr>
        <p:txBody>
          <a:bodyPr wrap="square">
            <a:spAutoFit/>
          </a:bodyPr>
          <a:lstStyle/>
          <a:p>
            <a:r>
              <a:rPr lang="en-US" altLang="ko-KR" sz="3000" b="1" dirty="0">
                <a:solidFill>
                  <a:srgbClr val="10253F"/>
                </a:solidFill>
              </a:rPr>
              <a:t>Supporting frameworks or Gut Feelings?</a:t>
            </a:r>
            <a:endParaRPr lang="en-US" altLang="ko-KR" sz="3000" b="1" i="1" dirty="0">
              <a:solidFill>
                <a:srgbClr val="10253F"/>
              </a:solidFill>
            </a:endParaRPr>
          </a:p>
        </p:txBody>
      </p:sp>
      <p:pic>
        <p:nvPicPr>
          <p:cNvPr id="2" name="Picture 1"/>
          <p:cNvPicPr>
            <a:picLocks noChangeAspect="1"/>
          </p:cNvPicPr>
          <p:nvPr/>
        </p:nvPicPr>
        <p:blipFill>
          <a:blip r:embed="rId3"/>
          <a:stretch>
            <a:fillRect/>
          </a:stretch>
        </p:blipFill>
        <p:spPr>
          <a:xfrm>
            <a:off x="4572000" y="4807538"/>
            <a:ext cx="2797753" cy="1661212"/>
          </a:xfrm>
          <a:prstGeom prst="rect">
            <a:avLst/>
          </a:prstGeom>
        </p:spPr>
        <p:style>
          <a:lnRef idx="3">
            <a:schemeClr val="lt1"/>
          </a:lnRef>
          <a:fillRef idx="1">
            <a:schemeClr val="accent1"/>
          </a:fillRef>
          <a:effectRef idx="1">
            <a:schemeClr val="accent1"/>
          </a:effectRef>
          <a:fontRef idx="minor">
            <a:schemeClr val="lt1"/>
          </a:fontRef>
        </p:style>
      </p:pic>
      <p:sp>
        <p:nvSpPr>
          <p:cNvPr id="4" name="Rectangle 3"/>
          <p:cNvSpPr/>
          <p:nvPr/>
        </p:nvSpPr>
        <p:spPr>
          <a:xfrm>
            <a:off x="616814" y="1562160"/>
            <a:ext cx="7181274"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b="1" dirty="0"/>
              <a:t>Company commonly does not use any guiding Decision Making Frameworks </a:t>
            </a:r>
          </a:p>
        </p:txBody>
      </p:sp>
      <p:sp>
        <p:nvSpPr>
          <p:cNvPr id="5" name="TextBox 4"/>
          <p:cNvSpPr txBox="1"/>
          <p:nvPr/>
        </p:nvSpPr>
        <p:spPr>
          <a:xfrm>
            <a:off x="4936551" y="2492352"/>
            <a:ext cx="3815197" cy="203132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t>Gut feeling is </a:t>
            </a:r>
            <a:r>
              <a:rPr lang="en-US" b="1" u="sng" dirty="0"/>
              <a:t>not</a:t>
            </a:r>
            <a:r>
              <a:rPr lang="en-US" b="1" dirty="0"/>
              <a:t> an add-hoc approach:</a:t>
            </a:r>
          </a:p>
          <a:p>
            <a:pPr marL="214313" indent="-214313">
              <a:buFont typeface="Arial" panose="020B0604020202020204" pitchFamily="34" charset="0"/>
              <a:buChar char="•"/>
            </a:pPr>
            <a:r>
              <a:rPr lang="en-US" b="1" dirty="0"/>
              <a:t>Prior experience</a:t>
            </a:r>
          </a:p>
          <a:p>
            <a:pPr marL="214313" indent="-214313">
              <a:buFont typeface="Arial" panose="020B0604020202020204" pitchFamily="34" charset="0"/>
              <a:buChar char="•"/>
            </a:pPr>
            <a:r>
              <a:rPr lang="en-US" b="1" dirty="0"/>
              <a:t>Acquired knowledge</a:t>
            </a:r>
          </a:p>
          <a:p>
            <a:pPr marL="214313" indent="-214313">
              <a:buFont typeface="Arial" panose="020B0604020202020204" pitchFamily="34" charset="0"/>
              <a:buChar char="•"/>
            </a:pPr>
            <a:r>
              <a:rPr lang="en-US" b="1" dirty="0"/>
              <a:t>Instinct</a:t>
            </a:r>
            <a:r>
              <a:rPr lang="sv-SE" b="1" dirty="0"/>
              <a:t> or emotion</a:t>
            </a:r>
          </a:p>
          <a:p>
            <a:pPr marL="214313" indent="-214313">
              <a:buFont typeface="Arial" panose="020B0604020202020204" pitchFamily="34" charset="0"/>
              <a:buChar char="•"/>
            </a:pPr>
            <a:r>
              <a:rPr lang="en-US" b="1" dirty="0"/>
              <a:t>Roadmap of future features</a:t>
            </a:r>
          </a:p>
          <a:p>
            <a:pPr marL="214313" indent="-214313">
              <a:buFont typeface="Arial" panose="020B0604020202020204" pitchFamily="34" charset="0"/>
              <a:buChar char="•"/>
            </a:pPr>
            <a:r>
              <a:rPr lang="en-US" b="1" dirty="0"/>
              <a:t>……</a:t>
            </a:r>
          </a:p>
        </p:txBody>
      </p:sp>
      <p:sp>
        <p:nvSpPr>
          <p:cNvPr id="8" name="Oval Callout 7"/>
          <p:cNvSpPr/>
          <p:nvPr/>
        </p:nvSpPr>
        <p:spPr>
          <a:xfrm>
            <a:off x="330776" y="2815518"/>
            <a:ext cx="3876675" cy="2423231"/>
          </a:xfrm>
          <a:prstGeom prst="wedgeEllipseCallout">
            <a:avLst>
              <a:gd name="adj1" fmla="val 67538"/>
              <a:gd name="adj2" fmla="val -3480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 my experience, it’s usually the most experienced guy that has the biggest impact [when prioritizing TD]. We don’t actually need a big consensus among the participants.”</a:t>
            </a:r>
          </a:p>
        </p:txBody>
      </p:sp>
    </p:spTree>
    <p:extLst>
      <p:ext uri="{BB962C8B-B14F-4D97-AF65-F5344CB8AC3E}">
        <p14:creationId xmlns:p14="http://schemas.microsoft.com/office/powerpoint/2010/main" val="1853613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a:spLocks noGrp="1" noChangeArrowheads="1"/>
          </p:cNvSpPr>
          <p:nvPr>
            <p:ph type="title"/>
          </p:nvPr>
        </p:nvSpPr>
        <p:spPr bwMode="auto">
          <a:xfrm>
            <a:off x="180975" y="406659"/>
            <a:ext cx="8661689" cy="553998"/>
          </a:xfrm>
          <a:prstGeom prst="rect">
            <a:avLst/>
          </a:prstGeom>
          <a:noFill/>
          <a:ln w="9525">
            <a:noFill/>
            <a:miter lim="800000"/>
            <a:headEnd/>
            <a:tailEnd/>
          </a:ln>
        </p:spPr>
        <p:txBody>
          <a:bodyPr wrap="square">
            <a:spAutoFit/>
          </a:bodyPr>
          <a:lstStyle/>
          <a:p>
            <a:r>
              <a:rPr lang="en-US" altLang="ko-KR" sz="3000" b="1" dirty="0">
                <a:solidFill>
                  <a:srgbClr val="10253F"/>
                </a:solidFill>
              </a:rPr>
              <a:t>A reactive or proactive approach</a:t>
            </a:r>
            <a:endParaRPr lang="en-US" altLang="ko-KR" sz="3000" b="1" i="1" dirty="0">
              <a:solidFill>
                <a:srgbClr val="10253F"/>
              </a:solidFill>
            </a:endParaRPr>
          </a:p>
        </p:txBody>
      </p:sp>
      <p:sp>
        <p:nvSpPr>
          <p:cNvPr id="4" name="Rectangle 3"/>
          <p:cNvSpPr/>
          <p:nvPr/>
        </p:nvSpPr>
        <p:spPr>
          <a:xfrm>
            <a:off x="419100" y="1738567"/>
            <a:ext cx="6534150" cy="738664"/>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b="1" dirty="0"/>
              <a:t>The prioritization of TD in the backlog is much more of a </a:t>
            </a:r>
            <a:r>
              <a:rPr lang="en-US" sz="2400" b="1" dirty="0">
                <a:solidFill>
                  <a:schemeClr val="bg1"/>
                </a:solidFill>
              </a:rPr>
              <a:t>reactive</a:t>
            </a:r>
            <a:r>
              <a:rPr lang="en-US" sz="2400" b="1" dirty="0">
                <a:solidFill>
                  <a:srgbClr val="FF0000"/>
                </a:solidFill>
              </a:rPr>
              <a:t> </a:t>
            </a:r>
            <a:r>
              <a:rPr lang="en-US" b="1" dirty="0"/>
              <a:t>then a proactive approach</a:t>
            </a:r>
            <a:endParaRPr lang="en-US" b="1" dirty="0">
              <a:solidFill>
                <a:srgbClr val="FF0000"/>
              </a:solidFill>
            </a:endParaRPr>
          </a:p>
        </p:txBody>
      </p:sp>
      <p:pic>
        <p:nvPicPr>
          <p:cNvPr id="5" name="Picture 4"/>
          <p:cNvPicPr>
            <a:picLocks noChangeAspect="1"/>
          </p:cNvPicPr>
          <p:nvPr/>
        </p:nvPicPr>
        <p:blipFill>
          <a:blip r:embed="rId3"/>
          <a:stretch>
            <a:fillRect/>
          </a:stretch>
        </p:blipFill>
        <p:spPr>
          <a:xfrm>
            <a:off x="7290089" y="1686937"/>
            <a:ext cx="1628775" cy="1593056"/>
          </a:xfrm>
          <a:prstGeom prst="rect">
            <a:avLst/>
          </a:prstGeom>
        </p:spPr>
        <p:style>
          <a:lnRef idx="2">
            <a:schemeClr val="accent1"/>
          </a:lnRef>
          <a:fillRef idx="1">
            <a:schemeClr val="lt1"/>
          </a:fillRef>
          <a:effectRef idx="0">
            <a:schemeClr val="accent1"/>
          </a:effectRef>
          <a:fontRef idx="minor">
            <a:schemeClr val="dk1"/>
          </a:fontRef>
        </p:style>
      </p:pic>
      <p:sp>
        <p:nvSpPr>
          <p:cNvPr id="8" name="Rectangle 7"/>
          <p:cNvSpPr/>
          <p:nvPr/>
        </p:nvSpPr>
        <p:spPr>
          <a:xfrm>
            <a:off x="3761076" y="3757509"/>
            <a:ext cx="4343400"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b="1" dirty="0"/>
              <a:t>Estimating the value of doing refactoring of Technical Debt, is considered to be difficult</a:t>
            </a:r>
          </a:p>
        </p:txBody>
      </p:sp>
      <p:pic>
        <p:nvPicPr>
          <p:cNvPr id="7" name="Picture 6"/>
          <p:cNvPicPr>
            <a:picLocks noChangeAspect="1"/>
          </p:cNvPicPr>
          <p:nvPr/>
        </p:nvPicPr>
        <p:blipFill>
          <a:blip r:embed="rId4"/>
          <a:stretch>
            <a:fillRect/>
          </a:stretch>
        </p:blipFill>
        <p:spPr>
          <a:xfrm>
            <a:off x="500098" y="3025236"/>
            <a:ext cx="2839220" cy="1889664"/>
          </a:xfrm>
          <a:prstGeom prst="rect">
            <a:avLst/>
          </a:prstGeom>
        </p:spPr>
        <p:style>
          <a:lnRef idx="2">
            <a:schemeClr val="accent1"/>
          </a:lnRef>
          <a:fillRef idx="1">
            <a:schemeClr val="lt1"/>
          </a:fillRef>
          <a:effectRef idx="0">
            <a:schemeClr val="accent1"/>
          </a:effectRef>
          <a:fontRef idx="minor">
            <a:schemeClr val="dk1"/>
          </a:fontRef>
        </p:style>
      </p:pic>
      <p:sp>
        <p:nvSpPr>
          <p:cNvPr id="2" name="TextBox 1"/>
          <p:cNvSpPr txBox="1"/>
          <p:nvPr/>
        </p:nvSpPr>
        <p:spPr>
          <a:xfrm>
            <a:off x="500099" y="5088949"/>
            <a:ext cx="8418765"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t>92 % states that the Technical Debt’s negative effects could be reduced, if they did the prioritization of their Backlog differently </a:t>
            </a:r>
          </a:p>
        </p:txBody>
      </p:sp>
      <p:sp>
        <p:nvSpPr>
          <p:cNvPr id="9" name="Rectangle 8">
            <a:extLst>
              <a:ext uri="{FF2B5EF4-FFF2-40B4-BE49-F238E27FC236}">
                <a16:creationId xmlns:a16="http://schemas.microsoft.com/office/drawing/2014/main" id="{B076FCB5-61FB-4D63-9FA5-20EB9E87C3EC}"/>
              </a:ext>
            </a:extLst>
          </p:cNvPr>
          <p:cNvSpPr/>
          <p:nvPr/>
        </p:nvSpPr>
        <p:spPr>
          <a:xfrm>
            <a:off x="107961" y="6321250"/>
            <a:ext cx="8878611" cy="461665"/>
          </a:xfrm>
          <a:prstGeom prst="rect">
            <a:avLst/>
          </a:prstGeom>
        </p:spPr>
        <p:txBody>
          <a:bodyPr wrap="square">
            <a:spAutoFit/>
          </a:bodyPr>
          <a:lstStyle/>
          <a:p>
            <a:r>
              <a:rPr lang="en-US" sz="1200" dirty="0">
                <a:latin typeface="Segoe UI" panose="020B0502040204020203" pitchFamily="34" charset="0"/>
              </a:rPr>
              <a:t>Besker, T., et al. (2019). Technical debt triage in backlog management. Proceedings of the Second International Conference on Technical Debt. Montreal, Quebec, Canada, IEEE Press</a:t>
            </a:r>
            <a:r>
              <a:rPr lang="en-US" sz="1200" b="1" dirty="0">
                <a:latin typeface="Segoe UI" panose="020B0502040204020203" pitchFamily="34" charset="0"/>
              </a:rPr>
              <a:t>: </a:t>
            </a:r>
            <a:r>
              <a:rPr lang="en-US" sz="1200" dirty="0">
                <a:latin typeface="Segoe UI" panose="020B0502040204020203" pitchFamily="34" charset="0"/>
              </a:rPr>
              <a:t>13-22.</a:t>
            </a:r>
            <a:endParaRPr lang="en-US" sz="1200" dirty="0"/>
          </a:p>
        </p:txBody>
      </p:sp>
    </p:spTree>
    <p:extLst>
      <p:ext uri="{BB962C8B-B14F-4D97-AF65-F5344CB8AC3E}">
        <p14:creationId xmlns:p14="http://schemas.microsoft.com/office/powerpoint/2010/main" val="496396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a:spLocks noGrp="1" noChangeArrowheads="1"/>
          </p:cNvSpPr>
          <p:nvPr>
            <p:ph type="title"/>
          </p:nvPr>
        </p:nvSpPr>
        <p:spPr bwMode="auto">
          <a:xfrm>
            <a:off x="91623" y="47590"/>
            <a:ext cx="8833139" cy="1077218"/>
          </a:xfrm>
          <a:prstGeom prst="rect">
            <a:avLst/>
          </a:prstGeom>
          <a:noFill/>
          <a:ln w="9525">
            <a:noFill/>
            <a:miter lim="800000"/>
            <a:headEnd/>
            <a:tailEnd/>
          </a:ln>
        </p:spPr>
        <p:txBody>
          <a:bodyPr wrap="square">
            <a:spAutoFit/>
          </a:bodyPr>
          <a:lstStyle/>
          <a:p>
            <a:r>
              <a:rPr lang="en-US" sz="3200" b="1" dirty="0"/>
              <a:t>TD refactoring competition with </a:t>
            </a:r>
            <a:br>
              <a:rPr lang="en-US" sz="3200" b="1" dirty="0"/>
            </a:br>
            <a:r>
              <a:rPr lang="en-US" sz="3200" b="1" dirty="0"/>
              <a:t>customer requirements</a:t>
            </a:r>
            <a:endParaRPr lang="en-US" sz="3200" b="1" dirty="0">
              <a:solidFill>
                <a:srgbClr val="FF0000"/>
              </a:solidFill>
            </a:endParaRPr>
          </a:p>
        </p:txBody>
      </p:sp>
      <p:pic>
        <p:nvPicPr>
          <p:cNvPr id="3" name="Picture 2"/>
          <p:cNvPicPr>
            <a:picLocks noChangeAspect="1"/>
          </p:cNvPicPr>
          <p:nvPr/>
        </p:nvPicPr>
        <p:blipFill>
          <a:blip r:embed="rId3"/>
          <a:stretch>
            <a:fillRect/>
          </a:stretch>
        </p:blipFill>
        <p:spPr>
          <a:xfrm>
            <a:off x="1511647" y="1646823"/>
            <a:ext cx="6120705" cy="2968583"/>
          </a:xfrm>
          <a:prstGeom prst="rect">
            <a:avLst/>
          </a:prstGeom>
        </p:spPr>
      </p:pic>
      <p:sp>
        <p:nvSpPr>
          <p:cNvPr id="11" name="TextBox 10"/>
          <p:cNvSpPr txBox="1"/>
          <p:nvPr/>
        </p:nvSpPr>
        <p:spPr>
          <a:xfrm>
            <a:off x="362616" y="5397596"/>
            <a:ext cx="8418765"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b="1" dirty="0"/>
              <a:t>92 % states that the Technical Debt’s negative effects could be reduced, if they did the prioritization of their Backlog differently </a:t>
            </a:r>
          </a:p>
        </p:txBody>
      </p:sp>
      <p:sp>
        <p:nvSpPr>
          <p:cNvPr id="6" name="Rectangle 5">
            <a:extLst>
              <a:ext uri="{FF2B5EF4-FFF2-40B4-BE49-F238E27FC236}">
                <a16:creationId xmlns:a16="http://schemas.microsoft.com/office/drawing/2014/main" id="{2BAA901F-148B-454D-A4D9-5789CFB64D76}"/>
              </a:ext>
            </a:extLst>
          </p:cNvPr>
          <p:cNvSpPr/>
          <p:nvPr/>
        </p:nvSpPr>
        <p:spPr>
          <a:xfrm>
            <a:off x="107961" y="6321250"/>
            <a:ext cx="8878611" cy="461665"/>
          </a:xfrm>
          <a:prstGeom prst="rect">
            <a:avLst/>
          </a:prstGeom>
        </p:spPr>
        <p:txBody>
          <a:bodyPr wrap="square">
            <a:spAutoFit/>
          </a:bodyPr>
          <a:lstStyle/>
          <a:p>
            <a:r>
              <a:rPr lang="en-US" sz="1200" dirty="0">
                <a:latin typeface="Segoe UI" panose="020B0502040204020203" pitchFamily="34" charset="0"/>
              </a:rPr>
              <a:t>Besker, T., et al. (2019). Technical debt triage in backlog management. Proceedings of the Second International Conference on Technical Debt. Montreal, Quebec, Canada, IEEE Press</a:t>
            </a:r>
            <a:r>
              <a:rPr lang="en-US" sz="1200" b="1" dirty="0">
                <a:latin typeface="Segoe UI" panose="020B0502040204020203" pitchFamily="34" charset="0"/>
              </a:rPr>
              <a:t>: </a:t>
            </a:r>
            <a:r>
              <a:rPr lang="en-US" sz="1200" dirty="0">
                <a:latin typeface="Segoe UI" panose="020B0502040204020203" pitchFamily="34" charset="0"/>
              </a:rPr>
              <a:t>13-22.</a:t>
            </a:r>
            <a:endParaRPr lang="en-US" sz="1200" dirty="0"/>
          </a:p>
        </p:txBody>
      </p:sp>
    </p:spTree>
    <p:extLst>
      <p:ext uri="{BB962C8B-B14F-4D97-AF65-F5344CB8AC3E}">
        <p14:creationId xmlns:p14="http://schemas.microsoft.com/office/powerpoint/2010/main" val="1584115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alphaModFix/>
            <a:extLst/>
          </a:blip>
          <a:srcRect l="7006" r="23628"/>
          <a:stretch/>
        </p:blipFill>
        <p:spPr>
          <a:xfrm>
            <a:off x="-228" y="-1"/>
            <a:ext cx="4817289" cy="6858001"/>
          </a:xfrm>
          <a:prstGeom prst="rect">
            <a:avLst/>
          </a:prstGeom>
          <a:blipFill dpi="0" rotWithShape="1">
            <a:blip r:embed="rId4">
              <a:alphaModFix amt="48000"/>
            </a:blip>
            <a:srcRect/>
            <a:tile tx="0" ty="0" sx="100000" sy="100000" flip="none" algn="tl"/>
          </a:blipFill>
        </p:spPr>
      </p:pic>
      <p:pic>
        <p:nvPicPr>
          <p:cNvPr id="16" name="Picture 12">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p:cNvSpPr>
            <a:spLocks noGrp="1"/>
          </p:cNvSpPr>
          <p:nvPr>
            <p:ph type="title"/>
          </p:nvPr>
        </p:nvSpPr>
        <p:spPr>
          <a:xfrm>
            <a:off x="5769479" y="236934"/>
            <a:ext cx="2294874" cy="1441301"/>
          </a:xfrm>
        </p:spPr>
        <p:txBody>
          <a:bodyPr vert="horz" lIns="91440" tIns="45720" rIns="91440" bIns="45720" rtlCol="0" anchor="t">
            <a:normAutofit fontScale="90000"/>
          </a:bodyPr>
          <a:lstStyle/>
          <a:p>
            <a:pPr algn="l" defTabSz="914400">
              <a:lnSpc>
                <a:spcPct val="90000"/>
              </a:lnSpc>
            </a:pPr>
            <a:r>
              <a:rPr lang="en-US" sz="3800" b="1" dirty="0">
                <a:solidFill>
                  <a:srgbClr val="000000"/>
                </a:solidFill>
              </a:rPr>
              <a:t>Refactoring contra </a:t>
            </a:r>
            <a:br>
              <a:rPr lang="en-US" sz="3800" b="1" dirty="0">
                <a:solidFill>
                  <a:srgbClr val="000000"/>
                </a:solidFill>
              </a:rPr>
            </a:br>
            <a:r>
              <a:rPr lang="en-US" sz="3800" b="1" dirty="0">
                <a:solidFill>
                  <a:srgbClr val="000000"/>
                </a:solidFill>
              </a:rPr>
              <a:t>Prevention</a:t>
            </a:r>
          </a:p>
        </p:txBody>
      </p:sp>
      <p:sp>
        <p:nvSpPr>
          <p:cNvPr id="2" name="TextBox 1">
            <a:extLst>
              <a:ext uri="{FF2B5EF4-FFF2-40B4-BE49-F238E27FC236}">
                <a16:creationId xmlns:a16="http://schemas.microsoft.com/office/drawing/2014/main" id="{A1A7F596-CD05-44C6-A15E-727C63E2012B}"/>
              </a:ext>
            </a:extLst>
          </p:cNvPr>
          <p:cNvSpPr txBox="1"/>
          <p:nvPr/>
        </p:nvSpPr>
        <p:spPr>
          <a:xfrm>
            <a:off x="5045726" y="3024308"/>
            <a:ext cx="3676945" cy="1186888"/>
          </a:xfrm>
          <a:prstGeom prst="rect">
            <a:avLst/>
          </a:prstGeom>
        </p:spPr>
        <p:txBody>
          <a:bodyPr vert="horz" lIns="91440" tIns="45720" rIns="91440" bIns="45720" rtlCol="0" anchor="b">
            <a:normAutofit fontScale="85000" lnSpcReduction="10000"/>
          </a:bodyPr>
          <a:lstStyle/>
          <a:p>
            <a:pPr defTabSz="914400">
              <a:lnSpc>
                <a:spcPct val="90000"/>
              </a:lnSpc>
              <a:spcBef>
                <a:spcPts val="1000"/>
              </a:spcBef>
            </a:pPr>
            <a:r>
              <a:rPr lang="en-US" sz="2400" b="1" dirty="0">
                <a:solidFill>
                  <a:srgbClr val="000000"/>
                </a:solidFill>
              </a:rPr>
              <a:t>Besides continuously refactoring activities we also need to prevent introducing Technical Debt from the very beginning</a:t>
            </a:r>
          </a:p>
        </p:txBody>
      </p:sp>
    </p:spTree>
    <p:extLst>
      <p:ext uri="{BB962C8B-B14F-4D97-AF65-F5344CB8AC3E}">
        <p14:creationId xmlns:p14="http://schemas.microsoft.com/office/powerpoint/2010/main" val="4279478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724072" y="629268"/>
            <a:ext cx="4939868" cy="1286160"/>
          </a:xfrm>
        </p:spPr>
        <p:txBody>
          <a:bodyPr vert="horz" lIns="91440" tIns="45720" rIns="91440" bIns="45720" rtlCol="0" anchor="b">
            <a:normAutofit/>
          </a:bodyPr>
          <a:lstStyle/>
          <a:p>
            <a:pPr algn="l" defTabSz="914400">
              <a:lnSpc>
                <a:spcPct val="90000"/>
              </a:lnSpc>
            </a:pPr>
            <a:r>
              <a:rPr lang="en-US" sz="2800">
                <a:solidFill>
                  <a:schemeClr val="tx1"/>
                </a:solidFill>
              </a:rPr>
              <a:t>TD prevention……prevents potential TD from being incurred, in the first place</a:t>
            </a:r>
          </a:p>
        </p:txBody>
      </p:sp>
      <p:pic>
        <p:nvPicPr>
          <p:cNvPr id="3" name="Picture 2"/>
          <p:cNvPicPr>
            <a:picLocks noChangeAspect="1"/>
          </p:cNvPicPr>
          <p:nvPr/>
        </p:nvPicPr>
        <p:blipFill rotWithShape="1">
          <a:blip r:embed="rId3"/>
          <a:srcRect l="26401" r="37606" b="1"/>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DAF6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724073" y="2438400"/>
            <a:ext cx="4939867" cy="3785419"/>
          </a:xfrm>
          <a:prstGeom prst="rect">
            <a:avLst/>
          </a:prstGeo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2000" dirty="0"/>
              <a:t>Commonly TD Prevention is "cheaper" than TD repayment</a:t>
            </a:r>
          </a:p>
          <a:p>
            <a:pPr marL="114300" defTabSz="914400">
              <a:lnSpc>
                <a:spcPct val="90000"/>
              </a:lnSpc>
              <a:spcAft>
                <a:spcPts val="600"/>
              </a:spcAft>
            </a:pPr>
            <a:endParaRPr lang="en-US" sz="2000" dirty="0"/>
          </a:p>
          <a:p>
            <a:pPr marL="342900" indent="-228600" defTabSz="914400">
              <a:lnSpc>
                <a:spcPct val="90000"/>
              </a:lnSpc>
              <a:spcAft>
                <a:spcPts val="600"/>
              </a:spcAft>
              <a:buFont typeface="Arial" panose="020B0604020202020204" pitchFamily="34" charset="0"/>
              <a:buChar char="•"/>
            </a:pPr>
            <a:r>
              <a:rPr lang="en-US" sz="2000" dirty="0"/>
              <a:t>There is no tool for TD prevention - &gt; </a:t>
            </a:r>
            <a:r>
              <a:rPr lang="en-US" sz="2000" b="1" dirty="0"/>
              <a:t>Development</a:t>
            </a:r>
            <a:r>
              <a:rPr lang="en-US" sz="2000" dirty="0"/>
              <a:t> </a:t>
            </a:r>
            <a:r>
              <a:rPr lang="en-US" sz="2000" b="1" dirty="0"/>
              <a:t>Process Improvement</a:t>
            </a:r>
          </a:p>
          <a:p>
            <a:pPr lvl="1" indent="-228600" defTabSz="914400">
              <a:lnSpc>
                <a:spcPct val="90000"/>
              </a:lnSpc>
              <a:spcAft>
                <a:spcPts val="600"/>
              </a:spcAft>
              <a:buFont typeface="Arial" panose="020B0604020202020204" pitchFamily="34" charset="0"/>
              <a:buChar char="•"/>
            </a:pPr>
            <a:endParaRPr lang="en-US" sz="1700" dirty="0"/>
          </a:p>
          <a:p>
            <a:pPr marL="800100" lvl="1" indent="-228600" defTabSz="914400">
              <a:lnSpc>
                <a:spcPct val="90000"/>
              </a:lnSpc>
              <a:spcAft>
                <a:spcPts val="600"/>
              </a:spcAft>
              <a:buFont typeface="Arial" panose="020B0604020202020204" pitchFamily="34" charset="0"/>
              <a:buChar char="•"/>
            </a:pPr>
            <a:endParaRPr lang="en-US" sz="1700" dirty="0"/>
          </a:p>
          <a:p>
            <a:pPr marL="342900" indent="-228600" defTabSz="914400">
              <a:lnSpc>
                <a:spcPct val="90000"/>
              </a:lnSpc>
              <a:spcAft>
                <a:spcPts val="600"/>
              </a:spcAft>
              <a:buFont typeface="Arial" panose="020B0604020202020204" pitchFamily="34" charset="0"/>
              <a:buChar char="•"/>
            </a:pPr>
            <a:endParaRPr lang="en-US" sz="1700" b="1" dirty="0"/>
          </a:p>
        </p:txBody>
      </p:sp>
    </p:spTree>
    <p:extLst>
      <p:ext uri="{BB962C8B-B14F-4D97-AF65-F5344CB8AC3E}">
        <p14:creationId xmlns:p14="http://schemas.microsoft.com/office/powerpoint/2010/main" val="1819470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7421" y="224644"/>
            <a:ext cx="8423051" cy="1080120"/>
          </a:xfrm>
        </p:spPr>
        <p:txBody>
          <a:bodyPr>
            <a:normAutofit fontScale="90000"/>
          </a:bodyPr>
          <a:lstStyle/>
          <a:p>
            <a:r>
              <a:rPr lang="en-US" dirty="0"/>
              <a:t>TD prevention – </a:t>
            </a:r>
            <a:br>
              <a:rPr lang="en-US" dirty="0"/>
            </a:br>
            <a:r>
              <a:rPr lang="en-US" sz="2700" dirty="0"/>
              <a:t>from a Change Management perspective</a:t>
            </a:r>
          </a:p>
        </p:txBody>
      </p:sp>
      <p:sp>
        <p:nvSpPr>
          <p:cNvPr id="3" name="Right Arrow 2"/>
          <p:cNvSpPr/>
          <p:nvPr/>
        </p:nvSpPr>
        <p:spPr>
          <a:xfrm>
            <a:off x="399240" y="1952320"/>
            <a:ext cx="8423051" cy="2406738"/>
          </a:xfrm>
          <a:prstGeom prst="rightArrow">
            <a:avLst/>
          </a:prstGeom>
          <a:solidFill>
            <a:schemeClr val="accent5">
              <a:lumMod val="40000"/>
              <a:lumOff val="60000"/>
            </a:schemeClr>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t>TD Prevention</a:t>
            </a:r>
          </a:p>
        </p:txBody>
      </p:sp>
      <p:sp>
        <p:nvSpPr>
          <p:cNvPr id="4" name="Flowchart: Connector 3"/>
          <p:cNvSpPr/>
          <p:nvPr/>
        </p:nvSpPr>
        <p:spPr>
          <a:xfrm>
            <a:off x="541883" y="2298835"/>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p:cNvSpPr/>
          <p:nvPr/>
        </p:nvSpPr>
        <p:spPr>
          <a:xfrm>
            <a:off x="673662" y="243244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1</a:t>
            </a:r>
            <a:endParaRPr lang="en-US" sz="1200" dirty="0">
              <a:solidFill>
                <a:schemeClr val="tx1"/>
              </a:solidFill>
            </a:endParaRPr>
          </a:p>
        </p:txBody>
      </p:sp>
      <p:sp>
        <p:nvSpPr>
          <p:cNvPr id="7" name="Flowchart: Connector 6"/>
          <p:cNvSpPr/>
          <p:nvPr/>
        </p:nvSpPr>
        <p:spPr>
          <a:xfrm>
            <a:off x="1476748" y="2301725"/>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p:cNvSpPr/>
          <p:nvPr/>
        </p:nvSpPr>
        <p:spPr>
          <a:xfrm>
            <a:off x="1599193" y="242611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a:t>
            </a:r>
          </a:p>
        </p:txBody>
      </p:sp>
      <p:sp>
        <p:nvSpPr>
          <p:cNvPr id="9" name="Flowchart: Connector 8"/>
          <p:cNvSpPr/>
          <p:nvPr/>
        </p:nvSpPr>
        <p:spPr>
          <a:xfrm>
            <a:off x="2455866" y="2314075"/>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p:cNvSpPr/>
          <p:nvPr/>
        </p:nvSpPr>
        <p:spPr>
          <a:xfrm>
            <a:off x="2585330" y="243846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3</a:t>
            </a:r>
          </a:p>
        </p:txBody>
      </p:sp>
      <p:sp>
        <p:nvSpPr>
          <p:cNvPr id="11" name="Flowchart: Connector 10"/>
          <p:cNvSpPr/>
          <p:nvPr/>
        </p:nvSpPr>
        <p:spPr>
          <a:xfrm>
            <a:off x="3434984" y="2306455"/>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p:cNvSpPr/>
          <p:nvPr/>
        </p:nvSpPr>
        <p:spPr>
          <a:xfrm>
            <a:off x="3557429" y="243084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4</a:t>
            </a:r>
          </a:p>
        </p:txBody>
      </p:sp>
      <p:sp>
        <p:nvSpPr>
          <p:cNvPr id="13" name="Flowchart: Connector 12"/>
          <p:cNvSpPr/>
          <p:nvPr/>
        </p:nvSpPr>
        <p:spPr>
          <a:xfrm>
            <a:off x="4403203" y="2316965"/>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p:cNvSpPr/>
          <p:nvPr/>
        </p:nvSpPr>
        <p:spPr>
          <a:xfrm>
            <a:off x="4525648" y="244135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5</a:t>
            </a:r>
          </a:p>
        </p:txBody>
      </p:sp>
      <p:sp>
        <p:nvSpPr>
          <p:cNvPr id="15" name="Flowchart: Connector 14"/>
          <p:cNvSpPr/>
          <p:nvPr/>
        </p:nvSpPr>
        <p:spPr>
          <a:xfrm>
            <a:off x="5291110" y="2298834"/>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p:cNvSpPr/>
          <p:nvPr/>
        </p:nvSpPr>
        <p:spPr>
          <a:xfrm>
            <a:off x="5438177" y="242611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6</a:t>
            </a:r>
          </a:p>
        </p:txBody>
      </p:sp>
      <p:sp>
        <p:nvSpPr>
          <p:cNvPr id="18" name="Flowchart: Connector 17"/>
          <p:cNvSpPr/>
          <p:nvPr/>
        </p:nvSpPr>
        <p:spPr>
          <a:xfrm>
            <a:off x="6231897" y="2298835"/>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Connector 18"/>
          <p:cNvSpPr/>
          <p:nvPr/>
        </p:nvSpPr>
        <p:spPr>
          <a:xfrm>
            <a:off x="6366868" y="242322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7</a:t>
            </a:r>
          </a:p>
        </p:txBody>
      </p:sp>
      <p:sp>
        <p:nvSpPr>
          <p:cNvPr id="20" name="Flowchart: Connector 19"/>
          <p:cNvSpPr/>
          <p:nvPr/>
        </p:nvSpPr>
        <p:spPr>
          <a:xfrm>
            <a:off x="7111906" y="2298835"/>
            <a:ext cx="445306" cy="450937"/>
          </a:xfrm>
          <a:prstGeom prst="flowChartConnector">
            <a:avLst/>
          </a:prstGeom>
          <a:solidFill>
            <a:schemeClr val="accent5"/>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p:cNvSpPr/>
          <p:nvPr/>
        </p:nvSpPr>
        <p:spPr>
          <a:xfrm>
            <a:off x="7246877" y="2423225"/>
            <a:ext cx="175364" cy="202156"/>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8</a:t>
            </a:r>
          </a:p>
        </p:txBody>
      </p:sp>
      <p:sp>
        <p:nvSpPr>
          <p:cNvPr id="22" name="Rectangle 21"/>
          <p:cNvSpPr/>
          <p:nvPr/>
        </p:nvSpPr>
        <p:spPr>
          <a:xfrm rot="18420000">
            <a:off x="144175" y="4113567"/>
            <a:ext cx="1049592" cy="276999"/>
          </a:xfrm>
          <a:prstGeom prst="rect">
            <a:avLst/>
          </a:prstGeom>
          <a:noFill/>
        </p:spPr>
        <p:txBody>
          <a:bodyPr wrap="square" lIns="91440" tIns="45720" rIns="91440" bIns="45720">
            <a:spAutoFit/>
          </a:bodyPr>
          <a:lstStyle/>
          <a:p>
            <a:r>
              <a:rPr lang="en-US" sz="1200" b="1" dirty="0"/>
              <a:t>Identification</a:t>
            </a:r>
          </a:p>
        </p:txBody>
      </p:sp>
      <p:sp>
        <p:nvSpPr>
          <p:cNvPr id="23" name="Rectangle 22"/>
          <p:cNvSpPr/>
          <p:nvPr/>
        </p:nvSpPr>
        <p:spPr>
          <a:xfrm rot="18420000">
            <a:off x="921259" y="4164579"/>
            <a:ext cx="935715" cy="276999"/>
          </a:xfrm>
          <a:prstGeom prst="rect">
            <a:avLst/>
          </a:prstGeom>
          <a:noFill/>
        </p:spPr>
        <p:txBody>
          <a:bodyPr wrap="square" lIns="91440" tIns="45720" rIns="91440" bIns="45720">
            <a:spAutoFit/>
          </a:bodyPr>
          <a:lstStyle/>
          <a:p>
            <a:r>
              <a:rPr lang="en-US" sz="1200" b="1" dirty="0"/>
              <a:t>Explanation</a:t>
            </a:r>
          </a:p>
        </p:txBody>
      </p:sp>
      <p:sp>
        <p:nvSpPr>
          <p:cNvPr id="24" name="Rectangle 23"/>
          <p:cNvSpPr/>
          <p:nvPr/>
        </p:nvSpPr>
        <p:spPr>
          <a:xfrm rot="18399987">
            <a:off x="1812755" y="4087309"/>
            <a:ext cx="1159741" cy="276999"/>
          </a:xfrm>
          <a:prstGeom prst="rect">
            <a:avLst/>
          </a:prstGeom>
        </p:spPr>
        <p:txBody>
          <a:bodyPr wrap="none">
            <a:spAutoFit/>
          </a:bodyPr>
          <a:lstStyle/>
          <a:p>
            <a:r>
              <a:rPr lang="en-US" sz="1200" b="1" dirty="0"/>
              <a:t>Set the Targets </a:t>
            </a:r>
          </a:p>
        </p:txBody>
      </p:sp>
      <p:sp>
        <p:nvSpPr>
          <p:cNvPr id="25" name="Rectangle 24"/>
          <p:cNvSpPr/>
          <p:nvPr/>
        </p:nvSpPr>
        <p:spPr>
          <a:xfrm rot="18420000">
            <a:off x="2621216" y="4164580"/>
            <a:ext cx="1386598" cy="276999"/>
          </a:xfrm>
          <a:prstGeom prst="rect">
            <a:avLst/>
          </a:prstGeom>
        </p:spPr>
        <p:txBody>
          <a:bodyPr wrap="none">
            <a:spAutoFit/>
          </a:bodyPr>
          <a:lstStyle/>
          <a:p>
            <a:r>
              <a:rPr lang="en-US" sz="1200" b="1" dirty="0"/>
              <a:t>Provide Resources </a:t>
            </a:r>
          </a:p>
        </p:txBody>
      </p:sp>
      <p:sp>
        <p:nvSpPr>
          <p:cNvPr id="26" name="Rectangle 25"/>
          <p:cNvSpPr/>
          <p:nvPr/>
        </p:nvSpPr>
        <p:spPr>
          <a:xfrm rot="18420000">
            <a:off x="3676987" y="4133923"/>
            <a:ext cx="1200265" cy="276999"/>
          </a:xfrm>
          <a:prstGeom prst="rect">
            <a:avLst/>
          </a:prstGeom>
        </p:spPr>
        <p:txBody>
          <a:bodyPr wrap="none">
            <a:spAutoFit/>
          </a:bodyPr>
          <a:lstStyle/>
          <a:p>
            <a:r>
              <a:rPr lang="en-US" sz="1200" b="1" dirty="0"/>
              <a:t>Communication</a:t>
            </a:r>
          </a:p>
        </p:txBody>
      </p:sp>
      <p:sp>
        <p:nvSpPr>
          <p:cNvPr id="27" name="Rectangle 26"/>
          <p:cNvSpPr/>
          <p:nvPr/>
        </p:nvSpPr>
        <p:spPr>
          <a:xfrm rot="18420000">
            <a:off x="4441639" y="4164581"/>
            <a:ext cx="1405065" cy="276999"/>
          </a:xfrm>
          <a:prstGeom prst="rect">
            <a:avLst/>
          </a:prstGeom>
        </p:spPr>
        <p:txBody>
          <a:bodyPr wrap="none">
            <a:spAutoFit/>
          </a:bodyPr>
          <a:lstStyle/>
          <a:p>
            <a:r>
              <a:rPr lang="en-US" sz="1200" b="1" dirty="0"/>
              <a:t>Change in mindset </a:t>
            </a:r>
          </a:p>
        </p:txBody>
      </p:sp>
      <p:sp>
        <p:nvSpPr>
          <p:cNvPr id="28" name="Rectangle 27"/>
          <p:cNvSpPr/>
          <p:nvPr/>
        </p:nvSpPr>
        <p:spPr>
          <a:xfrm rot="18420000">
            <a:off x="5507550" y="4208882"/>
            <a:ext cx="1348190" cy="276999"/>
          </a:xfrm>
          <a:prstGeom prst="rect">
            <a:avLst/>
          </a:prstGeom>
        </p:spPr>
        <p:txBody>
          <a:bodyPr wrap="none">
            <a:spAutoFit/>
          </a:bodyPr>
          <a:lstStyle/>
          <a:p>
            <a:r>
              <a:rPr lang="en-US" sz="1200" b="1" dirty="0"/>
              <a:t>Celebrate Success </a:t>
            </a:r>
          </a:p>
        </p:txBody>
      </p:sp>
      <p:sp>
        <p:nvSpPr>
          <p:cNvPr id="29" name="Rectangle 28"/>
          <p:cNvSpPr/>
          <p:nvPr/>
        </p:nvSpPr>
        <p:spPr>
          <a:xfrm rot="18420000">
            <a:off x="6789208" y="4010471"/>
            <a:ext cx="628890" cy="276999"/>
          </a:xfrm>
          <a:prstGeom prst="rect">
            <a:avLst/>
          </a:prstGeom>
        </p:spPr>
        <p:txBody>
          <a:bodyPr wrap="none">
            <a:spAutoFit/>
          </a:bodyPr>
          <a:lstStyle/>
          <a:p>
            <a:r>
              <a:rPr lang="en-US" sz="1200" b="1" dirty="0"/>
              <a:t>Revise </a:t>
            </a:r>
          </a:p>
        </p:txBody>
      </p:sp>
    </p:spTree>
    <p:extLst>
      <p:ext uri="{BB962C8B-B14F-4D97-AF65-F5344CB8AC3E}">
        <p14:creationId xmlns:p14="http://schemas.microsoft.com/office/powerpoint/2010/main" val="2760815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237113" y="177838"/>
            <a:ext cx="4901817" cy="1325563"/>
          </a:xfrm>
        </p:spPr>
        <p:txBody>
          <a:bodyPr vert="horz" lIns="91440" tIns="45720" rIns="91440" bIns="45720" rtlCol="0" anchor="ctr">
            <a:normAutofit/>
          </a:bodyPr>
          <a:lstStyle/>
          <a:p>
            <a:pPr algn="l" defTabSz="914400">
              <a:lnSpc>
                <a:spcPct val="90000"/>
              </a:lnSpc>
            </a:pPr>
            <a:r>
              <a:rPr lang="en-US" kern="1200" dirty="0">
                <a:solidFill>
                  <a:schemeClr val="tx1"/>
                </a:solidFill>
                <a:latin typeface="+mj-lt"/>
                <a:ea typeface="+mj-ea"/>
                <a:cs typeface="+mj-cs"/>
              </a:rPr>
              <a:t>TD prevention (1/2)</a:t>
            </a:r>
          </a:p>
        </p:txBody>
      </p:sp>
      <p:graphicFrame>
        <p:nvGraphicFramePr>
          <p:cNvPr id="8" name="TextBox 1">
            <a:extLst>
              <a:ext uri="{FF2B5EF4-FFF2-40B4-BE49-F238E27FC236}">
                <a16:creationId xmlns:a16="http://schemas.microsoft.com/office/drawing/2014/main" id="{147FF9EE-D9EB-4B24-BAA5-E71A186010FA}"/>
              </a:ext>
            </a:extLst>
          </p:cNvPr>
          <p:cNvGraphicFramePr/>
          <p:nvPr>
            <p:extLst>
              <p:ext uri="{D42A27DB-BD31-4B8C-83A1-F6EECF244321}">
                <p14:modId xmlns:p14="http://schemas.microsoft.com/office/powerpoint/2010/main" val="4275016128"/>
              </p:ext>
            </p:extLst>
          </p:nvPr>
        </p:nvGraphicFramePr>
        <p:xfrm>
          <a:off x="308472" y="1233889"/>
          <a:ext cx="8714342" cy="5354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4509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2225751" y="199872"/>
            <a:ext cx="4692497" cy="1325563"/>
          </a:xfrm>
        </p:spPr>
        <p:txBody>
          <a:bodyPr vert="horz" lIns="91440" tIns="45720" rIns="91440" bIns="45720" rtlCol="0" anchor="ctr">
            <a:normAutofit/>
          </a:bodyPr>
          <a:lstStyle/>
          <a:p>
            <a:pPr algn="l" defTabSz="914400">
              <a:lnSpc>
                <a:spcPct val="90000"/>
              </a:lnSpc>
            </a:pPr>
            <a:r>
              <a:rPr lang="en-US" kern="1200">
                <a:solidFill>
                  <a:schemeClr val="tx1"/>
                </a:solidFill>
                <a:latin typeface="+mj-lt"/>
                <a:ea typeface="+mj-ea"/>
                <a:cs typeface="+mj-cs"/>
              </a:rPr>
              <a:t>TD prevention (2/2)</a:t>
            </a:r>
          </a:p>
        </p:txBody>
      </p:sp>
      <p:graphicFrame>
        <p:nvGraphicFramePr>
          <p:cNvPr id="8" name="TextBox 1">
            <a:extLst>
              <a:ext uri="{FF2B5EF4-FFF2-40B4-BE49-F238E27FC236}">
                <a16:creationId xmlns:a16="http://schemas.microsoft.com/office/drawing/2014/main" id="{0A5E7F6C-3F53-4DCD-B496-D1C505CDCC7E}"/>
              </a:ext>
            </a:extLst>
          </p:cNvPr>
          <p:cNvGraphicFramePr/>
          <p:nvPr>
            <p:extLst>
              <p:ext uri="{D42A27DB-BD31-4B8C-83A1-F6EECF244321}">
                <p14:modId xmlns:p14="http://schemas.microsoft.com/office/powerpoint/2010/main" val="430093934"/>
              </p:ext>
            </p:extLst>
          </p:nvPr>
        </p:nvGraphicFramePr>
        <p:xfrm>
          <a:off x="463052" y="1349166"/>
          <a:ext cx="8217895" cy="5034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0298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A5581A-E84D-4563-BB97-9FFD9110A7FD}"/>
              </a:ext>
            </a:extLst>
          </p:cNvPr>
          <p:cNvSpPr txBox="1"/>
          <p:nvPr/>
        </p:nvSpPr>
        <p:spPr>
          <a:xfrm>
            <a:off x="417399" y="643467"/>
            <a:ext cx="8408193"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400" b="1" kern="1200">
                <a:solidFill>
                  <a:schemeClr val="bg1"/>
                </a:solidFill>
                <a:latin typeface="+mj-lt"/>
                <a:ea typeface="+mj-ea"/>
                <a:cs typeface="+mj-cs"/>
              </a:rPr>
              <a:t>Can regulations stop us from introducing TD in the first place?</a:t>
            </a:r>
          </a:p>
        </p:txBody>
      </p:sp>
      <p:pic>
        <p:nvPicPr>
          <p:cNvPr id="4" name="Picture 3">
            <a:extLst>
              <a:ext uri="{FF2B5EF4-FFF2-40B4-BE49-F238E27FC236}">
                <a16:creationId xmlns:a16="http://schemas.microsoft.com/office/drawing/2014/main" id="{4C86A5B1-BF10-4EF4-81C7-97557B37F445}"/>
              </a:ext>
            </a:extLst>
          </p:cNvPr>
          <p:cNvPicPr/>
          <p:nvPr/>
        </p:nvPicPr>
        <p:blipFill>
          <a:blip r:embed="rId3">
            <a:extLst>
              <a:ext uri="{28A0092B-C50C-407E-A947-70E740481C1C}">
                <a14:useLocalDpi xmlns:a14="http://schemas.microsoft.com/office/drawing/2010/main" val="0"/>
              </a:ext>
            </a:extLst>
          </a:blip>
          <a:stretch>
            <a:fillRect/>
          </a:stretch>
        </p:blipFill>
        <p:spPr>
          <a:xfrm>
            <a:off x="734270" y="2170986"/>
            <a:ext cx="7947021" cy="4571337"/>
          </a:xfrm>
          <a:prstGeom prst="rect">
            <a:avLst/>
          </a:prstGeom>
        </p:spPr>
      </p:pic>
      <p:sp>
        <p:nvSpPr>
          <p:cNvPr id="6" name="TextBox 5">
            <a:extLst>
              <a:ext uri="{FF2B5EF4-FFF2-40B4-BE49-F238E27FC236}">
                <a16:creationId xmlns:a16="http://schemas.microsoft.com/office/drawing/2014/main" id="{5FC8958C-02EE-4A7C-8131-631F7EB13C5B}"/>
              </a:ext>
            </a:extLst>
          </p:cNvPr>
          <p:cNvSpPr txBox="1"/>
          <p:nvPr/>
        </p:nvSpPr>
        <p:spPr>
          <a:xfrm>
            <a:off x="1897287" y="1524655"/>
            <a:ext cx="5448415" cy="646331"/>
          </a:xfrm>
          <a:prstGeom prst="rect">
            <a:avLst/>
          </a:prstGeom>
          <a:noFill/>
        </p:spPr>
        <p:txBody>
          <a:bodyPr wrap="none" rtlCol="0">
            <a:spAutoFit/>
          </a:bodyPr>
          <a:lstStyle/>
          <a:p>
            <a:r>
              <a:rPr lang="en-US" b="1" dirty="0"/>
              <a:t>The relationship between safety-critical software (SCS) </a:t>
            </a:r>
          </a:p>
          <a:p>
            <a:r>
              <a:rPr lang="en-US" b="1" dirty="0"/>
              <a:t>regulations and the management of TD</a:t>
            </a:r>
          </a:p>
        </p:txBody>
      </p:sp>
    </p:spTree>
    <p:extLst>
      <p:ext uri="{BB962C8B-B14F-4D97-AF65-F5344CB8AC3E}">
        <p14:creationId xmlns:p14="http://schemas.microsoft.com/office/powerpoint/2010/main" val="7200269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51178" y="265973"/>
            <a:ext cx="5441644" cy="1325563"/>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Examples of regulatory certification processes</a:t>
            </a:r>
          </a:p>
        </p:txBody>
      </p:sp>
      <p:graphicFrame>
        <p:nvGraphicFramePr>
          <p:cNvPr id="6" name="TextBox 3">
            <a:extLst>
              <a:ext uri="{FF2B5EF4-FFF2-40B4-BE49-F238E27FC236}">
                <a16:creationId xmlns:a16="http://schemas.microsoft.com/office/drawing/2014/main" id="{75769152-F9AE-4DB9-BF72-25129B257BAE}"/>
              </a:ext>
            </a:extLst>
          </p:cNvPr>
          <p:cNvGraphicFramePr/>
          <p:nvPr>
            <p:extLst>
              <p:ext uri="{D42A27DB-BD31-4B8C-83A1-F6EECF244321}">
                <p14:modId xmlns:p14="http://schemas.microsoft.com/office/powerpoint/2010/main" val="422694944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4A1466D3-0958-4682-9E45-C371C6DC5B93}"/>
              </a:ext>
            </a:extLst>
          </p:cNvPr>
          <p:cNvSpPr/>
          <p:nvPr/>
        </p:nvSpPr>
        <p:spPr>
          <a:xfrm>
            <a:off x="184532" y="6592027"/>
            <a:ext cx="8774935" cy="246221"/>
          </a:xfrm>
          <a:prstGeom prst="rect">
            <a:avLst/>
          </a:prstGeom>
        </p:spPr>
        <p:txBody>
          <a:bodyPr wrap="square">
            <a:spAutoFit/>
          </a:bodyPr>
          <a:lstStyle/>
          <a:p>
            <a:r>
              <a:rPr lang="en-US" sz="1000" dirty="0">
                <a:latin typeface="Segoe UI" panose="020B0502040204020203" pitchFamily="34" charset="0"/>
              </a:rPr>
              <a:t>Besker, T., et al. (2018). How Regulations of Safety-Critical Software Affect Technical Debt. 2019, SEAA</a:t>
            </a:r>
            <a:endParaRPr lang="en-US" sz="1000" dirty="0"/>
          </a:p>
        </p:txBody>
      </p:sp>
    </p:spTree>
    <p:extLst>
      <p:ext uri="{BB962C8B-B14F-4D97-AF65-F5344CB8AC3E}">
        <p14:creationId xmlns:p14="http://schemas.microsoft.com/office/powerpoint/2010/main" val="2339867766"/>
      </p:ext>
    </p:extLst>
  </p:cSld>
  <p:clrMapOvr>
    <a:masterClrMapping/>
  </p:clrMapOvr>
  <mc:AlternateContent xmlns:mc="http://schemas.openxmlformats.org/markup-compatibility/2006" xmlns:p14="http://schemas.microsoft.com/office/powerpoint/2010/main">
    <mc:Choice Requires="p14">
      <p:transition spd="slow" p14:dur="2000" advTm="33456"/>
    </mc:Choice>
    <mc:Fallback xmlns="">
      <p:transition spd="slow" advTm="3345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3A207F9-CD15-4410-B805-2FAC08C9BFAC}"/>
              </a:ext>
            </a:extLst>
          </p:cNvPr>
          <p:cNvPicPr>
            <a:picLocks noChangeAspect="1"/>
          </p:cNvPicPr>
          <p:nvPr/>
        </p:nvPicPr>
        <p:blipFill rotWithShape="1">
          <a:blip r:embed="rId3">
            <a:alphaModFix amt="50000"/>
            <a:extLst/>
          </a:blip>
          <a:srcRect/>
          <a:stretch/>
        </p:blipFill>
        <p:spPr>
          <a:xfrm>
            <a:off x="20" y="1"/>
            <a:ext cx="9143980" cy="6857999"/>
          </a:xfrm>
          <a:prstGeom prst="rect">
            <a:avLst/>
          </a:prstGeom>
        </p:spPr>
      </p:pic>
      <p:sp>
        <p:nvSpPr>
          <p:cNvPr id="2" name="Title 1"/>
          <p:cNvSpPr>
            <a:spLocks noGrp="1"/>
          </p:cNvSpPr>
          <p:nvPr>
            <p:ph type="ctrTitle"/>
          </p:nvPr>
        </p:nvSpPr>
        <p:spPr>
          <a:xfrm>
            <a:off x="1143000" y="1122362"/>
            <a:ext cx="6858000" cy="2900518"/>
          </a:xfrm>
        </p:spPr>
        <p:txBody>
          <a:bodyPr>
            <a:normAutofit fontScale="90000"/>
          </a:bodyPr>
          <a:lstStyle/>
          <a:p>
            <a:r>
              <a:rPr lang="en-US" b="1" dirty="0">
                <a:solidFill>
                  <a:srgbClr val="FFFFFF"/>
                </a:solidFill>
              </a:rPr>
              <a:t>Have you ever deliberately introduced a sub-optimal solution (“quick and dirty” or “cutting some corners”) in order to finish early?</a:t>
            </a:r>
          </a:p>
        </p:txBody>
      </p:sp>
    </p:spTree>
    <p:extLst>
      <p:ext uri="{BB962C8B-B14F-4D97-AF65-F5344CB8AC3E}">
        <p14:creationId xmlns:p14="http://schemas.microsoft.com/office/powerpoint/2010/main" val="2699780258"/>
      </p:ext>
    </p:extLst>
  </p:cSld>
  <p:clrMapOvr>
    <a:overrideClrMapping bg1="dk1" tx1="lt1" bg2="dk2" tx2="lt2" accent1="accent1" accent2="accent2" accent3="accent3" accent4="accent4" accent5="accent5" accent6="accent6" hlink="hlink" folHlink="folHlink"/>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a:extLst>
              <a:ext uri="{FF2B5EF4-FFF2-40B4-BE49-F238E27FC236}">
                <a16:creationId xmlns:a16="http://schemas.microsoft.com/office/drawing/2014/main" id="{00641602-BB03-384C-B064-A69403537D59}"/>
              </a:ext>
            </a:extLst>
          </p:cNvPr>
          <p:cNvSpPr txBox="1"/>
          <p:nvPr/>
        </p:nvSpPr>
        <p:spPr>
          <a:xfrm>
            <a:off x="4229100" y="3103245"/>
            <a:ext cx="65" cy="207749"/>
          </a:xfrm>
          <a:prstGeom prst="rect">
            <a:avLst/>
          </a:prstGeom>
          <a:noFill/>
        </p:spPr>
        <p:txBody>
          <a:bodyPr wrap="none" lIns="0" tIns="0" rIns="0" bIns="0" rtlCol="0">
            <a:spAutoFit/>
          </a:bodyPr>
          <a:lstStyle/>
          <a:p>
            <a:endParaRPr lang="en-US" sz="1350" dirty="0"/>
          </a:p>
        </p:txBody>
      </p:sp>
      <p:sp>
        <p:nvSpPr>
          <p:cNvPr id="12" name="Rectangle 11">
            <a:extLst>
              <a:ext uri="{FF2B5EF4-FFF2-40B4-BE49-F238E27FC236}">
                <a16:creationId xmlns:a16="http://schemas.microsoft.com/office/drawing/2014/main" id="{68733900-E3C7-4B73-8073-8E3A986E2BA5}"/>
              </a:ext>
            </a:extLst>
          </p:cNvPr>
          <p:cNvSpPr/>
          <p:nvPr/>
        </p:nvSpPr>
        <p:spPr>
          <a:xfrm>
            <a:off x="1390602" y="297843"/>
            <a:ext cx="6115986" cy="707886"/>
          </a:xfrm>
          <a:prstGeom prst="rect">
            <a:avLst/>
          </a:prstGeom>
        </p:spPr>
        <p:txBody>
          <a:bodyPr wrap="square">
            <a:spAutoFit/>
          </a:bodyPr>
          <a:lstStyle/>
          <a:p>
            <a:pPr lvl="0" algn="ctr">
              <a:defRPr/>
            </a:pPr>
            <a:r>
              <a:rPr lang="en-US" sz="2000" b="1" dirty="0"/>
              <a:t>Consequences and Effects of SCS Regulations when Conducting or Planning for TD Refactoring Activities</a:t>
            </a:r>
          </a:p>
        </p:txBody>
      </p:sp>
      <p:sp>
        <p:nvSpPr>
          <p:cNvPr id="14" name="Rectangle 13">
            <a:extLst>
              <a:ext uri="{FF2B5EF4-FFF2-40B4-BE49-F238E27FC236}">
                <a16:creationId xmlns:a16="http://schemas.microsoft.com/office/drawing/2014/main" id="{F5DE5B48-4596-4C0C-95A1-3831DCF891A0}"/>
              </a:ext>
            </a:extLst>
          </p:cNvPr>
          <p:cNvSpPr/>
          <p:nvPr/>
        </p:nvSpPr>
        <p:spPr>
          <a:xfrm>
            <a:off x="1466652" y="5874400"/>
            <a:ext cx="5908541" cy="369332"/>
          </a:xfrm>
          <a:prstGeom prst="rect">
            <a:avLst/>
          </a:prstGeom>
        </p:spPr>
        <p:txBody>
          <a:bodyPr wrap="none">
            <a:spAutoFit/>
          </a:bodyPr>
          <a:lstStyle/>
          <a:p>
            <a:r>
              <a:rPr lang="en-US" sz="1350" dirty="0"/>
              <a:t> </a:t>
            </a:r>
            <a:r>
              <a:rPr lang="en-US" b="1" dirty="0"/>
              <a:t>TD refactoring activities are commonly deliberately avoided</a:t>
            </a:r>
          </a:p>
        </p:txBody>
      </p:sp>
      <p:pic>
        <p:nvPicPr>
          <p:cNvPr id="15" name="Picture 14">
            <a:extLst>
              <a:ext uri="{FF2B5EF4-FFF2-40B4-BE49-F238E27FC236}">
                <a16:creationId xmlns:a16="http://schemas.microsoft.com/office/drawing/2014/main" id="{AB8E2C43-B6D7-4FF8-8A05-BB264F4C7E74}"/>
              </a:ext>
            </a:extLst>
          </p:cNvPr>
          <p:cNvPicPr>
            <a:picLocks noChangeAspect="1"/>
          </p:cNvPicPr>
          <p:nvPr/>
        </p:nvPicPr>
        <p:blipFill>
          <a:blip r:embed="rId4"/>
          <a:stretch>
            <a:fillRect/>
          </a:stretch>
        </p:blipFill>
        <p:spPr>
          <a:xfrm>
            <a:off x="3123561" y="1366928"/>
            <a:ext cx="2650068" cy="3888131"/>
          </a:xfrm>
          <a:prstGeom prst="rect">
            <a:avLst/>
          </a:prstGeom>
        </p:spPr>
      </p:pic>
      <p:sp>
        <p:nvSpPr>
          <p:cNvPr id="16" name="Rectangle 15">
            <a:extLst>
              <a:ext uri="{FF2B5EF4-FFF2-40B4-BE49-F238E27FC236}">
                <a16:creationId xmlns:a16="http://schemas.microsoft.com/office/drawing/2014/main" id="{A9BFDDCF-4255-4D3A-A95A-D4F2EFD235E5}"/>
              </a:ext>
            </a:extLst>
          </p:cNvPr>
          <p:cNvSpPr/>
          <p:nvPr/>
        </p:nvSpPr>
        <p:spPr>
          <a:xfrm>
            <a:off x="184532" y="6592027"/>
            <a:ext cx="8774935" cy="246221"/>
          </a:xfrm>
          <a:prstGeom prst="rect">
            <a:avLst/>
          </a:prstGeom>
        </p:spPr>
        <p:txBody>
          <a:bodyPr wrap="square">
            <a:spAutoFit/>
          </a:bodyPr>
          <a:lstStyle/>
          <a:p>
            <a:r>
              <a:rPr lang="en-US" sz="1000" dirty="0">
                <a:latin typeface="Segoe UI" panose="020B0502040204020203" pitchFamily="34" charset="0"/>
              </a:rPr>
              <a:t>Besker, T., et al. (2018). How Regulations of Safety-Critical Software Affect Technical Debt. 2019, SEAA</a:t>
            </a:r>
            <a:endParaRPr lang="en-US" sz="1000" dirty="0"/>
          </a:p>
        </p:txBody>
      </p:sp>
    </p:spTree>
    <p:custDataLst>
      <p:tags r:id="rId1"/>
    </p:custDataLst>
    <p:extLst>
      <p:ext uri="{BB962C8B-B14F-4D97-AF65-F5344CB8AC3E}">
        <p14:creationId xmlns:p14="http://schemas.microsoft.com/office/powerpoint/2010/main" val="1145570628"/>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DD94C9A-5884-4D42-8009-72FB9822C813}"/>
              </a:ext>
            </a:extLst>
          </p:cNvPr>
          <p:cNvSpPr txBox="1"/>
          <p:nvPr/>
        </p:nvSpPr>
        <p:spPr>
          <a:xfrm>
            <a:off x="720075" y="978102"/>
            <a:ext cx="7941325" cy="106264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400" kern="1200" dirty="0">
                <a:solidFill>
                  <a:schemeClr val="tx1"/>
                </a:solidFill>
                <a:latin typeface="+mj-lt"/>
                <a:ea typeface="+mj-ea"/>
                <a:cs typeface="+mj-cs"/>
              </a:rPr>
              <a:t>Software Architectural Structures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Contributing to TD Refactoring</a:t>
            </a:r>
          </a:p>
        </p:txBody>
      </p:sp>
      <p:cxnSp>
        <p:nvCxnSpPr>
          <p:cNvPr id="10" name="Straight Connector 9">
            <a:extLst>
              <a:ext uri="{FF2B5EF4-FFF2-40B4-BE49-F238E27FC236}">
                <a16:creationId xmlns:a16="http://schemas.microsoft.com/office/drawing/2014/main" id="{EF5DA6EB-221B-490F-9953-65F079C242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300B4FF-79C5-4990-878E-41D5158D7093}"/>
              </a:ext>
            </a:extLst>
          </p:cNvPr>
          <p:cNvPicPr>
            <a:picLocks noChangeAspect="1"/>
          </p:cNvPicPr>
          <p:nvPr/>
        </p:nvPicPr>
        <p:blipFill>
          <a:blip r:embed="rId4"/>
          <a:stretch>
            <a:fillRect/>
          </a:stretch>
        </p:blipFill>
        <p:spPr>
          <a:xfrm>
            <a:off x="330268" y="3215854"/>
            <a:ext cx="3955097" cy="1937997"/>
          </a:xfrm>
          <a:prstGeom prst="rect">
            <a:avLst/>
          </a:prstGeom>
        </p:spPr>
      </p:pic>
      <p:sp>
        <p:nvSpPr>
          <p:cNvPr id="14" name="TextBox 13">
            <a:extLst>
              <a:ext uri="{FF2B5EF4-FFF2-40B4-BE49-F238E27FC236}">
                <a16:creationId xmlns:a16="http://schemas.microsoft.com/office/drawing/2014/main" id="{41316B97-D726-43A9-8A39-1E3D4C87AC34}"/>
              </a:ext>
            </a:extLst>
          </p:cNvPr>
          <p:cNvSpPr txBox="1"/>
          <p:nvPr/>
        </p:nvSpPr>
        <p:spPr>
          <a:xfrm>
            <a:off x="4102105" y="2654935"/>
            <a:ext cx="4711627" cy="3215749"/>
          </a:xfrm>
          <a:prstGeom prst="rect">
            <a:avLst/>
          </a:prstGeom>
        </p:spPr>
        <p:txBody>
          <a:bodyPr vert="horz" lIns="91440" tIns="45720" rIns="91440" bIns="45720" rtlCol="0">
            <a:normAutofit/>
          </a:bodyPr>
          <a:lstStyle/>
          <a:p>
            <a:pPr marL="257175" indent="-228600" defTabSz="914400">
              <a:lnSpc>
                <a:spcPct val="90000"/>
              </a:lnSpc>
              <a:spcAft>
                <a:spcPts val="600"/>
              </a:spcAft>
              <a:buFont typeface="Arial" panose="020B0604020202020204" pitchFamily="34" charset="0"/>
              <a:buChar char="•"/>
            </a:pPr>
            <a:r>
              <a:rPr lang="en-US" sz="1600" b="1" dirty="0"/>
              <a:t>Components can have different levels of safety regulations, which defines the refactoring scope</a:t>
            </a:r>
          </a:p>
          <a:p>
            <a:pPr marL="257175" indent="-228600" defTabSz="914400">
              <a:lnSpc>
                <a:spcPct val="90000"/>
              </a:lnSpc>
              <a:spcAft>
                <a:spcPts val="600"/>
              </a:spcAft>
              <a:buFont typeface="Arial" panose="020B0604020202020204" pitchFamily="34" charset="0"/>
              <a:buChar char="•"/>
            </a:pPr>
            <a:endParaRPr lang="en-US" sz="1600" b="1" dirty="0"/>
          </a:p>
          <a:p>
            <a:pPr marL="257175" indent="-228600" defTabSz="914400">
              <a:lnSpc>
                <a:spcPct val="90000"/>
              </a:lnSpc>
              <a:spcAft>
                <a:spcPts val="600"/>
              </a:spcAft>
              <a:buFont typeface="Arial" panose="020B0604020202020204" pitchFamily="34" charset="0"/>
              <a:buChar char="•"/>
              <a:defRPr/>
            </a:pPr>
            <a:r>
              <a:rPr lang="en-US" sz="1600" b="1" dirty="0"/>
              <a:t>The importance of a software architecture that facilitates refactoring with as little effort and cost as possible </a:t>
            </a:r>
          </a:p>
          <a:p>
            <a:pPr marL="257175" indent="-228600" defTabSz="914400">
              <a:lnSpc>
                <a:spcPct val="90000"/>
              </a:lnSpc>
              <a:spcAft>
                <a:spcPts val="600"/>
              </a:spcAft>
              <a:buFont typeface="Arial" panose="020B0604020202020204" pitchFamily="34" charset="0"/>
              <a:buChar char="•"/>
              <a:defRPr/>
            </a:pPr>
            <a:endParaRPr lang="en-US" sz="1600" b="1" dirty="0"/>
          </a:p>
          <a:p>
            <a:pPr marL="257175" indent="-228600" defTabSz="914400">
              <a:lnSpc>
                <a:spcPct val="90000"/>
              </a:lnSpc>
              <a:spcAft>
                <a:spcPts val="600"/>
              </a:spcAft>
              <a:buFont typeface="Arial" panose="020B0604020202020204" pitchFamily="34" charset="0"/>
              <a:buChar char="•"/>
              <a:defRPr/>
            </a:pPr>
            <a:r>
              <a:rPr lang="en-US" sz="1600" b="1" dirty="0"/>
              <a:t>Examples of different architectural structures; component-based, pipes and filters, monolithic, and layered structures</a:t>
            </a:r>
            <a:endParaRPr lang="en-US" sz="1600" dirty="0"/>
          </a:p>
        </p:txBody>
      </p:sp>
      <p:sp>
        <p:nvSpPr>
          <p:cNvPr id="15" name="Rectangle 14">
            <a:extLst>
              <a:ext uri="{FF2B5EF4-FFF2-40B4-BE49-F238E27FC236}">
                <a16:creationId xmlns:a16="http://schemas.microsoft.com/office/drawing/2014/main" id="{C25E1512-F498-4F3D-BE47-F94579FC5096}"/>
              </a:ext>
            </a:extLst>
          </p:cNvPr>
          <p:cNvSpPr/>
          <p:nvPr/>
        </p:nvSpPr>
        <p:spPr>
          <a:xfrm>
            <a:off x="184532" y="6592027"/>
            <a:ext cx="8774935" cy="246221"/>
          </a:xfrm>
          <a:prstGeom prst="rect">
            <a:avLst/>
          </a:prstGeom>
        </p:spPr>
        <p:txBody>
          <a:bodyPr wrap="square">
            <a:spAutoFit/>
          </a:bodyPr>
          <a:lstStyle/>
          <a:p>
            <a:r>
              <a:rPr lang="en-US" sz="1000" dirty="0">
                <a:latin typeface="Segoe UI" panose="020B0502040204020203" pitchFamily="34" charset="0"/>
              </a:rPr>
              <a:t>Besker, T., et al. (2018). How Regulations of Safety-Critical Software Affect Technical Debt. 2019, SEAA</a:t>
            </a:r>
            <a:endParaRPr lang="en-US" sz="1000" dirty="0"/>
          </a:p>
        </p:txBody>
      </p:sp>
    </p:spTree>
    <p:custDataLst>
      <p:tags r:id="rId1"/>
    </p:custDataLst>
    <p:extLst>
      <p:ext uri="{BB962C8B-B14F-4D97-AF65-F5344CB8AC3E}">
        <p14:creationId xmlns:p14="http://schemas.microsoft.com/office/powerpoint/2010/main" val="1912475860"/>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Software Architectural Structures </a:t>
            </a:r>
            <a:br>
              <a:rPr lang="en-US" dirty="0"/>
            </a:br>
            <a:r>
              <a:rPr lang="en-US" dirty="0"/>
              <a:t>Contributing to TD Refactoring</a:t>
            </a:r>
          </a:p>
        </p:txBody>
      </p:sp>
      <p:sp>
        <p:nvSpPr>
          <p:cNvPr id="13" name="TekstSylinder 12">
            <a:extLst>
              <a:ext uri="{FF2B5EF4-FFF2-40B4-BE49-F238E27FC236}">
                <a16:creationId xmlns:a16="http://schemas.microsoft.com/office/drawing/2014/main" id="{00641602-BB03-384C-B064-A69403537D59}"/>
              </a:ext>
            </a:extLst>
          </p:cNvPr>
          <p:cNvSpPr txBox="1"/>
          <p:nvPr/>
        </p:nvSpPr>
        <p:spPr>
          <a:xfrm>
            <a:off x="4229100" y="3103245"/>
            <a:ext cx="65" cy="207749"/>
          </a:xfrm>
          <a:prstGeom prst="rect">
            <a:avLst/>
          </a:prstGeom>
          <a:noFill/>
        </p:spPr>
        <p:txBody>
          <a:bodyPr wrap="none" lIns="0" tIns="0" rIns="0" bIns="0" rtlCol="0">
            <a:spAutoFit/>
          </a:bodyPr>
          <a:lstStyle/>
          <a:p>
            <a:endParaRPr lang="en-US" sz="1350" dirty="0"/>
          </a:p>
        </p:txBody>
      </p:sp>
      <p:sp>
        <p:nvSpPr>
          <p:cNvPr id="11" name="Rectangle 10"/>
          <p:cNvSpPr/>
          <p:nvPr/>
        </p:nvSpPr>
        <p:spPr>
          <a:xfrm>
            <a:off x="3476445" y="5415052"/>
            <a:ext cx="223138" cy="300082"/>
          </a:xfrm>
          <a:prstGeom prst="rect">
            <a:avLst/>
          </a:prstGeom>
        </p:spPr>
        <p:txBody>
          <a:bodyPr wrap="none">
            <a:spAutoFit/>
          </a:bodyPr>
          <a:lstStyle/>
          <a:p>
            <a:r>
              <a:rPr lang="en-US" sz="1350" dirty="0"/>
              <a:t> </a:t>
            </a:r>
          </a:p>
        </p:txBody>
      </p:sp>
      <p:sp>
        <p:nvSpPr>
          <p:cNvPr id="5" name="Rectangle 4"/>
          <p:cNvSpPr/>
          <p:nvPr/>
        </p:nvSpPr>
        <p:spPr>
          <a:xfrm>
            <a:off x="730726" y="2263702"/>
            <a:ext cx="7384266" cy="1200329"/>
          </a:xfrm>
          <a:prstGeom prst="rect">
            <a:avLst/>
          </a:prstGeom>
        </p:spPr>
        <p:txBody>
          <a:bodyPr wrap="none">
            <a:spAutoFit/>
          </a:bodyPr>
          <a:lstStyle/>
          <a:p>
            <a:pPr marL="257175" indent="-257175">
              <a:buFont typeface="Arial" panose="020B0604020202020204" pitchFamily="34" charset="0"/>
              <a:buChar char="•"/>
            </a:pPr>
            <a:r>
              <a:rPr lang="en-US" b="1" dirty="0"/>
              <a:t>Monolithic architecture = major hindrance for TD refactoring tasks in SCS</a:t>
            </a:r>
          </a:p>
          <a:p>
            <a:pPr marL="257175" indent="-257175">
              <a:buFont typeface="Arial" panose="020B0604020202020204" pitchFamily="34" charset="0"/>
              <a:buChar char="•"/>
            </a:pPr>
            <a:endParaRPr lang="en-US" b="1" dirty="0"/>
          </a:p>
          <a:p>
            <a:pPr marL="257175" indent="-257175">
              <a:buFont typeface="Arial" panose="020B0604020202020204" pitchFamily="34" charset="0"/>
              <a:buChar char="•"/>
            </a:pPr>
            <a:r>
              <a:rPr lang="en-US" b="1" dirty="0"/>
              <a:t>Modular SCS architecture </a:t>
            </a:r>
            <a:r>
              <a:rPr lang="en-US" dirty="0"/>
              <a:t>(component-based or loosely coupled units or </a:t>
            </a:r>
            <a:br>
              <a:rPr lang="en-US" dirty="0"/>
            </a:br>
            <a:r>
              <a:rPr lang="en-US" dirty="0"/>
              <a:t>layer-based structures) </a:t>
            </a:r>
            <a:r>
              <a:rPr lang="en-US" b="1" dirty="0"/>
              <a:t>= increase likelihood of TD Refactoring tasks </a:t>
            </a:r>
          </a:p>
        </p:txBody>
      </p:sp>
      <p:sp>
        <p:nvSpPr>
          <p:cNvPr id="6" name="Oval Callout 5"/>
          <p:cNvSpPr/>
          <p:nvPr/>
        </p:nvSpPr>
        <p:spPr>
          <a:xfrm>
            <a:off x="933138" y="3587994"/>
            <a:ext cx="3979889" cy="2995368"/>
          </a:xfrm>
          <a:prstGeom prst="wedgeEllipseCallout">
            <a:avLst>
              <a:gd name="adj1" fmla="val 88359"/>
              <a:gd name="adj2" fmla="val -5702"/>
            </a:avLst>
          </a:prstGeom>
          <a:solidFill>
            <a:srgbClr val="D1DAE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“Our middle layer </a:t>
            </a:r>
          </a:p>
          <a:p>
            <a:pPr algn="ctr"/>
            <a:r>
              <a:rPr lang="en-US" sz="1600" b="1" dirty="0">
                <a:solidFill>
                  <a:schemeClr val="tx1"/>
                </a:solidFill>
              </a:rPr>
              <a:t>in the architecture would have looked different [if it was not </a:t>
            </a:r>
          </a:p>
          <a:p>
            <a:pPr algn="ctr"/>
            <a:r>
              <a:rPr lang="en-US" sz="1600" b="1" dirty="0">
                <a:solidFill>
                  <a:schemeClr val="tx1"/>
                </a:solidFill>
              </a:rPr>
              <a:t>SCS] since the intention of the decision level is actually to </a:t>
            </a:r>
          </a:p>
          <a:p>
            <a:pPr algn="ctr"/>
            <a:r>
              <a:rPr lang="en-US" sz="1600" b="1" dirty="0">
                <a:solidFill>
                  <a:schemeClr val="tx1"/>
                </a:solidFill>
              </a:rPr>
              <a:t>abstract and isolate different ASIL levels because it would be </a:t>
            </a:r>
          </a:p>
          <a:p>
            <a:pPr algn="ctr"/>
            <a:r>
              <a:rPr lang="en-US" sz="1600" b="1" dirty="0">
                <a:solidFill>
                  <a:schemeClr val="tx1"/>
                </a:solidFill>
              </a:rPr>
              <a:t>quite hard and expensive to maintain these dependencies </a:t>
            </a:r>
          </a:p>
          <a:p>
            <a:pPr algn="ctr"/>
            <a:r>
              <a:rPr lang="en-US" sz="1600" b="1" dirty="0">
                <a:solidFill>
                  <a:schemeClr val="tx1"/>
                </a:solidFill>
              </a:rPr>
              <a:t>otherwise.” </a:t>
            </a:r>
          </a:p>
        </p:txBody>
      </p:sp>
      <p:pic>
        <p:nvPicPr>
          <p:cNvPr id="7" name="Picture 6"/>
          <p:cNvPicPr>
            <a:picLocks noChangeAspect="1"/>
          </p:cNvPicPr>
          <p:nvPr/>
        </p:nvPicPr>
        <p:blipFill>
          <a:blip r:embed="rId4"/>
          <a:stretch>
            <a:fillRect/>
          </a:stretch>
        </p:blipFill>
        <p:spPr>
          <a:xfrm>
            <a:off x="6527455" y="3907839"/>
            <a:ext cx="2407444" cy="1943100"/>
          </a:xfrm>
          <a:prstGeom prst="rect">
            <a:avLst/>
          </a:prstGeom>
        </p:spPr>
      </p:pic>
    </p:spTree>
    <p:custDataLst>
      <p:tags r:id="rId1"/>
    </p:custDataLst>
    <p:extLst>
      <p:ext uri="{BB962C8B-B14F-4D97-AF65-F5344CB8AC3E}">
        <p14:creationId xmlns:p14="http://schemas.microsoft.com/office/powerpoint/2010/main" val="1792069909"/>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Sylinder 12">
            <a:extLst>
              <a:ext uri="{FF2B5EF4-FFF2-40B4-BE49-F238E27FC236}">
                <a16:creationId xmlns:a16="http://schemas.microsoft.com/office/drawing/2014/main" id="{00641602-BB03-384C-B064-A69403537D59}"/>
              </a:ext>
            </a:extLst>
          </p:cNvPr>
          <p:cNvSpPr txBox="1"/>
          <p:nvPr/>
        </p:nvSpPr>
        <p:spPr>
          <a:xfrm>
            <a:off x="4229100" y="3103245"/>
            <a:ext cx="65" cy="207749"/>
          </a:xfrm>
          <a:prstGeom prst="rect">
            <a:avLst/>
          </a:prstGeom>
          <a:noFill/>
        </p:spPr>
        <p:txBody>
          <a:bodyPr wrap="none" lIns="0" tIns="0" rIns="0" bIns="0" rtlCol="0">
            <a:spAutoFit/>
          </a:bodyPr>
          <a:lstStyle/>
          <a:p>
            <a:endParaRPr lang="en-US" sz="1350" dirty="0"/>
          </a:p>
        </p:txBody>
      </p:sp>
      <p:sp>
        <p:nvSpPr>
          <p:cNvPr id="11" name="Rectangle 10"/>
          <p:cNvSpPr/>
          <p:nvPr/>
        </p:nvSpPr>
        <p:spPr>
          <a:xfrm>
            <a:off x="1186960" y="5588176"/>
            <a:ext cx="6599114" cy="369332"/>
          </a:xfrm>
          <a:prstGeom prst="rect">
            <a:avLst/>
          </a:prstGeom>
        </p:spPr>
        <p:txBody>
          <a:bodyPr wrap="none">
            <a:spAutoFit/>
          </a:bodyPr>
          <a:lstStyle/>
          <a:p>
            <a:r>
              <a:rPr lang="en-US" sz="1350" dirty="0"/>
              <a:t> </a:t>
            </a:r>
            <a:r>
              <a:rPr lang="en-US" b="1" dirty="0"/>
              <a:t>Work-around solutions to avoid the additional activities and costs  </a:t>
            </a:r>
          </a:p>
        </p:txBody>
      </p:sp>
      <p:pic>
        <p:nvPicPr>
          <p:cNvPr id="3" name="Picture 2"/>
          <p:cNvPicPr>
            <a:picLocks noChangeAspect="1"/>
          </p:cNvPicPr>
          <p:nvPr/>
        </p:nvPicPr>
        <p:blipFill>
          <a:blip r:embed="rId4"/>
          <a:stretch>
            <a:fillRect/>
          </a:stretch>
        </p:blipFill>
        <p:spPr>
          <a:xfrm>
            <a:off x="1626743" y="1520197"/>
            <a:ext cx="5890514" cy="3817606"/>
          </a:xfrm>
          <a:prstGeom prst="rect">
            <a:avLst/>
          </a:prstGeom>
        </p:spPr>
      </p:pic>
      <p:sp>
        <p:nvSpPr>
          <p:cNvPr id="8" name="Rectangle 7"/>
          <p:cNvSpPr/>
          <p:nvPr/>
        </p:nvSpPr>
        <p:spPr>
          <a:xfrm>
            <a:off x="1311861" y="432184"/>
            <a:ext cx="6115986" cy="707886"/>
          </a:xfrm>
          <a:prstGeom prst="rect">
            <a:avLst/>
          </a:prstGeom>
        </p:spPr>
        <p:txBody>
          <a:bodyPr wrap="square">
            <a:spAutoFit/>
          </a:bodyPr>
          <a:lstStyle/>
          <a:p>
            <a:pPr lvl="0" algn="ctr">
              <a:defRPr/>
            </a:pPr>
            <a:r>
              <a:rPr lang="en-US" sz="2000" b="1" dirty="0"/>
              <a:t>Consequences and Effects of SCS Regulations when Conducting or Planning for TD Refactoring Activities</a:t>
            </a:r>
          </a:p>
        </p:txBody>
      </p:sp>
      <p:sp>
        <p:nvSpPr>
          <p:cNvPr id="6" name="Rectangle 5">
            <a:extLst>
              <a:ext uri="{FF2B5EF4-FFF2-40B4-BE49-F238E27FC236}">
                <a16:creationId xmlns:a16="http://schemas.microsoft.com/office/drawing/2014/main" id="{D09D4D20-80DC-4A07-99E4-B562DD3136B6}"/>
              </a:ext>
            </a:extLst>
          </p:cNvPr>
          <p:cNvSpPr/>
          <p:nvPr/>
        </p:nvSpPr>
        <p:spPr>
          <a:xfrm>
            <a:off x="184532" y="6592027"/>
            <a:ext cx="8774935" cy="246221"/>
          </a:xfrm>
          <a:prstGeom prst="rect">
            <a:avLst/>
          </a:prstGeom>
        </p:spPr>
        <p:txBody>
          <a:bodyPr wrap="square">
            <a:spAutoFit/>
          </a:bodyPr>
          <a:lstStyle/>
          <a:p>
            <a:r>
              <a:rPr lang="en-US" sz="1000" dirty="0">
                <a:latin typeface="Segoe UI" panose="020B0502040204020203" pitchFamily="34" charset="0"/>
              </a:rPr>
              <a:t>Besker, T., et al. (2018). How Regulations of Safety-Critical Software Affect Technical Debt. 2019, SEAA</a:t>
            </a:r>
            <a:endParaRPr lang="en-US" sz="1000" dirty="0"/>
          </a:p>
        </p:txBody>
      </p:sp>
    </p:spTree>
    <p:custDataLst>
      <p:tags r:id="rId1"/>
    </p:custDataLst>
    <p:extLst>
      <p:ext uri="{BB962C8B-B14F-4D97-AF65-F5344CB8AC3E}">
        <p14:creationId xmlns:p14="http://schemas.microsoft.com/office/powerpoint/2010/main" val="3295169270"/>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968" y="219536"/>
            <a:ext cx="8229600" cy="857250"/>
          </a:xfrm>
        </p:spPr>
        <p:txBody>
          <a:bodyPr>
            <a:normAutofit fontScale="90000"/>
          </a:bodyPr>
          <a:lstStyle/>
          <a:p>
            <a:r>
              <a:rPr lang="en-US" dirty="0"/>
              <a:t> The </a:t>
            </a:r>
            <a:r>
              <a:rPr lang="en-US" dirty="0" err="1"/>
              <a:t>Counterproductiveness</a:t>
            </a:r>
            <a:r>
              <a:rPr lang="en-US" dirty="0"/>
              <a:t> of the SCS Regulations </a:t>
            </a:r>
          </a:p>
        </p:txBody>
      </p:sp>
      <p:sp>
        <p:nvSpPr>
          <p:cNvPr id="13" name="TekstSylinder 12">
            <a:extLst>
              <a:ext uri="{FF2B5EF4-FFF2-40B4-BE49-F238E27FC236}">
                <a16:creationId xmlns:a16="http://schemas.microsoft.com/office/drawing/2014/main" id="{00641602-BB03-384C-B064-A69403537D59}"/>
              </a:ext>
            </a:extLst>
          </p:cNvPr>
          <p:cNvSpPr txBox="1"/>
          <p:nvPr/>
        </p:nvSpPr>
        <p:spPr>
          <a:xfrm>
            <a:off x="4229100" y="3103245"/>
            <a:ext cx="65" cy="207749"/>
          </a:xfrm>
          <a:prstGeom prst="rect">
            <a:avLst/>
          </a:prstGeom>
          <a:noFill/>
        </p:spPr>
        <p:txBody>
          <a:bodyPr wrap="none" lIns="0" tIns="0" rIns="0" bIns="0" rtlCol="0">
            <a:spAutoFit/>
          </a:bodyPr>
          <a:lstStyle/>
          <a:p>
            <a:endParaRPr lang="en-US" sz="1350" dirty="0"/>
          </a:p>
        </p:txBody>
      </p:sp>
      <p:sp>
        <p:nvSpPr>
          <p:cNvPr id="11" name="Rectangle 10"/>
          <p:cNvSpPr/>
          <p:nvPr/>
        </p:nvSpPr>
        <p:spPr>
          <a:xfrm>
            <a:off x="3476445" y="5415052"/>
            <a:ext cx="223138" cy="300082"/>
          </a:xfrm>
          <a:prstGeom prst="rect">
            <a:avLst/>
          </a:prstGeom>
        </p:spPr>
        <p:txBody>
          <a:bodyPr wrap="none">
            <a:spAutoFit/>
          </a:bodyPr>
          <a:lstStyle/>
          <a:p>
            <a:r>
              <a:rPr lang="en-US" sz="1350" dirty="0"/>
              <a:t> </a:t>
            </a:r>
          </a:p>
        </p:txBody>
      </p:sp>
      <p:pic>
        <p:nvPicPr>
          <p:cNvPr id="3" name="Picture 2"/>
          <p:cNvPicPr>
            <a:picLocks noChangeAspect="1"/>
          </p:cNvPicPr>
          <p:nvPr/>
        </p:nvPicPr>
        <p:blipFill>
          <a:blip r:embed="rId4"/>
          <a:stretch>
            <a:fillRect/>
          </a:stretch>
        </p:blipFill>
        <p:spPr>
          <a:xfrm>
            <a:off x="88135" y="1294241"/>
            <a:ext cx="9055865" cy="3578247"/>
          </a:xfrm>
          <a:prstGeom prst="rect">
            <a:avLst/>
          </a:prstGeom>
        </p:spPr>
      </p:pic>
      <p:sp>
        <p:nvSpPr>
          <p:cNvPr id="10" name="TextBox 9"/>
          <p:cNvSpPr txBox="1"/>
          <p:nvPr/>
        </p:nvSpPr>
        <p:spPr>
          <a:xfrm>
            <a:off x="1279432" y="5842199"/>
            <a:ext cx="6585136" cy="507831"/>
          </a:xfrm>
          <a:prstGeom prst="rect">
            <a:avLst/>
          </a:prstGeom>
          <a:solidFill>
            <a:schemeClr val="accent1">
              <a:lumMod val="60000"/>
              <a:lumOff val="40000"/>
            </a:schemeClr>
          </a:solidFill>
          <a:ln>
            <a:solidFill>
              <a:schemeClr val="tx1"/>
            </a:solidFill>
          </a:ln>
        </p:spPr>
        <p:txBody>
          <a:bodyPr wrap="none" rtlCol="0">
            <a:spAutoFit/>
          </a:bodyPr>
          <a:lstStyle/>
          <a:p>
            <a:r>
              <a:rPr lang="en-US" sz="1350" b="1" dirty="0"/>
              <a:t>Opposite effect : the regulations contribute to the further introduction of TD and thereby </a:t>
            </a:r>
          </a:p>
          <a:p>
            <a:r>
              <a:rPr lang="en-US" sz="1350" b="1" dirty="0"/>
              <a:t>potentially decrease both the maintainability and </a:t>
            </a:r>
            <a:r>
              <a:rPr lang="en-US" sz="1350" b="1" dirty="0" err="1"/>
              <a:t>evolvability</a:t>
            </a:r>
            <a:r>
              <a:rPr lang="en-US" sz="1350" b="1" dirty="0"/>
              <a:t> of the software. </a:t>
            </a:r>
            <a:endParaRPr lang="en-US" sz="1350" dirty="0"/>
          </a:p>
        </p:txBody>
      </p:sp>
      <p:sp>
        <p:nvSpPr>
          <p:cNvPr id="17" name="Rectangle 16"/>
          <p:cNvSpPr/>
          <p:nvPr/>
        </p:nvSpPr>
        <p:spPr>
          <a:xfrm>
            <a:off x="488626" y="4999553"/>
            <a:ext cx="8179493" cy="715581"/>
          </a:xfrm>
          <a:prstGeom prst="rect">
            <a:avLst/>
          </a:prstGeom>
          <a:solidFill>
            <a:schemeClr val="accent1">
              <a:lumMod val="60000"/>
              <a:lumOff val="40000"/>
            </a:schemeClr>
          </a:solidFill>
          <a:ln>
            <a:solidFill>
              <a:schemeClr val="tx1"/>
            </a:solidFill>
          </a:ln>
        </p:spPr>
        <p:txBody>
          <a:bodyPr wrap="square" rtlCol="0">
            <a:spAutoFit/>
          </a:bodyPr>
          <a:lstStyle/>
          <a:p>
            <a:r>
              <a:rPr lang="en-US" sz="1350" b="1" dirty="0"/>
              <a:t>Even if the SCS regulations have the best intention to produce a high-quality software product, the findings </a:t>
            </a:r>
          </a:p>
          <a:p>
            <a:r>
              <a:rPr lang="en-US" sz="1350" b="1" dirty="0"/>
              <a:t>demonstrate that these heavy regulations are conceivably counterproductive since they potentially can constrain</a:t>
            </a:r>
          </a:p>
          <a:p>
            <a:r>
              <a:rPr lang="en-US" sz="1350" b="1" dirty="0"/>
              <a:t> the possibility of performing optimal TD refactoring activities efficiently </a:t>
            </a:r>
          </a:p>
        </p:txBody>
      </p:sp>
      <p:sp>
        <p:nvSpPr>
          <p:cNvPr id="9" name="Rectangle 8">
            <a:extLst>
              <a:ext uri="{FF2B5EF4-FFF2-40B4-BE49-F238E27FC236}">
                <a16:creationId xmlns:a16="http://schemas.microsoft.com/office/drawing/2014/main" id="{1AED717B-970D-4614-9863-20D5072B9A3F}"/>
              </a:ext>
            </a:extLst>
          </p:cNvPr>
          <p:cNvSpPr/>
          <p:nvPr/>
        </p:nvSpPr>
        <p:spPr>
          <a:xfrm>
            <a:off x="184532" y="6592027"/>
            <a:ext cx="8774935" cy="246221"/>
          </a:xfrm>
          <a:prstGeom prst="rect">
            <a:avLst/>
          </a:prstGeom>
        </p:spPr>
        <p:txBody>
          <a:bodyPr wrap="square">
            <a:spAutoFit/>
          </a:bodyPr>
          <a:lstStyle/>
          <a:p>
            <a:r>
              <a:rPr lang="en-US" sz="1000" dirty="0">
                <a:latin typeface="Segoe UI" panose="020B0502040204020203" pitchFamily="34" charset="0"/>
              </a:rPr>
              <a:t>Besker, T., et al. (2018). How Regulations of Safety-Critical Software Affect Technical Debt. 2019, SEAA</a:t>
            </a:r>
            <a:endParaRPr lang="en-US" sz="1000" dirty="0"/>
          </a:p>
        </p:txBody>
      </p:sp>
    </p:spTree>
    <p:custDataLst>
      <p:tags r:id="rId1"/>
    </p:custDataLst>
    <p:extLst>
      <p:ext uri="{BB962C8B-B14F-4D97-AF65-F5344CB8AC3E}">
        <p14:creationId xmlns:p14="http://schemas.microsoft.com/office/powerpoint/2010/main" val="3028300407"/>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6290" b="4169"/>
          <a:stretch/>
        </p:blipFill>
        <p:spPr>
          <a:xfrm>
            <a:off x="1" y="1168917"/>
            <a:ext cx="9143999" cy="3840374"/>
          </a:xfrm>
          <a:prstGeom prst="rect">
            <a:avLst/>
          </a:prstGeom>
        </p:spPr>
      </p:pic>
      <p:pic>
        <p:nvPicPr>
          <p:cNvPr id="11" name="Picture 1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Oval 1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2236424" y="0"/>
            <a:ext cx="5034709" cy="1312698"/>
          </a:xfrm>
        </p:spPr>
        <p:txBody>
          <a:bodyPr vert="horz" lIns="91440" tIns="45720" rIns="91440" bIns="45720" rtlCol="0" anchor="ctr">
            <a:normAutofit/>
          </a:bodyPr>
          <a:lstStyle/>
          <a:p>
            <a:pPr algn="l" defTabSz="914400">
              <a:lnSpc>
                <a:spcPct val="90000"/>
              </a:lnSpc>
            </a:pPr>
            <a:r>
              <a:rPr lang="en-US" sz="2500" b="1" dirty="0">
                <a:solidFill>
                  <a:srgbClr val="000000"/>
                </a:solidFill>
              </a:rPr>
              <a:t>How expensive is Technical Debt? </a:t>
            </a:r>
            <a:r>
              <a:rPr lang="en-US" sz="2500" dirty="0">
                <a:solidFill>
                  <a:srgbClr val="000000"/>
                </a:solidFill>
              </a:rPr>
              <a:t>– </a:t>
            </a:r>
            <a:br>
              <a:rPr lang="en-US" sz="2500" dirty="0">
                <a:solidFill>
                  <a:srgbClr val="000000"/>
                </a:solidFill>
              </a:rPr>
            </a:br>
            <a:r>
              <a:rPr lang="en-US" sz="2500" dirty="0">
                <a:solidFill>
                  <a:srgbClr val="000000"/>
                </a:solidFill>
              </a:rPr>
              <a:t>from a productivity perspective</a:t>
            </a:r>
          </a:p>
        </p:txBody>
      </p:sp>
      <p:sp>
        <p:nvSpPr>
          <p:cNvPr id="4" name="TextBox 3"/>
          <p:cNvSpPr txBox="1"/>
          <p:nvPr/>
        </p:nvSpPr>
        <p:spPr>
          <a:xfrm>
            <a:off x="838866" y="4880553"/>
            <a:ext cx="7660880" cy="1509935"/>
          </a:xfrm>
          <a:prstGeom prst="rect">
            <a:avLst/>
          </a:prstGeom>
        </p:spPr>
        <p:txBody>
          <a:bodyPr vert="horz" lIns="91440" tIns="45720" rIns="91440" bIns="45720" rtlCol="0" anchor="ctr">
            <a:normAutofit lnSpcReduction="10000"/>
          </a:bodyPr>
          <a:lstStyle/>
          <a:p>
            <a:pPr marL="285750" indent="-228600" algn="ctr" defTabSz="914400">
              <a:lnSpc>
                <a:spcPct val="90000"/>
              </a:lnSpc>
              <a:spcAft>
                <a:spcPts val="600"/>
              </a:spcAft>
              <a:buFont typeface="Arial" panose="020B0604020202020204" pitchFamily="34" charset="0"/>
              <a:buChar char="•"/>
            </a:pPr>
            <a:r>
              <a:rPr lang="en-US" sz="2000" dirty="0">
                <a:solidFill>
                  <a:srgbClr val="000000"/>
                </a:solidFill>
              </a:rPr>
              <a:t>Technical Debt cause developers to </a:t>
            </a:r>
            <a:r>
              <a:rPr lang="en-US" sz="2000" b="1" dirty="0">
                <a:solidFill>
                  <a:srgbClr val="000000"/>
                </a:solidFill>
              </a:rPr>
              <a:t>waste working time</a:t>
            </a:r>
            <a:r>
              <a:rPr lang="en-US" sz="2000" dirty="0">
                <a:solidFill>
                  <a:srgbClr val="000000"/>
                </a:solidFill>
              </a:rPr>
              <a:t>, since they have to perform extra activities due to the present Technical Debt. </a:t>
            </a:r>
          </a:p>
          <a:p>
            <a:pPr marL="57150" algn="ctr" defTabSz="914400">
              <a:lnSpc>
                <a:spcPct val="90000"/>
              </a:lnSpc>
              <a:spcAft>
                <a:spcPts val="600"/>
              </a:spcAft>
            </a:pPr>
            <a:endParaRPr lang="en-US" sz="2800" b="1" dirty="0">
              <a:solidFill>
                <a:srgbClr val="000000"/>
              </a:solidFill>
            </a:endParaRPr>
          </a:p>
          <a:p>
            <a:pPr marL="285750" indent="-228600" algn="ctr" defTabSz="914400">
              <a:lnSpc>
                <a:spcPct val="90000"/>
              </a:lnSpc>
              <a:spcAft>
                <a:spcPts val="600"/>
              </a:spcAft>
              <a:buFont typeface="Arial" panose="020B0604020202020204" pitchFamily="34" charset="0"/>
              <a:buChar char="•"/>
            </a:pPr>
            <a:r>
              <a:rPr lang="en-US" sz="2800" b="1" dirty="0">
                <a:solidFill>
                  <a:srgbClr val="000000"/>
                </a:solidFill>
              </a:rPr>
              <a:t>How much time?</a:t>
            </a:r>
          </a:p>
        </p:txBody>
      </p:sp>
    </p:spTree>
    <p:extLst>
      <p:ext uri="{BB962C8B-B14F-4D97-AF65-F5344CB8AC3E}">
        <p14:creationId xmlns:p14="http://schemas.microsoft.com/office/powerpoint/2010/main" val="450501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60CCB-D07E-486F-B988-B487B404C555}"/>
              </a:ext>
            </a:extLst>
          </p:cNvPr>
          <p:cNvSpPr txBox="1"/>
          <p:nvPr/>
        </p:nvSpPr>
        <p:spPr>
          <a:xfrm>
            <a:off x="429657" y="2084895"/>
            <a:ext cx="5651653" cy="301772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300" b="1" kern="1200" dirty="0">
                <a:solidFill>
                  <a:srgbClr val="FF0000"/>
                </a:solidFill>
                <a:latin typeface="+mj-lt"/>
                <a:ea typeface="+mj-ea"/>
                <a:cs typeface="+mj-cs"/>
              </a:rPr>
              <a:t>24 %</a:t>
            </a:r>
            <a:r>
              <a:rPr lang="en-US" sz="3300" b="1" kern="1200" dirty="0">
                <a:solidFill>
                  <a:schemeClr val="tx1"/>
                </a:solidFill>
                <a:latin typeface="+mj-lt"/>
                <a:ea typeface="+mj-ea"/>
                <a:cs typeface="+mj-cs"/>
              </a:rPr>
              <a:t> </a:t>
            </a:r>
            <a:r>
              <a:rPr lang="en-US" sz="3300" b="1" kern="1200" dirty="0">
                <a:solidFill>
                  <a:srgbClr val="FF0000"/>
                </a:solidFill>
                <a:latin typeface="+mj-lt"/>
                <a:ea typeface="+mj-ea"/>
                <a:cs typeface="+mj-cs"/>
              </a:rPr>
              <a:t>of all development time is wasted </a:t>
            </a:r>
            <a:r>
              <a:rPr lang="en-US" sz="3300" b="1" kern="1200" dirty="0">
                <a:solidFill>
                  <a:schemeClr val="tx1"/>
                </a:solidFill>
                <a:latin typeface="+mj-lt"/>
                <a:ea typeface="+mj-ea"/>
                <a:cs typeface="+mj-cs"/>
              </a:rPr>
              <a:t>by developers, due to Technical Debt</a:t>
            </a:r>
            <a:endParaRPr lang="en-US" sz="3300" kern="1200" dirty="0">
              <a:solidFill>
                <a:schemeClr val="tx1"/>
              </a:solidFill>
              <a:latin typeface="+mj-lt"/>
              <a:ea typeface="+mj-ea"/>
              <a:cs typeface="+mj-cs"/>
            </a:endParaRPr>
          </a:p>
          <a:p>
            <a:pPr defTabSz="914400">
              <a:lnSpc>
                <a:spcPct val="90000"/>
              </a:lnSpc>
              <a:spcBef>
                <a:spcPct val="0"/>
              </a:spcBef>
              <a:spcAft>
                <a:spcPts val="600"/>
              </a:spcAft>
            </a:pPr>
            <a:endParaRPr lang="en-US" sz="3300" kern="1200" dirty="0">
              <a:solidFill>
                <a:schemeClr val="tx1"/>
              </a:solidFill>
              <a:latin typeface="+mj-lt"/>
              <a:ea typeface="+mj-ea"/>
              <a:cs typeface="+mj-cs"/>
            </a:endParaRPr>
          </a:p>
        </p:txBody>
      </p:sp>
      <p:pic>
        <p:nvPicPr>
          <p:cNvPr id="3" name="Graphic 2">
            <a:extLst>
              <a:ext uri="{FF2B5EF4-FFF2-40B4-BE49-F238E27FC236}">
                <a16:creationId xmlns:a16="http://schemas.microsoft.com/office/drawing/2014/main" id="{324C6DB8-10A2-4665-AFC6-93340D74AD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1073" y="1469503"/>
            <a:ext cx="3918995" cy="3918995"/>
          </a:xfrm>
          <a:prstGeom prst="rect">
            <a:avLst/>
          </a:prstGeom>
        </p:spPr>
      </p:pic>
      <p:sp>
        <p:nvSpPr>
          <p:cNvPr id="4" name="Rectangle 3">
            <a:extLst>
              <a:ext uri="{FF2B5EF4-FFF2-40B4-BE49-F238E27FC236}">
                <a16:creationId xmlns:a16="http://schemas.microsoft.com/office/drawing/2014/main" id="{04A6E085-9E62-45CE-B7C1-C78658DD1BBC}"/>
              </a:ext>
            </a:extLst>
          </p:cNvPr>
          <p:cNvSpPr/>
          <p:nvPr/>
        </p:nvSpPr>
        <p:spPr>
          <a:xfrm>
            <a:off x="1787056" y="325553"/>
            <a:ext cx="6001964" cy="584775"/>
          </a:xfrm>
          <a:prstGeom prst="rect">
            <a:avLst/>
          </a:prstGeom>
        </p:spPr>
        <p:txBody>
          <a:bodyPr wrap="none">
            <a:spAutoFit/>
          </a:bodyPr>
          <a:lstStyle/>
          <a:p>
            <a:pPr>
              <a:spcAft>
                <a:spcPts val="600"/>
              </a:spcAft>
            </a:pPr>
            <a:r>
              <a:rPr lang="en-US" altLang="ko-KR" sz="3200" b="1" dirty="0">
                <a:solidFill>
                  <a:srgbClr val="10253F"/>
                </a:solidFill>
              </a:rPr>
              <a:t>Technical Debt contra Productivity</a:t>
            </a:r>
            <a:endParaRPr lang="en-US" sz="3200" dirty="0"/>
          </a:p>
        </p:txBody>
      </p:sp>
      <p:sp>
        <p:nvSpPr>
          <p:cNvPr id="6" name="Rectangle 5">
            <a:extLst>
              <a:ext uri="{FF2B5EF4-FFF2-40B4-BE49-F238E27FC236}">
                <a16:creationId xmlns:a16="http://schemas.microsoft.com/office/drawing/2014/main" id="{44B0FB5F-68D4-48E8-9F42-C61FB076797C}"/>
              </a:ext>
            </a:extLst>
          </p:cNvPr>
          <p:cNvSpPr/>
          <p:nvPr/>
        </p:nvSpPr>
        <p:spPr>
          <a:xfrm>
            <a:off x="232563" y="6264139"/>
            <a:ext cx="8801268" cy="523220"/>
          </a:xfrm>
          <a:prstGeom prst="rect">
            <a:avLst/>
          </a:prstGeom>
        </p:spPr>
        <p:txBody>
          <a:bodyPr wrap="square">
            <a:spAutoFit/>
          </a:bodyPr>
          <a:lstStyle/>
          <a:p>
            <a:r>
              <a:rPr lang="en-US" sz="1400" dirty="0">
                <a:latin typeface="Segoe UI" panose="020B0502040204020203" pitchFamily="34" charset="0"/>
              </a:rPr>
              <a:t>Besker, T., et al. (2019). "Software developer productivity loss due to technical debt—A replication and extension study examining developers’ development work." Journal of Systems and Software </a:t>
            </a:r>
            <a:r>
              <a:rPr lang="en-US" sz="1400" b="1" dirty="0">
                <a:latin typeface="Segoe UI" panose="020B0502040204020203" pitchFamily="34" charset="0"/>
              </a:rPr>
              <a:t>156</a:t>
            </a:r>
            <a:r>
              <a:rPr lang="en-US" sz="1400" dirty="0">
                <a:latin typeface="Segoe UI" panose="020B0502040204020203" pitchFamily="34" charset="0"/>
              </a:rPr>
              <a:t>: 41-61.</a:t>
            </a:r>
            <a:endParaRPr lang="en-US" sz="1400" dirty="0"/>
          </a:p>
        </p:txBody>
      </p:sp>
    </p:spTree>
    <p:custDataLst>
      <p:tags r:id="rId1"/>
    </p:custDataLst>
    <p:extLst>
      <p:ext uri="{BB962C8B-B14F-4D97-AF65-F5344CB8AC3E}">
        <p14:creationId xmlns:p14="http://schemas.microsoft.com/office/powerpoint/2010/main" val="1983584927"/>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655" y="2043803"/>
            <a:ext cx="7642689"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960CCB-D07E-486F-B988-B487B404C555}"/>
              </a:ext>
            </a:extLst>
          </p:cNvPr>
          <p:cNvSpPr txBox="1"/>
          <p:nvPr/>
        </p:nvSpPr>
        <p:spPr>
          <a:xfrm>
            <a:off x="429657" y="2084895"/>
            <a:ext cx="5651653" cy="301772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300" kern="1200" dirty="0">
              <a:solidFill>
                <a:schemeClr val="tx1"/>
              </a:solidFill>
              <a:latin typeface="+mj-lt"/>
              <a:ea typeface="+mj-ea"/>
              <a:cs typeface="+mj-cs"/>
            </a:endParaRPr>
          </a:p>
        </p:txBody>
      </p:sp>
      <p:graphicFrame>
        <p:nvGraphicFramePr>
          <p:cNvPr id="9" name="TextBox 6">
            <a:extLst>
              <a:ext uri="{FF2B5EF4-FFF2-40B4-BE49-F238E27FC236}">
                <a16:creationId xmlns:a16="http://schemas.microsoft.com/office/drawing/2014/main" id="{69D531BB-36F3-4A2A-84CE-507D8E5CB18E}"/>
              </a:ext>
            </a:extLst>
          </p:cNvPr>
          <p:cNvGraphicFramePr/>
          <p:nvPr>
            <p:extLst>
              <p:ext uri="{D42A27DB-BD31-4B8C-83A1-F6EECF244321}">
                <p14:modId xmlns:p14="http://schemas.microsoft.com/office/powerpoint/2010/main" val="4116748988"/>
              </p:ext>
            </p:extLst>
          </p:nvPr>
        </p:nvGraphicFramePr>
        <p:xfrm>
          <a:off x="750655" y="2385390"/>
          <a:ext cx="7642689"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a:extLst>
              <a:ext uri="{FF2B5EF4-FFF2-40B4-BE49-F238E27FC236}">
                <a16:creationId xmlns:a16="http://schemas.microsoft.com/office/drawing/2014/main" id="{3A37FE71-E8F3-44CB-8DEC-876A4DEBB07C}"/>
              </a:ext>
            </a:extLst>
          </p:cNvPr>
          <p:cNvSpPr/>
          <p:nvPr/>
        </p:nvSpPr>
        <p:spPr>
          <a:xfrm>
            <a:off x="1787056" y="325553"/>
            <a:ext cx="6001964" cy="584775"/>
          </a:xfrm>
          <a:prstGeom prst="rect">
            <a:avLst/>
          </a:prstGeom>
        </p:spPr>
        <p:txBody>
          <a:bodyPr wrap="none">
            <a:spAutoFit/>
          </a:bodyPr>
          <a:lstStyle/>
          <a:p>
            <a:pPr>
              <a:spcAft>
                <a:spcPts val="600"/>
              </a:spcAft>
            </a:pPr>
            <a:r>
              <a:rPr lang="en-US" altLang="ko-KR" sz="3200" b="1" dirty="0">
                <a:solidFill>
                  <a:srgbClr val="10253F"/>
                </a:solidFill>
              </a:rPr>
              <a:t>Technical Debt contra Productivity</a:t>
            </a:r>
            <a:endParaRPr lang="en-US" sz="3200" dirty="0"/>
          </a:p>
        </p:txBody>
      </p:sp>
      <p:sp>
        <p:nvSpPr>
          <p:cNvPr id="8" name="Rectangle 7">
            <a:extLst>
              <a:ext uri="{FF2B5EF4-FFF2-40B4-BE49-F238E27FC236}">
                <a16:creationId xmlns:a16="http://schemas.microsoft.com/office/drawing/2014/main" id="{28858C12-8A0A-4118-B116-C5623623EAF8}"/>
              </a:ext>
            </a:extLst>
          </p:cNvPr>
          <p:cNvSpPr/>
          <p:nvPr/>
        </p:nvSpPr>
        <p:spPr>
          <a:xfrm>
            <a:off x="232563" y="6264139"/>
            <a:ext cx="8801268" cy="523220"/>
          </a:xfrm>
          <a:prstGeom prst="rect">
            <a:avLst/>
          </a:prstGeom>
        </p:spPr>
        <p:txBody>
          <a:bodyPr wrap="square">
            <a:spAutoFit/>
          </a:bodyPr>
          <a:lstStyle/>
          <a:p>
            <a:r>
              <a:rPr lang="en-US" sz="1400" dirty="0">
                <a:latin typeface="Segoe UI" panose="020B0502040204020203" pitchFamily="34" charset="0"/>
              </a:rPr>
              <a:t>Besker, T., et al. (2019). "Software developer productivity loss due to technical debt—A replication and extension study examining developers’ development work." Journal of Systems and Software </a:t>
            </a:r>
            <a:r>
              <a:rPr lang="en-US" sz="1400" b="1" dirty="0">
                <a:latin typeface="Segoe UI" panose="020B0502040204020203" pitchFamily="34" charset="0"/>
              </a:rPr>
              <a:t>156</a:t>
            </a:r>
            <a:r>
              <a:rPr lang="en-US" sz="1400" dirty="0">
                <a:latin typeface="Segoe UI" panose="020B0502040204020203" pitchFamily="34" charset="0"/>
              </a:rPr>
              <a:t>: 41-61.</a:t>
            </a:r>
            <a:endParaRPr lang="en-US" sz="1400" dirty="0"/>
          </a:p>
        </p:txBody>
      </p:sp>
    </p:spTree>
    <p:custDataLst>
      <p:tags r:id="rId1"/>
    </p:custDataLst>
    <p:extLst>
      <p:ext uri="{BB962C8B-B14F-4D97-AF65-F5344CB8AC3E}">
        <p14:creationId xmlns:p14="http://schemas.microsoft.com/office/powerpoint/2010/main" val="3463822334"/>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FC3CC4-9F4F-4EA9-9267-9AED5D2101CD}"/>
              </a:ext>
            </a:extLst>
          </p:cNvPr>
          <p:cNvSpPr txBox="1"/>
          <p:nvPr/>
        </p:nvSpPr>
        <p:spPr>
          <a:xfrm>
            <a:off x="572879" y="2247440"/>
            <a:ext cx="4307593" cy="2585323"/>
          </a:xfrm>
          <a:prstGeom prst="rect">
            <a:avLst/>
          </a:prstGeom>
          <a:noFill/>
        </p:spPr>
        <p:txBody>
          <a:bodyPr wrap="square" rtlCol="0">
            <a:spAutoFit/>
          </a:bodyPr>
          <a:lstStyle/>
          <a:p>
            <a:pPr marL="342900" indent="-342900">
              <a:buFont typeface="Arial" panose="020B0604020202020204" pitchFamily="34" charset="0"/>
              <a:buChar char="•"/>
            </a:pPr>
            <a:r>
              <a:rPr lang="en-US" dirty="0"/>
              <a:t>TD can reduce developers’ morale; the presence of TD hinders developers from performing their tasks and achieving their goals</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r>
              <a:rPr lang="en-US" dirty="0"/>
              <a:t>A proper management of TD increases developers’ morale</a:t>
            </a:r>
          </a:p>
          <a:p>
            <a:endParaRPr lang="en-US" dirty="0"/>
          </a:p>
        </p:txBody>
      </p:sp>
      <p:sp>
        <p:nvSpPr>
          <p:cNvPr id="4" name="TextBox 3">
            <a:extLst>
              <a:ext uri="{FF2B5EF4-FFF2-40B4-BE49-F238E27FC236}">
                <a16:creationId xmlns:a16="http://schemas.microsoft.com/office/drawing/2014/main" id="{7C21D90C-927D-4C30-BA6A-3F7A78D41D2F}"/>
              </a:ext>
            </a:extLst>
          </p:cNvPr>
          <p:cNvSpPr txBox="1"/>
          <p:nvPr/>
        </p:nvSpPr>
        <p:spPr>
          <a:xfrm>
            <a:off x="829326" y="694584"/>
            <a:ext cx="3583545" cy="461665"/>
          </a:xfrm>
          <a:prstGeom prst="rect">
            <a:avLst/>
          </a:prstGeom>
          <a:noFill/>
        </p:spPr>
        <p:txBody>
          <a:bodyPr wrap="none" rtlCol="0">
            <a:spAutoFit/>
          </a:bodyPr>
          <a:lstStyle/>
          <a:p>
            <a:r>
              <a:rPr lang="en-US" sz="2400" b="1" dirty="0"/>
              <a:t>Technical Debt and Morale</a:t>
            </a:r>
          </a:p>
        </p:txBody>
      </p:sp>
      <p:pic>
        <p:nvPicPr>
          <p:cNvPr id="8" name="Picture 7">
            <a:extLst>
              <a:ext uri="{FF2B5EF4-FFF2-40B4-BE49-F238E27FC236}">
                <a16:creationId xmlns:a16="http://schemas.microsoft.com/office/drawing/2014/main" id="{E11A6631-66A2-4BD3-93F1-932DE0B0C2F8}"/>
              </a:ext>
            </a:extLst>
          </p:cNvPr>
          <p:cNvPicPr>
            <a:picLocks noChangeAspect="1"/>
          </p:cNvPicPr>
          <p:nvPr/>
        </p:nvPicPr>
        <p:blipFill>
          <a:blip r:embed="rId4"/>
          <a:stretch>
            <a:fillRect/>
          </a:stretch>
        </p:blipFill>
        <p:spPr>
          <a:xfrm>
            <a:off x="5122844" y="2085230"/>
            <a:ext cx="3821012" cy="2687540"/>
          </a:xfrm>
          <a:prstGeom prst="rect">
            <a:avLst/>
          </a:prstGeom>
        </p:spPr>
      </p:pic>
      <p:sp>
        <p:nvSpPr>
          <p:cNvPr id="5" name="Rectangle 4">
            <a:extLst>
              <a:ext uri="{FF2B5EF4-FFF2-40B4-BE49-F238E27FC236}">
                <a16:creationId xmlns:a16="http://schemas.microsoft.com/office/drawing/2014/main" id="{D7B8CFA5-1B4B-4977-BCC0-F83A0E70B23E}"/>
              </a:ext>
            </a:extLst>
          </p:cNvPr>
          <p:cNvSpPr/>
          <p:nvPr/>
        </p:nvSpPr>
        <p:spPr>
          <a:xfrm>
            <a:off x="91803" y="6396335"/>
            <a:ext cx="8852053" cy="461665"/>
          </a:xfrm>
          <a:prstGeom prst="rect">
            <a:avLst/>
          </a:prstGeom>
        </p:spPr>
        <p:txBody>
          <a:bodyPr wrap="square">
            <a:spAutoFit/>
          </a:bodyPr>
          <a:lstStyle/>
          <a:p>
            <a:r>
              <a:rPr lang="en-US" sz="1200" dirty="0">
                <a:latin typeface="Segoe UI" panose="020B0502040204020203" pitchFamily="34" charset="0"/>
              </a:rPr>
              <a:t>Ghanbari, H., et al. (2017). Looking for Peace of Mind? Manage your (Technical) Debt - An Exploratory Field Study. 11th International Symposium On Empirical Engineering and Measurement (ESEM), Toronto, Canada.</a:t>
            </a:r>
            <a:endParaRPr lang="en-US" sz="1200" dirty="0"/>
          </a:p>
        </p:txBody>
      </p:sp>
    </p:spTree>
    <p:custDataLst>
      <p:tags r:id="rId1"/>
    </p:custDataLst>
    <p:extLst>
      <p:ext uri="{BB962C8B-B14F-4D97-AF65-F5344CB8AC3E}">
        <p14:creationId xmlns:p14="http://schemas.microsoft.com/office/powerpoint/2010/main" val="2374020393"/>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585" name="Title 1"/>
          <p:cNvSpPr>
            <a:spLocks noGrp="1"/>
          </p:cNvSpPr>
          <p:nvPr>
            <p:ph type="title"/>
          </p:nvPr>
        </p:nvSpPr>
        <p:spPr>
          <a:xfrm>
            <a:off x="417399" y="643467"/>
            <a:ext cx="8408193" cy="744836"/>
          </a:xfrm>
        </p:spPr>
        <p:txBody>
          <a:bodyPr vert="horz" lIns="91440" tIns="45720" rIns="91440" bIns="45720" rtlCol="0" anchor="ctr">
            <a:normAutofit/>
          </a:bodyPr>
          <a:lstStyle/>
          <a:p>
            <a:pPr defTabSz="914400">
              <a:lnSpc>
                <a:spcPct val="90000"/>
              </a:lnSpc>
            </a:pPr>
            <a:r>
              <a:rPr lang="en-US" sz="2400" kern="1200" dirty="0">
                <a:solidFill>
                  <a:schemeClr val="bg1"/>
                </a:solidFill>
                <a:latin typeface="+mj-lt"/>
                <a:ea typeface="+mj-ea"/>
                <a:cs typeface="+mj-cs"/>
              </a:rPr>
              <a:t>What about the Software Quality due to having Technical Debt?</a:t>
            </a:r>
          </a:p>
        </p:txBody>
      </p:sp>
      <p:pic>
        <p:nvPicPr>
          <p:cNvPr id="3" name="Picture 2"/>
          <p:cNvPicPr>
            <a:picLocks noChangeAspect="1"/>
          </p:cNvPicPr>
          <p:nvPr/>
        </p:nvPicPr>
        <p:blipFill>
          <a:blip r:embed="rId3"/>
          <a:stretch>
            <a:fillRect/>
          </a:stretch>
        </p:blipFill>
        <p:spPr>
          <a:xfrm>
            <a:off x="2510234" y="2225407"/>
            <a:ext cx="4353274" cy="3286722"/>
          </a:xfrm>
          <a:prstGeom prst="rect">
            <a:avLst/>
          </a:prstGeom>
        </p:spPr>
      </p:pic>
    </p:spTree>
    <p:extLst>
      <p:ext uri="{BB962C8B-B14F-4D97-AF65-F5344CB8AC3E}">
        <p14:creationId xmlns:p14="http://schemas.microsoft.com/office/powerpoint/2010/main" val="1679874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F6DD37-395D-4A0F-857B-6049A0E5467B}"/>
              </a:ext>
            </a:extLst>
          </p:cNvPr>
          <p:cNvSpPr txBox="1"/>
          <p:nvPr/>
        </p:nvSpPr>
        <p:spPr>
          <a:xfrm>
            <a:off x="576899" y="798242"/>
            <a:ext cx="5085771" cy="5289058"/>
          </a:xfrm>
          <a:prstGeom prst="rect">
            <a:avLst/>
          </a:prstGeom>
        </p:spPr>
        <p:txBody>
          <a:bodyPr vert="horz" lIns="91440" tIns="45720" rIns="91440" bIns="45720" rtlCol="0" anchor="ctr">
            <a:normAutofit/>
          </a:bodyPr>
          <a:lstStyle/>
          <a:p>
            <a:pPr lvl="0" defTabSz="914400" fontAlgn="base">
              <a:lnSpc>
                <a:spcPct val="90000"/>
              </a:lnSpc>
              <a:spcBef>
                <a:spcPct val="0"/>
              </a:spcBef>
              <a:spcAft>
                <a:spcPts val="600"/>
              </a:spcAft>
            </a:pPr>
            <a:r>
              <a:rPr lang="en-US" altLang="sv-SE" sz="2100" b="1" dirty="0"/>
              <a:t>….or maybe you have </a:t>
            </a:r>
            <a:r>
              <a:rPr lang="en-US" sz="2100" b="1" dirty="0"/>
              <a:t>introduced a sub-optimal</a:t>
            </a:r>
            <a:r>
              <a:rPr lang="en-US" altLang="sv-SE" sz="2100" b="1" dirty="0"/>
              <a:t> solution </a:t>
            </a:r>
            <a:r>
              <a:rPr lang="en-US" altLang="sv-SE" sz="2100" b="1" i="1" dirty="0"/>
              <a:t>unconsciously</a:t>
            </a:r>
            <a:r>
              <a:rPr lang="en-US" altLang="sv-SE" sz="2100" b="1" dirty="0"/>
              <a:t> at some point?</a:t>
            </a:r>
          </a:p>
          <a:p>
            <a:pPr lvl="0" indent="-228600" defTabSz="914400" fontAlgn="base">
              <a:lnSpc>
                <a:spcPct val="90000"/>
              </a:lnSpc>
              <a:spcBef>
                <a:spcPct val="0"/>
              </a:spcBef>
              <a:spcAft>
                <a:spcPts val="600"/>
              </a:spcAft>
              <a:buFont typeface="Arial" panose="020B0604020202020204" pitchFamily="34" charset="0"/>
              <a:buChar char="•"/>
            </a:pPr>
            <a:endParaRPr lang="en-US" altLang="sv-SE" sz="2100" b="1" dirty="0"/>
          </a:p>
          <a:p>
            <a:pPr lvl="0" defTabSz="914400" fontAlgn="base">
              <a:lnSpc>
                <a:spcPct val="90000"/>
              </a:lnSpc>
              <a:spcBef>
                <a:spcPct val="0"/>
              </a:spcBef>
              <a:spcAft>
                <a:spcPts val="600"/>
              </a:spcAft>
            </a:pPr>
            <a:r>
              <a:rPr lang="en-US" altLang="sv-SE" sz="2100" b="1" dirty="0"/>
              <a:t>Because you didn’t know any better way of doing it or…</a:t>
            </a:r>
            <a:br>
              <a:rPr lang="en-US" altLang="sv-SE" sz="2100" b="1" dirty="0"/>
            </a:br>
            <a:r>
              <a:rPr lang="en-US" altLang="sv-SE" sz="2100" b="1" dirty="0"/>
              <a:t>it was the most optimal solution at that specific time</a:t>
            </a:r>
          </a:p>
          <a:p>
            <a:pPr indent="-228600" defTabSz="914400">
              <a:lnSpc>
                <a:spcPct val="90000"/>
              </a:lnSpc>
              <a:spcAft>
                <a:spcPts val="600"/>
              </a:spcAft>
              <a:buFont typeface="Arial" panose="020B0604020202020204" pitchFamily="34" charset="0"/>
              <a:buChar char="•"/>
            </a:pPr>
            <a:endParaRPr lang="en-US" sz="2100" dirty="0"/>
          </a:p>
        </p:txBody>
      </p:sp>
      <p:pic>
        <p:nvPicPr>
          <p:cNvPr id="3" name="Picture 2">
            <a:extLst>
              <a:ext uri="{FF2B5EF4-FFF2-40B4-BE49-F238E27FC236}">
                <a16:creationId xmlns:a16="http://schemas.microsoft.com/office/drawing/2014/main" id="{94626743-D9FD-4381-89C7-64C2B37B8BC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46354" y="1905918"/>
            <a:ext cx="2715658" cy="2715658"/>
          </a:xfrm>
          <a:prstGeom prst="rect">
            <a:avLst/>
          </a:prstGeom>
        </p:spPr>
      </p:pic>
    </p:spTree>
    <p:custDataLst>
      <p:tags r:id="rId1"/>
    </p:custDataLst>
    <p:extLst>
      <p:ext uri="{BB962C8B-B14F-4D97-AF65-F5344CB8AC3E}">
        <p14:creationId xmlns:p14="http://schemas.microsoft.com/office/powerpoint/2010/main" val="2970936941"/>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5" name="Title 1"/>
          <p:cNvSpPr>
            <a:spLocks noGrp="1"/>
          </p:cNvSpPr>
          <p:nvPr>
            <p:ph type="title"/>
          </p:nvPr>
        </p:nvSpPr>
        <p:spPr>
          <a:xfrm>
            <a:off x="486696" y="629266"/>
            <a:ext cx="3845274" cy="1676603"/>
          </a:xfrm>
        </p:spPr>
        <p:txBody>
          <a:bodyPr>
            <a:normAutofit/>
          </a:bodyPr>
          <a:lstStyle/>
          <a:p>
            <a:pPr>
              <a:lnSpc>
                <a:spcPct val="90000"/>
              </a:lnSpc>
            </a:pPr>
            <a:r>
              <a:rPr lang="en-US" sz="3100"/>
              <a:t>Compromised quality attributes due to Technical Debt</a:t>
            </a:r>
            <a:endParaRPr lang="en-US" sz="3100">
              <a:latin typeface="Arial" charset="0"/>
            </a:endParaRPr>
          </a:p>
        </p:txBody>
      </p:sp>
      <p:sp>
        <p:nvSpPr>
          <p:cNvPr id="195586" name="Content Placeholder 2"/>
          <p:cNvSpPr>
            <a:spLocks noGrp="1"/>
          </p:cNvSpPr>
          <p:nvPr>
            <p:ph idx="1"/>
          </p:nvPr>
        </p:nvSpPr>
        <p:spPr>
          <a:xfrm>
            <a:off x="486697" y="2438400"/>
            <a:ext cx="3845272" cy="3785419"/>
          </a:xfrm>
        </p:spPr>
        <p:txBody>
          <a:bodyPr>
            <a:normAutofit/>
          </a:bodyPr>
          <a:lstStyle/>
          <a:p>
            <a:r>
              <a:rPr lang="en-US" i="1" dirty="0"/>
              <a:t>Maintainability</a:t>
            </a:r>
          </a:p>
          <a:p>
            <a:r>
              <a:rPr lang="en-US" i="1" dirty="0"/>
              <a:t>Reliability</a:t>
            </a:r>
          </a:p>
          <a:p>
            <a:r>
              <a:rPr lang="en-US" i="1" dirty="0"/>
              <a:t>Performance</a:t>
            </a:r>
          </a:p>
          <a:p>
            <a:r>
              <a:rPr lang="en-US" i="1" dirty="0"/>
              <a:t>Reusability </a:t>
            </a:r>
          </a:p>
          <a:p>
            <a:r>
              <a:rPr lang="en-US" i="1" dirty="0"/>
              <a:t>Ability to add new features</a:t>
            </a:r>
            <a:r>
              <a:rPr lang="en-US" dirty="0"/>
              <a:t> </a:t>
            </a:r>
          </a:p>
        </p:txBody>
      </p:sp>
      <p:pic>
        <p:nvPicPr>
          <p:cNvPr id="2" name="Picture 1"/>
          <p:cNvPicPr>
            <a:picLocks noChangeAspect="1"/>
          </p:cNvPicPr>
          <p:nvPr/>
        </p:nvPicPr>
        <p:blipFill rotWithShape="1">
          <a:blip r:embed="rId3"/>
          <a:srcRect l="9936" r="22317" b="5"/>
          <a:stretch/>
        </p:blipFill>
        <p:spPr>
          <a:xfrm>
            <a:off x="4567959" y="640082"/>
            <a:ext cx="4096293" cy="5577837"/>
          </a:xfrm>
          <a:prstGeom prst="rect">
            <a:avLst/>
          </a:prstGeom>
          <a:effectLst/>
        </p:spPr>
      </p:pic>
      <p:sp>
        <p:nvSpPr>
          <p:cNvPr id="3" name="Rectangle 2">
            <a:extLst>
              <a:ext uri="{FF2B5EF4-FFF2-40B4-BE49-F238E27FC236}">
                <a16:creationId xmlns:a16="http://schemas.microsoft.com/office/drawing/2014/main" id="{8F70C448-BB3C-4EB0-8671-965104EC463E}"/>
              </a:ext>
            </a:extLst>
          </p:cNvPr>
          <p:cNvSpPr/>
          <p:nvPr/>
        </p:nvSpPr>
        <p:spPr>
          <a:xfrm>
            <a:off x="214829" y="6350450"/>
            <a:ext cx="8819002" cy="461665"/>
          </a:xfrm>
          <a:prstGeom prst="rect">
            <a:avLst/>
          </a:prstGeom>
        </p:spPr>
        <p:txBody>
          <a:bodyPr wrap="square">
            <a:spAutoFit/>
          </a:bodyPr>
          <a:lstStyle/>
          <a:p>
            <a:r>
              <a:rPr lang="en-US" sz="1200" dirty="0">
                <a:latin typeface="Segoe UI" panose="020B0502040204020203" pitchFamily="34" charset="0"/>
              </a:rPr>
              <a:t>Besker, T., et al. (2017). Time to Pay Up - Technical Debt from a Software Quality Perspective. proceedings of the 20th </a:t>
            </a:r>
            <a:r>
              <a:rPr lang="en-US" sz="1200" dirty="0" err="1">
                <a:latin typeface="Segoe UI" panose="020B0502040204020203" pitchFamily="34" charset="0"/>
              </a:rPr>
              <a:t>Ibero</a:t>
            </a:r>
            <a:r>
              <a:rPr lang="en-US" sz="1200" dirty="0">
                <a:latin typeface="Segoe UI" panose="020B0502040204020203" pitchFamily="34" charset="0"/>
              </a:rPr>
              <a:t> American Conference on Software Engineering (</a:t>
            </a:r>
            <a:r>
              <a:rPr lang="en-US" sz="1200" dirty="0" err="1">
                <a:latin typeface="Segoe UI" panose="020B0502040204020203" pitchFamily="34" charset="0"/>
              </a:rPr>
              <a:t>CibSE</a:t>
            </a:r>
            <a:r>
              <a:rPr lang="en-US" sz="1200" dirty="0">
                <a:latin typeface="Segoe UI" panose="020B0502040204020203" pitchFamily="34" charset="0"/>
              </a:rPr>
              <a:t>) @ ICSE17, Buenos Aires, Argentina, </a:t>
            </a:r>
            <a:r>
              <a:rPr lang="en-US" sz="1200" dirty="0" err="1">
                <a:latin typeface="Segoe UI" panose="020B0502040204020203" pitchFamily="34" charset="0"/>
              </a:rPr>
              <a:t>CibSE</a:t>
            </a:r>
            <a:r>
              <a:rPr lang="en-US" sz="1200" dirty="0">
                <a:latin typeface="Segoe UI" panose="020B0502040204020203" pitchFamily="34" charset="0"/>
              </a:rPr>
              <a:t>.</a:t>
            </a:r>
            <a:endParaRPr lang="en-US" u="sng" dirty="0">
              <a:latin typeface="Segoe UI" panose="020B0502040204020203" pitchFamily="34" charset="0"/>
            </a:endParaRPr>
          </a:p>
        </p:txBody>
      </p:sp>
    </p:spTree>
    <p:extLst>
      <p:ext uri="{BB962C8B-B14F-4D97-AF65-F5344CB8AC3E}">
        <p14:creationId xmlns:p14="http://schemas.microsoft.com/office/powerpoint/2010/main" val="2824085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EF374210-2865-4CE2-B63B-C7E9819F2F88}"/>
              </a:ext>
            </a:extLst>
          </p:cNvPr>
          <p:cNvSpPr txBox="1">
            <a:spLocks/>
          </p:cNvSpPr>
          <p:nvPr/>
        </p:nvSpPr>
        <p:spPr>
          <a:xfrm>
            <a:off x="1821617" y="371382"/>
            <a:ext cx="6066461" cy="6159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Different types of Technical Debt*</a:t>
            </a:r>
          </a:p>
        </p:txBody>
      </p:sp>
      <p:sp>
        <p:nvSpPr>
          <p:cNvPr id="3" name="Rectangle 2">
            <a:extLst>
              <a:ext uri="{FF2B5EF4-FFF2-40B4-BE49-F238E27FC236}">
                <a16:creationId xmlns:a16="http://schemas.microsoft.com/office/drawing/2014/main" id="{0148143A-7409-446C-97AD-F543B50C5329}"/>
              </a:ext>
            </a:extLst>
          </p:cNvPr>
          <p:cNvSpPr/>
          <p:nvPr/>
        </p:nvSpPr>
        <p:spPr>
          <a:xfrm>
            <a:off x="1502124" y="1939636"/>
            <a:ext cx="6306384" cy="3731491"/>
          </a:xfrm>
          <a:prstGeom prst="rect">
            <a:avLst/>
          </a:prstGeom>
          <a:solidFill>
            <a:srgbClr val="D2DBE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1001">
            <a:schemeClr val="lt2"/>
          </a:fillRef>
          <a:effectRef idx="1">
            <a:schemeClr val="accent1"/>
          </a:effectRef>
          <a:fontRef idx="minor">
            <a:schemeClr val="dk1"/>
          </a:fontRef>
        </p:style>
        <p:txBody>
          <a:bodyPr rtlCol="0" anchor="ctr"/>
          <a:lstStyle/>
          <a:p>
            <a:pPr algn="ctr"/>
            <a:endParaRPr lang="en-US" dirty="0"/>
          </a:p>
        </p:txBody>
      </p:sp>
      <p:sp>
        <p:nvSpPr>
          <p:cNvPr id="4" name="Rectangle 3">
            <a:extLst>
              <a:ext uri="{FF2B5EF4-FFF2-40B4-BE49-F238E27FC236}">
                <a16:creationId xmlns:a16="http://schemas.microsoft.com/office/drawing/2014/main" id="{4796B0DB-EFE1-4223-B017-9E561D0E83C7}"/>
              </a:ext>
            </a:extLst>
          </p:cNvPr>
          <p:cNvSpPr/>
          <p:nvPr/>
        </p:nvSpPr>
        <p:spPr>
          <a:xfrm>
            <a:off x="4983965" y="3069594"/>
            <a:ext cx="1067320" cy="578290"/>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Requirements Technical Debt</a:t>
            </a:r>
          </a:p>
        </p:txBody>
      </p:sp>
      <p:sp>
        <p:nvSpPr>
          <p:cNvPr id="5" name="Rectangle 4">
            <a:extLst>
              <a:ext uri="{FF2B5EF4-FFF2-40B4-BE49-F238E27FC236}">
                <a16:creationId xmlns:a16="http://schemas.microsoft.com/office/drawing/2014/main" id="{184BF917-BFD0-4DCD-ADBF-92122A1DD605}"/>
              </a:ext>
            </a:extLst>
          </p:cNvPr>
          <p:cNvSpPr/>
          <p:nvPr/>
        </p:nvSpPr>
        <p:spPr>
          <a:xfrm>
            <a:off x="6248741" y="3069594"/>
            <a:ext cx="1043126" cy="584258"/>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 Design Technical Debt</a:t>
            </a:r>
          </a:p>
        </p:txBody>
      </p:sp>
      <p:sp>
        <p:nvSpPr>
          <p:cNvPr id="6" name="Rectangle 5">
            <a:extLst>
              <a:ext uri="{FF2B5EF4-FFF2-40B4-BE49-F238E27FC236}">
                <a16:creationId xmlns:a16="http://schemas.microsoft.com/office/drawing/2014/main" id="{576E6C82-7F9A-4C3B-AB6A-2DAC0742992C}"/>
              </a:ext>
            </a:extLst>
          </p:cNvPr>
          <p:cNvSpPr/>
          <p:nvPr/>
        </p:nvSpPr>
        <p:spPr>
          <a:xfrm>
            <a:off x="3630186" y="3738193"/>
            <a:ext cx="1240489" cy="596169"/>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 Code Technical Debt</a:t>
            </a:r>
          </a:p>
        </p:txBody>
      </p:sp>
      <p:sp>
        <p:nvSpPr>
          <p:cNvPr id="7" name="Rectangle 6">
            <a:extLst>
              <a:ext uri="{FF2B5EF4-FFF2-40B4-BE49-F238E27FC236}">
                <a16:creationId xmlns:a16="http://schemas.microsoft.com/office/drawing/2014/main" id="{4BE4D82B-C4E8-4545-AB42-F96DB5356D39}"/>
              </a:ext>
            </a:extLst>
          </p:cNvPr>
          <p:cNvSpPr/>
          <p:nvPr/>
        </p:nvSpPr>
        <p:spPr>
          <a:xfrm>
            <a:off x="4983965" y="4460195"/>
            <a:ext cx="1067320" cy="599940"/>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Versioning Technical Debt</a:t>
            </a:r>
          </a:p>
        </p:txBody>
      </p:sp>
      <p:sp>
        <p:nvSpPr>
          <p:cNvPr id="8" name="Rectangle 7">
            <a:extLst>
              <a:ext uri="{FF2B5EF4-FFF2-40B4-BE49-F238E27FC236}">
                <a16:creationId xmlns:a16="http://schemas.microsoft.com/office/drawing/2014/main" id="{74D47605-9109-48BF-8C2F-0EBEB834A3E8}"/>
              </a:ext>
            </a:extLst>
          </p:cNvPr>
          <p:cNvSpPr/>
          <p:nvPr/>
        </p:nvSpPr>
        <p:spPr>
          <a:xfrm>
            <a:off x="6248741" y="4460195"/>
            <a:ext cx="1043126" cy="599940"/>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 Defect Technical Debt</a:t>
            </a:r>
          </a:p>
        </p:txBody>
      </p:sp>
      <p:sp>
        <p:nvSpPr>
          <p:cNvPr id="9" name="Rectangle 8">
            <a:extLst>
              <a:ext uri="{FF2B5EF4-FFF2-40B4-BE49-F238E27FC236}">
                <a16:creationId xmlns:a16="http://schemas.microsoft.com/office/drawing/2014/main" id="{AFDB0C12-9530-498C-92D8-31CC3E82F8C4}"/>
              </a:ext>
            </a:extLst>
          </p:cNvPr>
          <p:cNvSpPr/>
          <p:nvPr/>
        </p:nvSpPr>
        <p:spPr>
          <a:xfrm>
            <a:off x="4979552" y="3729475"/>
            <a:ext cx="1071733" cy="612872"/>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 Test Technical Debt</a:t>
            </a:r>
          </a:p>
        </p:txBody>
      </p:sp>
      <p:sp>
        <p:nvSpPr>
          <p:cNvPr id="10" name="Rectangle 9">
            <a:extLst>
              <a:ext uri="{FF2B5EF4-FFF2-40B4-BE49-F238E27FC236}">
                <a16:creationId xmlns:a16="http://schemas.microsoft.com/office/drawing/2014/main" id="{00DDFE5F-26CA-44DD-A663-AB75A67BDC0B}"/>
              </a:ext>
            </a:extLst>
          </p:cNvPr>
          <p:cNvSpPr/>
          <p:nvPr/>
        </p:nvSpPr>
        <p:spPr>
          <a:xfrm>
            <a:off x="6248741" y="3714751"/>
            <a:ext cx="1043126" cy="619610"/>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 Build Technical Debt</a:t>
            </a:r>
          </a:p>
        </p:txBody>
      </p:sp>
      <p:sp>
        <p:nvSpPr>
          <p:cNvPr id="11" name="Rectangle 10">
            <a:extLst>
              <a:ext uri="{FF2B5EF4-FFF2-40B4-BE49-F238E27FC236}">
                <a16:creationId xmlns:a16="http://schemas.microsoft.com/office/drawing/2014/main" id="{EF67BFD2-BCB0-4F6B-BF72-C3E68B963B00}"/>
              </a:ext>
            </a:extLst>
          </p:cNvPr>
          <p:cNvSpPr/>
          <p:nvPr/>
        </p:nvSpPr>
        <p:spPr>
          <a:xfrm>
            <a:off x="3630186" y="4460195"/>
            <a:ext cx="1261879" cy="599940"/>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100" dirty="0">
                <a:solidFill>
                  <a:schemeClr val="bg1">
                    <a:lumMod val="50000"/>
                  </a:schemeClr>
                </a:solidFill>
              </a:rPr>
              <a:t> Infrastructure Technical Debt</a:t>
            </a:r>
          </a:p>
        </p:txBody>
      </p:sp>
      <p:sp>
        <p:nvSpPr>
          <p:cNvPr id="12" name="Rectangle 11">
            <a:extLst>
              <a:ext uri="{FF2B5EF4-FFF2-40B4-BE49-F238E27FC236}">
                <a16:creationId xmlns:a16="http://schemas.microsoft.com/office/drawing/2014/main" id="{6D619A4C-93DF-4AD8-A4AC-A999F37CF320}"/>
              </a:ext>
            </a:extLst>
          </p:cNvPr>
          <p:cNvSpPr/>
          <p:nvPr/>
        </p:nvSpPr>
        <p:spPr>
          <a:xfrm>
            <a:off x="3630186" y="3069594"/>
            <a:ext cx="1252851" cy="578290"/>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050" dirty="0">
                <a:solidFill>
                  <a:schemeClr val="bg1">
                    <a:lumMod val="50000"/>
                  </a:schemeClr>
                </a:solidFill>
              </a:rPr>
              <a:t>Documentation</a:t>
            </a:r>
            <a:r>
              <a:rPr lang="en-US" sz="1100" dirty="0">
                <a:solidFill>
                  <a:schemeClr val="bg1">
                    <a:lumMod val="50000"/>
                  </a:schemeClr>
                </a:solidFill>
              </a:rPr>
              <a:t> Technical Debt</a:t>
            </a:r>
          </a:p>
        </p:txBody>
      </p:sp>
      <p:sp>
        <p:nvSpPr>
          <p:cNvPr id="13" name="TextBox 12">
            <a:extLst>
              <a:ext uri="{FF2B5EF4-FFF2-40B4-BE49-F238E27FC236}">
                <a16:creationId xmlns:a16="http://schemas.microsoft.com/office/drawing/2014/main" id="{2614EA82-1881-4488-82F8-FBD1588FF0D3}"/>
              </a:ext>
            </a:extLst>
          </p:cNvPr>
          <p:cNvSpPr txBox="1"/>
          <p:nvPr/>
        </p:nvSpPr>
        <p:spPr>
          <a:xfrm>
            <a:off x="528381" y="6540312"/>
            <a:ext cx="7921754" cy="214560"/>
          </a:xfrm>
          <a:prstGeom prst="rect">
            <a:avLst/>
          </a:prstGeom>
        </p:spPr>
        <p:txBody>
          <a:bodyPr vert="horz" wrap="none" lIns="91440" tIns="45720" rIns="91440" bIns="45720" rtlCol="0" anchor="t" anchorCtr="0">
            <a:noAutofit/>
          </a:bodyPr>
          <a:lstStyle/>
          <a:p>
            <a:r>
              <a:rPr lang="en-US" sz="1000" dirty="0"/>
              <a:t>* E. Tom, A. Aurum, and R. Vidgen, “An exploration of technical debt,” Journal of Systems and Software, vol. 86, no. 6, 2013, pp. 1498-1516.</a:t>
            </a:r>
          </a:p>
        </p:txBody>
      </p:sp>
      <p:sp>
        <p:nvSpPr>
          <p:cNvPr id="14" name="Rectangle 13">
            <a:extLst>
              <a:ext uri="{FF2B5EF4-FFF2-40B4-BE49-F238E27FC236}">
                <a16:creationId xmlns:a16="http://schemas.microsoft.com/office/drawing/2014/main" id="{EC5EAAFE-B51E-4543-9402-48D216E159E7}"/>
              </a:ext>
            </a:extLst>
          </p:cNvPr>
          <p:cNvSpPr/>
          <p:nvPr/>
        </p:nvSpPr>
        <p:spPr>
          <a:xfrm>
            <a:off x="2274729" y="2455338"/>
            <a:ext cx="1304992" cy="750829"/>
          </a:xfrm>
          <a:prstGeom prst="rect">
            <a:avLst/>
          </a:prstGeom>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1002">
            <a:schemeClr val="lt2"/>
          </a:fillRef>
          <a:effectRef idx="1">
            <a:schemeClr val="accent1"/>
          </a:effectRef>
          <a:fontRef idx="minor">
            <a:schemeClr val="dk1"/>
          </a:fontRef>
        </p:style>
        <p:txBody>
          <a:bodyPr rtlCol="0" anchor="ctr"/>
          <a:lstStyle/>
          <a:p>
            <a:pPr algn="ctr"/>
            <a:r>
              <a:rPr lang="en-US" sz="1400" b="1" dirty="0"/>
              <a:t>Architectural Technical Debt</a:t>
            </a:r>
          </a:p>
        </p:txBody>
      </p:sp>
    </p:spTree>
    <p:custDataLst>
      <p:tags r:id="rId1"/>
    </p:custDataLst>
    <p:extLst>
      <p:ext uri="{BB962C8B-B14F-4D97-AF65-F5344CB8AC3E}">
        <p14:creationId xmlns:p14="http://schemas.microsoft.com/office/powerpoint/2010/main" val="481966406"/>
      </p:ext>
    </p:extLst>
  </p:cSld>
  <p:clrMapOvr>
    <a:masterClrMapping/>
  </p:clrMapOvr>
  <mc:AlternateContent xmlns:mc="http://schemas.openxmlformats.org/markup-compatibility/2006" xmlns:p14="http://schemas.microsoft.com/office/powerpoint/2010/main">
    <mc:Choice Requires="p14">
      <p:transition spd="slow" p14:dur="2000" advTm="1878"/>
    </mc:Choice>
    <mc:Fallback xmlns="">
      <p:transition spd="slow" advTm="18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2204864"/>
            <a:ext cx="7054899" cy="400110"/>
          </a:xfrm>
          <a:prstGeom prst="rect">
            <a:avLst/>
          </a:prstGeom>
          <a:noFill/>
        </p:spPr>
        <p:txBody>
          <a:bodyPr wrap="square" rtlCol="0">
            <a:spAutoFit/>
          </a:bodyPr>
          <a:lstStyle/>
          <a:p>
            <a:endParaRPr lang="en-US" sz="2000" b="1" dirty="0"/>
          </a:p>
        </p:txBody>
      </p:sp>
      <p:pic>
        <p:nvPicPr>
          <p:cNvPr id="5" name="Picture 4"/>
          <p:cNvPicPr>
            <a:picLocks noChangeAspect="1"/>
          </p:cNvPicPr>
          <p:nvPr/>
        </p:nvPicPr>
        <p:blipFill>
          <a:blip r:embed="rId2"/>
          <a:stretch>
            <a:fillRect/>
          </a:stretch>
        </p:blipFill>
        <p:spPr>
          <a:xfrm>
            <a:off x="1" y="0"/>
            <a:ext cx="9144000" cy="6908800"/>
          </a:xfrm>
          <a:prstGeom prst="rect">
            <a:avLst/>
          </a:prstGeom>
        </p:spPr>
      </p:pic>
    </p:spTree>
    <p:extLst>
      <p:ext uri="{BB962C8B-B14F-4D97-AF65-F5344CB8AC3E}">
        <p14:creationId xmlns:p14="http://schemas.microsoft.com/office/powerpoint/2010/main" val="2509167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661314" y="1001761"/>
            <a:ext cx="4482666" cy="2889114"/>
          </a:xfrm>
        </p:spPr>
        <p:txBody>
          <a:bodyPr anchor="b">
            <a:normAutofit/>
          </a:bodyPr>
          <a:lstStyle/>
          <a:p>
            <a:pPr algn="l"/>
            <a:r>
              <a:rPr lang="en-US" dirty="0"/>
              <a:t>Architectural Technical Debt –</a:t>
            </a:r>
            <a:br>
              <a:rPr lang="en-US" dirty="0"/>
            </a:br>
            <a:r>
              <a:rPr lang="en-US" dirty="0"/>
              <a:t>ATD</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a:srcRect t="23166" r="-2" b="4733"/>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30486255"/>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1559C715-BA34-4938-899B-59BA6A9B8984}"/>
              </a:ext>
            </a:extLst>
          </p:cNvPr>
          <p:cNvSpPr txBox="1">
            <a:spLocks/>
          </p:cNvSpPr>
          <p:nvPr/>
        </p:nvSpPr>
        <p:spPr>
          <a:xfrm>
            <a:off x="840699" y="687480"/>
            <a:ext cx="5605629" cy="9941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2">
                    <a:lumMod val="50000"/>
                  </a:schemeClr>
                </a:solidFill>
                <a:latin typeface="+mj-lt"/>
                <a:ea typeface="+mj-ea"/>
                <a:cs typeface="+mj-cs"/>
              </a:defRPr>
            </a:lvl1pPr>
          </a:lstStyle>
          <a:p>
            <a:pPr algn="l" defTabSz="914400">
              <a:lnSpc>
                <a:spcPct val="90000"/>
              </a:lnSpc>
              <a:spcAft>
                <a:spcPts val="600"/>
              </a:spcAft>
            </a:pPr>
            <a:r>
              <a:rPr lang="en-US" sz="3850" kern="1200">
                <a:solidFill>
                  <a:schemeClr val="tx1"/>
                </a:solidFill>
                <a:latin typeface="+mj-lt"/>
                <a:ea typeface="+mj-ea"/>
                <a:cs typeface="+mj-cs"/>
              </a:rPr>
              <a:t>The importance of ATD</a:t>
            </a:r>
          </a:p>
        </p:txBody>
      </p:sp>
      <p:sp>
        <p:nvSpPr>
          <p:cNvPr id="11" name="TextBox 10">
            <a:extLst>
              <a:ext uri="{FF2B5EF4-FFF2-40B4-BE49-F238E27FC236}">
                <a16:creationId xmlns:a16="http://schemas.microsoft.com/office/drawing/2014/main" id="{7F0B26E9-BA6B-471A-8110-BB35D880999F}"/>
              </a:ext>
            </a:extLst>
          </p:cNvPr>
          <p:cNvSpPr txBox="1"/>
          <p:nvPr/>
        </p:nvSpPr>
        <p:spPr>
          <a:xfrm>
            <a:off x="181839" y="1681652"/>
            <a:ext cx="6687239" cy="4231437"/>
          </a:xfrm>
          <a:prstGeom prst="rect">
            <a:avLst/>
          </a:prstGeom>
        </p:spPr>
        <p:txBody>
          <a:bodyPr vert="horz" lIns="91440" tIns="45720" rIns="91440" bIns="45720" rtlCol="0" anchor="ctr">
            <a:normAutofit/>
          </a:bodyPr>
          <a:lstStyle/>
          <a:p>
            <a:pPr marL="285750" indent="-228600" defTabSz="914400">
              <a:lnSpc>
                <a:spcPct val="90000"/>
              </a:lnSpc>
              <a:spcAft>
                <a:spcPts val="600"/>
              </a:spcAft>
              <a:buFont typeface="Arial" panose="020B0604020202020204" pitchFamily="34" charset="0"/>
              <a:buChar char="•"/>
            </a:pPr>
            <a:r>
              <a:rPr lang="en-US" dirty="0"/>
              <a:t>ATD is the </a:t>
            </a:r>
            <a:r>
              <a:rPr lang="en-US" b="1" dirty="0"/>
              <a:t>most commonly encountered </a:t>
            </a:r>
            <a:r>
              <a:rPr lang="en-US" dirty="0"/>
              <a:t>instances of TD and are caused by architectural inadequacies </a:t>
            </a:r>
          </a:p>
          <a:p>
            <a:pPr indent="-228600" defTabSz="914400">
              <a:lnSpc>
                <a:spcPct val="90000"/>
              </a:lnSpc>
              <a:spcAft>
                <a:spcPts val="600"/>
              </a:spcAft>
              <a:buFont typeface="Arial" panose="020B0604020202020204" pitchFamily="34" charset="0"/>
              <a:buChar char="•"/>
            </a:pPr>
            <a:endParaRPr lang="en-US" dirty="0"/>
          </a:p>
          <a:p>
            <a:pPr marL="285750" indent="-228600" defTabSz="914400">
              <a:lnSpc>
                <a:spcPct val="90000"/>
              </a:lnSpc>
              <a:spcAft>
                <a:spcPts val="600"/>
              </a:spcAft>
              <a:buFont typeface="Arial" panose="020B0604020202020204" pitchFamily="34" charset="0"/>
              <a:buChar char="•"/>
            </a:pPr>
            <a:r>
              <a:rPr lang="en-US" dirty="0"/>
              <a:t>Architectural decisions are the </a:t>
            </a:r>
            <a:r>
              <a:rPr lang="en-US" b="1" dirty="0"/>
              <a:t>most important source of TD</a:t>
            </a:r>
          </a:p>
          <a:p>
            <a:pPr indent="-228600" defTabSz="914400">
              <a:lnSpc>
                <a:spcPct val="90000"/>
              </a:lnSpc>
              <a:spcAft>
                <a:spcPts val="600"/>
              </a:spcAft>
              <a:buFont typeface="Arial" panose="020B0604020202020204" pitchFamily="34" charset="0"/>
              <a:buChar char="•"/>
            </a:pPr>
            <a:endParaRPr lang="en-US" dirty="0"/>
          </a:p>
          <a:p>
            <a:pPr marL="285750" indent="-228600" defTabSz="914400">
              <a:lnSpc>
                <a:spcPct val="90000"/>
              </a:lnSpc>
              <a:spcAft>
                <a:spcPts val="600"/>
              </a:spcAft>
              <a:buFont typeface="Arial" panose="020B0604020202020204" pitchFamily="34" charset="0"/>
              <a:buChar char="•"/>
            </a:pPr>
            <a:r>
              <a:rPr lang="en-US" dirty="0"/>
              <a:t>ATD has a </a:t>
            </a:r>
            <a:r>
              <a:rPr lang="en-US" b="1" dirty="0"/>
              <a:t>huge impact and leverage </a:t>
            </a:r>
            <a:r>
              <a:rPr lang="en-US" dirty="0"/>
              <a:t>within the overall development lifecycle </a:t>
            </a:r>
          </a:p>
          <a:p>
            <a:pPr marL="285750" indent="-228600" defTabSz="914400">
              <a:lnSpc>
                <a:spcPct val="90000"/>
              </a:lnSpc>
              <a:spcAft>
                <a:spcPts val="600"/>
              </a:spcAft>
              <a:buFont typeface="Arial" panose="020B0604020202020204" pitchFamily="34" charset="0"/>
              <a:buChar char="•"/>
            </a:pPr>
            <a:endParaRPr lang="en-US" dirty="0"/>
          </a:p>
          <a:p>
            <a:pPr indent="-228600" defTabSz="914400">
              <a:lnSpc>
                <a:spcPct val="90000"/>
              </a:lnSpc>
              <a:spcAft>
                <a:spcPts val="600"/>
              </a:spcAft>
              <a:buFont typeface="Arial" panose="020B0604020202020204" pitchFamily="34" charset="0"/>
              <a:buChar char="•"/>
            </a:pPr>
            <a:r>
              <a:rPr lang="en-US" dirty="0"/>
              <a:t> “</a:t>
            </a:r>
            <a:r>
              <a:rPr lang="en-US" i="1" dirty="0"/>
              <a:t>Architecture plays a signiﬁcant role in the development of large systems, together with other development activities, such as documentation and testing (which are often lacking). These activities can add signiﬁcantly to the debt and thus are part of the technical debt landscape”. **</a:t>
            </a:r>
          </a:p>
          <a:p>
            <a:pPr indent="-228600" defTabSz="914400">
              <a:lnSpc>
                <a:spcPct val="90000"/>
              </a:lnSpc>
              <a:spcAft>
                <a:spcPts val="600"/>
              </a:spcAft>
              <a:buFont typeface="Arial" panose="020B0604020202020204" pitchFamily="34" charset="0"/>
              <a:buChar char="•"/>
            </a:pPr>
            <a:endParaRPr lang="en-US" sz="1300" dirty="0"/>
          </a:p>
        </p:txBody>
      </p:sp>
      <p:sp>
        <p:nvSpPr>
          <p:cNvPr id="18" name="Rectangle 1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92E51E3C-E365-47AF-9121-F8D577FFA47A}"/>
              </a:ext>
            </a:extLst>
          </p:cNvPr>
          <p:cNvSpPr txBox="1"/>
          <p:nvPr/>
        </p:nvSpPr>
        <p:spPr>
          <a:xfrm>
            <a:off x="181839" y="6552241"/>
            <a:ext cx="7984878" cy="261610"/>
          </a:xfrm>
          <a:prstGeom prst="rect">
            <a:avLst/>
          </a:prstGeom>
          <a:noFill/>
        </p:spPr>
        <p:txBody>
          <a:bodyPr wrap="none" rtlCol="0">
            <a:spAutoFit/>
          </a:bodyPr>
          <a:lstStyle/>
          <a:p>
            <a:r>
              <a:rPr lang="en-US" sz="1100" dirty="0">
                <a:latin typeface="Segoe UI" panose="020B0502040204020203" pitchFamily="34" charset="0"/>
              </a:rPr>
              <a:t>** </a:t>
            </a:r>
            <a:r>
              <a:rPr lang="en-US" sz="1100" dirty="0" err="1">
                <a:latin typeface="Segoe UI" panose="020B0502040204020203" pitchFamily="34" charset="0"/>
              </a:rPr>
              <a:t>Kruchten</a:t>
            </a:r>
            <a:r>
              <a:rPr lang="en-US" sz="1100" dirty="0">
                <a:latin typeface="Segoe UI" panose="020B0502040204020203" pitchFamily="34" charset="0"/>
              </a:rPr>
              <a:t>, P. , Nord, R.L. , </a:t>
            </a:r>
            <a:r>
              <a:rPr lang="en-US" sz="1100" dirty="0" err="1">
                <a:latin typeface="Segoe UI" panose="020B0502040204020203" pitchFamily="34" charset="0"/>
              </a:rPr>
              <a:t>Ozkaya</a:t>
            </a:r>
            <a:r>
              <a:rPr lang="en-US" sz="1100" dirty="0">
                <a:latin typeface="Segoe UI" panose="020B0502040204020203" pitchFamily="34" charset="0"/>
              </a:rPr>
              <a:t>, I. , 2012. Technical debt: from metaphor to theory and practice. Software, IEEE 29, 18–21 . </a:t>
            </a:r>
            <a:endParaRPr lang="en-US" sz="1100" dirty="0"/>
          </a:p>
        </p:txBody>
      </p:sp>
      <p:pic>
        <p:nvPicPr>
          <p:cNvPr id="6" name="Graphic 5" descr="Flammable">
            <a:extLst>
              <a:ext uri="{FF2B5EF4-FFF2-40B4-BE49-F238E27FC236}">
                <a16:creationId xmlns:a16="http://schemas.microsoft.com/office/drawing/2014/main" id="{9CB514AC-EE5E-4EE6-B27F-EA3D587792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6327" y="2675823"/>
            <a:ext cx="1386665" cy="1386665"/>
          </a:xfrm>
          <a:prstGeom prst="rect">
            <a:avLst/>
          </a:prstGeom>
        </p:spPr>
      </p:pic>
    </p:spTree>
    <p:extLst>
      <p:ext uri="{BB962C8B-B14F-4D97-AF65-F5344CB8AC3E}">
        <p14:creationId xmlns:p14="http://schemas.microsoft.com/office/powerpoint/2010/main" val="1412971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BD15B356-1AF0-4AFF-AAE6-AFCE7E6464E7}"/>
              </a:ext>
            </a:extLst>
          </p:cNvPr>
          <p:cNvGraphicFramePr/>
          <p:nvPr>
            <p:extLst>
              <p:ext uri="{D42A27DB-BD31-4B8C-83A1-F6EECF244321}">
                <p14:modId xmlns:p14="http://schemas.microsoft.com/office/powerpoint/2010/main" val="1890378851"/>
              </p:ext>
            </p:extLst>
          </p:nvPr>
        </p:nvGraphicFramePr>
        <p:xfrm>
          <a:off x="628650" y="1090670"/>
          <a:ext cx="7886700" cy="5378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ECA0C7F-BE28-45E8-AC3C-96C8C2865C37}"/>
              </a:ext>
            </a:extLst>
          </p:cNvPr>
          <p:cNvSpPr txBox="1"/>
          <p:nvPr/>
        </p:nvSpPr>
        <p:spPr>
          <a:xfrm>
            <a:off x="2434729" y="223396"/>
            <a:ext cx="4501745" cy="584775"/>
          </a:xfrm>
          <a:prstGeom prst="rect">
            <a:avLst/>
          </a:prstGeom>
          <a:noFill/>
        </p:spPr>
        <p:txBody>
          <a:bodyPr wrap="none" rtlCol="0">
            <a:spAutoFit/>
          </a:bodyPr>
          <a:lstStyle/>
          <a:p>
            <a:r>
              <a:rPr lang="en-US" sz="3200" b="1" dirty="0"/>
              <a:t>Categories related to ATD</a:t>
            </a:r>
          </a:p>
        </p:txBody>
      </p:sp>
      <p:sp>
        <p:nvSpPr>
          <p:cNvPr id="5" name="Rectangle 4">
            <a:extLst>
              <a:ext uri="{FF2B5EF4-FFF2-40B4-BE49-F238E27FC236}">
                <a16:creationId xmlns:a16="http://schemas.microsoft.com/office/drawing/2014/main" id="{BC664F85-9DD6-4ADE-83EB-F4ED090AC227}"/>
              </a:ext>
            </a:extLst>
          </p:cNvPr>
          <p:cNvSpPr/>
          <p:nvPr/>
        </p:nvSpPr>
        <p:spPr>
          <a:xfrm>
            <a:off x="258897" y="6469351"/>
            <a:ext cx="8774934" cy="461665"/>
          </a:xfrm>
          <a:prstGeom prst="rect">
            <a:avLst/>
          </a:prstGeom>
        </p:spPr>
        <p:txBody>
          <a:bodyPr wrap="square">
            <a:spAutoFit/>
          </a:bodyPr>
          <a:lstStyle/>
          <a:p>
            <a:r>
              <a:rPr lang="en-US" sz="1200" dirty="0">
                <a:latin typeface="Segoe UI" panose="020B0502040204020203" pitchFamily="34" charset="0"/>
              </a:rPr>
              <a:t>Besker, T., et al. (2018). "Managing architectural technical debt: A unified model and systematic literature review." Journal of Systems and Software </a:t>
            </a:r>
            <a:r>
              <a:rPr lang="en-US" sz="1200" b="1" dirty="0">
                <a:latin typeface="Segoe UI" panose="020B0502040204020203" pitchFamily="34" charset="0"/>
              </a:rPr>
              <a:t>135</a:t>
            </a:r>
            <a:r>
              <a:rPr lang="en-US" sz="1200" dirty="0">
                <a:latin typeface="Segoe UI" panose="020B0502040204020203" pitchFamily="34" charset="0"/>
              </a:rPr>
              <a:t>(Supplement C): 1-16.</a:t>
            </a:r>
            <a:endParaRPr lang="en-US" sz="1200" dirty="0"/>
          </a:p>
        </p:txBody>
      </p:sp>
    </p:spTree>
    <p:extLst>
      <p:ext uri="{BB962C8B-B14F-4D97-AF65-F5344CB8AC3E}">
        <p14:creationId xmlns:p14="http://schemas.microsoft.com/office/powerpoint/2010/main" val="4197571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C6D43CA-6D4A-453D-9ED5-85F0AE7E76A0}"/>
              </a:ext>
            </a:extLst>
          </p:cNvPr>
          <p:cNvSpPr txBox="1"/>
          <p:nvPr/>
        </p:nvSpPr>
        <p:spPr>
          <a:xfrm>
            <a:off x="491490" y="2575034"/>
            <a:ext cx="3840085" cy="346222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2000" b="1" dirty="0"/>
              <a:t>Detection, no available tools supporting the detection of ATD</a:t>
            </a:r>
          </a:p>
          <a:p>
            <a:pPr marL="285750" indent="-228600" defTabSz="914400">
              <a:lnSpc>
                <a:spcPct val="90000"/>
              </a:lnSpc>
              <a:spcAft>
                <a:spcPts val="600"/>
              </a:spcAft>
              <a:buFont typeface="Arial" panose="020B0604020202020204" pitchFamily="34" charset="0"/>
              <a:buChar char="•"/>
            </a:pPr>
            <a:endParaRPr lang="en-US" sz="2000" b="1" dirty="0"/>
          </a:p>
          <a:p>
            <a:pPr marL="285750" indent="-228600" defTabSz="914400">
              <a:lnSpc>
                <a:spcPct val="90000"/>
              </a:lnSpc>
              <a:spcAft>
                <a:spcPts val="600"/>
              </a:spcAft>
              <a:buFont typeface="Arial" panose="020B0604020202020204" pitchFamily="34" charset="0"/>
              <a:buChar char="•"/>
            </a:pPr>
            <a:r>
              <a:rPr lang="en-US" sz="2000" b="1" dirty="0"/>
              <a:t>ATD seldom yield observable behaviors to end users</a:t>
            </a:r>
          </a:p>
          <a:p>
            <a:pPr marL="285750" indent="-228600" defTabSz="914400">
              <a:lnSpc>
                <a:spcPct val="90000"/>
              </a:lnSpc>
              <a:spcAft>
                <a:spcPts val="600"/>
              </a:spcAft>
              <a:buFont typeface="Arial" panose="020B0604020202020204" pitchFamily="34" charset="0"/>
              <a:buChar char="•"/>
            </a:pPr>
            <a:endParaRPr lang="en-US" sz="2000" b="1" dirty="0"/>
          </a:p>
          <a:p>
            <a:pPr marL="285750" indent="-228600" defTabSz="914400">
              <a:lnSpc>
                <a:spcPct val="90000"/>
              </a:lnSpc>
              <a:spcAft>
                <a:spcPts val="600"/>
              </a:spcAft>
              <a:buFont typeface="Arial" panose="020B0604020202020204" pitchFamily="34" charset="0"/>
              <a:buChar char="•"/>
            </a:pPr>
            <a:r>
              <a:rPr lang="en-US" sz="2000" b="1" dirty="0"/>
              <a:t>ATD evolves over time</a:t>
            </a:r>
            <a:endParaRPr lang="en-US" sz="1600" dirty="0"/>
          </a:p>
        </p:txBody>
      </p:sp>
      <p:pic>
        <p:nvPicPr>
          <p:cNvPr id="8" name="Picture 7">
            <a:extLst>
              <a:ext uri="{FF2B5EF4-FFF2-40B4-BE49-F238E27FC236}">
                <a16:creationId xmlns:a16="http://schemas.microsoft.com/office/drawing/2014/main" id="{5E393EF2-BD12-40A8-80F3-001AF8F2D64D}"/>
              </a:ext>
            </a:extLst>
          </p:cNvPr>
          <p:cNvPicPr>
            <a:picLocks noChangeAspect="1"/>
          </p:cNvPicPr>
          <p:nvPr/>
        </p:nvPicPr>
        <p:blipFill rotWithShape="1">
          <a:blip r:embed="rId3"/>
          <a:srcRect l="23347" r="23837" b="1"/>
          <a:stretch/>
        </p:blipFill>
        <p:spPr>
          <a:xfrm>
            <a:off x="4452091" y="13"/>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0" name="Title 3">
            <a:extLst>
              <a:ext uri="{FF2B5EF4-FFF2-40B4-BE49-F238E27FC236}">
                <a16:creationId xmlns:a16="http://schemas.microsoft.com/office/drawing/2014/main" id="{AAB0D09D-EC10-4886-833B-2B3ED023CF16}"/>
              </a:ext>
            </a:extLst>
          </p:cNvPr>
          <p:cNvSpPr txBox="1">
            <a:spLocks/>
          </p:cNvSpPr>
          <p:nvPr/>
        </p:nvSpPr>
        <p:spPr>
          <a:xfrm>
            <a:off x="981362" y="180376"/>
            <a:ext cx="2709289" cy="909515"/>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2">
                    <a:lumMod val="50000"/>
                  </a:schemeClr>
                </a:solidFill>
                <a:latin typeface="+mj-lt"/>
                <a:ea typeface="+mj-ea"/>
                <a:cs typeface="+mj-cs"/>
              </a:defRPr>
            </a:lvl1pPr>
          </a:lstStyle>
          <a:p>
            <a:r>
              <a:rPr lang="en-US" sz="4800" dirty="0"/>
              <a:t>Challenges </a:t>
            </a:r>
          </a:p>
          <a:p>
            <a:r>
              <a:rPr lang="en-US" sz="4800" dirty="0"/>
              <a:t>related to ATD</a:t>
            </a:r>
          </a:p>
        </p:txBody>
      </p:sp>
    </p:spTree>
    <p:extLst>
      <p:ext uri="{BB962C8B-B14F-4D97-AF65-F5344CB8AC3E}">
        <p14:creationId xmlns:p14="http://schemas.microsoft.com/office/powerpoint/2010/main" val="2690391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DC0DEA7-FA84-4A38-A7CB-98607D809583}"/>
              </a:ext>
            </a:extLst>
          </p:cNvPr>
          <p:cNvSpPr txBox="1"/>
          <p:nvPr/>
        </p:nvSpPr>
        <p:spPr>
          <a:xfrm>
            <a:off x="491490" y="2575033"/>
            <a:ext cx="4300847" cy="3649489"/>
          </a:xfrm>
          <a:prstGeom prst="rect">
            <a:avLst/>
          </a:prstGeom>
        </p:spPr>
        <p:txBody>
          <a:bodyPr vert="horz" lIns="91440" tIns="45720" rIns="91440" bIns="45720" rtlCol="0">
            <a:normAutofit fontScale="92500" lnSpcReduction="10000"/>
          </a:bodyPr>
          <a:lstStyle/>
          <a:p>
            <a:pPr marL="285750" indent="-228600" defTabSz="914400">
              <a:lnSpc>
                <a:spcPct val="90000"/>
              </a:lnSpc>
              <a:spcAft>
                <a:spcPts val="600"/>
              </a:spcAft>
              <a:buFont typeface="Arial" panose="020B0604020202020204" pitchFamily="34" charset="0"/>
              <a:buChar char="•"/>
            </a:pPr>
            <a:r>
              <a:rPr lang="en-US" b="1" dirty="0"/>
              <a:t>Reduced flexibility – </a:t>
            </a:r>
            <a:br>
              <a:rPr lang="en-US" b="1" dirty="0"/>
            </a:br>
            <a:r>
              <a:rPr lang="en-US" b="1" dirty="0"/>
              <a:t>need for a proactive thinking</a:t>
            </a:r>
          </a:p>
          <a:p>
            <a:pPr marL="285750" indent="-228600" defTabSz="914400">
              <a:lnSpc>
                <a:spcPct val="90000"/>
              </a:lnSpc>
              <a:spcAft>
                <a:spcPts val="600"/>
              </a:spcAft>
              <a:buFont typeface="Arial" panose="020B0604020202020204" pitchFamily="34" charset="0"/>
              <a:buChar char="•"/>
            </a:pPr>
            <a:endParaRPr lang="en-US" b="1" dirty="0"/>
          </a:p>
          <a:p>
            <a:pPr marL="285750" indent="-228600" defTabSz="914400">
              <a:lnSpc>
                <a:spcPct val="90000"/>
              </a:lnSpc>
              <a:spcAft>
                <a:spcPts val="600"/>
              </a:spcAft>
              <a:buFont typeface="Arial" panose="020B0604020202020204" pitchFamily="34" charset="0"/>
              <a:buChar char="•"/>
            </a:pPr>
            <a:r>
              <a:rPr lang="en-US" b="1" dirty="0"/>
              <a:t>Maintenance complications and penalties</a:t>
            </a:r>
          </a:p>
          <a:p>
            <a:pPr marL="285750" indent="-228600" defTabSz="914400">
              <a:lnSpc>
                <a:spcPct val="90000"/>
              </a:lnSpc>
              <a:spcAft>
                <a:spcPts val="600"/>
              </a:spcAft>
              <a:buFont typeface="Arial" panose="020B0604020202020204" pitchFamily="34" charset="0"/>
              <a:buChar char="•"/>
            </a:pPr>
            <a:endParaRPr lang="en-US" b="1" dirty="0"/>
          </a:p>
          <a:p>
            <a:pPr marL="285750" indent="-228600" defTabSz="914400">
              <a:lnSpc>
                <a:spcPct val="90000"/>
              </a:lnSpc>
              <a:spcAft>
                <a:spcPts val="600"/>
              </a:spcAft>
              <a:buFont typeface="Arial" panose="020B0604020202020204" pitchFamily="34" charset="0"/>
              <a:buChar char="•"/>
            </a:pPr>
            <a:r>
              <a:rPr lang="en-US" b="1" dirty="0"/>
              <a:t>Stiﬂing the organization's ability to introduce new features</a:t>
            </a:r>
          </a:p>
          <a:p>
            <a:pPr marL="285750" indent="-228600" defTabSz="914400">
              <a:lnSpc>
                <a:spcPct val="90000"/>
              </a:lnSpc>
              <a:spcAft>
                <a:spcPts val="600"/>
              </a:spcAft>
              <a:buFont typeface="Arial" panose="020B0604020202020204" pitchFamily="34" charset="0"/>
              <a:buChar char="•"/>
            </a:pPr>
            <a:endParaRPr lang="en-US" b="1" dirty="0"/>
          </a:p>
          <a:p>
            <a:pPr marL="285750" indent="-228600" defTabSz="914400">
              <a:lnSpc>
                <a:spcPct val="90000"/>
              </a:lnSpc>
              <a:spcAft>
                <a:spcPts val="600"/>
              </a:spcAft>
              <a:buFont typeface="Arial" panose="020B0604020202020204" pitchFamily="34" charset="0"/>
              <a:buChar char="•"/>
            </a:pPr>
            <a:r>
              <a:rPr lang="en-US" b="1" dirty="0"/>
              <a:t>Imped innovation and system growth (evolvability, </a:t>
            </a:r>
            <a:r>
              <a:rPr lang="en-US" b="1" dirty="0" err="1"/>
              <a:t>extendability</a:t>
            </a:r>
            <a:r>
              <a:rPr lang="en-US" b="1" dirty="0"/>
              <a:t>)</a:t>
            </a:r>
          </a:p>
          <a:p>
            <a:pPr marL="285750" indent="-228600" defTabSz="914400">
              <a:lnSpc>
                <a:spcPct val="90000"/>
              </a:lnSpc>
              <a:spcAft>
                <a:spcPts val="600"/>
              </a:spcAft>
              <a:buFont typeface="Arial" panose="020B0604020202020204" pitchFamily="34" charset="0"/>
              <a:buChar char="•"/>
            </a:pPr>
            <a:endParaRPr lang="en-US" b="1" dirty="0"/>
          </a:p>
          <a:p>
            <a:pPr marL="285750" indent="-228600" defTabSz="914400">
              <a:lnSpc>
                <a:spcPct val="90000"/>
              </a:lnSpc>
              <a:spcAft>
                <a:spcPts val="600"/>
              </a:spcAft>
              <a:buFont typeface="Arial" panose="020B0604020202020204" pitchFamily="34" charset="0"/>
              <a:buChar char="•"/>
            </a:pPr>
            <a:r>
              <a:rPr lang="en-US" b="1" dirty="0"/>
              <a:t>Understandability, testability, extensibility, reusability performance and reliability</a:t>
            </a:r>
          </a:p>
          <a:p>
            <a:pPr indent="-228600" defTabSz="914400">
              <a:lnSpc>
                <a:spcPct val="90000"/>
              </a:lnSpc>
              <a:spcAft>
                <a:spcPts val="600"/>
              </a:spcAft>
              <a:buFont typeface="Arial" panose="020B0604020202020204" pitchFamily="34" charset="0"/>
              <a:buChar char="•"/>
            </a:pPr>
            <a:endParaRPr lang="en-US" sz="1400" dirty="0"/>
          </a:p>
        </p:txBody>
      </p:sp>
      <p:pic>
        <p:nvPicPr>
          <p:cNvPr id="3" name="Picture 2"/>
          <p:cNvPicPr>
            <a:picLocks noChangeAspect="1"/>
          </p:cNvPicPr>
          <p:nvPr/>
        </p:nvPicPr>
        <p:blipFill rotWithShape="1">
          <a:blip r:embed="rId3"/>
          <a:srcRect l="25453" r="29843" b="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9" name="Title 3">
            <a:extLst>
              <a:ext uri="{FF2B5EF4-FFF2-40B4-BE49-F238E27FC236}">
                <a16:creationId xmlns:a16="http://schemas.microsoft.com/office/drawing/2014/main" id="{0CE67F92-2508-4FBC-B325-0946E85F9282}"/>
              </a:ext>
            </a:extLst>
          </p:cNvPr>
          <p:cNvSpPr txBox="1">
            <a:spLocks/>
          </p:cNvSpPr>
          <p:nvPr/>
        </p:nvSpPr>
        <p:spPr>
          <a:xfrm>
            <a:off x="981362" y="180376"/>
            <a:ext cx="2939128" cy="909515"/>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2">
                    <a:lumMod val="50000"/>
                  </a:schemeClr>
                </a:solidFill>
                <a:latin typeface="+mj-lt"/>
                <a:ea typeface="+mj-ea"/>
                <a:cs typeface="+mj-cs"/>
              </a:defRPr>
            </a:lvl1pPr>
          </a:lstStyle>
          <a:p>
            <a:r>
              <a:rPr lang="en-US" sz="3200" dirty="0"/>
              <a:t> Negative effects </a:t>
            </a:r>
          </a:p>
          <a:p>
            <a:r>
              <a:rPr lang="en-US" sz="3200" dirty="0"/>
              <a:t>caused by ATD</a:t>
            </a:r>
          </a:p>
        </p:txBody>
      </p:sp>
    </p:spTree>
    <p:extLst>
      <p:ext uri="{BB962C8B-B14F-4D97-AF65-F5344CB8AC3E}">
        <p14:creationId xmlns:p14="http://schemas.microsoft.com/office/powerpoint/2010/main" val="795268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
          <p:cNvSpPr txBox="1">
            <a:spLocks/>
          </p:cNvSpPr>
          <p:nvPr/>
        </p:nvSpPr>
        <p:spPr>
          <a:xfrm>
            <a:off x="713508" y="0"/>
            <a:ext cx="8236528" cy="77097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2">
                    <a:lumMod val="50000"/>
                  </a:schemeClr>
                </a:solidFill>
                <a:latin typeface="+mj-lt"/>
                <a:ea typeface="+mj-ea"/>
                <a:cs typeface="+mj-cs"/>
              </a:defRPr>
            </a:lvl1pPr>
          </a:lstStyle>
          <a:p>
            <a:r>
              <a:rPr lang="en-US" sz="3600" dirty="0"/>
              <a:t>Architectural Technical Debt</a:t>
            </a:r>
          </a:p>
        </p:txBody>
      </p:sp>
      <p:pic>
        <p:nvPicPr>
          <p:cNvPr id="8" name="Picture 7"/>
          <p:cNvPicPr>
            <a:picLocks noChangeAspect="1"/>
          </p:cNvPicPr>
          <p:nvPr/>
        </p:nvPicPr>
        <p:blipFill>
          <a:blip r:embed="rId3"/>
          <a:stretch>
            <a:fillRect/>
          </a:stretch>
        </p:blipFill>
        <p:spPr>
          <a:xfrm>
            <a:off x="23566" y="951346"/>
            <a:ext cx="9042401" cy="5371214"/>
          </a:xfrm>
          <a:prstGeom prst="rect">
            <a:avLst/>
          </a:prstGeom>
        </p:spPr>
      </p:pic>
      <p:sp>
        <p:nvSpPr>
          <p:cNvPr id="9" name="Rectangle 8"/>
          <p:cNvSpPr/>
          <p:nvPr/>
        </p:nvSpPr>
        <p:spPr>
          <a:xfrm>
            <a:off x="32803" y="6379641"/>
            <a:ext cx="9042401" cy="430887"/>
          </a:xfrm>
          <a:prstGeom prst="rect">
            <a:avLst/>
          </a:prstGeom>
        </p:spPr>
        <p:txBody>
          <a:bodyPr wrap="square">
            <a:spAutoFit/>
          </a:bodyPr>
          <a:lstStyle/>
          <a:p>
            <a:r>
              <a:rPr lang="en-US" sz="1100" dirty="0">
                <a:latin typeface="Segoe UI" panose="020B0502040204020203" pitchFamily="34" charset="0"/>
              </a:rPr>
              <a:t>[T. Besker, A. Martini, and J. Bosch, “Managing architectural technical debt: A unified model and systematic literature review,” Journal of Systems and Software, vol. 135, no. Supplement C, pp. 1-16, 2018/01/01/, 2018.</a:t>
            </a:r>
            <a:endParaRPr lang="en-US" sz="1100" dirty="0"/>
          </a:p>
        </p:txBody>
      </p:sp>
    </p:spTree>
    <p:extLst>
      <p:ext uri="{BB962C8B-B14F-4D97-AF65-F5344CB8AC3E}">
        <p14:creationId xmlns:p14="http://schemas.microsoft.com/office/powerpoint/2010/main" val="3276517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3313"/>
          <a:stretch/>
        </p:blipFill>
        <p:spPr>
          <a:xfrm flipH="1">
            <a:off x="-196051" y="0"/>
            <a:ext cx="9340050" cy="6850894"/>
          </a:xfrm>
          <a:prstGeom prst="rect">
            <a:avLst/>
          </a:prstGeom>
        </p:spPr>
      </p:pic>
      <p:sp>
        <p:nvSpPr>
          <p:cNvPr id="11" name="Title 2"/>
          <p:cNvSpPr txBox="1">
            <a:spLocks/>
          </p:cNvSpPr>
          <p:nvPr/>
        </p:nvSpPr>
        <p:spPr>
          <a:xfrm>
            <a:off x="207225" y="4591053"/>
            <a:ext cx="4761381" cy="1468223"/>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2">
                    <a:lumMod val="50000"/>
                  </a:schemeClr>
                </a:solidFill>
                <a:latin typeface="+mj-lt"/>
                <a:ea typeface="+mj-ea"/>
                <a:cs typeface="+mj-cs"/>
              </a:defRPr>
            </a:lvl1pPr>
          </a:lstStyle>
          <a:p>
            <a:pPr algn="l" defTabSz="685800">
              <a:lnSpc>
                <a:spcPct val="90000"/>
              </a:lnSpc>
              <a:spcAft>
                <a:spcPts val="600"/>
              </a:spcAft>
            </a:pPr>
            <a:r>
              <a:rPr lang="en-US" sz="3600" b="1" kern="1200" dirty="0">
                <a:solidFill>
                  <a:srgbClr val="000000"/>
                </a:solidFill>
                <a:latin typeface="+mj-lt"/>
                <a:ea typeface="+mj-ea"/>
                <a:cs typeface="+mj-cs"/>
              </a:rPr>
              <a:t>Technical Debt: </a:t>
            </a:r>
            <a:br>
              <a:rPr lang="en-US" sz="3600" b="1" kern="1200" dirty="0">
                <a:solidFill>
                  <a:srgbClr val="000000"/>
                </a:solidFill>
                <a:latin typeface="+mj-lt"/>
                <a:ea typeface="+mj-ea"/>
                <a:cs typeface="+mj-cs"/>
              </a:rPr>
            </a:br>
            <a:r>
              <a:rPr lang="en-US" sz="3600" b="1" kern="1200" dirty="0">
                <a:solidFill>
                  <a:srgbClr val="000000"/>
                </a:solidFill>
                <a:latin typeface="+mj-lt"/>
                <a:ea typeface="+mj-ea"/>
                <a:cs typeface="+mj-cs"/>
              </a:rPr>
              <a:t>always negative?</a:t>
            </a:r>
          </a:p>
        </p:txBody>
      </p:sp>
      <p:sp>
        <p:nvSpPr>
          <p:cNvPr id="20"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p:cNvPicPr>
            <a:picLocks noChangeAspect="1"/>
          </p:cNvPicPr>
          <p:nvPr/>
        </p:nvPicPr>
        <p:blipFill rotWithShape="1">
          <a:blip r:embed="rId4">
            <a:alphaModFix/>
            <a:extLst/>
          </a:blip>
          <a:srcRect r="-1" b="8642"/>
          <a:stretch/>
        </p:blipFill>
        <p:spPr>
          <a:xfrm>
            <a:off x="329848" y="-15077"/>
            <a:ext cx="4059658" cy="3069017"/>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effectLst>
            <a:softEdge rad="0"/>
          </a:effectLst>
        </p:spPr>
      </p:pic>
      <p:sp>
        <p:nvSpPr>
          <p:cNvPr id="22"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p:cNvPicPr>
            <a:picLocks noChangeAspect="1"/>
          </p:cNvPicPr>
          <p:nvPr/>
        </p:nvPicPr>
        <p:blipFill rotWithShape="1">
          <a:blip r:embed="rId5">
            <a:alphaModFix/>
            <a:extLst/>
          </a:blip>
          <a:srcRect l="14845" r="18295" b="1"/>
          <a:stretch/>
        </p:blipFill>
        <p:spPr>
          <a:xfrm>
            <a:off x="4987315" y="1806766"/>
            <a:ext cx="4156685" cy="5051234"/>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effectLst>
            <a:softEdge rad="0"/>
          </a:effectLst>
        </p:spPr>
      </p:pic>
    </p:spTree>
    <p:extLst>
      <p:ext uri="{BB962C8B-B14F-4D97-AF65-F5344CB8AC3E}">
        <p14:creationId xmlns:p14="http://schemas.microsoft.com/office/powerpoint/2010/main" val="1216756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728FB6D-EE7D-4EA5-B1FD-F133850D925F}"/>
              </a:ext>
            </a:extLst>
          </p:cNvPr>
          <p:cNvSpPr>
            <a:spLocks noChangeArrowheads="1"/>
          </p:cNvSpPr>
          <p:nvPr/>
        </p:nvSpPr>
        <p:spPr bwMode="auto">
          <a:xfrm>
            <a:off x="771181" y="207913"/>
            <a:ext cx="8097398" cy="200568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lvl="0" algn="ctr" defTabSz="914400" eaLnBrk="0" fontAlgn="base" hangingPunct="0">
              <a:spcBef>
                <a:spcPct val="0"/>
              </a:spcBef>
              <a:spcAft>
                <a:spcPct val="0"/>
              </a:spcAft>
            </a:pPr>
            <a:r>
              <a:rPr lang="en-US" altLang="sv-SE" sz="4400" b="1" dirty="0">
                <a:latin typeface="+mj-lt"/>
                <a:ea typeface="+mj-ea"/>
                <a:cs typeface="+mj-cs"/>
              </a:rPr>
              <a:t>The final question:</a:t>
            </a:r>
            <a:br>
              <a:rPr lang="en-US" altLang="sv-SE" sz="4400" b="1" dirty="0">
                <a:latin typeface="+mj-lt"/>
                <a:ea typeface="+mj-ea"/>
                <a:cs typeface="+mj-cs"/>
              </a:rPr>
            </a:br>
            <a:br>
              <a:rPr lang="en-US" altLang="sv-SE" sz="4400" b="1" dirty="0">
                <a:latin typeface="+mj-lt"/>
                <a:ea typeface="+mj-ea"/>
                <a:cs typeface="+mj-cs"/>
              </a:rPr>
            </a:br>
            <a:r>
              <a:rPr lang="en-US" altLang="sv-SE" sz="4400" b="1" dirty="0">
                <a:latin typeface="+mj-lt"/>
                <a:ea typeface="+mj-ea"/>
                <a:cs typeface="+mj-cs"/>
              </a:rPr>
              <a:t>Did you ever go back and fixed it?</a:t>
            </a:r>
          </a:p>
        </p:txBody>
      </p:sp>
      <p:pic>
        <p:nvPicPr>
          <p:cNvPr id="2" name="Picture 1">
            <a:extLst>
              <a:ext uri="{FF2B5EF4-FFF2-40B4-BE49-F238E27FC236}">
                <a16:creationId xmlns:a16="http://schemas.microsoft.com/office/drawing/2014/main" id="{371A6B0E-23B3-4062-963B-EDDA9DA00B58}"/>
              </a:ext>
            </a:extLst>
          </p:cNvPr>
          <p:cNvPicPr>
            <a:picLocks noChangeAspect="1"/>
          </p:cNvPicPr>
          <p:nvPr/>
        </p:nvPicPr>
        <p:blipFill>
          <a:blip r:embed="rId3"/>
          <a:stretch>
            <a:fillRect/>
          </a:stretch>
        </p:blipFill>
        <p:spPr>
          <a:xfrm>
            <a:off x="2034489" y="2456762"/>
            <a:ext cx="5370833" cy="4445656"/>
          </a:xfrm>
          <a:prstGeom prst="rect">
            <a:avLst/>
          </a:prstGeom>
        </p:spPr>
      </p:pic>
    </p:spTree>
    <p:extLst>
      <p:ext uri="{BB962C8B-B14F-4D97-AF65-F5344CB8AC3E}">
        <p14:creationId xmlns:p14="http://schemas.microsoft.com/office/powerpoint/2010/main" val="8674139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457200" y="4808417"/>
            <a:ext cx="2640491" cy="155933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rPr>
              <a:t>Software Quality,</a:t>
            </a:r>
            <a:br>
              <a:rPr lang="en-US" b="1" dirty="0">
                <a:solidFill>
                  <a:schemeClr val="tx1"/>
                </a:solidFill>
              </a:rPr>
            </a:br>
            <a:r>
              <a:rPr lang="en-US" b="1" dirty="0">
                <a:solidFill>
                  <a:schemeClr val="tx1"/>
                </a:solidFill>
              </a:rPr>
              <a:t>Maintainability,</a:t>
            </a:r>
          </a:p>
          <a:p>
            <a:pPr algn="ctr"/>
            <a:r>
              <a:rPr lang="en-US" b="1" dirty="0" err="1">
                <a:solidFill>
                  <a:schemeClr val="tx1"/>
                </a:solidFill>
              </a:rPr>
              <a:t>Evolvability</a:t>
            </a:r>
            <a:r>
              <a:rPr lang="en-US" b="1" dirty="0">
                <a:solidFill>
                  <a:schemeClr val="tx1"/>
                </a:solidFill>
              </a:rPr>
              <a:t> etc.</a:t>
            </a:r>
          </a:p>
        </p:txBody>
      </p:sp>
      <p:sp>
        <p:nvSpPr>
          <p:cNvPr id="31746" name="Title 2"/>
          <p:cNvSpPr>
            <a:spLocks noGrp="1"/>
          </p:cNvSpPr>
          <p:nvPr>
            <p:ph type="title"/>
          </p:nvPr>
        </p:nvSpPr>
        <p:spPr/>
        <p:txBody>
          <a:bodyPr>
            <a:normAutofit/>
          </a:bodyPr>
          <a:lstStyle/>
          <a:p>
            <a:pPr eaLnBrk="1" hangingPunct="1"/>
            <a:r>
              <a:rPr lang="en-US" dirty="0">
                <a:latin typeface="Arial" charset="0"/>
              </a:rPr>
              <a:t>Technical Debt – so far </a:t>
            </a:r>
            <a:endParaRPr lang="en-US" sz="2025" dirty="0">
              <a:latin typeface="Arial" charset="0"/>
            </a:endParaRPr>
          </a:p>
        </p:txBody>
      </p:sp>
      <p:sp>
        <p:nvSpPr>
          <p:cNvPr id="3" name="Rounded Rectangle 2"/>
          <p:cNvSpPr/>
          <p:nvPr/>
        </p:nvSpPr>
        <p:spPr>
          <a:xfrm>
            <a:off x="3462289" y="1566500"/>
            <a:ext cx="2277044" cy="851939"/>
          </a:xfrm>
          <a:prstGeom prst="roundRect">
            <a:avLst/>
          </a:prstGeom>
          <a:solidFill>
            <a:srgbClr val="DEF7FE"/>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tx1"/>
                </a:solidFill>
              </a:rPr>
              <a:t>Technical Debt</a:t>
            </a:r>
          </a:p>
        </p:txBody>
      </p:sp>
      <p:sp>
        <p:nvSpPr>
          <p:cNvPr id="6" name="Right Arrow 5"/>
          <p:cNvSpPr/>
          <p:nvPr/>
        </p:nvSpPr>
        <p:spPr>
          <a:xfrm rot="5400000">
            <a:off x="3871288" y="2724357"/>
            <a:ext cx="1401424" cy="1299368"/>
          </a:xfrm>
          <a:prstGeom prst="rightArrow">
            <a:avLst/>
          </a:prstGeom>
          <a:solidFill>
            <a:srgbClr val="D2D5DD"/>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solidFill>
                  <a:schemeClr val="tx1"/>
                </a:solidFill>
              </a:rPr>
              <a:t>Negative impact</a:t>
            </a:r>
          </a:p>
        </p:txBody>
      </p:sp>
      <p:sp>
        <p:nvSpPr>
          <p:cNvPr id="4" name="Oval 3"/>
          <p:cNvSpPr/>
          <p:nvPr/>
        </p:nvSpPr>
        <p:spPr>
          <a:xfrm>
            <a:off x="3462289" y="4797445"/>
            <a:ext cx="1994534" cy="1317125"/>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rPr>
              <a:t>Developer productivity</a:t>
            </a:r>
          </a:p>
        </p:txBody>
      </p:sp>
      <p:sp>
        <p:nvSpPr>
          <p:cNvPr id="17" name="Oval 16"/>
          <p:cNvSpPr/>
          <p:nvPr/>
        </p:nvSpPr>
        <p:spPr>
          <a:xfrm>
            <a:off x="6046310" y="4673676"/>
            <a:ext cx="2128205" cy="1451865"/>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b="1" dirty="0">
                <a:solidFill>
                  <a:schemeClr val="tx1"/>
                </a:solidFill>
              </a:rPr>
              <a:t>Developer Morale</a:t>
            </a:r>
            <a:endParaRPr lang="en-US" b="1" u="sng" dirty="0">
              <a:solidFill>
                <a:schemeClr val="tx1"/>
              </a:solidFill>
            </a:endParaRPr>
          </a:p>
        </p:txBody>
      </p:sp>
      <p:sp>
        <p:nvSpPr>
          <p:cNvPr id="5" name="Left Brace 4"/>
          <p:cNvSpPr/>
          <p:nvPr/>
        </p:nvSpPr>
        <p:spPr>
          <a:xfrm rot="5400000">
            <a:off x="4329110" y="399267"/>
            <a:ext cx="485777" cy="822960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Tree>
    <p:extLst>
      <p:ext uri="{BB962C8B-B14F-4D97-AF65-F5344CB8AC3E}">
        <p14:creationId xmlns:p14="http://schemas.microsoft.com/office/powerpoint/2010/main" val="846165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2"/>
          <p:cNvSpPr>
            <a:spLocks noGrp="1"/>
          </p:cNvSpPr>
          <p:nvPr>
            <p:ph type="title"/>
          </p:nvPr>
        </p:nvSpPr>
        <p:spPr>
          <a:xfrm>
            <a:off x="628650" y="365125"/>
            <a:ext cx="7886700" cy="1325563"/>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Any suggestions when taking on TD can be beneficial?</a:t>
            </a:r>
          </a:p>
        </p:txBody>
      </p:sp>
      <p:pic>
        <p:nvPicPr>
          <p:cNvPr id="2" name="Picture 1"/>
          <p:cNvPicPr>
            <a:picLocks noChangeAspect="1"/>
          </p:cNvPicPr>
          <p:nvPr/>
        </p:nvPicPr>
        <p:blipFill rotWithShape="1">
          <a:blip r:embed="rId3"/>
          <a:srcRect r="306" b="-1"/>
          <a:stretch/>
        </p:blipFill>
        <p:spPr>
          <a:xfrm>
            <a:off x="621506" y="2308790"/>
            <a:ext cx="7893844" cy="3385009"/>
          </a:xfrm>
          <a:prstGeom prst="rect">
            <a:avLst/>
          </a:prstGeom>
        </p:spPr>
      </p:pic>
    </p:spTree>
    <p:extLst>
      <p:ext uri="{BB962C8B-B14F-4D97-AF65-F5344CB8AC3E}">
        <p14:creationId xmlns:p14="http://schemas.microsoft.com/office/powerpoint/2010/main" val="2791059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20075" y="978102"/>
            <a:ext cx="7941325" cy="1062644"/>
          </a:xfrm>
        </p:spPr>
        <p:txBody>
          <a:bodyPr vert="horz" lIns="91440" tIns="45720" rIns="91440" bIns="45720" rtlCol="0" anchor="b">
            <a:normAutofit/>
          </a:bodyPr>
          <a:lstStyle/>
          <a:p>
            <a:pPr algn="l" defTabSz="914400">
              <a:lnSpc>
                <a:spcPct val="90000"/>
              </a:lnSpc>
            </a:pPr>
            <a:r>
              <a:rPr lang="en-US" sz="3400" kern="1200" dirty="0">
                <a:solidFill>
                  <a:schemeClr val="tx1"/>
                </a:solidFill>
                <a:latin typeface="+mj-lt"/>
                <a:ea typeface="+mj-ea"/>
                <a:cs typeface="+mj-cs"/>
              </a:rPr>
              <a:t>Is it always a bad thing to take on Technical Debt?</a:t>
            </a:r>
          </a:p>
        </p:txBody>
      </p:sp>
      <p:cxnSp>
        <p:nvCxnSpPr>
          <p:cNvPr id="11" name="Straight Connector 1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835517" y="2811104"/>
            <a:ext cx="2524860" cy="2556820"/>
          </a:xfrm>
          <a:prstGeom prst="rect">
            <a:avLst/>
          </a:prstGeom>
        </p:spPr>
      </p:pic>
      <p:sp>
        <p:nvSpPr>
          <p:cNvPr id="4" name="TextBox 3"/>
          <p:cNvSpPr txBox="1"/>
          <p:nvPr/>
        </p:nvSpPr>
        <p:spPr>
          <a:xfrm>
            <a:off x="3716515" y="2682433"/>
            <a:ext cx="4944885" cy="3784465"/>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1900" dirty="0"/>
              <a:t>It’s about making informed decisions and be aware of the consequences</a:t>
            </a:r>
          </a:p>
          <a:p>
            <a:pPr marL="57150" defTabSz="914400">
              <a:lnSpc>
                <a:spcPct val="90000"/>
              </a:lnSpc>
              <a:spcAft>
                <a:spcPts val="600"/>
              </a:spcAft>
            </a:pPr>
            <a:endParaRPr lang="en-US" sz="1900" dirty="0"/>
          </a:p>
          <a:p>
            <a:pPr marL="285750" indent="-228600" defTabSz="914400">
              <a:lnSpc>
                <a:spcPct val="90000"/>
              </a:lnSpc>
              <a:spcAft>
                <a:spcPts val="600"/>
              </a:spcAft>
              <a:buFont typeface="Arial" panose="020B0604020202020204" pitchFamily="34" charset="0"/>
              <a:buChar char="•"/>
            </a:pPr>
            <a:r>
              <a:rPr lang="en-US" sz="1900" dirty="0"/>
              <a:t>Depends on the amount of the interest cost</a:t>
            </a:r>
          </a:p>
          <a:p>
            <a:pPr marL="57150" defTabSz="914400">
              <a:lnSpc>
                <a:spcPct val="90000"/>
              </a:lnSpc>
              <a:spcAft>
                <a:spcPts val="600"/>
              </a:spcAft>
            </a:pPr>
            <a:endParaRPr lang="en-US" sz="1900" dirty="0"/>
          </a:p>
          <a:p>
            <a:pPr marL="285750" indent="-228600" defTabSz="914400">
              <a:lnSpc>
                <a:spcPct val="90000"/>
              </a:lnSpc>
              <a:spcAft>
                <a:spcPts val="600"/>
              </a:spcAft>
              <a:buFont typeface="Arial" panose="020B0604020202020204" pitchFamily="34" charset="0"/>
              <a:buChar char="•"/>
            </a:pPr>
            <a:r>
              <a:rPr lang="en-US" sz="1900" dirty="0"/>
              <a:t>Depends on the variance on the interest (growing or stable)</a:t>
            </a:r>
          </a:p>
          <a:p>
            <a:pPr marL="57150" defTabSz="914400">
              <a:lnSpc>
                <a:spcPct val="90000"/>
              </a:lnSpc>
              <a:spcAft>
                <a:spcPts val="600"/>
              </a:spcAft>
            </a:pPr>
            <a:endParaRPr lang="en-US" sz="1900" dirty="0"/>
          </a:p>
          <a:p>
            <a:pPr marL="285750" indent="-228600" defTabSz="914400">
              <a:lnSpc>
                <a:spcPct val="90000"/>
              </a:lnSpc>
              <a:spcAft>
                <a:spcPts val="600"/>
              </a:spcAft>
              <a:buFont typeface="Arial" panose="020B0604020202020204" pitchFamily="34" charset="0"/>
              <a:buChar char="•"/>
            </a:pPr>
            <a:r>
              <a:rPr lang="en-US" sz="1900" dirty="0"/>
              <a:t>Possible spending the money and time on new features that can generate even more value to the company instead of paying back the debt (called refactoring)</a:t>
            </a:r>
          </a:p>
          <a:p>
            <a:pPr marL="285750" indent="-228600" defTabSz="914400">
              <a:lnSpc>
                <a:spcPct val="90000"/>
              </a:lnSpc>
              <a:spcAft>
                <a:spcPts val="600"/>
              </a:spcAft>
              <a:buFont typeface="Arial" panose="020B0604020202020204" pitchFamily="34" charset="0"/>
              <a:buChar char="•"/>
            </a:pPr>
            <a:endParaRPr lang="en-US" sz="1900" dirty="0"/>
          </a:p>
          <a:p>
            <a:pPr indent="-228600" defTabSz="914400">
              <a:lnSpc>
                <a:spcPct val="90000"/>
              </a:lnSpc>
              <a:spcAft>
                <a:spcPts val="600"/>
              </a:spcAft>
              <a:buFont typeface="Arial" panose="020B0604020202020204" pitchFamily="34" charset="0"/>
              <a:buChar char="•"/>
            </a:pPr>
            <a:endParaRPr lang="en-US" sz="1900" dirty="0"/>
          </a:p>
        </p:txBody>
      </p:sp>
      <p:sp>
        <p:nvSpPr>
          <p:cNvPr id="2" name="TextBox 1"/>
          <p:cNvSpPr txBox="1"/>
          <p:nvPr/>
        </p:nvSpPr>
        <p:spPr>
          <a:xfrm>
            <a:off x="419100" y="2204864"/>
            <a:ext cx="7054899" cy="400110"/>
          </a:xfrm>
          <a:prstGeom prst="rect">
            <a:avLst/>
          </a:prstGeom>
          <a:noFill/>
        </p:spPr>
        <p:txBody>
          <a:bodyPr wrap="square" rtlCol="0">
            <a:spAutoFit/>
          </a:bodyPr>
          <a:lstStyle/>
          <a:p>
            <a:endParaRPr lang="en-US" sz="2000" b="1" dirty="0"/>
          </a:p>
        </p:txBody>
      </p:sp>
    </p:spTree>
    <p:extLst>
      <p:ext uri="{BB962C8B-B14F-4D97-AF65-F5344CB8AC3E}">
        <p14:creationId xmlns:p14="http://schemas.microsoft.com/office/powerpoint/2010/main" val="3512016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7467" r="1865" b="-1"/>
          <a:stretch/>
        </p:blipFill>
        <p:spPr>
          <a:xfrm>
            <a:off x="20" y="10"/>
            <a:ext cx="9143980" cy="6857990"/>
          </a:xfrm>
          <a:prstGeom prst="rect">
            <a:avLst/>
          </a:prstGeom>
        </p:spPr>
      </p:pic>
      <p:sp>
        <p:nvSpPr>
          <p:cNvPr id="1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8" name="TextBox 7"/>
          <p:cNvSpPr txBox="1"/>
          <p:nvPr/>
        </p:nvSpPr>
        <p:spPr>
          <a:xfrm>
            <a:off x="5306708" y="3734093"/>
            <a:ext cx="3709553" cy="1375542"/>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500" b="1" kern="1200">
                <a:solidFill>
                  <a:schemeClr val="tx1"/>
                </a:solidFill>
                <a:latin typeface="+mj-lt"/>
                <a:ea typeface="+mj-ea"/>
                <a:cs typeface="+mj-cs"/>
              </a:rPr>
              <a:t>Software Startups</a:t>
            </a:r>
          </a:p>
        </p:txBody>
      </p:sp>
      <p:cxnSp>
        <p:nvCxnSpPr>
          <p:cNvPr id="15" name="Straight Connector 1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98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602853" y="4155925"/>
            <a:ext cx="1838909" cy="1688078"/>
          </a:xfrm>
          <a:prstGeom prst="roundRect">
            <a:avLst/>
          </a:prstGeom>
          <a:solidFill>
            <a:srgbClr val="D9DDE5"/>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rPr>
              <a:t>Mature Software developing companies</a:t>
            </a:r>
          </a:p>
        </p:txBody>
      </p:sp>
      <p:sp>
        <p:nvSpPr>
          <p:cNvPr id="27" name="Rounded Rectangle 26"/>
          <p:cNvSpPr/>
          <p:nvPr/>
        </p:nvSpPr>
        <p:spPr>
          <a:xfrm>
            <a:off x="602854" y="1870684"/>
            <a:ext cx="1838909" cy="1688078"/>
          </a:xfrm>
          <a:prstGeom prst="roundRect">
            <a:avLst/>
          </a:prstGeom>
          <a:solidFill>
            <a:srgbClr val="D9DDE5"/>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rPr>
              <a:t>Startup Companies</a:t>
            </a:r>
          </a:p>
        </p:txBody>
      </p:sp>
      <p:sp>
        <p:nvSpPr>
          <p:cNvPr id="8" name="TextBox 7"/>
          <p:cNvSpPr txBox="1"/>
          <p:nvPr/>
        </p:nvSpPr>
        <p:spPr>
          <a:xfrm>
            <a:off x="2876550" y="1779907"/>
            <a:ext cx="5943600" cy="2031325"/>
          </a:xfrm>
          <a:prstGeom prst="rect">
            <a:avLst/>
          </a:prstGeom>
          <a:noFill/>
        </p:spPr>
        <p:txBody>
          <a:bodyPr wrap="square" rtlCol="0">
            <a:spAutoFit/>
          </a:bodyPr>
          <a:lstStyle/>
          <a:p>
            <a:r>
              <a:rPr lang="en-US" dirty="0">
                <a:solidFill>
                  <a:srgbClr val="10253F"/>
                </a:solidFill>
              </a:rPr>
              <a:t>Software development in </a:t>
            </a:r>
            <a:r>
              <a:rPr lang="en-US" b="1" dirty="0">
                <a:solidFill>
                  <a:srgbClr val="10253F"/>
                </a:solidFill>
              </a:rPr>
              <a:t>Startups</a:t>
            </a:r>
            <a:r>
              <a:rPr lang="en-US" dirty="0">
                <a:solidFill>
                  <a:srgbClr val="10253F"/>
                </a:solidFill>
              </a:rPr>
              <a:t>:</a:t>
            </a:r>
          </a:p>
          <a:p>
            <a:pPr marL="257175" indent="-257175">
              <a:buFont typeface="Arial" panose="020B0604020202020204" pitchFamily="34" charset="0"/>
              <a:buChar char="•"/>
            </a:pPr>
            <a:r>
              <a:rPr lang="en-US" dirty="0">
                <a:solidFill>
                  <a:srgbClr val="10253F"/>
                </a:solidFill>
              </a:rPr>
              <a:t>Freshly created company, no history</a:t>
            </a:r>
          </a:p>
          <a:p>
            <a:pPr marL="257175" indent="-257175">
              <a:buFont typeface="Arial" panose="020B0604020202020204" pitchFamily="34" charset="0"/>
              <a:buChar char="•"/>
            </a:pPr>
            <a:r>
              <a:rPr lang="en-US" dirty="0">
                <a:solidFill>
                  <a:srgbClr val="10253F"/>
                </a:solidFill>
              </a:rPr>
              <a:t>Main goal is to grow their business </a:t>
            </a:r>
            <a:br>
              <a:rPr lang="en-US" dirty="0">
                <a:solidFill>
                  <a:srgbClr val="10253F"/>
                </a:solidFill>
              </a:rPr>
            </a:br>
            <a:r>
              <a:rPr lang="en-US" dirty="0">
                <a:solidFill>
                  <a:srgbClr val="10253F"/>
                </a:solidFill>
              </a:rPr>
              <a:t>Extreme pressure to get to the market quickly</a:t>
            </a:r>
          </a:p>
          <a:p>
            <a:pPr marL="257175" indent="-257175">
              <a:buFont typeface="Arial" panose="020B0604020202020204" pitchFamily="34" charset="0"/>
              <a:buChar char="•"/>
            </a:pPr>
            <a:r>
              <a:rPr lang="en-US" dirty="0">
                <a:solidFill>
                  <a:srgbClr val="10253F"/>
                </a:solidFill>
              </a:rPr>
              <a:t>Limited resources and limited budget</a:t>
            </a:r>
          </a:p>
          <a:p>
            <a:pPr marL="257175" indent="-257175">
              <a:buFont typeface="Arial" panose="020B0604020202020204" pitchFamily="34" charset="0"/>
              <a:buChar char="•"/>
            </a:pPr>
            <a:r>
              <a:rPr lang="en-US" dirty="0">
                <a:solidFill>
                  <a:srgbClr val="10253F"/>
                </a:solidFill>
              </a:rPr>
              <a:t>High uncertainty</a:t>
            </a:r>
          </a:p>
          <a:p>
            <a:pPr marL="257175" indent="-257175">
              <a:buFont typeface="Arial" panose="020B0604020202020204" pitchFamily="34" charset="0"/>
              <a:buChar char="•"/>
            </a:pPr>
            <a:r>
              <a:rPr lang="en-US" dirty="0">
                <a:solidFill>
                  <a:srgbClr val="10253F"/>
                </a:solidFill>
              </a:rPr>
              <a:t>Need early feedback from customers</a:t>
            </a:r>
          </a:p>
        </p:txBody>
      </p:sp>
      <p:sp>
        <p:nvSpPr>
          <p:cNvPr id="28" name="TextBox 27"/>
          <p:cNvSpPr txBox="1"/>
          <p:nvPr/>
        </p:nvSpPr>
        <p:spPr>
          <a:xfrm>
            <a:off x="3124200" y="4411341"/>
            <a:ext cx="4495800" cy="1200329"/>
          </a:xfrm>
          <a:prstGeom prst="rect">
            <a:avLst/>
          </a:prstGeom>
          <a:noFill/>
        </p:spPr>
        <p:txBody>
          <a:bodyPr wrap="square" rtlCol="0">
            <a:spAutoFit/>
          </a:bodyPr>
          <a:lstStyle/>
          <a:p>
            <a:r>
              <a:rPr lang="en-US" dirty="0">
                <a:solidFill>
                  <a:srgbClr val="10253F"/>
                </a:solidFill>
              </a:rPr>
              <a:t>Software development in </a:t>
            </a:r>
            <a:r>
              <a:rPr lang="en-US" b="1" dirty="0">
                <a:solidFill>
                  <a:srgbClr val="10253F"/>
                </a:solidFill>
              </a:rPr>
              <a:t>Mature</a:t>
            </a:r>
            <a:r>
              <a:rPr lang="en-US" dirty="0">
                <a:solidFill>
                  <a:srgbClr val="10253F"/>
                </a:solidFill>
              </a:rPr>
              <a:t> companies:</a:t>
            </a:r>
          </a:p>
          <a:p>
            <a:pPr marL="257175" indent="-257175">
              <a:buFont typeface="Arial" panose="020B0604020202020204" pitchFamily="34" charset="0"/>
              <a:buChar char="•"/>
            </a:pPr>
            <a:r>
              <a:rPr lang="en-US" dirty="0">
                <a:solidFill>
                  <a:srgbClr val="10253F"/>
                </a:solidFill>
              </a:rPr>
              <a:t>Less pressure to get to the market quickly</a:t>
            </a:r>
          </a:p>
          <a:p>
            <a:pPr marL="257175" indent="-257175">
              <a:buFont typeface="Arial" panose="020B0604020202020204" pitchFamily="34" charset="0"/>
              <a:buChar char="•"/>
            </a:pPr>
            <a:r>
              <a:rPr lang="en-US" dirty="0">
                <a:solidFill>
                  <a:srgbClr val="10253F"/>
                </a:solidFill>
              </a:rPr>
              <a:t>More resources</a:t>
            </a:r>
          </a:p>
          <a:p>
            <a:pPr marL="257175" indent="-257175">
              <a:buFont typeface="Arial" panose="020B0604020202020204" pitchFamily="34" charset="0"/>
              <a:buChar char="•"/>
            </a:pPr>
            <a:r>
              <a:rPr lang="en-US" dirty="0">
                <a:solidFill>
                  <a:srgbClr val="10253F"/>
                </a:solidFill>
              </a:rPr>
              <a:t>Less uncertainty</a:t>
            </a:r>
          </a:p>
        </p:txBody>
      </p:sp>
      <p:sp>
        <p:nvSpPr>
          <p:cNvPr id="10" name="Title 2">
            <a:extLst>
              <a:ext uri="{FF2B5EF4-FFF2-40B4-BE49-F238E27FC236}">
                <a16:creationId xmlns:a16="http://schemas.microsoft.com/office/drawing/2014/main" id="{396985C7-E6E9-49DA-9B0B-F8451AF3FE73}"/>
              </a:ext>
            </a:extLst>
          </p:cNvPr>
          <p:cNvSpPr>
            <a:spLocks noGrp="1"/>
          </p:cNvSpPr>
          <p:nvPr>
            <p:ph type="title"/>
          </p:nvPr>
        </p:nvSpPr>
        <p:spPr>
          <a:xfrm>
            <a:off x="457200" y="274638"/>
            <a:ext cx="8229600" cy="1143000"/>
          </a:xfrm>
        </p:spPr>
        <p:txBody>
          <a:bodyPr>
            <a:normAutofit fontScale="90000"/>
          </a:bodyPr>
          <a:lstStyle/>
          <a:p>
            <a:pPr eaLnBrk="1" hangingPunct="1"/>
            <a:r>
              <a:rPr lang="en-US" dirty="0">
                <a:latin typeface="Arial" charset="0"/>
              </a:rPr>
              <a:t>Startups contra </a:t>
            </a:r>
            <a:br>
              <a:rPr lang="en-US" dirty="0">
                <a:latin typeface="Arial" charset="0"/>
              </a:rPr>
            </a:br>
            <a:r>
              <a:rPr lang="en-US" dirty="0">
                <a:latin typeface="Arial" charset="0"/>
              </a:rPr>
              <a:t>Mature Software companies</a:t>
            </a:r>
          </a:p>
        </p:txBody>
      </p:sp>
      <p:sp>
        <p:nvSpPr>
          <p:cNvPr id="11" name="Rectangle 10">
            <a:extLst>
              <a:ext uri="{FF2B5EF4-FFF2-40B4-BE49-F238E27FC236}">
                <a16:creationId xmlns:a16="http://schemas.microsoft.com/office/drawing/2014/main" id="{E3FCA68D-9485-4A2D-A7B1-EB277A22897E}"/>
              </a:ext>
            </a:extLst>
          </p:cNvPr>
          <p:cNvSpPr/>
          <p:nvPr/>
        </p:nvSpPr>
        <p:spPr>
          <a:xfrm>
            <a:off x="184532" y="6319391"/>
            <a:ext cx="8774935" cy="400110"/>
          </a:xfrm>
          <a:prstGeom prst="rect">
            <a:avLst/>
          </a:prstGeom>
        </p:spPr>
        <p:txBody>
          <a:bodyPr wrap="square">
            <a:spAutoFit/>
          </a:bodyPr>
          <a:lstStyle/>
          <a:p>
            <a:r>
              <a:rPr lang="en-US" sz="1000" dirty="0">
                <a:latin typeface="Segoe UI" panose="020B0502040204020203" pitchFamily="34" charset="0"/>
              </a:rPr>
              <a:t>Besker, T., et al. (2018). Embracing Technical Debt, from a Startup Company Perspective. 2018 IEEE International Conference on Software Maintenance and Evolution (ICSME).</a:t>
            </a:r>
            <a:endParaRPr lang="en-US" sz="1000" dirty="0"/>
          </a:p>
        </p:txBody>
      </p:sp>
    </p:spTree>
    <p:extLst>
      <p:ext uri="{BB962C8B-B14F-4D97-AF65-F5344CB8AC3E}">
        <p14:creationId xmlns:p14="http://schemas.microsoft.com/office/powerpoint/2010/main" val="18273554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1BBCA79-FA5D-4E18-8213-F3FD35BECC0E}"/>
              </a:ext>
            </a:extLst>
          </p:cNvPr>
          <p:cNvSpPr>
            <a:spLocks noGrp="1"/>
          </p:cNvSpPr>
          <p:nvPr>
            <p:ph type="title"/>
          </p:nvPr>
        </p:nvSpPr>
        <p:spPr>
          <a:xfrm>
            <a:off x="875210" y="344743"/>
            <a:ext cx="5605629" cy="994172"/>
          </a:xfrm>
        </p:spPr>
        <p:txBody>
          <a:bodyPr vert="horz" lIns="91440" tIns="45720" rIns="91440" bIns="45720" rtlCol="0" anchor="ctr">
            <a:normAutofit/>
          </a:bodyPr>
          <a:lstStyle/>
          <a:p>
            <a:pPr algn="l" defTabSz="914400">
              <a:lnSpc>
                <a:spcPct val="90000"/>
              </a:lnSpc>
            </a:pPr>
            <a:r>
              <a:rPr lang="en-US" sz="3600" kern="1200" dirty="0">
                <a:solidFill>
                  <a:schemeClr val="tx1"/>
                </a:solidFill>
                <a:latin typeface="+mj-lt"/>
                <a:ea typeface="+mj-ea"/>
                <a:cs typeface="+mj-cs"/>
              </a:rPr>
              <a:t>Startups and Technical Debt</a:t>
            </a:r>
          </a:p>
        </p:txBody>
      </p:sp>
      <p:sp>
        <p:nvSpPr>
          <p:cNvPr id="4" name="TextBox 3">
            <a:extLst>
              <a:ext uri="{FF2B5EF4-FFF2-40B4-BE49-F238E27FC236}">
                <a16:creationId xmlns:a16="http://schemas.microsoft.com/office/drawing/2014/main" id="{8B0AAB46-07D5-49DD-B053-0913A850E44B}"/>
              </a:ext>
            </a:extLst>
          </p:cNvPr>
          <p:cNvSpPr txBox="1"/>
          <p:nvPr/>
        </p:nvSpPr>
        <p:spPr>
          <a:xfrm>
            <a:off x="852321" y="2005071"/>
            <a:ext cx="5442417" cy="4011100"/>
          </a:xfrm>
          <a:prstGeom prst="rect">
            <a:avLst/>
          </a:prstGeom>
        </p:spPr>
        <p:txBody>
          <a:bodyPr vert="horz" lIns="91440" tIns="45720" rIns="91440" bIns="45720" rtlCol="0" anchor="ctr">
            <a:normAutofit fontScale="92500" lnSpcReduction="10000"/>
          </a:bodyPr>
          <a:lstStyle/>
          <a:p>
            <a:pPr indent="-228600" defTabSz="914400">
              <a:lnSpc>
                <a:spcPct val="90000"/>
              </a:lnSpc>
              <a:spcAft>
                <a:spcPts val="600"/>
              </a:spcAft>
              <a:buFont typeface="Arial" panose="020B0604020202020204" pitchFamily="34" charset="0"/>
              <a:buChar char="•"/>
            </a:pPr>
            <a:r>
              <a:rPr lang="en-US" sz="2000" dirty="0"/>
              <a:t>Taking on Technical Debt can be </a:t>
            </a:r>
            <a:r>
              <a:rPr lang="en-US" sz="2000" b="1" dirty="0"/>
              <a:t>beneficial</a:t>
            </a:r>
            <a:r>
              <a:rPr lang="en-US" sz="2000" dirty="0"/>
              <a:t> for Startups:</a:t>
            </a:r>
          </a:p>
          <a:p>
            <a:pPr indent="-228600" defTabSz="914400">
              <a:lnSpc>
                <a:spcPct val="90000"/>
              </a:lnSpc>
              <a:spcAft>
                <a:spcPts val="600"/>
              </a:spcAft>
              <a:buFont typeface="Arial" panose="020B0604020202020204" pitchFamily="34" charset="0"/>
              <a:buChar char="•"/>
            </a:pPr>
            <a:endParaRPr lang="en-US" sz="2000" dirty="0"/>
          </a:p>
          <a:p>
            <a:pPr marL="257175" indent="-228600" defTabSz="914400">
              <a:lnSpc>
                <a:spcPct val="90000"/>
              </a:lnSpc>
              <a:spcAft>
                <a:spcPts val="600"/>
              </a:spcAft>
              <a:buFont typeface="Arial" panose="020B0604020202020204" pitchFamily="34" charset="0"/>
              <a:buChar char="•"/>
            </a:pPr>
            <a:r>
              <a:rPr lang="en-US" sz="2000" dirty="0"/>
              <a:t>Speed up time-to-market</a:t>
            </a:r>
          </a:p>
          <a:p>
            <a:pPr indent="-228600" defTabSz="914400">
              <a:lnSpc>
                <a:spcPct val="90000"/>
              </a:lnSpc>
              <a:spcAft>
                <a:spcPts val="600"/>
              </a:spcAft>
              <a:buFont typeface="Arial" panose="020B0604020202020204" pitchFamily="34" charset="0"/>
              <a:buChar char="•"/>
            </a:pPr>
            <a:endParaRPr lang="en-US" sz="2000" dirty="0"/>
          </a:p>
          <a:p>
            <a:pPr marL="257175" indent="-228600" defTabSz="914400">
              <a:lnSpc>
                <a:spcPct val="90000"/>
              </a:lnSpc>
              <a:spcAft>
                <a:spcPts val="600"/>
              </a:spcAft>
              <a:buFont typeface="Arial" panose="020B0604020202020204" pitchFamily="34" charset="0"/>
              <a:buChar char="•"/>
            </a:pPr>
            <a:r>
              <a:rPr lang="en-US" sz="2000" dirty="0"/>
              <a:t>Allowing them to release their product to end-users faster</a:t>
            </a:r>
          </a:p>
          <a:p>
            <a:pPr indent="-228600" defTabSz="914400">
              <a:lnSpc>
                <a:spcPct val="90000"/>
              </a:lnSpc>
              <a:spcAft>
                <a:spcPts val="600"/>
              </a:spcAft>
              <a:buFont typeface="Arial" panose="020B0604020202020204" pitchFamily="34" charset="0"/>
              <a:buChar char="•"/>
            </a:pPr>
            <a:endParaRPr lang="en-US" sz="2000" dirty="0"/>
          </a:p>
          <a:p>
            <a:pPr marL="257175" indent="-228600" defTabSz="914400">
              <a:lnSpc>
                <a:spcPct val="90000"/>
              </a:lnSpc>
              <a:spcAft>
                <a:spcPts val="600"/>
              </a:spcAft>
              <a:buFont typeface="Arial" panose="020B0604020202020204" pitchFamily="34" charset="0"/>
              <a:buChar char="•"/>
            </a:pPr>
            <a:r>
              <a:rPr lang="en-US" sz="2000" dirty="0"/>
              <a:t>Get feedback</a:t>
            </a:r>
          </a:p>
          <a:p>
            <a:pPr indent="-228600" defTabSz="914400">
              <a:lnSpc>
                <a:spcPct val="90000"/>
              </a:lnSpc>
              <a:spcAft>
                <a:spcPts val="600"/>
              </a:spcAft>
              <a:buFont typeface="Arial" panose="020B0604020202020204" pitchFamily="34" charset="0"/>
              <a:buChar char="•"/>
            </a:pPr>
            <a:endParaRPr lang="en-US" sz="2000" dirty="0"/>
          </a:p>
          <a:p>
            <a:pPr marL="257175" indent="-228600" defTabSz="914400">
              <a:lnSpc>
                <a:spcPct val="90000"/>
              </a:lnSpc>
              <a:spcAft>
                <a:spcPts val="600"/>
              </a:spcAft>
              <a:buFont typeface="Arial" panose="020B0604020202020204" pitchFamily="34" charset="0"/>
              <a:buChar char="•"/>
            </a:pPr>
            <a:r>
              <a:rPr lang="en-US" sz="2000" dirty="0"/>
              <a:t>Evolve the software</a:t>
            </a:r>
          </a:p>
          <a:p>
            <a:pPr indent="-228600" defTabSz="914400">
              <a:lnSpc>
                <a:spcPct val="90000"/>
              </a:lnSpc>
              <a:spcAft>
                <a:spcPts val="600"/>
              </a:spcAft>
              <a:buFont typeface="Arial" panose="020B0604020202020204" pitchFamily="34" charset="0"/>
              <a:buChar char="•"/>
            </a:pPr>
            <a:endParaRPr lang="en-US" sz="2000" dirty="0"/>
          </a:p>
          <a:p>
            <a:pPr marL="257175" indent="-228600" defTabSz="914400">
              <a:lnSpc>
                <a:spcPct val="90000"/>
              </a:lnSpc>
              <a:spcAft>
                <a:spcPts val="600"/>
              </a:spcAft>
              <a:buFont typeface="Arial" panose="020B0604020202020204" pitchFamily="34" charset="0"/>
              <a:buChar char="•"/>
            </a:pPr>
            <a:r>
              <a:rPr lang="en-US" sz="2000" dirty="0"/>
              <a:t>Preserve capital </a:t>
            </a:r>
          </a:p>
          <a:p>
            <a:pPr indent="-228600" defTabSz="914400">
              <a:lnSpc>
                <a:spcPct val="90000"/>
              </a:lnSpc>
              <a:spcAft>
                <a:spcPts val="600"/>
              </a:spcAft>
              <a:buFont typeface="Arial" panose="020B0604020202020204" pitchFamily="34" charset="0"/>
              <a:buChar char="•"/>
            </a:pPr>
            <a:endParaRPr lang="en-US" sz="2000" dirty="0"/>
          </a:p>
        </p:txBody>
      </p:sp>
      <p:sp>
        <p:nvSpPr>
          <p:cNvPr id="12" name="Rectangle 1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3D4DF858-17E1-4B2E-BD34-3B1070F6B9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41432" y="2479763"/>
            <a:ext cx="1169809" cy="1687901"/>
          </a:xfrm>
          <a:prstGeom prst="rect">
            <a:avLst/>
          </a:prstGeom>
        </p:spPr>
      </p:pic>
      <p:sp>
        <p:nvSpPr>
          <p:cNvPr id="8" name="Rectangle 7">
            <a:extLst>
              <a:ext uri="{FF2B5EF4-FFF2-40B4-BE49-F238E27FC236}">
                <a16:creationId xmlns:a16="http://schemas.microsoft.com/office/drawing/2014/main" id="{DAB4AE2E-5199-43E3-80F1-0EC7947B7A6F}"/>
              </a:ext>
            </a:extLst>
          </p:cNvPr>
          <p:cNvSpPr/>
          <p:nvPr/>
        </p:nvSpPr>
        <p:spPr>
          <a:xfrm>
            <a:off x="184532" y="6319391"/>
            <a:ext cx="8774935" cy="400110"/>
          </a:xfrm>
          <a:prstGeom prst="rect">
            <a:avLst/>
          </a:prstGeom>
        </p:spPr>
        <p:txBody>
          <a:bodyPr wrap="square">
            <a:spAutoFit/>
          </a:bodyPr>
          <a:lstStyle/>
          <a:p>
            <a:r>
              <a:rPr lang="en-US" sz="1000" dirty="0">
                <a:latin typeface="Segoe UI" panose="020B0502040204020203" pitchFamily="34" charset="0"/>
              </a:rPr>
              <a:t>Besker, T., et al. (2018). Embracing Technical Debt, from a Startup Company Perspective. 2018 IEEE International Conference on Software Maintenance and Evolution (ICSME).</a:t>
            </a:r>
            <a:endParaRPr lang="en-US" sz="1000" dirty="0"/>
          </a:p>
        </p:txBody>
      </p:sp>
    </p:spTree>
    <p:extLst>
      <p:ext uri="{BB962C8B-B14F-4D97-AF65-F5344CB8AC3E}">
        <p14:creationId xmlns:p14="http://schemas.microsoft.com/office/powerpoint/2010/main" val="11394064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CD3BBD-4BA0-4FB6-8B66-61E22EB2BFF9}"/>
              </a:ext>
            </a:extLst>
          </p:cNvPr>
          <p:cNvSpPr txBox="1"/>
          <p:nvPr/>
        </p:nvSpPr>
        <p:spPr>
          <a:xfrm>
            <a:off x="336567" y="4306839"/>
            <a:ext cx="4235433" cy="1077218"/>
          </a:xfrm>
          <a:prstGeom prst="rect">
            <a:avLst/>
          </a:prstGeom>
        </p:spPr>
        <p:txBody>
          <a:bodyPr vert="horz" lIns="91440" tIns="45720" rIns="91440" bIns="45720" rtlCol="0" anchor="t">
            <a:normAutofit lnSpcReduction="10000"/>
          </a:bodyPr>
          <a:lstStyle/>
          <a:p>
            <a:pPr defTabSz="914400">
              <a:lnSpc>
                <a:spcPct val="90000"/>
              </a:lnSpc>
              <a:spcBef>
                <a:spcPct val="0"/>
              </a:spcBef>
              <a:spcAft>
                <a:spcPts val="600"/>
              </a:spcAft>
            </a:pPr>
            <a:r>
              <a:rPr lang="en-US" sz="2400" b="1" dirty="0">
                <a:latin typeface="+mj-lt"/>
                <a:ea typeface="+mj-ea"/>
                <a:cs typeface="+mj-cs"/>
              </a:rPr>
              <a:t>Unmanaged TD can have negative consequences, such as the death of the startup itself!</a:t>
            </a:r>
            <a:endParaRPr lang="en-US" sz="2400" dirty="0">
              <a:latin typeface="+mj-lt"/>
              <a:ea typeface="+mj-ea"/>
              <a:cs typeface="+mj-cs"/>
            </a:endParaRPr>
          </a:p>
        </p:txBody>
      </p:sp>
      <p:cxnSp>
        <p:nvCxnSpPr>
          <p:cNvPr id="13" name="Straight Arrow Connector 12">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0861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556" r="19900" b="1"/>
          <a:stretch/>
        </p:blipFill>
        <p:spPr>
          <a:xfrm>
            <a:off x="4434843"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8" name="TextBox 7">
            <a:extLst>
              <a:ext uri="{FF2B5EF4-FFF2-40B4-BE49-F238E27FC236}">
                <a16:creationId xmlns:a16="http://schemas.microsoft.com/office/drawing/2014/main" id="{21208BB1-082C-4185-872C-9694B2BB3FBA}"/>
              </a:ext>
            </a:extLst>
          </p:cNvPr>
          <p:cNvSpPr txBox="1"/>
          <p:nvPr/>
        </p:nvSpPr>
        <p:spPr>
          <a:xfrm>
            <a:off x="227085" y="750730"/>
            <a:ext cx="3702424" cy="1077218"/>
          </a:xfrm>
          <a:prstGeom prst="rect">
            <a:avLst/>
          </a:prstGeom>
          <a:noFill/>
        </p:spPr>
        <p:txBody>
          <a:bodyPr wrap="none" rtlCol="0">
            <a:spAutoFit/>
          </a:bodyPr>
          <a:lstStyle/>
          <a:p>
            <a:r>
              <a:rPr lang="en-US" sz="3200" b="1" dirty="0"/>
              <a:t>Technical Debt must </a:t>
            </a:r>
          </a:p>
          <a:p>
            <a:r>
              <a:rPr lang="en-US" sz="3200" b="1" dirty="0"/>
              <a:t>be managed </a:t>
            </a:r>
          </a:p>
        </p:txBody>
      </p:sp>
      <p:sp>
        <p:nvSpPr>
          <p:cNvPr id="12" name="Rectangle 11">
            <a:extLst>
              <a:ext uri="{FF2B5EF4-FFF2-40B4-BE49-F238E27FC236}">
                <a16:creationId xmlns:a16="http://schemas.microsoft.com/office/drawing/2014/main" id="{687BAD48-BA81-4DF1-91D7-3D89D85E32E9}"/>
              </a:ext>
            </a:extLst>
          </p:cNvPr>
          <p:cNvSpPr/>
          <p:nvPr/>
        </p:nvSpPr>
        <p:spPr>
          <a:xfrm>
            <a:off x="184532" y="6319391"/>
            <a:ext cx="8774935" cy="400110"/>
          </a:xfrm>
          <a:prstGeom prst="rect">
            <a:avLst/>
          </a:prstGeom>
        </p:spPr>
        <p:txBody>
          <a:bodyPr wrap="square">
            <a:spAutoFit/>
          </a:bodyPr>
          <a:lstStyle/>
          <a:p>
            <a:r>
              <a:rPr lang="en-US" sz="1000" dirty="0">
                <a:latin typeface="Segoe UI" panose="020B0502040204020203" pitchFamily="34" charset="0"/>
              </a:rPr>
              <a:t>Besker, T., et al. (2018). Embracing Technical Debt, from a Startup Company Perspective. 2018 IEEE International Conference on Software Maintenance and Evolution (ICSME).</a:t>
            </a:r>
            <a:endParaRPr lang="en-US" sz="1000" dirty="0"/>
          </a:p>
        </p:txBody>
      </p:sp>
    </p:spTree>
    <p:extLst>
      <p:ext uri="{BB962C8B-B14F-4D97-AF65-F5344CB8AC3E}">
        <p14:creationId xmlns:p14="http://schemas.microsoft.com/office/powerpoint/2010/main" val="32152977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63547"/>
            <a:ext cx="9144000" cy="4631814"/>
          </a:xfrm>
          <a:prstGeom prst="rect">
            <a:avLst/>
          </a:prstGeom>
        </p:spPr>
      </p:pic>
      <p:sp>
        <p:nvSpPr>
          <p:cNvPr id="4" name="Title 3"/>
          <p:cNvSpPr>
            <a:spLocks noGrp="1"/>
          </p:cNvSpPr>
          <p:nvPr>
            <p:ph type="title"/>
          </p:nvPr>
        </p:nvSpPr>
        <p:spPr/>
        <p:txBody>
          <a:bodyPr>
            <a:normAutofit fontScale="90000"/>
          </a:bodyPr>
          <a:lstStyle/>
          <a:p>
            <a:r>
              <a:rPr lang="en-US" dirty="0"/>
              <a:t>A balance between </a:t>
            </a:r>
            <a:br>
              <a:rPr lang="en-US" dirty="0"/>
            </a:br>
            <a:r>
              <a:rPr lang="en-US" dirty="0"/>
              <a:t>Benefits and Challenges</a:t>
            </a:r>
          </a:p>
        </p:txBody>
      </p:sp>
      <p:sp>
        <p:nvSpPr>
          <p:cNvPr id="5" name="Rectangle 4">
            <a:extLst>
              <a:ext uri="{FF2B5EF4-FFF2-40B4-BE49-F238E27FC236}">
                <a16:creationId xmlns:a16="http://schemas.microsoft.com/office/drawing/2014/main" id="{9E4A00CD-0965-4DAB-9995-F8AEF78B5F90}"/>
              </a:ext>
            </a:extLst>
          </p:cNvPr>
          <p:cNvSpPr/>
          <p:nvPr/>
        </p:nvSpPr>
        <p:spPr>
          <a:xfrm>
            <a:off x="184532" y="6319391"/>
            <a:ext cx="8774935" cy="400110"/>
          </a:xfrm>
          <a:prstGeom prst="rect">
            <a:avLst/>
          </a:prstGeom>
        </p:spPr>
        <p:txBody>
          <a:bodyPr wrap="square">
            <a:spAutoFit/>
          </a:bodyPr>
          <a:lstStyle/>
          <a:p>
            <a:r>
              <a:rPr lang="en-US" sz="1000" dirty="0">
                <a:latin typeface="Segoe UI" panose="020B0502040204020203" pitchFamily="34" charset="0"/>
              </a:rPr>
              <a:t>Besker, T., et al. (2018). Embracing Technical Debt, from a Startup Company Perspective. 2018 IEEE International Conference on Software Maintenance and Evolution (ICSME).</a:t>
            </a:r>
            <a:endParaRPr lang="en-US" sz="1000" dirty="0"/>
          </a:p>
        </p:txBody>
      </p:sp>
    </p:spTree>
    <p:extLst>
      <p:ext uri="{BB962C8B-B14F-4D97-AF65-F5344CB8AC3E}">
        <p14:creationId xmlns:p14="http://schemas.microsoft.com/office/powerpoint/2010/main" val="4201005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F8BF40-E518-4228-8EF4-6EA5A0158B85}"/>
              </a:ext>
            </a:extLst>
          </p:cNvPr>
          <p:cNvSpPr txBox="1"/>
          <p:nvPr/>
        </p:nvSpPr>
        <p:spPr>
          <a:xfrm>
            <a:off x="487836" y="4559523"/>
            <a:ext cx="8176104" cy="1236440"/>
          </a:xfrm>
          <a:prstGeom prst="rect">
            <a:avLst/>
          </a:prstGeom>
          <a:noFill/>
        </p:spPr>
        <p:txBody>
          <a:bodyPr vert="horz" lIns="91440" tIns="45720" rIns="91440" bIns="45720" rtlCol="0" anchor="b">
            <a:normAutofit/>
          </a:bodyPr>
          <a:lstStyle/>
          <a:p>
            <a:pPr algn="ctr" defTabSz="914400">
              <a:lnSpc>
                <a:spcPct val="90000"/>
              </a:lnSpc>
              <a:spcBef>
                <a:spcPct val="0"/>
              </a:spcBef>
              <a:spcAft>
                <a:spcPts val="600"/>
              </a:spcAft>
            </a:pPr>
            <a:r>
              <a:rPr lang="en-US" sz="2400">
                <a:latin typeface="+mj-lt"/>
                <a:ea typeface="+mj-ea"/>
                <a:cs typeface="+mj-cs"/>
              </a:rPr>
              <a:t>Terese Besker</a:t>
            </a:r>
            <a:br>
              <a:rPr lang="en-US" sz="2400">
                <a:latin typeface="+mj-lt"/>
                <a:ea typeface="+mj-ea"/>
                <a:cs typeface="+mj-cs"/>
              </a:rPr>
            </a:br>
            <a:br>
              <a:rPr lang="en-US" sz="2400">
                <a:latin typeface="+mj-lt"/>
                <a:ea typeface="+mj-ea"/>
                <a:cs typeface="+mj-cs"/>
              </a:rPr>
            </a:br>
            <a:r>
              <a:rPr lang="en-US" sz="2400">
                <a:latin typeface="+mj-lt"/>
                <a:ea typeface="+mj-ea"/>
                <a:cs typeface="+mj-cs"/>
              </a:rPr>
              <a:t>besker@chalmers.se</a:t>
            </a:r>
          </a:p>
        </p:txBody>
      </p:sp>
      <p:pic>
        <p:nvPicPr>
          <p:cNvPr id="6" name="Picture 5">
            <a:extLst>
              <a:ext uri="{FF2B5EF4-FFF2-40B4-BE49-F238E27FC236}">
                <a16:creationId xmlns:a16="http://schemas.microsoft.com/office/drawing/2014/main" id="{203E59B4-93AC-4D9D-88C3-5DCE0626B4F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1688"/>
          <a:stretch/>
        </p:blipFill>
        <p:spPr>
          <a:xfrm>
            <a:off x="1850854" y="1938969"/>
            <a:ext cx="5067739" cy="2349589"/>
          </a:xfrm>
          <a:prstGeom prst="rect">
            <a:avLst/>
          </a:prstGeom>
        </p:spPr>
      </p:pic>
    </p:spTree>
    <p:extLst>
      <p:ext uri="{BB962C8B-B14F-4D97-AF65-F5344CB8AC3E}">
        <p14:creationId xmlns:p14="http://schemas.microsoft.com/office/powerpoint/2010/main" val="228730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ktangel 3"/>
          <p:cNvSpPr/>
          <p:nvPr/>
        </p:nvSpPr>
        <p:spPr>
          <a:xfrm>
            <a:off x="191326" y="2748370"/>
            <a:ext cx="5564187" cy="1119879"/>
          </a:xfrm>
          <a:prstGeom prst="rect">
            <a:avLst/>
          </a:prstGeom>
          <a:solidFill>
            <a:srgbClr val="000000">
              <a:alpha val="11000"/>
            </a:srgbClr>
          </a:solidFill>
          <a:ln>
            <a:noFill/>
          </a:ln>
          <a:effectLst>
            <a:outerShdw blurRad="50800" dist="38100" dir="5400000" algn="t"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anchor="ctr"/>
          <a:lstStyle/>
          <a:p>
            <a:pPr algn="ctr">
              <a:defRPr/>
            </a:pPr>
            <a:endParaRPr lang="sv-SE"/>
          </a:p>
        </p:txBody>
      </p:sp>
      <p:sp>
        <p:nvSpPr>
          <p:cNvPr id="40963" name="Content Placeholder 2"/>
          <p:cNvSpPr>
            <a:spLocks noGrp="1"/>
          </p:cNvSpPr>
          <p:nvPr>
            <p:ph idx="1"/>
          </p:nvPr>
        </p:nvSpPr>
        <p:spPr>
          <a:xfrm>
            <a:off x="221950" y="1560126"/>
            <a:ext cx="5573712" cy="2385866"/>
          </a:xfrm>
        </p:spPr>
        <p:txBody>
          <a:bodyPr>
            <a:normAutofit lnSpcReduction="10000"/>
          </a:bodyPr>
          <a:lstStyle/>
          <a:p>
            <a:pPr marL="0" indent="0" eaLnBrk="1" hangingPunct="1">
              <a:buFont typeface="Arial" charset="0"/>
              <a:buNone/>
            </a:pPr>
            <a:r>
              <a:rPr lang="en-US" sz="2200" dirty="0">
                <a:solidFill>
                  <a:srgbClr val="217567"/>
                </a:solidFill>
                <a:latin typeface="+mj-lt"/>
                <a:cs typeface="Myriad Pro" charset="0"/>
              </a:rPr>
              <a:t>Mission</a:t>
            </a:r>
            <a:r>
              <a:rPr lang="en-US" sz="2200" dirty="0">
                <a:solidFill>
                  <a:srgbClr val="000000"/>
                </a:solidFill>
                <a:latin typeface="+mj-lt"/>
                <a:cs typeface="Myriad Pro" charset="0"/>
              </a:rPr>
              <a:t>: Improve the software engineering capability of the Nordic Software-Intensive industry with an order of magnitude</a:t>
            </a:r>
          </a:p>
          <a:p>
            <a:pPr marL="0" indent="0" eaLnBrk="1" hangingPunct="1">
              <a:buFont typeface="Arial" charset="0"/>
              <a:buNone/>
            </a:pPr>
            <a:endParaRPr lang="en-US" sz="1800" dirty="0">
              <a:solidFill>
                <a:srgbClr val="000000"/>
              </a:solidFill>
              <a:latin typeface="Myriad Pro" charset="0"/>
              <a:cs typeface="Myriad Pro" charset="0"/>
            </a:endParaRPr>
          </a:p>
          <a:p>
            <a:pPr marL="0" indent="0" eaLnBrk="1" hangingPunct="1">
              <a:buFont typeface="Arial" charset="0"/>
              <a:buNone/>
            </a:pPr>
            <a:r>
              <a:rPr lang="en-US" sz="1800" dirty="0">
                <a:solidFill>
                  <a:srgbClr val="217567"/>
                </a:solidFill>
                <a:latin typeface="+mj-lt"/>
                <a:cs typeface="Myriad Pro" charset="0"/>
              </a:rPr>
              <a:t>Theme:</a:t>
            </a:r>
            <a:r>
              <a:rPr lang="en-US" sz="1800" dirty="0">
                <a:latin typeface="+mj-lt"/>
                <a:cs typeface="Myriad Pro" charset="0"/>
              </a:rPr>
              <a:t> </a:t>
            </a:r>
            <a:r>
              <a:rPr lang="en-US" sz="1800" dirty="0">
                <a:solidFill>
                  <a:srgbClr val="000000"/>
                </a:solidFill>
                <a:latin typeface="+mj-lt"/>
                <a:cs typeface="Myriad Pro" charset="0"/>
              </a:rPr>
              <a:t>Fast, continuous deployment of customer value</a:t>
            </a:r>
          </a:p>
          <a:p>
            <a:pPr marL="0" indent="0" eaLnBrk="1" hangingPunct="1">
              <a:buFont typeface="Arial" charset="0"/>
              <a:buNone/>
            </a:pPr>
            <a:r>
              <a:rPr lang="en-US" sz="1800" dirty="0">
                <a:solidFill>
                  <a:srgbClr val="217567"/>
                </a:solidFill>
                <a:latin typeface="+mj-lt"/>
                <a:cs typeface="Myriad Pro" charset="0"/>
              </a:rPr>
              <a:t>Success:</a:t>
            </a:r>
            <a:r>
              <a:rPr lang="en-US" sz="1800" dirty="0">
                <a:solidFill>
                  <a:srgbClr val="000000"/>
                </a:solidFill>
                <a:latin typeface="+mj-lt"/>
                <a:cs typeface="Myriad Pro" charset="0"/>
              </a:rPr>
              <a:t> Academic excellence</a:t>
            </a:r>
          </a:p>
          <a:p>
            <a:pPr marL="0" indent="0">
              <a:buFont typeface="Arial" charset="0"/>
              <a:buNone/>
            </a:pPr>
            <a:r>
              <a:rPr lang="en-US" sz="1800" dirty="0">
                <a:solidFill>
                  <a:srgbClr val="217567"/>
                </a:solidFill>
                <a:latin typeface="+mj-lt"/>
                <a:cs typeface="Myriad Pro" charset="0"/>
              </a:rPr>
              <a:t>Success:</a:t>
            </a:r>
            <a:r>
              <a:rPr lang="en-US" sz="1800" dirty="0">
                <a:solidFill>
                  <a:srgbClr val="000000"/>
                </a:solidFill>
                <a:latin typeface="+mj-lt"/>
                <a:cs typeface="Myriad Pro" charset="0"/>
              </a:rPr>
              <a:t> Industrial impact</a:t>
            </a:r>
          </a:p>
        </p:txBody>
      </p:sp>
      <p:sp>
        <p:nvSpPr>
          <p:cNvPr id="40964" name="Title 1"/>
          <p:cNvSpPr>
            <a:spLocks noGrp="1"/>
          </p:cNvSpPr>
          <p:nvPr>
            <p:ph type="title"/>
          </p:nvPr>
        </p:nvSpPr>
        <p:spPr>
          <a:xfrm>
            <a:off x="311149" y="100013"/>
            <a:ext cx="5886451" cy="908050"/>
          </a:xfrm>
        </p:spPr>
        <p:txBody>
          <a:bodyPr>
            <a:noAutofit/>
          </a:bodyPr>
          <a:lstStyle/>
          <a:p>
            <a:pPr eaLnBrk="1" hangingPunct="1"/>
            <a:r>
              <a:rPr lang="en-US" sz="6600" b="1" dirty="0">
                <a:solidFill>
                  <a:srgbClr val="000000"/>
                </a:solidFill>
                <a:ea typeface="Arial" charset="0"/>
                <a:cs typeface="Arial" charset="0"/>
              </a:rPr>
              <a:t>Software Center </a:t>
            </a:r>
          </a:p>
        </p:txBody>
      </p:sp>
      <p:pic>
        <p:nvPicPr>
          <p:cNvPr id="40965" name="Bildobjekt 1" descr="Grundfos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3076" y="6149936"/>
            <a:ext cx="4003675"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Bildobjekt 7" descr="ericsson_logo.eps"/>
          <p:cNvPicPr>
            <a:picLocks noChangeAspect="1"/>
          </p:cNvPicPr>
          <p:nvPr/>
        </p:nvPicPr>
        <p:blipFill>
          <a:blip r:embed="rId4">
            <a:extLst>
              <a:ext uri="{28A0092B-C50C-407E-A947-70E740481C1C}">
                <a14:useLocalDpi xmlns:a14="http://schemas.microsoft.com/office/drawing/2010/main" val="0"/>
              </a:ext>
            </a:extLst>
          </a:blip>
          <a:srcRect l="12767" t="40533" r="15607" b="40729"/>
          <a:stretch>
            <a:fillRect/>
          </a:stretch>
        </p:blipFill>
        <p:spPr bwMode="auto">
          <a:xfrm>
            <a:off x="5624738" y="5495165"/>
            <a:ext cx="34020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8" name="Bildobjekt 8" descr="Jeppesen_log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3901" y="5178240"/>
            <a:ext cx="3752850"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Bildobjekt 11" descr="MAH_logotype_english_original.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0532" y="3825875"/>
            <a:ext cx="1688422" cy="2166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Bildobjekt 4" descr="chalmers_c_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850" y="4001400"/>
            <a:ext cx="1132688" cy="12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06276" y="3983263"/>
            <a:ext cx="1312637" cy="131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4"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8951" y="5295900"/>
            <a:ext cx="1541462" cy="154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2030413" y="5919854"/>
            <a:ext cx="3268541" cy="537294"/>
          </a:xfrm>
          <a:prstGeom prst="rect">
            <a:avLst/>
          </a:prstGeom>
        </p:spPr>
      </p:pic>
      <p:grpSp>
        <p:nvGrpSpPr>
          <p:cNvPr id="6" name="Group 5"/>
          <p:cNvGrpSpPr/>
          <p:nvPr/>
        </p:nvGrpSpPr>
        <p:grpSpPr>
          <a:xfrm>
            <a:off x="6335175" y="3789492"/>
            <a:ext cx="2691576" cy="1320800"/>
            <a:chOff x="6074115" y="3789492"/>
            <a:chExt cx="2691576" cy="1320800"/>
          </a:xfrm>
        </p:grpSpPr>
        <p:pic>
          <p:nvPicPr>
            <p:cNvPr id="40976" name="Bildobjekt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476641" y="3789492"/>
              <a:ext cx="128905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12"/>
            <a:stretch>
              <a:fillRect/>
            </a:stretch>
          </p:blipFill>
          <p:spPr>
            <a:xfrm>
              <a:off x="6074115" y="3921852"/>
              <a:ext cx="1121396" cy="1121396"/>
            </a:xfrm>
            <a:prstGeom prst="rect">
              <a:avLst/>
            </a:prstGeom>
          </p:spPr>
        </p:pic>
      </p:grpSp>
      <p:pic>
        <p:nvPicPr>
          <p:cNvPr id="7" name="Picture 2" descr="http://resources.mynewsdesk.com/image/upload/t_next_gen_article_large_767/xpdf8g15cwzaycyy7puf.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5526" y="1610660"/>
            <a:ext cx="2948100" cy="2084728"/>
          </a:xfrm>
          <a:prstGeom prst="rect">
            <a:avLst/>
          </a:prstGeom>
          <a:noFill/>
          <a:extLst>
            <a:ext uri="{909E8E84-426E-40dd-AFC4-6F175D3DCCD1}">
              <a14:hiddenFill xmlns:a14="http://schemas.microsoft.com/office/drawing/2010/main" xmlns="">
                <a:solidFill>
                  <a:srgbClr val="FFFFFF"/>
                </a:solidFill>
              </a14:hiddenFill>
            </a:ext>
          </a:extLst>
        </p:spPr>
      </p:pic>
      <p:pic>
        <p:nvPicPr>
          <p:cNvPr id="40970" name="Bildobjekt 12" descr="axis_logo_cmyk.eps.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18467" y="3226982"/>
            <a:ext cx="2508284" cy="681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6046415" y="140550"/>
            <a:ext cx="2980336" cy="1393902"/>
            <a:chOff x="5995303" y="140550"/>
            <a:chExt cx="2980336" cy="1393902"/>
          </a:xfrm>
        </p:grpSpPr>
        <p:pic>
          <p:nvPicPr>
            <p:cNvPr id="40972" name="Bildobjekt 10" descr="Saab_Technologies_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805652" y="155083"/>
              <a:ext cx="1169987"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http://openmarkets.in/wp-content/uploads/2012/07/Tetra-Pak.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95303" y="140550"/>
              <a:ext cx="1858536" cy="139390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 name="Picture 2" descr="http://www.pccweb.com/wp-content/uploads/2015/03/Siemens_Logo_large_dropshadow-0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03247" y="1393372"/>
            <a:ext cx="3117624" cy="8280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6768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33FAC-CEE7-42FA-9BDB-669C846A0816}"/>
              </a:ext>
            </a:extLst>
          </p:cNvPr>
          <p:cNvPicPr>
            <a:picLocks noChangeAspect="1"/>
          </p:cNvPicPr>
          <p:nvPr/>
        </p:nvPicPr>
        <p:blipFill>
          <a:blip r:embed="rId3"/>
          <a:stretch>
            <a:fillRect/>
          </a:stretch>
        </p:blipFill>
        <p:spPr>
          <a:xfrm>
            <a:off x="323269" y="241891"/>
            <a:ext cx="2280939" cy="2049617"/>
          </a:xfrm>
          <a:prstGeom prst="rect">
            <a:avLst/>
          </a:prstGeom>
        </p:spPr>
      </p:pic>
      <p:pic>
        <p:nvPicPr>
          <p:cNvPr id="5" name="Picture 4">
            <a:extLst>
              <a:ext uri="{FF2B5EF4-FFF2-40B4-BE49-F238E27FC236}">
                <a16:creationId xmlns:a16="http://schemas.microsoft.com/office/drawing/2014/main" id="{077C00AE-6C0F-4F76-924E-4AF1EC0AA8B5}"/>
              </a:ext>
            </a:extLst>
          </p:cNvPr>
          <p:cNvPicPr>
            <a:picLocks noChangeAspect="1"/>
          </p:cNvPicPr>
          <p:nvPr/>
        </p:nvPicPr>
        <p:blipFill>
          <a:blip r:embed="rId4"/>
          <a:stretch>
            <a:fillRect/>
          </a:stretch>
        </p:blipFill>
        <p:spPr>
          <a:xfrm>
            <a:off x="335466" y="4213316"/>
            <a:ext cx="2559182" cy="2292468"/>
          </a:xfrm>
          <a:prstGeom prst="rect">
            <a:avLst/>
          </a:prstGeom>
        </p:spPr>
      </p:pic>
      <p:pic>
        <p:nvPicPr>
          <p:cNvPr id="7" name="Picture 6">
            <a:extLst>
              <a:ext uri="{FF2B5EF4-FFF2-40B4-BE49-F238E27FC236}">
                <a16:creationId xmlns:a16="http://schemas.microsoft.com/office/drawing/2014/main" id="{BBE58FC8-4BC2-4498-A827-0917769279F1}"/>
              </a:ext>
            </a:extLst>
          </p:cNvPr>
          <p:cNvPicPr>
            <a:picLocks noChangeAspect="1"/>
          </p:cNvPicPr>
          <p:nvPr/>
        </p:nvPicPr>
        <p:blipFill>
          <a:blip r:embed="rId5"/>
          <a:stretch>
            <a:fillRect/>
          </a:stretch>
        </p:blipFill>
        <p:spPr>
          <a:xfrm>
            <a:off x="5671552" y="352216"/>
            <a:ext cx="3149179" cy="1939292"/>
          </a:xfrm>
          <a:prstGeom prst="rect">
            <a:avLst/>
          </a:prstGeom>
        </p:spPr>
      </p:pic>
      <p:pic>
        <p:nvPicPr>
          <p:cNvPr id="8" name="Picture 7">
            <a:extLst>
              <a:ext uri="{FF2B5EF4-FFF2-40B4-BE49-F238E27FC236}">
                <a16:creationId xmlns:a16="http://schemas.microsoft.com/office/drawing/2014/main" id="{39ABA20B-3337-4A0A-85D4-0F19C4F6AB99}"/>
              </a:ext>
            </a:extLst>
          </p:cNvPr>
          <p:cNvPicPr>
            <a:picLocks noChangeAspect="1"/>
          </p:cNvPicPr>
          <p:nvPr/>
        </p:nvPicPr>
        <p:blipFill>
          <a:blip r:embed="rId6"/>
          <a:stretch>
            <a:fillRect/>
          </a:stretch>
        </p:blipFill>
        <p:spPr>
          <a:xfrm>
            <a:off x="5969434" y="4156163"/>
            <a:ext cx="2851297" cy="2349621"/>
          </a:xfrm>
          <a:prstGeom prst="rect">
            <a:avLst/>
          </a:prstGeom>
        </p:spPr>
      </p:pic>
      <p:sp>
        <p:nvSpPr>
          <p:cNvPr id="9" name="TextBox 8">
            <a:extLst>
              <a:ext uri="{FF2B5EF4-FFF2-40B4-BE49-F238E27FC236}">
                <a16:creationId xmlns:a16="http://schemas.microsoft.com/office/drawing/2014/main" id="{884FF655-A110-4AC8-8E83-DE1372B326C0}"/>
              </a:ext>
            </a:extLst>
          </p:cNvPr>
          <p:cNvSpPr txBox="1"/>
          <p:nvPr/>
        </p:nvSpPr>
        <p:spPr>
          <a:xfrm>
            <a:off x="6158567" y="3429000"/>
            <a:ext cx="2219069" cy="646331"/>
          </a:xfrm>
          <a:prstGeom prst="rect">
            <a:avLst/>
          </a:prstGeom>
          <a:noFill/>
        </p:spPr>
        <p:txBody>
          <a:bodyPr wrap="none" rtlCol="0">
            <a:spAutoFit/>
          </a:bodyPr>
          <a:lstStyle/>
          <a:p>
            <a:r>
              <a:rPr lang="en-US" b="1" dirty="0"/>
              <a:t>Integration between </a:t>
            </a:r>
          </a:p>
          <a:p>
            <a:r>
              <a:rPr lang="en-US" b="1" dirty="0"/>
              <a:t>different sub systems</a:t>
            </a:r>
          </a:p>
        </p:txBody>
      </p:sp>
      <p:sp>
        <p:nvSpPr>
          <p:cNvPr id="10" name="TextBox 9">
            <a:extLst>
              <a:ext uri="{FF2B5EF4-FFF2-40B4-BE49-F238E27FC236}">
                <a16:creationId xmlns:a16="http://schemas.microsoft.com/office/drawing/2014/main" id="{4F53A7D1-7CB0-4C79-9761-5F4CC2C8B34C}"/>
              </a:ext>
            </a:extLst>
          </p:cNvPr>
          <p:cNvSpPr txBox="1"/>
          <p:nvPr/>
        </p:nvSpPr>
        <p:spPr>
          <a:xfrm>
            <a:off x="6207459" y="2332505"/>
            <a:ext cx="2195281" cy="369332"/>
          </a:xfrm>
          <a:prstGeom prst="rect">
            <a:avLst/>
          </a:prstGeom>
          <a:noFill/>
        </p:spPr>
        <p:txBody>
          <a:bodyPr wrap="none" rtlCol="0">
            <a:spAutoFit/>
          </a:bodyPr>
          <a:lstStyle/>
          <a:p>
            <a:r>
              <a:rPr lang="en-US" b="1" dirty="0"/>
              <a:t>Safety and validation</a:t>
            </a:r>
          </a:p>
        </p:txBody>
      </p:sp>
      <p:sp>
        <p:nvSpPr>
          <p:cNvPr id="11" name="TextBox 10">
            <a:extLst>
              <a:ext uri="{FF2B5EF4-FFF2-40B4-BE49-F238E27FC236}">
                <a16:creationId xmlns:a16="http://schemas.microsoft.com/office/drawing/2014/main" id="{9168E789-56E6-434E-A1FE-2FBDA5FE2E94}"/>
              </a:ext>
            </a:extLst>
          </p:cNvPr>
          <p:cNvSpPr txBox="1"/>
          <p:nvPr/>
        </p:nvSpPr>
        <p:spPr>
          <a:xfrm>
            <a:off x="767109" y="2296565"/>
            <a:ext cx="1283428" cy="369332"/>
          </a:xfrm>
          <a:prstGeom prst="rect">
            <a:avLst/>
          </a:prstGeom>
          <a:noFill/>
        </p:spPr>
        <p:txBody>
          <a:bodyPr wrap="none" rtlCol="0">
            <a:spAutoFit/>
          </a:bodyPr>
          <a:lstStyle/>
          <a:p>
            <a:r>
              <a:rPr lang="en-US" b="1" dirty="0"/>
              <a:t>Traceability</a:t>
            </a:r>
          </a:p>
        </p:txBody>
      </p:sp>
      <p:sp>
        <p:nvSpPr>
          <p:cNvPr id="13" name="TextBox 12">
            <a:extLst>
              <a:ext uri="{FF2B5EF4-FFF2-40B4-BE49-F238E27FC236}">
                <a16:creationId xmlns:a16="http://schemas.microsoft.com/office/drawing/2014/main" id="{E16AB3EA-D5F7-4E2E-8CF5-129779D6E819}"/>
              </a:ext>
            </a:extLst>
          </p:cNvPr>
          <p:cNvSpPr txBox="1"/>
          <p:nvPr/>
        </p:nvSpPr>
        <p:spPr>
          <a:xfrm>
            <a:off x="3264797" y="2219715"/>
            <a:ext cx="2107052" cy="646331"/>
          </a:xfrm>
          <a:prstGeom prst="rect">
            <a:avLst/>
          </a:prstGeom>
          <a:noFill/>
        </p:spPr>
        <p:txBody>
          <a:bodyPr wrap="none" rtlCol="0">
            <a:spAutoFit/>
          </a:bodyPr>
          <a:lstStyle/>
          <a:p>
            <a:r>
              <a:rPr lang="en-US" b="1" dirty="0"/>
              <a:t>Human – Computer </a:t>
            </a:r>
          </a:p>
          <a:p>
            <a:r>
              <a:rPr lang="en-US" b="1" dirty="0"/>
              <a:t>Interaction</a:t>
            </a:r>
          </a:p>
        </p:txBody>
      </p:sp>
      <p:pic>
        <p:nvPicPr>
          <p:cNvPr id="14" name="Picture 13">
            <a:extLst>
              <a:ext uri="{FF2B5EF4-FFF2-40B4-BE49-F238E27FC236}">
                <a16:creationId xmlns:a16="http://schemas.microsoft.com/office/drawing/2014/main" id="{75B3A4DF-1157-4C58-9246-EA33BEE1CE3B}"/>
              </a:ext>
            </a:extLst>
          </p:cNvPr>
          <p:cNvPicPr>
            <a:picLocks noChangeAspect="1"/>
          </p:cNvPicPr>
          <p:nvPr/>
        </p:nvPicPr>
        <p:blipFill>
          <a:blip r:embed="rId7"/>
          <a:stretch>
            <a:fillRect/>
          </a:stretch>
        </p:blipFill>
        <p:spPr>
          <a:xfrm>
            <a:off x="3163550" y="2843158"/>
            <a:ext cx="2508002" cy="1870446"/>
          </a:xfrm>
          <a:prstGeom prst="rect">
            <a:avLst/>
          </a:prstGeom>
        </p:spPr>
      </p:pic>
      <p:sp>
        <p:nvSpPr>
          <p:cNvPr id="16" name="TextBox 15">
            <a:extLst>
              <a:ext uri="{FF2B5EF4-FFF2-40B4-BE49-F238E27FC236}">
                <a16:creationId xmlns:a16="http://schemas.microsoft.com/office/drawing/2014/main" id="{7196E2BD-4D8C-4F68-BFE5-FD4F328FD385}"/>
              </a:ext>
            </a:extLst>
          </p:cNvPr>
          <p:cNvSpPr txBox="1"/>
          <p:nvPr/>
        </p:nvSpPr>
        <p:spPr>
          <a:xfrm>
            <a:off x="570160" y="3786831"/>
            <a:ext cx="1813702" cy="369332"/>
          </a:xfrm>
          <a:prstGeom prst="rect">
            <a:avLst/>
          </a:prstGeom>
          <a:noFill/>
        </p:spPr>
        <p:txBody>
          <a:bodyPr wrap="none" rtlCol="0">
            <a:spAutoFit/>
          </a:bodyPr>
          <a:lstStyle/>
          <a:p>
            <a:r>
              <a:rPr lang="en-US" b="1" dirty="0"/>
              <a:t>Signal processing</a:t>
            </a:r>
          </a:p>
        </p:txBody>
      </p:sp>
    </p:spTree>
    <p:extLst>
      <p:ext uri="{BB962C8B-B14F-4D97-AF65-F5344CB8AC3E}">
        <p14:creationId xmlns:p14="http://schemas.microsoft.com/office/powerpoint/2010/main" val="4159103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9652898-5C98-4604-91B0-82C2DA126579}"/>
              </a:ext>
            </a:extLst>
          </p:cNvPr>
          <p:cNvSpPr txBox="1">
            <a:spLocks/>
          </p:cNvSpPr>
          <p:nvPr/>
        </p:nvSpPr>
        <p:spPr>
          <a:xfrm>
            <a:off x="-2833" y="0"/>
            <a:ext cx="9144000" cy="10801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10253F"/>
                </a:solidFill>
                <a:latin typeface="+mj-lt"/>
                <a:ea typeface="+mj-ea"/>
                <a:cs typeface="+mj-cs"/>
              </a:defRPr>
            </a:lvl1pPr>
          </a:lstStyle>
          <a:p>
            <a:r>
              <a:rPr lang="en-US" b="1" dirty="0"/>
              <a:t>A Debt Background</a:t>
            </a:r>
          </a:p>
        </p:txBody>
      </p:sp>
      <p:sp>
        <p:nvSpPr>
          <p:cNvPr id="4" name="TextBox 3">
            <a:extLst>
              <a:ext uri="{FF2B5EF4-FFF2-40B4-BE49-F238E27FC236}">
                <a16:creationId xmlns:a16="http://schemas.microsoft.com/office/drawing/2014/main" id="{CE802251-8376-471D-BA4B-927594BF207B}"/>
              </a:ext>
            </a:extLst>
          </p:cNvPr>
          <p:cNvSpPr txBox="1"/>
          <p:nvPr/>
        </p:nvSpPr>
        <p:spPr>
          <a:xfrm>
            <a:off x="3164657" y="1087846"/>
            <a:ext cx="2814686" cy="1815882"/>
          </a:xfrm>
          <a:prstGeom prst="rect">
            <a:avLst/>
          </a:prstGeom>
          <a:noFill/>
        </p:spPr>
        <p:txBody>
          <a:bodyPr wrap="square" rtlCol="0">
            <a:spAutoFit/>
          </a:bodyPr>
          <a:lstStyle/>
          <a:p>
            <a:pPr algn="ctr"/>
            <a:r>
              <a:rPr lang="en-US" sz="2800" b="1" dirty="0"/>
              <a:t>Financial debt:</a:t>
            </a:r>
          </a:p>
          <a:p>
            <a:pPr marL="742950" lvl="1" indent="-285750">
              <a:buFont typeface="Arial" panose="020B0604020202020204" pitchFamily="34" charset="0"/>
              <a:buChar char="•"/>
            </a:pPr>
            <a:r>
              <a:rPr lang="en-US" sz="2800" dirty="0"/>
              <a:t>Loan</a:t>
            </a:r>
          </a:p>
          <a:p>
            <a:pPr marL="742950" lvl="1" indent="-285750">
              <a:buFont typeface="Arial" panose="020B0604020202020204" pitchFamily="34" charset="0"/>
              <a:buChar char="•"/>
            </a:pPr>
            <a:r>
              <a:rPr lang="en-US" sz="2800" dirty="0"/>
              <a:t>Debt</a:t>
            </a:r>
          </a:p>
          <a:p>
            <a:pPr marL="742950" lvl="1" indent="-285750">
              <a:buFont typeface="Arial" panose="020B0604020202020204" pitchFamily="34" charset="0"/>
              <a:buChar char="•"/>
            </a:pPr>
            <a:r>
              <a:rPr lang="en-US" sz="2800" dirty="0"/>
              <a:t>Interest </a:t>
            </a:r>
          </a:p>
        </p:txBody>
      </p:sp>
      <p:pic>
        <p:nvPicPr>
          <p:cNvPr id="5" name="Picture 4">
            <a:extLst>
              <a:ext uri="{FF2B5EF4-FFF2-40B4-BE49-F238E27FC236}">
                <a16:creationId xmlns:a16="http://schemas.microsoft.com/office/drawing/2014/main" id="{0DEC7588-40F9-4759-8B67-2C840439A838}"/>
              </a:ext>
            </a:extLst>
          </p:cNvPr>
          <p:cNvPicPr>
            <a:picLocks noChangeAspect="1"/>
          </p:cNvPicPr>
          <p:nvPr/>
        </p:nvPicPr>
        <p:blipFill>
          <a:blip r:embed="rId3"/>
          <a:stretch>
            <a:fillRect/>
          </a:stretch>
        </p:blipFill>
        <p:spPr>
          <a:xfrm>
            <a:off x="1580757" y="3212201"/>
            <a:ext cx="6546858" cy="3645799"/>
          </a:xfrm>
          <a:prstGeom prst="rect">
            <a:avLst/>
          </a:prstGeom>
        </p:spPr>
      </p:pic>
    </p:spTree>
    <p:extLst>
      <p:ext uri="{BB962C8B-B14F-4D97-AF65-F5344CB8AC3E}">
        <p14:creationId xmlns:p14="http://schemas.microsoft.com/office/powerpoint/2010/main" val="410118762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1|0.6|0.4|0.4"/>
</p:tagLst>
</file>

<file path=ppt/tags/tag10.xml><?xml version="1.0" encoding="utf-8"?>
<p:tagLst xmlns:a="http://schemas.openxmlformats.org/drawingml/2006/main" xmlns:r="http://schemas.openxmlformats.org/officeDocument/2006/relationships" xmlns:p="http://schemas.openxmlformats.org/presentationml/2006/main">
  <p:tag name="TIMING" val="|2.1|0.6|0.4|0.4"/>
</p:tagLst>
</file>

<file path=ppt/tags/tag2.xml><?xml version="1.0" encoding="utf-8"?>
<p:tagLst xmlns:a="http://schemas.openxmlformats.org/drawingml/2006/main" xmlns:r="http://schemas.openxmlformats.org/officeDocument/2006/relationships" xmlns:p="http://schemas.openxmlformats.org/presentationml/2006/main">
  <p:tag name="TIMING" val="|2.1|0.6|0.4|0.4"/>
</p:tagLst>
</file>

<file path=ppt/tags/tag3.xml><?xml version="1.0" encoding="utf-8"?>
<p:tagLst xmlns:a="http://schemas.openxmlformats.org/drawingml/2006/main" xmlns:r="http://schemas.openxmlformats.org/officeDocument/2006/relationships" xmlns:p="http://schemas.openxmlformats.org/presentationml/2006/main">
  <p:tag name="TIMING" val="|2.1|0.6|0.4|0.4"/>
</p:tagLst>
</file>

<file path=ppt/tags/tag4.xml><?xml version="1.0" encoding="utf-8"?>
<p:tagLst xmlns:a="http://schemas.openxmlformats.org/drawingml/2006/main" xmlns:r="http://schemas.openxmlformats.org/officeDocument/2006/relationships" xmlns:p="http://schemas.openxmlformats.org/presentationml/2006/main">
  <p:tag name="TIMING" val="|2.1|0.6|0.4|0.4"/>
</p:tagLst>
</file>

<file path=ppt/tags/tag5.xml><?xml version="1.0" encoding="utf-8"?>
<p:tagLst xmlns:a="http://schemas.openxmlformats.org/drawingml/2006/main" xmlns:r="http://schemas.openxmlformats.org/officeDocument/2006/relationships" xmlns:p="http://schemas.openxmlformats.org/presentationml/2006/main">
  <p:tag name="TIMING" val="|2.1|0.6|0.4|0.4"/>
</p:tagLst>
</file>

<file path=ppt/tags/tag6.xml><?xml version="1.0" encoding="utf-8"?>
<p:tagLst xmlns:a="http://schemas.openxmlformats.org/drawingml/2006/main" xmlns:r="http://schemas.openxmlformats.org/officeDocument/2006/relationships" xmlns:p="http://schemas.openxmlformats.org/presentationml/2006/main">
  <p:tag name="TIMING" val="|2.1|0.6|0.4|0.4"/>
</p:tagLst>
</file>

<file path=ppt/tags/tag7.xml><?xml version="1.0" encoding="utf-8"?>
<p:tagLst xmlns:a="http://schemas.openxmlformats.org/drawingml/2006/main" xmlns:r="http://schemas.openxmlformats.org/officeDocument/2006/relationships" xmlns:p="http://schemas.openxmlformats.org/presentationml/2006/main">
  <p:tag name="TIMING" val="|2.1|0.6|0.4|0.4"/>
</p:tagLst>
</file>

<file path=ppt/tags/tag8.xml><?xml version="1.0" encoding="utf-8"?>
<p:tagLst xmlns:a="http://schemas.openxmlformats.org/drawingml/2006/main" xmlns:r="http://schemas.openxmlformats.org/officeDocument/2006/relationships" xmlns:p="http://schemas.openxmlformats.org/presentationml/2006/main">
  <p:tag name="TIMING" val="|2.1|0.6|0.4|0.4"/>
</p:tagLst>
</file>

<file path=ppt/tags/tag9.xml><?xml version="1.0" encoding="utf-8"?>
<p:tagLst xmlns:a="http://schemas.openxmlformats.org/drawingml/2006/main" xmlns:r="http://schemas.openxmlformats.org/officeDocument/2006/relationships" xmlns:p="http://schemas.openxmlformats.org/presentationml/2006/main">
  <p:tag name="TIMING" val="|2.1|0.6|0.4|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4814</TotalTime>
  <Words>3506</Words>
  <Application>Microsoft Office PowerPoint</Application>
  <PresentationFormat>On-screen Show (4:3)</PresentationFormat>
  <Paragraphs>524</Paragraphs>
  <Slides>68</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Calibri</vt:lpstr>
      <vt:lpstr>Myriad Pro</vt:lpstr>
      <vt:lpstr>Segoe UI</vt:lpstr>
      <vt:lpstr>Office Theme</vt:lpstr>
      <vt:lpstr>Architectural Technical Debt</vt:lpstr>
      <vt:lpstr>Today’s excursion</vt:lpstr>
      <vt:lpstr>Have you ever…..?</vt:lpstr>
      <vt:lpstr>Have you ever deliberately introduced a sub-optimal solution (“quick and dirty” or “cutting some corners”) in order to finish early?</vt:lpstr>
      <vt:lpstr>PowerPoint Presentation</vt:lpstr>
      <vt:lpstr>PowerPoint Presentation</vt:lpstr>
      <vt:lpstr>Software Center </vt:lpstr>
      <vt:lpstr>PowerPoint Presentation</vt:lpstr>
      <vt:lpstr>PowerPoint Presentation</vt:lpstr>
      <vt:lpstr>PowerPoint Presentation</vt:lpstr>
      <vt:lpstr>What is  Technical Debt?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Debt, Features, Defects, etc.</vt:lpstr>
      <vt:lpstr>Examples of  Technical Debt</vt:lpstr>
      <vt:lpstr>The Bill: Software related Interest  - it is not technical debt if you don’t pay any interest</vt:lpstr>
      <vt:lpstr>Worst case scenarios</vt:lpstr>
      <vt:lpstr>Examples of Vicious circles</vt:lpstr>
      <vt:lpstr>Suddenly, you reach a point when you have to take a step back and reflect on where you are going</vt:lpstr>
      <vt:lpstr>Solutions…</vt:lpstr>
      <vt:lpstr>PowerPoint Presentation</vt:lpstr>
      <vt:lpstr>PowerPoint Presentation</vt:lpstr>
      <vt:lpstr>The presence of Technical Debt items in backlogs?</vt:lpstr>
      <vt:lpstr>Supporting frameworks or Gut Feelings?</vt:lpstr>
      <vt:lpstr>A reactive or proactive approach</vt:lpstr>
      <vt:lpstr>TD refactoring competition with  customer requirements</vt:lpstr>
      <vt:lpstr>Refactoring contra  Prevention</vt:lpstr>
      <vt:lpstr>TD prevention……prevents potential TD from being incurred, in the first place</vt:lpstr>
      <vt:lpstr>TD prevention –  from a Change Management perspective</vt:lpstr>
      <vt:lpstr>TD prevention (1/2)</vt:lpstr>
      <vt:lpstr>TD prevention (2/2)</vt:lpstr>
      <vt:lpstr>PowerPoint Presentation</vt:lpstr>
      <vt:lpstr>Examples of regulatory certification processes</vt:lpstr>
      <vt:lpstr>PowerPoint Presentation</vt:lpstr>
      <vt:lpstr>PowerPoint Presentation</vt:lpstr>
      <vt:lpstr> Software Architectural Structures  Contributing to TD Refactoring</vt:lpstr>
      <vt:lpstr>PowerPoint Presentation</vt:lpstr>
      <vt:lpstr> The Counterproductiveness of the SCS Regulations </vt:lpstr>
      <vt:lpstr>How expensive is Technical Debt? –  from a productivity perspective</vt:lpstr>
      <vt:lpstr>PowerPoint Presentation</vt:lpstr>
      <vt:lpstr>PowerPoint Presentation</vt:lpstr>
      <vt:lpstr>PowerPoint Presentation</vt:lpstr>
      <vt:lpstr>What about the Software Quality due to having Technical Debt?</vt:lpstr>
      <vt:lpstr>Compromised quality attributes due to Technical Debt</vt:lpstr>
      <vt:lpstr>PowerPoint Presentation</vt:lpstr>
      <vt:lpstr>PowerPoint Presentation</vt:lpstr>
      <vt:lpstr>Architectural Technical Debt – ATD</vt:lpstr>
      <vt:lpstr>PowerPoint Presentation</vt:lpstr>
      <vt:lpstr>PowerPoint Presentation</vt:lpstr>
      <vt:lpstr>PowerPoint Presentation</vt:lpstr>
      <vt:lpstr>PowerPoint Presentation</vt:lpstr>
      <vt:lpstr>PowerPoint Presentation</vt:lpstr>
      <vt:lpstr>PowerPoint Presentation</vt:lpstr>
      <vt:lpstr>Technical Debt – so far </vt:lpstr>
      <vt:lpstr>Any suggestions when taking on TD can be beneficial?</vt:lpstr>
      <vt:lpstr>Is it always a bad thing to take on Technical Debt?</vt:lpstr>
      <vt:lpstr>PowerPoint Presentation</vt:lpstr>
      <vt:lpstr>Startups contra  Mature Software companies</vt:lpstr>
      <vt:lpstr>Startups and Technical Debt</vt:lpstr>
      <vt:lpstr>PowerPoint Presentation</vt:lpstr>
      <vt:lpstr>A balance between  Benefits and 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Architectural Technical Debt</dc:title>
  <dc:creator>Terese Besker</dc:creator>
  <cp:lastModifiedBy>Terese Besker</cp:lastModifiedBy>
  <cp:revision>25</cp:revision>
  <dcterms:created xsi:type="dcterms:W3CDTF">2019-10-07T06:23:40Z</dcterms:created>
  <dcterms:modified xsi:type="dcterms:W3CDTF">2020-02-07T13:25:26Z</dcterms:modified>
</cp:coreProperties>
</file>